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4630400" cy="8229600"/>
  <p:notesSz cx="8229600" cy="14630400"/>
  <p:embeddedFontLst>
    <p:embeddedFont>
      <p:font typeface="Open Sans" panose="020B0606030504020204" pitchFamily="34" charset="0"/>
      <p:regular r:id="rId16"/>
      <p:bold r:id="rId17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5401" autoAdjust="0"/>
  </p:normalViewPr>
  <p:slideViewPr>
    <p:cSldViewPr snapToGrid="0" snapToObjects="1">
      <p:cViewPr varScale="1">
        <p:scale>
          <a:sx n="53" d="100"/>
          <a:sy n="53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3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1. Úvod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Co je projektová žádost?</a:t>
            </a:r>
            <a:br>
              <a:rPr lang="cs-CZ" dirty="0"/>
            </a:br>
            <a:r>
              <a:rPr lang="cs-CZ" dirty="0"/>
              <a:t>Dokument, kterým např. žádáte o financování školního environmentálního projektu, vybudování komunitní zahrady, nebo technologické inovace ve firmě.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Proč je důležitá?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Např. dotační program </a:t>
            </a:r>
            <a:r>
              <a:rPr lang="cs-CZ" b="1" dirty="0"/>
              <a:t>OP JAK</a:t>
            </a:r>
            <a:r>
              <a:rPr lang="cs-CZ" dirty="0"/>
              <a:t> (Operační program Jan Amos Komenský) vyžaduje přesnou žádost, která ukáže přínos projektu pro vzdělávací instituce.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Analýza výzvy nebo dotačního programu: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Příklad:</a:t>
            </a:r>
            <a:r>
              <a:rPr lang="cs-CZ" dirty="0"/>
              <a:t> Výzva Ministerstva životního prostředí na podporu ekologických projektů.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Cílem je snížení emisí CO₂ o 15 %.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Požadavkem je projekt zaměřený na instalaci solárních panelů v obcích.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Sběr podkladů: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Příklad dokumentů:</a:t>
            </a:r>
            <a:endParaRPr lang="cs-CZ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Registrace žadatele (např. výpis z obchodního rejstříku pro firmu).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Dopis o podpoře projektu od starosty obce.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Energetický audit, pokud se žádá o dotaci na obnovitelné zdroje energie.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Plánování projektu: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Příklad cílů a aktivit:</a:t>
            </a:r>
            <a:endParaRPr lang="cs-CZ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Cíl: Instalovat solární panely na 10 budov ve městě do 12 měsíců.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Aktivity: Příprava projektové dokumentace, výběr dodavatele, instalace, školení uživatelů.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Úvodní informace: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Název projektu: „Energetická soběstačnost obce </a:t>
            </a:r>
            <a:r>
              <a:rPr lang="cs-CZ" dirty="0" err="1"/>
              <a:t>Novákov</a:t>
            </a:r>
            <a:r>
              <a:rPr lang="cs-CZ" dirty="0"/>
              <a:t>“.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Žadatel: Městský úřad </a:t>
            </a:r>
            <a:r>
              <a:rPr lang="cs-CZ" dirty="0" err="1"/>
              <a:t>Novákov</a:t>
            </a:r>
            <a:r>
              <a:rPr lang="cs-CZ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Kontaktní osoba: Ing. Jan Novák, tel. 123 456 789.</a:t>
            </a:r>
          </a:p>
          <a:p>
            <a:r>
              <a:rPr lang="cs-CZ" b="1" dirty="0"/>
              <a:t>Souhrn projektu: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„Cílem projektu je snížení energetické závislosti obce </a:t>
            </a:r>
            <a:r>
              <a:rPr lang="cs-CZ" dirty="0" err="1"/>
              <a:t>Novákov</a:t>
            </a:r>
            <a:r>
              <a:rPr lang="cs-CZ" dirty="0"/>
              <a:t> instalací solárních panelů na budovy školy a úřadu. Výstupem bude úspora energie o 20 % ročně.“</a:t>
            </a:r>
          </a:p>
          <a:p>
            <a:r>
              <a:rPr lang="cs-CZ" b="1" dirty="0"/>
              <a:t>Popis projektu: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 aktivit:</a:t>
            </a:r>
            <a:endParaRPr lang="cs-CZ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cs-CZ" dirty="0"/>
              <a:t>1. měsíc: Schválení dokumentace stavebním úřadem.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3.–6. měsíc: Výběrové řízení na dodavatele.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7.–10. měsíc: Instalace a uvedení do provozu.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Rozpočet: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Náklady na instalaci solárních panelů: 2 000 000 Kč.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Administrativní náklady: 100 000 Kč.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Spolufinancování obcí: 500 000 Kč.</a:t>
            </a:r>
          </a:p>
          <a:p>
            <a:r>
              <a:rPr lang="cs-CZ" b="1" dirty="0"/>
              <a:t>Význam projektu: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„Projekt přispěje k dosažení cílů Národního klimatického plánu a zvýší povědomí obyvatel o ekologických zdrojích energie.“</a:t>
            </a:r>
          </a:p>
          <a:p>
            <a:r>
              <a:rPr lang="cs-CZ" b="1" dirty="0"/>
              <a:t>Přílohy: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Příklad: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Dopis podpory od hejtmana kraje.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Fotodokumentace plánovaných míst instalace.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Tabulka s odhadem roční produkce energie.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Dodržujte formát výzvy: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Například: Výzvy </a:t>
            </a:r>
            <a:r>
              <a:rPr lang="cs-CZ" b="1" dirty="0"/>
              <a:t>Technologické agentury ČR</a:t>
            </a:r>
            <a:r>
              <a:rPr lang="cs-CZ" dirty="0"/>
              <a:t> mají specifické požadavky na velikost příloh (max. 10 MB) a délku textu (např. max. 10 stran).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Používejte data: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„V obci </a:t>
            </a:r>
            <a:r>
              <a:rPr lang="cs-CZ" dirty="0" err="1"/>
              <a:t>Novákov</a:t>
            </a:r>
            <a:r>
              <a:rPr lang="cs-CZ" dirty="0"/>
              <a:t> je 80 % energie závislé na neobnovitelných zdrojích. Projekt zajistí snížení této závislosti o 20 %.“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Vizuální podklady: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Přiložte grafy, které ukazují předpokládanou úsporu nákladů.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Revize </a:t>
            </a:r>
            <a:r>
              <a:rPr lang="cs-CZ" b="1" dirty="0" err="1"/>
              <a:t>obsahu:</a:t>
            </a:r>
            <a:r>
              <a:rPr lang="cs-CZ" dirty="0" err="1"/>
              <a:t>Například</a:t>
            </a:r>
            <a:r>
              <a:rPr lang="cs-CZ" dirty="0"/>
              <a:t>: Zkontrolujte, zda v rozpočtu odpovídá součet dílčích částek celkovým nákladům.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Formální </a:t>
            </a:r>
            <a:r>
              <a:rPr lang="cs-CZ" b="1" dirty="0" err="1"/>
              <a:t>požadavky:</a:t>
            </a:r>
            <a:r>
              <a:rPr lang="cs-CZ" dirty="0" err="1"/>
              <a:t>Zkontrolujte</a:t>
            </a:r>
            <a:r>
              <a:rPr lang="cs-CZ" dirty="0"/>
              <a:t>, že přílohy jako „Čestné prohlášení o bezdlužnosti“ jsou opatřeny podpisem.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Elektronické </a:t>
            </a:r>
            <a:r>
              <a:rPr lang="cs-CZ" b="1" dirty="0" err="1"/>
              <a:t>odevzdání:</a:t>
            </a:r>
            <a:r>
              <a:rPr lang="cs-CZ" dirty="0" err="1"/>
              <a:t>Např</a:t>
            </a:r>
            <a:r>
              <a:rPr lang="cs-CZ" dirty="0"/>
              <a:t>. přes portál </a:t>
            </a:r>
            <a:r>
              <a:rPr lang="cs-CZ" b="1" dirty="0"/>
              <a:t>IS KP14+</a:t>
            </a:r>
            <a:r>
              <a:rPr lang="cs-CZ" dirty="0"/>
              <a:t>, který je určený pro žádosti EU fondů.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Sledování </a:t>
            </a:r>
            <a:r>
              <a:rPr lang="cs-CZ" b="1" dirty="0" err="1"/>
              <a:t>výsledků:</a:t>
            </a:r>
            <a:r>
              <a:rPr lang="cs-CZ" dirty="0" err="1"/>
              <a:t>Sledujte</a:t>
            </a:r>
            <a:r>
              <a:rPr lang="cs-CZ" dirty="0"/>
              <a:t> stav žádosti a připravte se na doplnění dokumentů (např. smlouvy s dodavateli).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9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0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1257458002F0DC7/cz/komunitarni_program_life/$FILE/OFDN-Jak_napsat_uspesny_projekt_LIFE-20180924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3760351"/>
            <a:ext cx="654177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Projektová žádost</a:t>
            </a:r>
            <a:endParaRPr lang="en-US" sz="44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141095"/>
            <a:ext cx="6813352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Pravidelné činnosti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2303502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Zvládání termínů a časového postupu projektu.</a:t>
            </a:r>
            <a:endParaRPr lang="en-US" sz="1750" dirty="0"/>
          </a:p>
        </p:txBody>
      </p:sp>
      <p:sp>
        <p:nvSpPr>
          <p:cNvPr id="4" name="Text 2"/>
          <p:cNvSpPr/>
          <p:nvPr/>
        </p:nvSpPr>
        <p:spPr>
          <a:xfrm>
            <a:off x="793790" y="2745700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Řízení rozpočtu.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318789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Upravování projektu ve vztahu k vývoji potřeb.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793790" y="3630097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Z výše uvedeného plyne nutnost řízení změn.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4072295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Řízení rizik.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793790" y="4514493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Komunikace o projektu pro zachování zájmu nositelů zájmů.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93790" y="4956691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Interní komunikace projektového týmu.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93790" y="539888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Měření výkonů, kvality.</a:t>
            </a:r>
            <a:endParaRPr lang="en-US" sz="1750" dirty="0"/>
          </a:p>
        </p:txBody>
      </p:sp>
      <p:sp>
        <p:nvSpPr>
          <p:cNvPr id="11" name="Text 9"/>
          <p:cNvSpPr/>
          <p:nvPr/>
        </p:nvSpPr>
        <p:spPr>
          <a:xfrm>
            <a:off x="793790" y="5841087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Nakupování externích služeb.</a:t>
            </a:r>
            <a:endParaRPr lang="en-US" sz="1750" dirty="0"/>
          </a:p>
        </p:txBody>
      </p:sp>
      <p:sp>
        <p:nvSpPr>
          <p:cNvPr id="12" name="Text 10"/>
          <p:cNvSpPr/>
          <p:nvPr/>
        </p:nvSpPr>
        <p:spPr>
          <a:xfrm>
            <a:off x="793790" y="6283285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Dokumentace, psaní MZ o realizaci.</a:t>
            </a:r>
            <a:endParaRPr lang="en-US" sz="1750" dirty="0"/>
          </a:p>
        </p:txBody>
      </p:sp>
      <p:sp>
        <p:nvSpPr>
          <p:cNvPr id="13" name="Text 11"/>
          <p:cNvSpPr/>
          <p:nvPr/>
        </p:nvSpPr>
        <p:spPr>
          <a:xfrm>
            <a:off x="793790" y="6725483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SW prostředky (MS Project, Excel atd.).</a:t>
            </a:r>
            <a:endParaRPr lang="en-US" sz="17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04392"/>
            <a:ext cx="5931694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Úspěšný žadatel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296679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Nezanedbat přípravnou fázi projektu (čas)</a:t>
            </a:r>
            <a:endParaRPr lang="en-US" sz="1750" dirty="0"/>
          </a:p>
        </p:txBody>
      </p:sp>
      <p:sp>
        <p:nvSpPr>
          <p:cNvPr id="4" name="Text 2"/>
          <p:cNvSpPr/>
          <p:nvPr/>
        </p:nvSpPr>
        <p:spPr>
          <a:xfrm>
            <a:off x="793790" y="340899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Přesně zformulovat svůj projektový záměr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385119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Pracovat v týmu při přípravě i při realizaci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793790" y="4293394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Seznámit se s podmínkami programu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4735592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Být realista při tvorbě rozpočtu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793790" y="5177790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Komunikovat s administrátorem programu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93790" y="561998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Kontrolovat externího zpracovatele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93790" y="606218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 případě úspěchu číst a dodržovat smlouvu (podmínky apod.)</a:t>
            </a:r>
            <a:endParaRPr lang="en-US" sz="175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04392"/>
            <a:ext cx="10250448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Mýty. </a:t>
            </a:r>
            <a:r>
              <a:rPr lang="en-US" sz="4450" b="1" i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anebo možná také ne...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296679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Musím znát všechny směrnice a nařízení EK</a:t>
            </a:r>
            <a:endParaRPr lang="en-US" sz="1750" dirty="0"/>
          </a:p>
        </p:txBody>
      </p:sp>
      <p:sp>
        <p:nvSpPr>
          <p:cNvPr id="4" name="Text 2"/>
          <p:cNvSpPr/>
          <p:nvPr/>
        </p:nvSpPr>
        <p:spPr>
          <a:xfrm>
            <a:off x="793790" y="340899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Projekt musím psát v angličtině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385119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 projektu rozhoduje Brusel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793790" y="4293394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Čím delší „slohové cvičení" tím lépe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4735592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Na to nikdo nepřijde – papír snese všechno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793790" y="5177790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Napsat projekt je tak těžké, že to normální smrtelník nemůže zvládnout sám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93790" y="561998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Nebudu obtěžovat úředníky s otázkami, ještě si na mě zasednou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93790" y="606218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 projektech už je dopředu rozhodnuto</a:t>
            </a:r>
            <a:endParaRPr lang="en-US" sz="175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3170634"/>
            <a:ext cx="9109115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Inspirujte se třeba i tady...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4333042"/>
            <a:ext cx="1304282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u="sng" dirty="0">
                <a:solidFill>
                  <a:srgbClr val="26A688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https://www.mzp.cz/C1257458002F0DC7/cz/komunitarni_program_life/$FILE/OFDN-Jak_napsat_uspesny_projekt_LIFE-20180924.pdf</a:t>
            </a:r>
            <a:endParaRPr lang="en-US" sz="17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707952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Úvod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2756892"/>
            <a:ext cx="7035760" cy="56697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450"/>
              </a:lnSpc>
              <a:buNone/>
            </a:pPr>
            <a:r>
              <a:rPr lang="en-US" sz="35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Co je projektová žádost?</a:t>
            </a:r>
            <a:endParaRPr lang="en-US" sz="3550" dirty="0"/>
          </a:p>
        </p:txBody>
      </p:sp>
      <p:sp>
        <p:nvSpPr>
          <p:cNvPr id="4" name="Text 2"/>
          <p:cNvSpPr/>
          <p:nvPr/>
        </p:nvSpPr>
        <p:spPr>
          <a:xfrm>
            <a:off x="793790" y="366402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Dokument, který formálně popisuje projekt a žádá o financování nebo schválení.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4367093"/>
            <a:ext cx="4640342" cy="56697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450"/>
              </a:lnSpc>
              <a:buNone/>
            </a:pPr>
            <a:r>
              <a:rPr lang="en-US" sz="35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Proč je důležitá?</a:t>
            </a:r>
            <a:endParaRPr lang="en-US" sz="3550" dirty="0"/>
          </a:p>
        </p:txBody>
      </p:sp>
      <p:sp>
        <p:nvSpPr>
          <p:cNvPr id="6" name="Text 4"/>
          <p:cNvSpPr/>
          <p:nvPr/>
        </p:nvSpPr>
        <p:spPr>
          <a:xfrm>
            <a:off x="793790" y="5274231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Zajištění finančních prostředků.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571642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Prezentace projektu odborné komisi.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793790" y="6158627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Podpora rozhodování o přidělení grantů či dotací.</a:t>
            </a:r>
            <a:endParaRPr lang="en-US" sz="17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59518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První kroky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3277076"/>
            <a:ext cx="396835" cy="396835"/>
          </a:xfrm>
          <a:prstGeom prst="roundRect">
            <a:avLst>
              <a:gd name="adj" fmla="val 24007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417439" y="3277076"/>
            <a:ext cx="3572708" cy="106299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Analýza výzvy nebo dotačního programu: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417439" y="4476155"/>
            <a:ext cx="3572708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Zjistěte cíle, požadavky, oprávněné žadatele a termíny.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1417439" y="5644158"/>
            <a:ext cx="357270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Prostudujte hodnoticí kritéria (bodovací systém).</a:t>
            </a:r>
            <a:endParaRPr lang="en-US" sz="1750" dirty="0"/>
          </a:p>
        </p:txBody>
      </p:sp>
      <p:sp>
        <p:nvSpPr>
          <p:cNvPr id="7" name="Shape 5"/>
          <p:cNvSpPr/>
          <p:nvPr/>
        </p:nvSpPr>
        <p:spPr>
          <a:xfrm>
            <a:off x="5216962" y="3277076"/>
            <a:ext cx="396835" cy="396835"/>
          </a:xfrm>
          <a:prstGeom prst="roundRect">
            <a:avLst>
              <a:gd name="adj" fmla="val 24007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5840611" y="3277076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Sběr podkladů:</a:t>
            </a:r>
            <a:endParaRPr lang="en-US" sz="2200" dirty="0"/>
          </a:p>
        </p:txBody>
      </p:sp>
      <p:sp>
        <p:nvSpPr>
          <p:cNvPr id="9" name="Text 7"/>
          <p:cNvSpPr/>
          <p:nvPr/>
        </p:nvSpPr>
        <p:spPr>
          <a:xfrm>
            <a:off x="5840611" y="3767495"/>
            <a:ext cx="357270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Organizační dokumenty (stanovy, registrace).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5840611" y="4572595"/>
            <a:ext cx="357270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Finanční přehledy (rozpočet, výroční zpráva).</a:t>
            </a:r>
            <a:endParaRPr lang="en-US" sz="1750" dirty="0"/>
          </a:p>
        </p:txBody>
      </p:sp>
      <p:sp>
        <p:nvSpPr>
          <p:cNvPr id="11" name="Text 9"/>
          <p:cNvSpPr/>
          <p:nvPr/>
        </p:nvSpPr>
        <p:spPr>
          <a:xfrm>
            <a:off x="5840611" y="5377696"/>
            <a:ext cx="357270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Potvrzení o spolufinancování, pokud je vyžadováno.</a:t>
            </a:r>
            <a:endParaRPr lang="en-US" sz="1750" dirty="0"/>
          </a:p>
        </p:txBody>
      </p:sp>
      <p:sp>
        <p:nvSpPr>
          <p:cNvPr id="12" name="Shape 10"/>
          <p:cNvSpPr/>
          <p:nvPr/>
        </p:nvSpPr>
        <p:spPr>
          <a:xfrm>
            <a:off x="9640133" y="3277076"/>
            <a:ext cx="396835" cy="396835"/>
          </a:xfrm>
          <a:prstGeom prst="roundRect">
            <a:avLst>
              <a:gd name="adj" fmla="val 24007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13" name="Text 11"/>
          <p:cNvSpPr/>
          <p:nvPr/>
        </p:nvSpPr>
        <p:spPr>
          <a:xfrm>
            <a:off x="10263783" y="3277076"/>
            <a:ext cx="341435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Plánování projektu:</a:t>
            </a:r>
            <a:endParaRPr lang="en-US" sz="2200" dirty="0"/>
          </a:p>
        </p:txBody>
      </p:sp>
      <p:sp>
        <p:nvSpPr>
          <p:cNvPr id="14" name="Text 12"/>
          <p:cNvSpPr/>
          <p:nvPr/>
        </p:nvSpPr>
        <p:spPr>
          <a:xfrm>
            <a:off x="10263783" y="3767495"/>
            <a:ext cx="3572708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Definujte cíl, cílovou skupinu, klíčové aktivity, harmonogram a výstupy.</a:t>
            </a:r>
            <a:endParaRPr lang="en-US" sz="17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04392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Osnova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296679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Název projektu (plný název, zkrácený název) – důležitý; měl by vystihovat obsah projektu a podstatu aktivit.</a:t>
            </a:r>
            <a:endParaRPr lang="en-US" sz="1750" dirty="0"/>
          </a:p>
        </p:txBody>
      </p:sp>
      <p:sp>
        <p:nvSpPr>
          <p:cNvPr id="4" name="Text 2"/>
          <p:cNvSpPr/>
          <p:nvPr/>
        </p:nvSpPr>
        <p:spPr>
          <a:xfrm>
            <a:off x="793790" y="340899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2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Identifikace projektu (zahájení, ukončení, území dopadu,...).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385119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3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Identifikace předkladatele a příp. partnera/ů projektu (nejdůležitější uvedení zkušeností).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793790" y="4293394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4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Popis projektu, zdůvodnění potřebnosti, stručný obsah, inovativnost, přidaná hodnota projektu.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4735592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5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Cíle projektu (výstupy, kterých má být dosaženo).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793790" y="5177790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6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Popis klíčových aktivit.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93790" y="561998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7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Monitorovací indikátory.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93790" y="606218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Font typeface="+mj-lt"/>
              <a:buAutoNum type="arabicPeriod" startAt="8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Analýza cílových skupin – problémy, přínosy získané projektem.</a:t>
            </a:r>
            <a:endParaRPr lang="en-US" sz="17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01654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9. Rozpočet projektu.</a:t>
            </a:r>
            <a:endParaRPr lang="en-US" sz="1750" dirty="0"/>
          </a:p>
        </p:txBody>
      </p:sp>
      <p:sp>
        <p:nvSpPr>
          <p:cNvPr id="3" name="Text 1"/>
          <p:cNvSpPr/>
          <p:nvPr/>
        </p:nvSpPr>
        <p:spPr>
          <a:xfrm>
            <a:off x="793790" y="2243852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10. Veřejné zakázky.</a:t>
            </a:r>
            <a:endParaRPr lang="en-US" sz="1750" dirty="0"/>
          </a:p>
        </p:txBody>
      </p:sp>
      <p:sp>
        <p:nvSpPr>
          <p:cNvPr id="4" name="Text 2"/>
          <p:cNvSpPr/>
          <p:nvPr/>
        </p:nvSpPr>
        <p:spPr>
          <a:xfrm>
            <a:off x="793790" y="2686050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11. Časový harmonogram projektu.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312824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12. Analýza rizik a popis opatření k jejich eliminaci.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793790" y="3570446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13. Rozpočet projektu.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4012644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14. Vazba na horizontální témata.</a:t>
            </a:r>
            <a:endParaRPr lang="en-US" sz="1750" dirty="0"/>
          </a:p>
        </p:txBody>
      </p:sp>
      <p:sp>
        <p:nvSpPr>
          <p:cNvPr id="8" name="Text 6"/>
          <p:cNvSpPr/>
          <p:nvPr/>
        </p:nvSpPr>
        <p:spPr>
          <a:xfrm>
            <a:off x="793790" y="4454843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15. Veřejná podpora.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93790" y="4897041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16. Publicita projektu.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93790" y="5339239"/>
            <a:ext cx="1304282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17. Přílohy (bezdlužnost, studie proveditelnosti, doklad o právní subjektivitě, prohlášení o zapojení partnera/ů, podrobný popis CS, …)</a:t>
            </a:r>
            <a:endParaRPr lang="en-US" sz="1750" dirty="0"/>
          </a:p>
        </p:txBody>
      </p:sp>
      <p:sp>
        <p:nvSpPr>
          <p:cNvPr id="11" name="Text 9"/>
          <p:cNvSpPr/>
          <p:nvPr/>
        </p:nvSpPr>
        <p:spPr>
          <a:xfrm>
            <a:off x="793790" y="614433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 některých projektech se řeší udržitelnost.</a:t>
            </a:r>
            <a:endParaRPr lang="en-US" sz="17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916549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Tipy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3078956"/>
            <a:ext cx="6408063" cy="1685092"/>
          </a:xfrm>
          <a:prstGeom prst="roundRect">
            <a:avLst>
              <a:gd name="adj" fmla="val 5654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028224" y="3313390"/>
            <a:ext cx="547842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Dodržujte požadovaný formát: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028224" y="3803809"/>
            <a:ext cx="593919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Respektujte délku textu, formátování a strukturu uvedenou ve výzvě.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7428667" y="3078956"/>
            <a:ext cx="6408063" cy="1685092"/>
          </a:xfrm>
          <a:prstGeom prst="roundRect">
            <a:avLst>
              <a:gd name="adj" fmla="val 5654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7" name="Text 5"/>
          <p:cNvSpPr/>
          <p:nvPr/>
        </p:nvSpPr>
        <p:spPr>
          <a:xfrm>
            <a:off x="7663101" y="3313390"/>
            <a:ext cx="294251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Buďte konkrétní: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7663101" y="3803809"/>
            <a:ext cx="593919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Používejte data, grafy nebo statistiky pro podporu argumentů.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93790" y="4990862"/>
            <a:ext cx="6408063" cy="1322189"/>
          </a:xfrm>
          <a:prstGeom prst="roundRect">
            <a:avLst>
              <a:gd name="adj" fmla="val 7205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1028224" y="5225296"/>
            <a:ext cx="413837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Jasnost a přehlednost:</a:t>
            </a:r>
            <a:endParaRPr lang="en-US" sz="2200" dirty="0"/>
          </a:p>
        </p:txBody>
      </p:sp>
      <p:sp>
        <p:nvSpPr>
          <p:cNvPr id="11" name="Text 9"/>
          <p:cNvSpPr/>
          <p:nvPr/>
        </p:nvSpPr>
        <p:spPr>
          <a:xfrm>
            <a:off x="1028224" y="5715714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Využijte odrážky, nadpisy a grafické prvky.</a:t>
            </a:r>
            <a:endParaRPr lang="en-US" sz="1750" dirty="0"/>
          </a:p>
        </p:txBody>
      </p:sp>
      <p:sp>
        <p:nvSpPr>
          <p:cNvPr id="12" name="Shape 10"/>
          <p:cNvSpPr/>
          <p:nvPr/>
        </p:nvSpPr>
        <p:spPr>
          <a:xfrm>
            <a:off x="7428667" y="4990862"/>
            <a:ext cx="6408063" cy="1322189"/>
          </a:xfrm>
          <a:prstGeom prst="roundRect">
            <a:avLst>
              <a:gd name="adj" fmla="val 7205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13" name="Text 11"/>
          <p:cNvSpPr/>
          <p:nvPr/>
        </p:nvSpPr>
        <p:spPr>
          <a:xfrm>
            <a:off x="7663101" y="5225296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Konzultace:</a:t>
            </a:r>
            <a:endParaRPr lang="en-US" sz="2200" dirty="0"/>
          </a:p>
        </p:txBody>
      </p:sp>
      <p:sp>
        <p:nvSpPr>
          <p:cNvPr id="14" name="Text 12"/>
          <p:cNvSpPr/>
          <p:nvPr/>
        </p:nvSpPr>
        <p:spPr>
          <a:xfrm>
            <a:off x="7663101" y="5715714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Konzultujte návrh s odborníky nebo konzultanty.</a:t>
            </a:r>
            <a:endParaRPr lang="en-US" sz="17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691051"/>
            <a:ext cx="8746808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Kontrola před odesláním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3853458"/>
            <a:ext cx="4196358" cy="1685092"/>
          </a:xfrm>
          <a:prstGeom prst="roundRect">
            <a:avLst>
              <a:gd name="adj" fmla="val 5654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028224" y="4087892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Revize obsahu: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028224" y="4578310"/>
            <a:ext cx="372749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Zkontrolujte, zda odpovídáte na všechna hodnoticí kritéria.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5216962" y="3853458"/>
            <a:ext cx="4196358" cy="1685092"/>
          </a:xfrm>
          <a:prstGeom prst="roundRect">
            <a:avLst>
              <a:gd name="adj" fmla="val 5654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7" name="Text 5"/>
          <p:cNvSpPr/>
          <p:nvPr/>
        </p:nvSpPr>
        <p:spPr>
          <a:xfrm>
            <a:off x="5451396" y="4087892"/>
            <a:ext cx="341185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Jazyková kontrola: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5451396" y="4578310"/>
            <a:ext cx="372749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Bezchybnost a profesionální styl textu.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9640133" y="3853458"/>
            <a:ext cx="4196358" cy="1685092"/>
          </a:xfrm>
          <a:prstGeom prst="roundRect">
            <a:avLst>
              <a:gd name="adj" fmla="val 5654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9874568" y="4087892"/>
            <a:ext cx="372689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Formální požadavky:</a:t>
            </a:r>
            <a:endParaRPr lang="en-US" sz="2200" dirty="0"/>
          </a:p>
        </p:txBody>
      </p:sp>
      <p:sp>
        <p:nvSpPr>
          <p:cNvPr id="11" name="Text 9"/>
          <p:cNvSpPr/>
          <p:nvPr/>
        </p:nvSpPr>
        <p:spPr>
          <a:xfrm>
            <a:off x="9874568" y="4578310"/>
            <a:ext cx="372749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Všechny přílohy jsou přiloženy a správně označeny.</a:t>
            </a:r>
            <a:endParaRPr lang="en-US" sz="17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150150"/>
            <a:ext cx="7965996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Odevzdání a sledování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3199090"/>
            <a:ext cx="5456634" cy="56697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450"/>
              </a:lnSpc>
              <a:buNone/>
            </a:pPr>
            <a:r>
              <a:rPr lang="en-US" sz="35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Odevzdání žádosti:</a:t>
            </a:r>
            <a:endParaRPr lang="en-US" sz="3550" dirty="0"/>
          </a:p>
        </p:txBody>
      </p:sp>
      <p:sp>
        <p:nvSpPr>
          <p:cNvPr id="4" name="Text 2"/>
          <p:cNvSpPr/>
          <p:nvPr/>
        </p:nvSpPr>
        <p:spPr>
          <a:xfrm>
            <a:off x="793790" y="4106228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Elektronicky přes portál nebo fyzicky dle požadavků výzvy.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4809292"/>
            <a:ext cx="5601295" cy="56697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4450"/>
              </a:lnSpc>
              <a:buNone/>
            </a:pPr>
            <a:r>
              <a:rPr lang="en-US" sz="35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Sledování výsledků:</a:t>
            </a:r>
            <a:endParaRPr lang="en-US" sz="3550" dirty="0"/>
          </a:p>
        </p:txBody>
      </p:sp>
      <p:sp>
        <p:nvSpPr>
          <p:cNvPr id="6" name="Text 4"/>
          <p:cNvSpPr/>
          <p:nvPr/>
        </p:nvSpPr>
        <p:spPr>
          <a:xfrm>
            <a:off x="793790" y="571642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Udržujte kontakt s poskytovatelem dotace a buďte připraveni na doplnění informací.</a:t>
            </a:r>
            <a:endParaRPr lang="en-US" sz="17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467689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Řízení projektu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3630097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Podpis smlouvy (smluvní podmínky – časový a finanční plán realizace projektu)</a:t>
            </a:r>
            <a:endParaRPr lang="en-US" sz="1750" dirty="0"/>
          </a:p>
        </p:txBody>
      </p:sp>
      <p:sp>
        <p:nvSpPr>
          <p:cNvPr id="4" name="Text 2"/>
          <p:cNvSpPr/>
          <p:nvPr/>
        </p:nvSpPr>
        <p:spPr>
          <a:xfrm>
            <a:off x="793790" y="4072295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Výběrová řízení na dodavatele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793790" y="4514493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Hlášení o změnách (PN a NN)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793790" y="4956691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MZ (zprávy o realizaci projektu) - dnes ZOR, ŽOP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793790" y="5398889"/>
            <a:ext cx="1304282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342900" indent="-342900" algn="l">
              <a:lnSpc>
                <a:spcPts val="2850"/>
              </a:lnSpc>
              <a:buSzPct val="100000"/>
              <a:buChar char="•"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Ukončení projektu (prokazatelné uzavření všech aktivit projektu, ZZ, žádost – konečná platba</a:t>
            </a:r>
            <a:endParaRPr lang="en-US" sz="17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1178</Words>
  <Application>Microsoft Office PowerPoint</Application>
  <PresentationFormat>Vlastní</PresentationFormat>
  <Paragraphs>162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Unbounded Bold</vt:lpstr>
      <vt:lpstr>Open Sans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Martin Rangl</cp:lastModifiedBy>
  <cp:revision>2</cp:revision>
  <dcterms:created xsi:type="dcterms:W3CDTF">2024-11-29T06:12:01Z</dcterms:created>
  <dcterms:modified xsi:type="dcterms:W3CDTF">2024-11-29T06:16:06Z</dcterms:modified>
</cp:coreProperties>
</file>