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85E3E-9B66-49B7-82C4-886B1213363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9483D11-2C27-444E-A388-70FCC78FC7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AF06BA-959D-4BFD-B069-DAC586A5FA19}"/>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5" name="Fußzeilenplatzhalter 4">
            <a:extLst>
              <a:ext uri="{FF2B5EF4-FFF2-40B4-BE49-F238E27FC236}">
                <a16:creationId xmlns:a16="http://schemas.microsoft.com/office/drawing/2014/main" id="{ACEB32B6-6709-4D73-A98F-1C45D1D027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3513389-5DD2-4763-90F1-61BFCE15BE80}"/>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425488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05A704-7F17-4D96-BA66-D1747FA6E8D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61007B6-A765-4003-9E95-C7165FA71B5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6A4E22-1CC2-461E-85B1-38003F9C6E14}"/>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5" name="Fußzeilenplatzhalter 4">
            <a:extLst>
              <a:ext uri="{FF2B5EF4-FFF2-40B4-BE49-F238E27FC236}">
                <a16:creationId xmlns:a16="http://schemas.microsoft.com/office/drawing/2014/main" id="{4D90EE6F-6541-4CB8-99F6-B94295882D7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553EF1C-F066-43B5-B19D-73C26382FCCA}"/>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15741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9E7C974-E7D2-4A93-9AD7-02E9EEE82DD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4F1C7EB-5463-41FF-9F3F-E5AC9F479EC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E481655-A41B-441C-8B01-021A9305F86C}"/>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5" name="Fußzeilenplatzhalter 4">
            <a:extLst>
              <a:ext uri="{FF2B5EF4-FFF2-40B4-BE49-F238E27FC236}">
                <a16:creationId xmlns:a16="http://schemas.microsoft.com/office/drawing/2014/main" id="{72102CE1-645C-4EDD-9A81-6F01776CEF2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96CAF17-F558-4975-B5BD-0C9A023C521D}"/>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3902581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8B1072-AE09-4F26-9392-BE53853AAF8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6A70D24-4C02-43A9-9DB1-7AF91C82DD2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D322EB8-B18F-4FAC-999C-A00D46E31C6E}"/>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5" name="Fußzeilenplatzhalter 4">
            <a:extLst>
              <a:ext uri="{FF2B5EF4-FFF2-40B4-BE49-F238E27FC236}">
                <a16:creationId xmlns:a16="http://schemas.microsoft.com/office/drawing/2014/main" id="{3D55D94F-8922-452E-901C-AB6C91751E0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7AAEA24-B245-43AA-B12C-56ABB3CECCDA}"/>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2874831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F9CD6-B2B4-4B30-AE51-A9A35A7D60B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521531E-AB3B-40E3-AA42-CE1AB927F0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3867B27-B4B2-4428-8292-A7E5ECE7A3AB}"/>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5" name="Fußzeilenplatzhalter 4">
            <a:extLst>
              <a:ext uri="{FF2B5EF4-FFF2-40B4-BE49-F238E27FC236}">
                <a16:creationId xmlns:a16="http://schemas.microsoft.com/office/drawing/2014/main" id="{E052A51E-2FDE-4ECB-99BB-17464403ED6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7BD1BFC-F084-41FE-9909-2BB9398CDC24}"/>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68226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6B5DBE-3832-4642-AF62-D16DFBB865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6AE93FC-FDE5-4CDF-B013-478C102AC22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57A4903-CB69-491D-8D59-651CDE443A75}"/>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598238B-93C3-492B-AAE6-A1E3CA3FACE3}"/>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6" name="Fußzeilenplatzhalter 5">
            <a:extLst>
              <a:ext uri="{FF2B5EF4-FFF2-40B4-BE49-F238E27FC236}">
                <a16:creationId xmlns:a16="http://schemas.microsoft.com/office/drawing/2014/main" id="{603880B0-F091-407F-9582-0A3F8FF0220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53BAD26-4BCD-40D1-8DB5-9DD1A69C594F}"/>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278912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C1CF19-34DE-430F-A5C4-EC659D549BE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4B260F3-DDCA-4A69-9420-5C41FAF8D2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EC6A165-50D4-4025-9335-AACF9658E7C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E31FDA6-54F0-42C1-A8E8-CC417A34B7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60897F3-3173-4C43-9017-58DACF5090D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28C374D-1647-40D7-AAF5-DD72A10C059B}"/>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8" name="Fußzeilenplatzhalter 7">
            <a:extLst>
              <a:ext uri="{FF2B5EF4-FFF2-40B4-BE49-F238E27FC236}">
                <a16:creationId xmlns:a16="http://schemas.microsoft.com/office/drawing/2014/main" id="{F4FC00C7-4317-4C12-B5FB-1786AE608AC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4F156B9-9C63-4804-9B63-F888CF6874AF}"/>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200897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24FACA-A1F9-4E96-98CD-A13F23ABEA8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4760A04-A44F-4B8F-AA9C-28F3A796007A}"/>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4" name="Fußzeilenplatzhalter 3">
            <a:extLst>
              <a:ext uri="{FF2B5EF4-FFF2-40B4-BE49-F238E27FC236}">
                <a16:creationId xmlns:a16="http://schemas.microsoft.com/office/drawing/2014/main" id="{5FCA0176-279D-4091-A5D1-F8246F3D78C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5BD0330-673B-4E63-9085-D95DB502D676}"/>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941567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EA3DFAE-9B3A-4A0A-9A1F-90298AB0C831}"/>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3" name="Fußzeilenplatzhalter 2">
            <a:extLst>
              <a:ext uri="{FF2B5EF4-FFF2-40B4-BE49-F238E27FC236}">
                <a16:creationId xmlns:a16="http://schemas.microsoft.com/office/drawing/2014/main" id="{9C450D8B-53A0-4134-B7A8-69800E1F4FA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DC32147-3E4E-4FCF-803F-704F4501A2C8}"/>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4071991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EE7B1B-00DB-4029-B5A0-355A4B0D3FD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879DAD2-8C81-4FD3-BD1A-31F9D9BAD7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EC75280-31F1-4068-B2B4-EF504E534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00C8732-976E-4BAA-A4ED-0F7713A12386}"/>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6" name="Fußzeilenplatzhalter 5">
            <a:extLst>
              <a:ext uri="{FF2B5EF4-FFF2-40B4-BE49-F238E27FC236}">
                <a16:creationId xmlns:a16="http://schemas.microsoft.com/office/drawing/2014/main" id="{D9D61A7E-DC26-47C2-8A3E-42F95727CE7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0415AF0-8FBA-46F8-BB82-60B83DF4EA18}"/>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2153482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746743-C147-4230-97B0-56552B42268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3524527-6959-4AE2-8AF2-F48532047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7B5F04A-BE8C-491B-8A90-3E1C3DCE1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4388FF2-D99A-427D-A1E6-B21F7171816F}"/>
              </a:ext>
            </a:extLst>
          </p:cNvPr>
          <p:cNvSpPr>
            <a:spLocks noGrp="1"/>
          </p:cNvSpPr>
          <p:nvPr>
            <p:ph type="dt" sz="half" idx="10"/>
          </p:nvPr>
        </p:nvSpPr>
        <p:spPr/>
        <p:txBody>
          <a:bodyPr/>
          <a:lstStyle/>
          <a:p>
            <a:fld id="{12190493-9C58-4BBF-ACB9-25CB3EB45177}" type="datetimeFigureOut">
              <a:rPr lang="de-DE" smtClean="0"/>
              <a:t>09.11.2021</a:t>
            </a:fld>
            <a:endParaRPr lang="de-DE"/>
          </a:p>
        </p:txBody>
      </p:sp>
      <p:sp>
        <p:nvSpPr>
          <p:cNvPr id="6" name="Fußzeilenplatzhalter 5">
            <a:extLst>
              <a:ext uri="{FF2B5EF4-FFF2-40B4-BE49-F238E27FC236}">
                <a16:creationId xmlns:a16="http://schemas.microsoft.com/office/drawing/2014/main" id="{4698E7B2-97BF-4547-B209-8A0CBFB8B39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90F5535-107D-486D-9BF0-FF5C92004D9E}"/>
              </a:ext>
            </a:extLst>
          </p:cNvPr>
          <p:cNvSpPr>
            <a:spLocks noGrp="1"/>
          </p:cNvSpPr>
          <p:nvPr>
            <p:ph type="sldNum" sz="quarter" idx="12"/>
          </p:nvPr>
        </p:nvSpPr>
        <p:spPr/>
        <p:txBody>
          <a:bodyPr/>
          <a:lstStyle/>
          <a:p>
            <a:fld id="{5DA28BD5-248A-4274-8513-55E880EC666C}" type="slidenum">
              <a:rPr lang="de-DE" smtClean="0"/>
              <a:t>‹#›</a:t>
            </a:fld>
            <a:endParaRPr lang="de-DE"/>
          </a:p>
        </p:txBody>
      </p:sp>
    </p:spTree>
    <p:extLst>
      <p:ext uri="{BB962C8B-B14F-4D97-AF65-F5344CB8AC3E}">
        <p14:creationId xmlns:p14="http://schemas.microsoft.com/office/powerpoint/2010/main" val="1985375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8BB6209-0F4F-4E7A-82D5-F1BDC18F4B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4D4CAD2-9446-4F97-BFAF-C4394807F6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B5B317E-E239-4066-AD00-DC51C598BF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90493-9C58-4BBF-ACB9-25CB3EB45177}" type="datetimeFigureOut">
              <a:rPr lang="de-DE" smtClean="0"/>
              <a:t>09.11.2021</a:t>
            </a:fld>
            <a:endParaRPr lang="de-DE"/>
          </a:p>
        </p:txBody>
      </p:sp>
      <p:sp>
        <p:nvSpPr>
          <p:cNvPr id="5" name="Fußzeilenplatzhalter 4">
            <a:extLst>
              <a:ext uri="{FF2B5EF4-FFF2-40B4-BE49-F238E27FC236}">
                <a16:creationId xmlns:a16="http://schemas.microsoft.com/office/drawing/2014/main" id="{879151C7-5920-4EC9-A35D-CA566DEEAE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0ABEA2F-0F9C-4C49-A4D7-9D31ACED5E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A28BD5-248A-4274-8513-55E880EC666C}" type="slidenum">
              <a:rPr lang="de-DE" smtClean="0"/>
              <a:t>‹#›</a:t>
            </a:fld>
            <a:endParaRPr lang="de-DE"/>
          </a:p>
        </p:txBody>
      </p:sp>
    </p:spTree>
    <p:extLst>
      <p:ext uri="{BB962C8B-B14F-4D97-AF65-F5344CB8AC3E}">
        <p14:creationId xmlns:p14="http://schemas.microsoft.com/office/powerpoint/2010/main" val="923051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CDF210-2724-4492-8E51-3819CEE2387D}"/>
              </a:ext>
            </a:extLst>
          </p:cNvPr>
          <p:cNvSpPr>
            <a:spLocks noGrp="1"/>
          </p:cNvSpPr>
          <p:nvPr>
            <p:ph type="ctrTitle"/>
          </p:nvPr>
        </p:nvSpPr>
        <p:spPr/>
        <p:txBody>
          <a:bodyPr/>
          <a:lstStyle/>
          <a:p>
            <a:r>
              <a:rPr lang="de-DE" dirty="0"/>
              <a:t>Medien in Österreich</a:t>
            </a:r>
          </a:p>
        </p:txBody>
      </p:sp>
      <p:sp>
        <p:nvSpPr>
          <p:cNvPr id="3" name="Untertitel 2">
            <a:extLst>
              <a:ext uri="{FF2B5EF4-FFF2-40B4-BE49-F238E27FC236}">
                <a16:creationId xmlns:a16="http://schemas.microsoft.com/office/drawing/2014/main" id="{24CD05DB-84A7-482E-9C2C-D849BEA5EADA}"/>
              </a:ext>
            </a:extLst>
          </p:cNvPr>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202296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A7C2C5-0DF9-4840-B2E9-0945EE45AC91}"/>
              </a:ext>
            </a:extLst>
          </p:cNvPr>
          <p:cNvSpPr>
            <a:spLocks noGrp="1"/>
          </p:cNvSpPr>
          <p:nvPr>
            <p:ph type="title"/>
          </p:nvPr>
        </p:nvSpPr>
        <p:spPr/>
        <p:txBody>
          <a:bodyPr/>
          <a:lstStyle/>
          <a:p>
            <a:r>
              <a:rPr lang="de-DE" dirty="0"/>
              <a:t>Zeitungen</a:t>
            </a:r>
          </a:p>
        </p:txBody>
      </p:sp>
      <p:sp>
        <p:nvSpPr>
          <p:cNvPr id="3" name="Inhaltsplatzhalter 2">
            <a:extLst>
              <a:ext uri="{FF2B5EF4-FFF2-40B4-BE49-F238E27FC236}">
                <a16:creationId xmlns:a16="http://schemas.microsoft.com/office/drawing/2014/main" id="{A461573E-BE86-4E9F-A7EB-23F9170DF1FD}"/>
              </a:ext>
            </a:extLst>
          </p:cNvPr>
          <p:cNvSpPr>
            <a:spLocks noGrp="1"/>
          </p:cNvSpPr>
          <p:nvPr>
            <p:ph idx="1"/>
          </p:nvPr>
        </p:nvSpPr>
        <p:spPr/>
        <p:txBody>
          <a:bodyPr/>
          <a:lstStyle/>
          <a:p>
            <a:r>
              <a:rPr lang="de-DE" dirty="0"/>
              <a:t>Es gibt eine Vielfalt von Zeitungen in </a:t>
            </a:r>
            <a:r>
              <a:rPr lang="de-DE" dirty="0" err="1"/>
              <a:t>Östereich</a:t>
            </a:r>
            <a:r>
              <a:rPr lang="de-DE" dirty="0"/>
              <a:t> (derzeit 17 Tages-, Wochen und Monatszeitschriften)</a:t>
            </a:r>
          </a:p>
          <a:p>
            <a:r>
              <a:rPr lang="de-DE" dirty="0"/>
              <a:t>Die meistgelesenen Zeitungen in Österreich sind:</a:t>
            </a:r>
          </a:p>
          <a:p>
            <a:pPr lvl="1"/>
            <a:r>
              <a:rPr lang="de-DE" dirty="0"/>
              <a:t>Kronenzeitung (eine überregionale Boulevardtageszeitung)</a:t>
            </a:r>
          </a:p>
          <a:p>
            <a:pPr lvl="1"/>
            <a:r>
              <a:rPr lang="de-DE" dirty="0"/>
              <a:t>Kleine Zeitung (Regionale Zeitung, Kärnten, Tirol, Steiermark)</a:t>
            </a:r>
          </a:p>
          <a:p>
            <a:pPr lvl="1"/>
            <a:r>
              <a:rPr lang="de-DE" dirty="0"/>
              <a:t>Kurier (überregionale, linksliberale Tageszeitung)</a:t>
            </a:r>
          </a:p>
          <a:p>
            <a:pPr lvl="1"/>
            <a:r>
              <a:rPr lang="de-DE" dirty="0"/>
              <a:t>Österreich (überregionale Tageszeitung)</a:t>
            </a:r>
          </a:p>
          <a:p>
            <a:pPr lvl="1"/>
            <a:r>
              <a:rPr lang="de-DE" dirty="0"/>
              <a:t>Der Standard (überregionale, linksliberale Tageszeitung)</a:t>
            </a:r>
          </a:p>
          <a:p>
            <a:pPr lvl="1"/>
            <a:r>
              <a:rPr lang="de-DE" dirty="0"/>
              <a:t>Die Presse (überregionale Tageszeitung)</a:t>
            </a:r>
          </a:p>
          <a:p>
            <a:endParaRPr lang="de-DE" dirty="0"/>
          </a:p>
        </p:txBody>
      </p:sp>
    </p:spTree>
    <p:extLst>
      <p:ext uri="{BB962C8B-B14F-4D97-AF65-F5344CB8AC3E}">
        <p14:creationId xmlns:p14="http://schemas.microsoft.com/office/powerpoint/2010/main" val="417757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BA6477-BCC8-476C-9F0B-9842EED24EC3}"/>
              </a:ext>
            </a:extLst>
          </p:cNvPr>
          <p:cNvSpPr>
            <a:spLocks noGrp="1"/>
          </p:cNvSpPr>
          <p:nvPr>
            <p:ph type="title"/>
          </p:nvPr>
        </p:nvSpPr>
        <p:spPr/>
        <p:txBody>
          <a:bodyPr/>
          <a:lstStyle/>
          <a:p>
            <a:r>
              <a:rPr lang="de-DE" dirty="0"/>
              <a:t>Wochen- und Monatszeitschriften</a:t>
            </a:r>
          </a:p>
        </p:txBody>
      </p:sp>
      <p:sp>
        <p:nvSpPr>
          <p:cNvPr id="3" name="Inhaltsplatzhalter 2">
            <a:extLst>
              <a:ext uri="{FF2B5EF4-FFF2-40B4-BE49-F238E27FC236}">
                <a16:creationId xmlns:a16="http://schemas.microsoft.com/office/drawing/2014/main" id="{9D44F2E2-55B6-4CC3-BF01-F73C9F8F5134}"/>
              </a:ext>
            </a:extLst>
          </p:cNvPr>
          <p:cNvSpPr>
            <a:spLocks noGrp="1"/>
          </p:cNvSpPr>
          <p:nvPr>
            <p:ph idx="1"/>
          </p:nvPr>
        </p:nvSpPr>
        <p:spPr/>
        <p:txBody>
          <a:bodyPr/>
          <a:lstStyle/>
          <a:p>
            <a:r>
              <a:rPr lang="de-DE" dirty="0"/>
              <a:t>News, Profil, e-media, Format und Trend</a:t>
            </a:r>
          </a:p>
        </p:txBody>
      </p:sp>
    </p:spTree>
    <p:extLst>
      <p:ext uri="{BB962C8B-B14F-4D97-AF65-F5344CB8AC3E}">
        <p14:creationId xmlns:p14="http://schemas.microsoft.com/office/powerpoint/2010/main" val="360814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1CA02-CE42-45E3-BA75-446D2D717941}"/>
              </a:ext>
            </a:extLst>
          </p:cNvPr>
          <p:cNvSpPr>
            <a:spLocks noGrp="1"/>
          </p:cNvSpPr>
          <p:nvPr>
            <p:ph type="title"/>
          </p:nvPr>
        </p:nvSpPr>
        <p:spPr/>
        <p:txBody>
          <a:bodyPr/>
          <a:lstStyle/>
          <a:p>
            <a:r>
              <a:rPr lang="de-DE" dirty="0"/>
              <a:t>Online-Medien</a:t>
            </a:r>
          </a:p>
        </p:txBody>
      </p:sp>
      <p:sp>
        <p:nvSpPr>
          <p:cNvPr id="6" name="Inhaltsplatzhalter 5">
            <a:extLst>
              <a:ext uri="{FF2B5EF4-FFF2-40B4-BE49-F238E27FC236}">
                <a16:creationId xmlns:a16="http://schemas.microsoft.com/office/drawing/2014/main" id="{CBA5D578-BB9D-4DED-94A4-94DBF0389B24}"/>
              </a:ext>
            </a:extLst>
          </p:cNvPr>
          <p:cNvSpPr>
            <a:spLocks noGrp="1"/>
          </p:cNvSpPr>
          <p:nvPr>
            <p:ph idx="1"/>
          </p:nvPr>
        </p:nvSpPr>
        <p:spPr/>
        <p:txBody>
          <a:bodyPr/>
          <a:lstStyle/>
          <a:p>
            <a:r>
              <a:rPr lang="de-DE" dirty="0"/>
              <a:t>Meistaufgerufene Online-Medien</a:t>
            </a:r>
          </a:p>
          <a:p>
            <a:pPr marL="514350" indent="-514350">
              <a:buAutoNum type="arabicPeriod"/>
            </a:pPr>
            <a:r>
              <a:rPr lang="de-DE" dirty="0"/>
              <a:t>ORF.at Network</a:t>
            </a:r>
          </a:p>
          <a:p>
            <a:pPr marL="514350" indent="-514350">
              <a:buAutoNum type="arabicPeriod"/>
            </a:pPr>
            <a:r>
              <a:rPr lang="de-DE" dirty="0"/>
              <a:t>Derstandard.at </a:t>
            </a:r>
          </a:p>
          <a:p>
            <a:pPr marL="514350" indent="-514350">
              <a:buAutoNum type="arabicPeriod"/>
            </a:pPr>
            <a:r>
              <a:rPr lang="de-DE" dirty="0"/>
              <a:t>Krone.at</a:t>
            </a:r>
          </a:p>
          <a:p>
            <a:pPr marL="514350" indent="-514350">
              <a:buAutoNum type="arabicPeriod"/>
            </a:pPr>
            <a:r>
              <a:rPr lang="de-DE" dirty="0"/>
              <a:t>Oe24-Network</a:t>
            </a:r>
          </a:p>
          <a:p>
            <a:pPr marL="514350" indent="-514350">
              <a:buAutoNum type="arabicPeriod"/>
            </a:pPr>
            <a:r>
              <a:rPr lang="de-DE" dirty="0"/>
              <a:t>Diepresse.com</a:t>
            </a:r>
          </a:p>
        </p:txBody>
      </p:sp>
    </p:spTree>
    <p:extLst>
      <p:ext uri="{BB962C8B-B14F-4D97-AF65-F5344CB8AC3E}">
        <p14:creationId xmlns:p14="http://schemas.microsoft.com/office/powerpoint/2010/main" val="287713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139E22-496B-4F6E-91DE-7B822A3A2264}"/>
              </a:ext>
            </a:extLst>
          </p:cNvPr>
          <p:cNvSpPr>
            <a:spLocks noGrp="1"/>
          </p:cNvSpPr>
          <p:nvPr>
            <p:ph type="title"/>
          </p:nvPr>
        </p:nvSpPr>
        <p:spPr/>
        <p:txBody>
          <a:bodyPr/>
          <a:lstStyle/>
          <a:p>
            <a:r>
              <a:rPr lang="de-DE" dirty="0"/>
              <a:t>Fernsehen in Österreich	</a:t>
            </a:r>
          </a:p>
        </p:txBody>
      </p:sp>
      <p:sp>
        <p:nvSpPr>
          <p:cNvPr id="3" name="Inhaltsplatzhalter 2">
            <a:extLst>
              <a:ext uri="{FF2B5EF4-FFF2-40B4-BE49-F238E27FC236}">
                <a16:creationId xmlns:a16="http://schemas.microsoft.com/office/drawing/2014/main" id="{2D3AAAE1-EE8D-4B7A-913F-95E05CCAC28A}"/>
              </a:ext>
            </a:extLst>
          </p:cNvPr>
          <p:cNvSpPr>
            <a:spLocks noGrp="1"/>
          </p:cNvSpPr>
          <p:nvPr>
            <p:ph idx="1"/>
          </p:nvPr>
        </p:nvSpPr>
        <p:spPr/>
        <p:txBody>
          <a:bodyPr/>
          <a:lstStyle/>
          <a:p>
            <a:r>
              <a:rPr lang="de-DE" dirty="0"/>
              <a:t>Die öffentlich-rechtliche Fernsehanstalt Österreichs ist der ORF mit den Kanälen ORF eins, ORF 2, ORF III und ORF SPORT +. Neben der Senderzentrale in Wien gibt es in allen Bundesländern Landesstudios. Dort werden regelmäßig regionale Nachrichtensendung produziert und in ORF 2 gesendet, sowie Sondersendungen bei Ereignissen wie etwa Landtagswahlen. Der ORF ist gemeinsam mit ARD, ZDF und SF am Kulturkanal 3sat beteiligt und ist Partner des Senders Arte.</a:t>
            </a:r>
          </a:p>
        </p:txBody>
      </p:sp>
    </p:spTree>
    <p:extLst>
      <p:ext uri="{BB962C8B-B14F-4D97-AF65-F5344CB8AC3E}">
        <p14:creationId xmlns:p14="http://schemas.microsoft.com/office/powerpoint/2010/main" val="1235152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70531-ECA6-4FE3-8C8F-9B24883A074F}"/>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4A5B0EE2-3FFE-4C8F-9CC8-C24359241F75}"/>
              </a:ext>
            </a:extLst>
          </p:cNvPr>
          <p:cNvSpPr>
            <a:spLocks noGrp="1"/>
          </p:cNvSpPr>
          <p:nvPr>
            <p:ph idx="1"/>
          </p:nvPr>
        </p:nvSpPr>
        <p:spPr/>
        <p:txBody>
          <a:bodyPr/>
          <a:lstStyle/>
          <a:p>
            <a:r>
              <a:rPr lang="de-DE" dirty="0"/>
              <a:t>Neben dem ORF gibt es eine Reihe von Privatfernsehsendern (WKK Lokal TV</a:t>
            </a:r>
            <a:r>
              <a:rPr lang="cs-CZ" dirty="0"/>
              <a:t>,</a:t>
            </a:r>
            <a:r>
              <a:rPr lang="de-DE" dirty="0"/>
              <a:t>  ATV, ServusTV sowie PULS 4) sowie Regionalfernsehsender, von denen einige ebenfalls in privater Hand sind.</a:t>
            </a:r>
          </a:p>
          <a:p>
            <a:r>
              <a:rPr lang="de-DE" dirty="0"/>
              <a:t>Einige deutsche Privatsender produzieren österreichische Versionen ihrer Programme (ProSieben, Sat 1 und Kabel eins)</a:t>
            </a:r>
          </a:p>
          <a:p>
            <a:r>
              <a:rPr lang="de-DE" dirty="0"/>
              <a:t>Zusätzlich gibt es den Bezahlsender Sky Sport Austria, welcher vor allem durch seine Live-Übertragungen der Fußball-Bundesliga und der Eishockeyliga bekannt ist.</a:t>
            </a:r>
          </a:p>
          <a:p>
            <a:endParaRPr lang="de-DE" dirty="0"/>
          </a:p>
        </p:txBody>
      </p:sp>
    </p:spTree>
    <p:extLst>
      <p:ext uri="{BB962C8B-B14F-4D97-AF65-F5344CB8AC3E}">
        <p14:creationId xmlns:p14="http://schemas.microsoft.com/office/powerpoint/2010/main" val="3841813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4FC6AB-E295-4794-AE24-FE805BA6E2AB}"/>
              </a:ext>
            </a:extLst>
          </p:cNvPr>
          <p:cNvSpPr>
            <a:spLocks noGrp="1"/>
          </p:cNvSpPr>
          <p:nvPr>
            <p:ph type="title"/>
          </p:nvPr>
        </p:nvSpPr>
        <p:spPr/>
        <p:txBody>
          <a:bodyPr/>
          <a:lstStyle/>
          <a:p>
            <a:r>
              <a:rPr lang="de-DE" dirty="0"/>
              <a:t>Radio</a:t>
            </a:r>
          </a:p>
        </p:txBody>
      </p:sp>
      <p:sp>
        <p:nvSpPr>
          <p:cNvPr id="3" name="Inhaltsplatzhalter 2">
            <a:extLst>
              <a:ext uri="{FF2B5EF4-FFF2-40B4-BE49-F238E27FC236}">
                <a16:creationId xmlns:a16="http://schemas.microsoft.com/office/drawing/2014/main" id="{9CBA9D2A-438E-445A-BE47-0E0B42DD97D8}"/>
              </a:ext>
            </a:extLst>
          </p:cNvPr>
          <p:cNvSpPr>
            <a:spLocks noGrp="1"/>
          </p:cNvSpPr>
          <p:nvPr>
            <p:ph idx="1"/>
          </p:nvPr>
        </p:nvSpPr>
        <p:spPr/>
        <p:txBody>
          <a:bodyPr/>
          <a:lstStyle/>
          <a:p>
            <a:r>
              <a:rPr lang="de-DE" dirty="0"/>
              <a:t>Der ORF betreibt drei überregionale Radiosender:</a:t>
            </a:r>
          </a:p>
          <a:p>
            <a:pPr lvl="1"/>
            <a:r>
              <a:rPr lang="de-DE" dirty="0"/>
              <a:t>den werbefreien Kultur- und Informationskanal Österreich 1 (mit überwiegend "klassischer Musik");</a:t>
            </a:r>
          </a:p>
          <a:p>
            <a:pPr lvl="1"/>
            <a:r>
              <a:rPr lang="de-DE" dirty="0"/>
              <a:t>das am Chart-Mainstream orientierte Ö3;</a:t>
            </a:r>
          </a:p>
          <a:p>
            <a:pPr lvl="1"/>
            <a:r>
              <a:rPr lang="de-DE" dirty="0"/>
              <a:t>alternativ dazu, mit höherem Wortanteil und Musik abseits der Charts, FM</a:t>
            </a:r>
            <a:r>
              <a:rPr lang="cs-CZ"/>
              <a:t> 4</a:t>
            </a:r>
            <a:endParaRPr lang="de-DE" dirty="0"/>
          </a:p>
          <a:p>
            <a:pPr lvl="1"/>
            <a:endParaRPr lang="de-DE" dirty="0"/>
          </a:p>
          <a:p>
            <a:pPr lvl="1"/>
            <a:r>
              <a:rPr lang="de-DE" sz="2800" dirty="0"/>
              <a:t>Daneben existieren öffentlich-rechtliche Regionalradiosender („Ö2“) in allen Bundesländern.</a:t>
            </a:r>
          </a:p>
        </p:txBody>
      </p:sp>
    </p:spTree>
    <p:extLst>
      <p:ext uri="{BB962C8B-B14F-4D97-AF65-F5344CB8AC3E}">
        <p14:creationId xmlns:p14="http://schemas.microsoft.com/office/powerpoint/2010/main" val="414321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33B40-859B-4C7F-8AF9-437C5B14004D}"/>
              </a:ext>
            </a:extLst>
          </p:cNvPr>
          <p:cNvSpPr>
            <a:spLocks noGrp="1"/>
          </p:cNvSpPr>
          <p:nvPr>
            <p:ph type="title"/>
          </p:nvPr>
        </p:nvSpPr>
        <p:spPr/>
        <p:txBody>
          <a:bodyPr/>
          <a:lstStyle/>
          <a:p>
            <a:r>
              <a:rPr lang="de-DE" dirty="0"/>
              <a:t>Privatsender</a:t>
            </a:r>
          </a:p>
        </p:txBody>
      </p:sp>
      <p:sp>
        <p:nvSpPr>
          <p:cNvPr id="3" name="Inhaltsplatzhalter 2">
            <a:extLst>
              <a:ext uri="{FF2B5EF4-FFF2-40B4-BE49-F238E27FC236}">
                <a16:creationId xmlns:a16="http://schemas.microsoft.com/office/drawing/2014/main" id="{CC78B81C-B1E5-4845-8BC5-9D7809854036}"/>
              </a:ext>
            </a:extLst>
          </p:cNvPr>
          <p:cNvSpPr>
            <a:spLocks noGrp="1"/>
          </p:cNvSpPr>
          <p:nvPr>
            <p:ph idx="1"/>
          </p:nvPr>
        </p:nvSpPr>
        <p:spPr/>
        <p:txBody>
          <a:bodyPr>
            <a:normAutofit lnSpcReduction="10000"/>
          </a:bodyPr>
          <a:lstStyle/>
          <a:p>
            <a:r>
              <a:rPr lang="de-DE" dirty="0"/>
              <a:t>Bekannte Privatsender sind:</a:t>
            </a:r>
          </a:p>
          <a:p>
            <a:endParaRPr lang="de-DE" dirty="0"/>
          </a:p>
          <a:p>
            <a:r>
              <a:rPr lang="de-DE" dirty="0"/>
              <a:t> </a:t>
            </a:r>
            <a:r>
              <a:rPr lang="de-DE" dirty="0" err="1"/>
              <a:t>KroneHit</a:t>
            </a:r>
            <a:r>
              <a:rPr lang="de-DE" dirty="0"/>
              <a:t> (Sendegebiet: Österreich)</a:t>
            </a:r>
          </a:p>
          <a:p>
            <a:r>
              <a:rPr lang="de-DE" dirty="0"/>
              <a:t>Radio Arabella (Wien, Niederösterreich, Oberösterreich, Salzburg, Vorarlberg)</a:t>
            </a:r>
          </a:p>
          <a:p>
            <a:r>
              <a:rPr lang="de-DE" dirty="0"/>
              <a:t> Life Radio (Oberösterreich, Tirol)</a:t>
            </a:r>
          </a:p>
          <a:p>
            <a:r>
              <a:rPr lang="de-DE" dirty="0"/>
              <a:t> Antenne Steiermark</a:t>
            </a:r>
          </a:p>
          <a:p>
            <a:r>
              <a:rPr lang="de-DE" dirty="0"/>
              <a:t>Als dritte Säule existieren außerdem 15 nichtkommerzielle sogenannte freie Radiosender, die sich im Verband Freier Radios Österreich (VFRÖ) zusammengeschlossen haben.</a:t>
            </a:r>
          </a:p>
        </p:txBody>
      </p:sp>
    </p:spTree>
    <p:extLst>
      <p:ext uri="{BB962C8B-B14F-4D97-AF65-F5344CB8AC3E}">
        <p14:creationId xmlns:p14="http://schemas.microsoft.com/office/powerpoint/2010/main" val="228196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535414-2E54-40A7-9B6F-371650138960}"/>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CF48FE49-1DEB-459D-9A21-2B417E9D721A}"/>
              </a:ext>
            </a:extLst>
          </p:cNvPr>
          <p:cNvSpPr>
            <a:spLocks noGrp="1"/>
          </p:cNvSpPr>
          <p:nvPr>
            <p:ph idx="1"/>
          </p:nvPr>
        </p:nvSpPr>
        <p:spPr/>
        <p:txBody>
          <a:bodyPr/>
          <a:lstStyle/>
          <a:p>
            <a:r>
              <a:rPr lang="de-DE" dirty="0"/>
              <a:t>Bemerkenswert ist, dass es im Österreich nach dem Ende der Besatzungszeit im Jahr 1955 lange Zeit ein Monopol des ORF gab. Erst ab 1998 und vereinzelt auch schon ab 1995 gab es dann offizielles Privatradio, weshalb kommerzielle Sender früher aus dem Ausland und nichtkommerzielle Sender illegal sendeten. Einer dieser „illegalen“ Sender war Radio CD International, das am 31. März 1990 von Bratislava aus hauptsächlich für den Wiener Raum sendete – wobei sich das Produktionsstudio im Einkaufszentrum Lugner City in Wien befand.</a:t>
            </a:r>
          </a:p>
        </p:txBody>
      </p:sp>
    </p:spTree>
    <p:extLst>
      <p:ext uri="{BB962C8B-B14F-4D97-AF65-F5344CB8AC3E}">
        <p14:creationId xmlns:p14="http://schemas.microsoft.com/office/powerpoint/2010/main" val="245424075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456</Words>
  <Application>Microsoft Office PowerPoint</Application>
  <PresentationFormat>Širokoúhlá obrazovka</PresentationFormat>
  <Paragraphs>40</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Office</vt:lpstr>
      <vt:lpstr>Medien in Österreich</vt:lpstr>
      <vt:lpstr>Zeitungen</vt:lpstr>
      <vt:lpstr>Wochen- und Monatszeitschriften</vt:lpstr>
      <vt:lpstr>Online-Medien</vt:lpstr>
      <vt:lpstr>Fernsehen in Österreich </vt:lpstr>
      <vt:lpstr>Prezentace aplikace PowerPoint</vt:lpstr>
      <vt:lpstr>Radio</vt:lpstr>
      <vt:lpstr>Privatsender</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Medien in Österreich</dc:title>
  <dc:creator>Mathias Becker</dc:creator>
  <cp:lastModifiedBy>M7</cp:lastModifiedBy>
  <cp:revision>3</cp:revision>
  <dcterms:created xsi:type="dcterms:W3CDTF">2021-11-08T10:15:13Z</dcterms:created>
  <dcterms:modified xsi:type="dcterms:W3CDTF">2021-11-09T10:41:01Z</dcterms:modified>
</cp:coreProperties>
</file>