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6" r:id="rId4"/>
    <p:sldId id="257" r:id="rId5"/>
    <p:sldId id="263" r:id="rId6"/>
    <p:sldId id="258" r:id="rId7"/>
    <p:sldId id="264" r:id="rId8"/>
    <p:sldId id="260" r:id="rId9"/>
    <p:sldId id="269" r:id="rId10"/>
    <p:sldId id="265" r:id="rId11"/>
    <p:sldId id="262" r:id="rId12"/>
    <p:sldId id="261" r:id="rId13"/>
    <p:sldId id="270" r:id="rId14"/>
    <p:sldId id="267" r:id="rId15"/>
    <p:sldId id="268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55" d="100"/>
          <a:sy n="55" d="100"/>
        </p:scale>
        <p:origin x="69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2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C995-A01E-4B7F-A674-144900400AD9}" type="datetimeFigureOut">
              <a:rPr lang="de-DE" smtClean="0"/>
              <a:t>18.10.2021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F100-2186-4A56-96EA-A139D3952A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118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C995-A01E-4B7F-A674-144900400AD9}" type="datetimeFigureOut">
              <a:rPr lang="de-DE" smtClean="0"/>
              <a:t>18.10.2021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F100-2186-4A56-96EA-A139D3952A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166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C995-A01E-4B7F-A674-144900400AD9}" type="datetimeFigureOut">
              <a:rPr lang="de-DE" smtClean="0"/>
              <a:t>18.10.2021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F100-2186-4A56-96EA-A139D3952A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379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C995-A01E-4B7F-A674-144900400AD9}" type="datetimeFigureOut">
              <a:rPr lang="de-DE" smtClean="0"/>
              <a:t>18.10.2021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F100-2186-4A56-96EA-A139D3952A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943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C995-A01E-4B7F-A674-144900400AD9}" type="datetimeFigureOut">
              <a:rPr lang="de-DE" smtClean="0"/>
              <a:t>18.10.2021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F100-2186-4A56-96EA-A139D3952A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36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C995-A01E-4B7F-A674-144900400AD9}" type="datetimeFigureOut">
              <a:rPr lang="de-DE" smtClean="0"/>
              <a:t>18.10.2021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F100-2186-4A56-96EA-A139D3952A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20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C995-A01E-4B7F-A674-144900400AD9}" type="datetimeFigureOut">
              <a:rPr lang="de-DE" smtClean="0"/>
              <a:t>18.10.2021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F100-2186-4A56-96EA-A139D3952A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197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C995-A01E-4B7F-A674-144900400AD9}" type="datetimeFigureOut">
              <a:rPr lang="de-DE" smtClean="0"/>
              <a:t>18.10.2021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F100-2186-4A56-96EA-A139D3952A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939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C995-A01E-4B7F-A674-144900400AD9}" type="datetimeFigureOut">
              <a:rPr lang="de-DE" smtClean="0"/>
              <a:t>18.10.2021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F100-2186-4A56-96EA-A139D3952A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0878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C995-A01E-4B7F-A674-144900400AD9}" type="datetimeFigureOut">
              <a:rPr lang="de-DE" smtClean="0"/>
              <a:t>18.10.2021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F100-2186-4A56-96EA-A139D3952A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629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C995-A01E-4B7F-A674-144900400AD9}" type="datetimeFigureOut">
              <a:rPr lang="de-DE" smtClean="0"/>
              <a:t>18.10.2021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F100-2186-4A56-96EA-A139D3952A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11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5C995-A01E-4B7F-A674-144900400AD9}" type="datetimeFigureOut">
              <a:rPr lang="de-DE" smtClean="0"/>
              <a:t>18.10.2021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8F100-2186-4A56-96EA-A139D3952A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99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Österreichische Landeskunde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Literatur (1)</a:t>
            </a:r>
          </a:p>
        </p:txBody>
      </p:sp>
    </p:spTree>
    <p:extLst>
      <p:ext uri="{BB962C8B-B14F-4D97-AF65-F5344CB8AC3E}">
        <p14:creationId xmlns:p14="http://schemas.microsoft.com/office/powerpoint/2010/main" val="120322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857956" y="555895"/>
            <a:ext cx="94036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/>
              <a:t>Wiener Moderne um 1900: Geistige Bewegungen, Innovationen</a:t>
            </a:r>
          </a:p>
          <a:p>
            <a:endParaRPr lang="de-DE" sz="28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Psychoanalyse (Sigmund Freud, 1856-1939)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Neue Musik – Zwölftonmusik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Sprachkritik und Sprachskepsis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U.a. Fritz Mauthner (1849-1923): „Beiträge zu einer Kritik der Sprache“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Krise des mechanistischen Weltbildes der Naturwissenschaften (Ernst Mach)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Ludwig Wittgenstein (1889-1951)</a:t>
            </a:r>
          </a:p>
        </p:txBody>
      </p:sp>
    </p:spTree>
    <p:extLst>
      <p:ext uri="{BB962C8B-B14F-4D97-AF65-F5344CB8AC3E}">
        <p14:creationId xmlns:p14="http://schemas.microsoft.com/office/powerpoint/2010/main" val="1973465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960177" y="1567243"/>
            <a:ext cx="747018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/>
              <a:t>Wichtige Autoren der Wiener Moderne</a:t>
            </a:r>
          </a:p>
          <a:p>
            <a:endParaRPr lang="de-DE" sz="2800"/>
          </a:p>
          <a:p>
            <a:r>
              <a:rPr lang="de-DE" sz="2800"/>
              <a:t>Leopold von Andrian (1875-1951)</a:t>
            </a:r>
          </a:p>
          <a:p>
            <a:r>
              <a:rPr lang="de-DE" sz="2800"/>
              <a:t>Hermann Bahr (1863-1934)</a:t>
            </a:r>
          </a:p>
          <a:p>
            <a:r>
              <a:rPr lang="de-DE" sz="2800"/>
              <a:t>Richard Beer-Hofmann (1866-1945)</a:t>
            </a:r>
          </a:p>
          <a:p>
            <a:r>
              <a:rPr lang="de-DE" sz="2800"/>
              <a:t>Hugo von Hofmannsthal (1874-1929)</a:t>
            </a:r>
          </a:p>
          <a:p>
            <a:r>
              <a:rPr lang="de-DE" sz="2800"/>
              <a:t>Karl Kraus (1874-1936)</a:t>
            </a:r>
          </a:p>
        </p:txBody>
      </p:sp>
    </p:spTree>
    <p:extLst>
      <p:ext uri="{BB962C8B-B14F-4D97-AF65-F5344CB8AC3E}">
        <p14:creationId xmlns:p14="http://schemas.microsoft.com/office/powerpoint/2010/main" val="3471736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503336" y="1601109"/>
            <a:ext cx="94539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/>
              <a:t>Arthur Schnitzler</a:t>
            </a:r>
          </a:p>
          <a:p>
            <a:r>
              <a:rPr lang="de-DE" sz="2800"/>
              <a:t>1862-1931, Wien</a:t>
            </a:r>
          </a:p>
          <a:p>
            <a:r>
              <a:rPr lang="de-DE" sz="2800"/>
              <a:t>1879-1885 Medizinstudium in Wien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Detaillierte Auseinandersetzung mit der Psychoanalyse und ihrem Begründer Sigmund Freud; bezeichnet seine literarischen Arbeiten als „Diagnosen“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als Jude antisemitischer Verfolgung ausgesetzt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„Reigen“ mehrmals verboten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2466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200759" y="617505"/>
            <a:ext cx="756317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/>
              <a:t>Werke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Autobiographie „Jugend in Wien“, reicht bis 1889; erst 1968 gedruckt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„Lieutenant Gustl“ (1900) – innerer Monolog in der Literatur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„Reigen“ (1900)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„Der Weg ins Freie“ (1908) (Roman)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„Professor Bernhardi“ (1912) (Schauspiel)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„Fräulein Else“ (1924)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„Traumnovelle“ (1925)</a:t>
            </a:r>
          </a:p>
        </p:txBody>
      </p:sp>
    </p:spTree>
    <p:extLst>
      <p:ext uri="{BB962C8B-B14F-4D97-AF65-F5344CB8AC3E}">
        <p14:creationId xmlns:p14="http://schemas.microsoft.com/office/powerpoint/2010/main" val="231565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lum bright="-60000" contrast="80000"/>
          </a:blip>
          <a:stretch>
            <a:fillRect/>
          </a:stretch>
        </p:blipFill>
        <p:spPr>
          <a:xfrm>
            <a:off x="2805193" y="1060873"/>
            <a:ext cx="5067721" cy="3527185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>
            <a:lum bright="-60000" contrast="81000"/>
          </a:blip>
          <a:srcRect t="3386" b="4725"/>
          <a:stretch/>
        </p:blipFill>
        <p:spPr>
          <a:xfrm>
            <a:off x="2805193" y="4639733"/>
            <a:ext cx="6115317" cy="982134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3223647" y="201478"/>
            <a:ext cx="5734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/>
              <a:t>Arthur Schnitzler: „Reigen“</a:t>
            </a:r>
          </a:p>
        </p:txBody>
      </p:sp>
    </p:spTree>
    <p:extLst>
      <p:ext uri="{BB962C8B-B14F-4D97-AF65-F5344CB8AC3E}">
        <p14:creationId xmlns:p14="http://schemas.microsoft.com/office/powerpoint/2010/main" val="2623739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>
            <a:lum bright="-59000" contrast="80000"/>
          </a:blip>
          <a:srcRect t="5739"/>
          <a:stretch/>
        </p:blipFill>
        <p:spPr>
          <a:xfrm>
            <a:off x="811754" y="1309511"/>
            <a:ext cx="6616976" cy="86025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>
            <a:lum bright="-60000" contrast="80000"/>
          </a:blip>
          <a:srcRect b="1668"/>
          <a:stretch/>
        </p:blipFill>
        <p:spPr>
          <a:xfrm>
            <a:off x="988383" y="2426818"/>
            <a:ext cx="6015750" cy="3251493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3223647" y="201478"/>
            <a:ext cx="5734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/>
              <a:t>Arthur Schnitzler: „Reigen“</a:t>
            </a:r>
          </a:p>
        </p:txBody>
      </p:sp>
    </p:spTree>
    <p:extLst>
      <p:ext uri="{BB962C8B-B14F-4D97-AF65-F5344CB8AC3E}">
        <p14:creationId xmlns:p14="http://schemas.microsoft.com/office/powerpoint/2010/main" val="271724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66427" y="620889"/>
            <a:ext cx="1134475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/>
              <a:t>Programmatik des (literarischen) Realismus</a:t>
            </a:r>
          </a:p>
          <a:p>
            <a:endParaRPr lang="de-DE" sz="28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Gegenbewegung zur (u.a.) vorausgegangenen Romantik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Hinwendung zur wahrnehmbaren Realität, besonders zu zu sozialen Gegensätzen innerhalb des Bürgertums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Internationale Bewegung; in Frankreich (Gustave Flaubert) und in Deutschland (Theodor Fontane) beliebtes Thema: die bürgerliche mésalliance oder der Gegensatz zwischen Besitz- und Bildungsbürgertum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Streben nach Abbildungsgenauigkeit in literarischen Beschreibungen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579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6" y="700545"/>
            <a:ext cx="8890000" cy="5549900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9748434" y="1534332"/>
            <a:ext cx="2231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Adolph Mentzel (1815-1905)</a:t>
            </a:r>
          </a:p>
        </p:txBody>
      </p:sp>
    </p:spTree>
    <p:extLst>
      <p:ext uri="{BB962C8B-B14F-4D97-AF65-F5344CB8AC3E}">
        <p14:creationId xmlns:p14="http://schemas.microsoft.com/office/powerpoint/2010/main" val="2628845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lum bright="-61000" contrast="81000"/>
          </a:blip>
          <a:stretch>
            <a:fillRect/>
          </a:stretch>
        </p:blipFill>
        <p:spPr>
          <a:xfrm>
            <a:off x="2538140" y="1653206"/>
            <a:ext cx="6218401" cy="4132987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3330222" y="666044"/>
            <a:ext cx="5700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Aus Adalbert Stifter: „… Sonnenfinsternis“</a:t>
            </a:r>
          </a:p>
        </p:txBody>
      </p:sp>
    </p:spTree>
    <p:extLst>
      <p:ext uri="{BB962C8B-B14F-4D97-AF65-F5344CB8AC3E}">
        <p14:creationId xmlns:p14="http://schemas.microsoft.com/office/powerpoint/2010/main" val="1089464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lum bright="-61000" contrast="81000"/>
          </a:blip>
          <a:stretch>
            <a:fillRect/>
          </a:stretch>
        </p:blipFill>
        <p:spPr>
          <a:xfrm>
            <a:off x="2538140" y="1653206"/>
            <a:ext cx="6218401" cy="4132987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3330222" y="666044"/>
            <a:ext cx="5700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Aus Adalbert Stifter: „… Sonnenfinsternis“</a:t>
            </a:r>
          </a:p>
        </p:txBody>
      </p:sp>
      <p:sp>
        <p:nvSpPr>
          <p:cNvPr id="2" name="Ellipse 1"/>
          <p:cNvSpPr/>
          <p:nvPr/>
        </p:nvSpPr>
        <p:spPr>
          <a:xfrm>
            <a:off x="3146156" y="5176434"/>
            <a:ext cx="821410" cy="38745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r Verbinder 5"/>
          <p:cNvCxnSpPr>
            <a:stCxn id="2" idx="4"/>
          </p:cNvCxnSpPr>
          <p:nvPr/>
        </p:nvCxnSpPr>
        <p:spPr>
          <a:xfrm>
            <a:off x="3556861" y="5563892"/>
            <a:ext cx="720671" cy="805911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4226868" y="6080857"/>
            <a:ext cx="432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/>
              <a:t>Bild aus dem Alten Testament</a:t>
            </a:r>
          </a:p>
        </p:txBody>
      </p:sp>
      <p:cxnSp>
        <p:nvCxnSpPr>
          <p:cNvPr id="8" name="Gerader Verbinder 7"/>
          <p:cNvCxnSpPr/>
          <p:nvPr/>
        </p:nvCxnSpPr>
        <p:spPr>
          <a:xfrm>
            <a:off x="4417017" y="2433234"/>
            <a:ext cx="4029559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3810000" y="2663125"/>
            <a:ext cx="2962759" cy="2583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9031111" y="2015832"/>
            <a:ext cx="25151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/>
              <a:t>Thematisierung der Beschreibung </a:t>
            </a:r>
          </a:p>
        </p:txBody>
      </p:sp>
    </p:spTree>
    <p:extLst>
      <p:ext uri="{BB962C8B-B14F-4D97-AF65-F5344CB8AC3E}">
        <p14:creationId xmlns:p14="http://schemas.microsoft.com/office/powerpoint/2010/main" val="198471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lum bright="-62000" contrast="80000"/>
          </a:blip>
          <a:stretch>
            <a:fillRect/>
          </a:stretch>
        </p:blipFill>
        <p:spPr>
          <a:xfrm>
            <a:off x="2479729" y="945398"/>
            <a:ext cx="7326777" cy="493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948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lum bright="-62000" contrast="80000"/>
          </a:blip>
          <a:stretch>
            <a:fillRect/>
          </a:stretch>
        </p:blipFill>
        <p:spPr>
          <a:xfrm>
            <a:off x="2479729" y="945398"/>
            <a:ext cx="7326777" cy="4939690"/>
          </a:xfrm>
          <a:prstGeom prst="rect">
            <a:avLst/>
          </a:prstGeom>
        </p:spPr>
      </p:pic>
      <p:cxnSp>
        <p:nvCxnSpPr>
          <p:cNvPr id="4" name="Gerader Verbinder 3"/>
          <p:cNvCxnSpPr/>
          <p:nvPr/>
        </p:nvCxnSpPr>
        <p:spPr>
          <a:xfrm>
            <a:off x="8400082" y="2526224"/>
            <a:ext cx="1235943" cy="0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4"/>
          <p:cNvCxnSpPr/>
          <p:nvPr/>
        </p:nvCxnSpPr>
        <p:spPr>
          <a:xfrm>
            <a:off x="2479729" y="3066081"/>
            <a:ext cx="4788976" cy="33580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>
            <a:off x="2479729" y="2704455"/>
            <a:ext cx="7156296" cy="100738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6354305" y="3704095"/>
            <a:ext cx="3161654" cy="61993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>
            <a:off x="2479729" y="3949485"/>
            <a:ext cx="945396" cy="18081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4562290" y="4283147"/>
            <a:ext cx="3161654" cy="61993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10310823" y="1154623"/>
            <a:ext cx="152916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/>
              <a:t>2 Ebenen der Realität</a:t>
            </a:r>
          </a:p>
          <a:p>
            <a:endParaRPr lang="de-DE" sz="2400"/>
          </a:p>
          <a:p>
            <a:r>
              <a:rPr lang="de-DE" sz="2400"/>
              <a:t>Die ästhetisch-religiöse ist autonom / sich selbst genug.</a:t>
            </a:r>
          </a:p>
        </p:txBody>
      </p:sp>
    </p:spTree>
    <p:extLst>
      <p:ext uri="{BB962C8B-B14F-4D97-AF65-F5344CB8AC3E}">
        <p14:creationId xmlns:p14="http://schemas.microsoft.com/office/powerpoint/2010/main" val="173399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363851" y="1083733"/>
            <a:ext cx="967094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/>
              <a:t>Adalbert Stifter</a:t>
            </a:r>
          </a:p>
          <a:p>
            <a:endParaRPr lang="de-DE" sz="2800"/>
          </a:p>
          <a:p>
            <a:r>
              <a:rPr lang="de-DE" sz="2800"/>
              <a:t>1805 Oberplan (Böhmerwald)</a:t>
            </a:r>
          </a:p>
          <a:p>
            <a:r>
              <a:rPr lang="de-DE" sz="2800"/>
              <a:t>1868 Linz</a:t>
            </a:r>
          </a:p>
          <a:p>
            <a:endParaRPr lang="de-DE" sz="2800"/>
          </a:p>
          <a:p>
            <a:r>
              <a:rPr lang="de-DE" sz="2800"/>
              <a:t>1827 als Student unglückliche Liebe zu Fanny Greipl, die 1829 bereits stirbt</a:t>
            </a:r>
          </a:p>
          <a:p>
            <a:r>
              <a:rPr lang="de-DE" sz="2800"/>
              <a:t>1830 Jurastudium abgebrochen; lebt als Hauslehrer</a:t>
            </a:r>
          </a:p>
          <a:p>
            <a:r>
              <a:rPr lang="de-DE" sz="2800"/>
              <a:t>1837 Heirat mit Amalie Mohaupt; kinderlos</a:t>
            </a:r>
          </a:p>
          <a:p>
            <a:r>
              <a:rPr lang="de-DE" sz="2800"/>
              <a:t>Zunächst Malerei, ab 1840 vor allem Schriftsteller</a:t>
            </a:r>
          </a:p>
          <a:p>
            <a:r>
              <a:rPr lang="de-DE" sz="2800"/>
              <a:t>Schulrat für Oberösterreich</a:t>
            </a:r>
          </a:p>
          <a:p>
            <a:r>
              <a:rPr lang="de-DE" sz="2800"/>
              <a:t>Verleger: Gustav Heckenast (Prag)</a:t>
            </a:r>
          </a:p>
        </p:txBody>
      </p:sp>
    </p:spTree>
    <p:extLst>
      <p:ext uri="{BB962C8B-B14F-4D97-AF65-F5344CB8AC3E}">
        <p14:creationId xmlns:p14="http://schemas.microsoft.com/office/powerpoint/2010/main" val="1389018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596325" y="1498938"/>
            <a:ext cx="942297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/>
              <a:t>Stifters Werke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Studien (1844-50; u.a.: „Der Hochwald“ (1842)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Bunte Steine (1853) - (Vorrede: Sogenanntes ‚sanftes Prinzip‘)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Der Nachsommer (1857)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Witiko (1865/67)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/>
              <a:t>„Aus der Mappe meines Urgroßvaters“ (1841 / 1860er Jahre)</a:t>
            </a:r>
          </a:p>
        </p:txBody>
      </p:sp>
    </p:spTree>
    <p:extLst>
      <p:ext uri="{BB962C8B-B14F-4D97-AF65-F5344CB8AC3E}">
        <p14:creationId xmlns:p14="http://schemas.microsoft.com/office/powerpoint/2010/main" val="3920193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66675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421</Words>
  <Application>Microsoft Office PowerPoint</Application>
  <PresentationFormat>Breitbild</PresentationFormat>
  <Paragraphs>64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Österreichische Landeskunde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Österreichische Landeskunde</dc:title>
  <dc:creator>Martin Maurach</dc:creator>
  <cp:lastModifiedBy>Mathias Becker</cp:lastModifiedBy>
  <cp:revision>18</cp:revision>
  <dcterms:created xsi:type="dcterms:W3CDTF">2017-09-27T12:47:35Z</dcterms:created>
  <dcterms:modified xsi:type="dcterms:W3CDTF">2021-10-18T11:38:18Z</dcterms:modified>
</cp:coreProperties>
</file>