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8" r:id="rId4"/>
    <p:sldId id="260" r:id="rId5"/>
    <p:sldId id="273" r:id="rId6"/>
    <p:sldId id="274" r:id="rId7"/>
    <p:sldId id="263" r:id="rId8"/>
    <p:sldId id="264" r:id="rId9"/>
    <p:sldId id="265" r:id="rId10"/>
    <p:sldId id="276" r:id="rId11"/>
    <p:sldId id="277" r:id="rId12"/>
    <p:sldId id="257" r:id="rId13"/>
    <p:sldId id="266" r:id="rId14"/>
    <p:sldId id="275" r:id="rId15"/>
    <p:sldId id="269" r:id="rId16"/>
    <p:sldId id="261" r:id="rId17"/>
    <p:sldId id="259" r:id="rId18"/>
    <p:sldId id="278" r:id="rId19"/>
    <p:sldId id="262" r:id="rId20"/>
    <p:sldId id="268" r:id="rId21"/>
    <p:sldId id="270" r:id="rId22"/>
    <p:sldId id="271" r:id="rId23"/>
    <p:sldId id="272" r:id="rId24"/>
  </p:sldIdLst>
  <p:sldSz cx="9144000" cy="6858000" type="screen4x3"/>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0" y="60"/>
      </p:cViewPr>
      <p:guideLst>
        <p:guide orient="horz" pos="2160"/>
        <p:guide pos="2880"/>
      </p:guideLst>
    </p:cSldViewPr>
  </p:slideViewPr>
  <p:notesTextViewPr>
    <p:cViewPr>
      <p:scale>
        <a:sx n="1" d="1"/>
        <a:sy n="1" d="1"/>
      </p:scale>
      <p:origin x="0" y="0"/>
    </p:cViewPr>
  </p:notesTextViewPr>
  <p:sorterViewPr>
    <p:cViewPr>
      <p:scale>
        <a:sx n="100" d="100"/>
        <a:sy n="100" d="100"/>
      </p:scale>
      <p:origin x="0" y="-322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020CED1-8C4B-4A9A-AFB7-5F80AD5ACFBF}" type="datetimeFigureOut">
              <a:rPr lang="de-DE" smtClean="0"/>
              <a:t>12.10.2021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1176DC3-C1F0-47E7-9B59-437634AEBE58}" type="slidenum">
              <a:rPr lang="de-DE" smtClean="0"/>
              <a:t>‹#›</a:t>
            </a:fld>
            <a:endParaRPr lang="de-DE"/>
          </a:p>
        </p:txBody>
      </p:sp>
    </p:spTree>
    <p:extLst>
      <p:ext uri="{BB962C8B-B14F-4D97-AF65-F5344CB8AC3E}">
        <p14:creationId xmlns:p14="http://schemas.microsoft.com/office/powerpoint/2010/main" val="1832873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020CED1-8C4B-4A9A-AFB7-5F80AD5ACFBF}" type="datetimeFigureOut">
              <a:rPr lang="de-DE" smtClean="0"/>
              <a:t>12.10.2021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1176DC3-C1F0-47E7-9B59-437634AEBE58}" type="slidenum">
              <a:rPr lang="de-DE" smtClean="0"/>
              <a:t>‹#›</a:t>
            </a:fld>
            <a:endParaRPr lang="de-DE"/>
          </a:p>
        </p:txBody>
      </p:sp>
    </p:spTree>
    <p:extLst>
      <p:ext uri="{BB962C8B-B14F-4D97-AF65-F5344CB8AC3E}">
        <p14:creationId xmlns:p14="http://schemas.microsoft.com/office/powerpoint/2010/main" val="2653267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020CED1-8C4B-4A9A-AFB7-5F80AD5ACFBF}" type="datetimeFigureOut">
              <a:rPr lang="de-DE" smtClean="0"/>
              <a:t>12.10.2021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1176DC3-C1F0-47E7-9B59-437634AEBE58}" type="slidenum">
              <a:rPr lang="de-DE" smtClean="0"/>
              <a:t>‹#›</a:t>
            </a:fld>
            <a:endParaRPr lang="de-DE"/>
          </a:p>
        </p:txBody>
      </p:sp>
    </p:spTree>
    <p:extLst>
      <p:ext uri="{BB962C8B-B14F-4D97-AF65-F5344CB8AC3E}">
        <p14:creationId xmlns:p14="http://schemas.microsoft.com/office/powerpoint/2010/main" val="3547911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020CED1-8C4B-4A9A-AFB7-5F80AD5ACFBF}" type="datetimeFigureOut">
              <a:rPr lang="de-DE" smtClean="0"/>
              <a:t>12.10.2021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1176DC3-C1F0-47E7-9B59-437634AEBE58}" type="slidenum">
              <a:rPr lang="de-DE" smtClean="0"/>
              <a:t>‹#›</a:t>
            </a:fld>
            <a:endParaRPr lang="de-DE"/>
          </a:p>
        </p:txBody>
      </p:sp>
    </p:spTree>
    <p:extLst>
      <p:ext uri="{BB962C8B-B14F-4D97-AF65-F5344CB8AC3E}">
        <p14:creationId xmlns:p14="http://schemas.microsoft.com/office/powerpoint/2010/main" val="2785467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3020CED1-8C4B-4A9A-AFB7-5F80AD5ACFBF}" type="datetimeFigureOut">
              <a:rPr lang="de-DE" smtClean="0"/>
              <a:t>12.10.2021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1176DC3-C1F0-47E7-9B59-437634AEBE58}" type="slidenum">
              <a:rPr lang="de-DE" smtClean="0"/>
              <a:t>‹#›</a:t>
            </a:fld>
            <a:endParaRPr lang="de-DE"/>
          </a:p>
        </p:txBody>
      </p:sp>
    </p:spTree>
    <p:extLst>
      <p:ext uri="{BB962C8B-B14F-4D97-AF65-F5344CB8AC3E}">
        <p14:creationId xmlns:p14="http://schemas.microsoft.com/office/powerpoint/2010/main" val="3150144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020CED1-8C4B-4A9A-AFB7-5F80AD5ACFBF}" type="datetimeFigureOut">
              <a:rPr lang="de-DE" smtClean="0"/>
              <a:t>12.10.2021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1176DC3-C1F0-47E7-9B59-437634AEBE58}" type="slidenum">
              <a:rPr lang="de-DE" smtClean="0"/>
              <a:t>‹#›</a:t>
            </a:fld>
            <a:endParaRPr lang="de-DE"/>
          </a:p>
        </p:txBody>
      </p:sp>
    </p:spTree>
    <p:extLst>
      <p:ext uri="{BB962C8B-B14F-4D97-AF65-F5344CB8AC3E}">
        <p14:creationId xmlns:p14="http://schemas.microsoft.com/office/powerpoint/2010/main" val="221645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020CED1-8C4B-4A9A-AFB7-5F80AD5ACFBF}" type="datetimeFigureOut">
              <a:rPr lang="de-DE" smtClean="0"/>
              <a:t>12.10.2021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A1176DC3-C1F0-47E7-9B59-437634AEBE58}" type="slidenum">
              <a:rPr lang="de-DE" smtClean="0"/>
              <a:t>‹#›</a:t>
            </a:fld>
            <a:endParaRPr lang="de-DE"/>
          </a:p>
        </p:txBody>
      </p:sp>
    </p:spTree>
    <p:extLst>
      <p:ext uri="{BB962C8B-B14F-4D97-AF65-F5344CB8AC3E}">
        <p14:creationId xmlns:p14="http://schemas.microsoft.com/office/powerpoint/2010/main" val="626042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020CED1-8C4B-4A9A-AFB7-5F80AD5ACFBF}" type="datetimeFigureOut">
              <a:rPr lang="de-DE" smtClean="0"/>
              <a:t>12.10.2021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A1176DC3-C1F0-47E7-9B59-437634AEBE58}" type="slidenum">
              <a:rPr lang="de-DE" smtClean="0"/>
              <a:t>‹#›</a:t>
            </a:fld>
            <a:endParaRPr lang="de-DE"/>
          </a:p>
        </p:txBody>
      </p:sp>
    </p:spTree>
    <p:extLst>
      <p:ext uri="{BB962C8B-B14F-4D97-AF65-F5344CB8AC3E}">
        <p14:creationId xmlns:p14="http://schemas.microsoft.com/office/powerpoint/2010/main" val="147016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020CED1-8C4B-4A9A-AFB7-5F80AD5ACFBF}" type="datetimeFigureOut">
              <a:rPr lang="de-DE" smtClean="0"/>
              <a:t>12.10.2021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A1176DC3-C1F0-47E7-9B59-437634AEBE58}" type="slidenum">
              <a:rPr lang="de-DE" smtClean="0"/>
              <a:t>‹#›</a:t>
            </a:fld>
            <a:endParaRPr lang="de-DE"/>
          </a:p>
        </p:txBody>
      </p:sp>
    </p:spTree>
    <p:extLst>
      <p:ext uri="{BB962C8B-B14F-4D97-AF65-F5344CB8AC3E}">
        <p14:creationId xmlns:p14="http://schemas.microsoft.com/office/powerpoint/2010/main" val="52877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3020CED1-8C4B-4A9A-AFB7-5F80AD5ACFBF}" type="datetimeFigureOut">
              <a:rPr lang="de-DE" smtClean="0"/>
              <a:t>12.10.2021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1176DC3-C1F0-47E7-9B59-437634AEBE58}" type="slidenum">
              <a:rPr lang="de-DE" smtClean="0"/>
              <a:t>‹#›</a:t>
            </a:fld>
            <a:endParaRPr lang="de-DE"/>
          </a:p>
        </p:txBody>
      </p:sp>
    </p:spTree>
    <p:extLst>
      <p:ext uri="{BB962C8B-B14F-4D97-AF65-F5344CB8AC3E}">
        <p14:creationId xmlns:p14="http://schemas.microsoft.com/office/powerpoint/2010/main" val="1131812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3020CED1-8C4B-4A9A-AFB7-5F80AD5ACFBF}" type="datetimeFigureOut">
              <a:rPr lang="de-DE" smtClean="0"/>
              <a:t>12.10.2021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1176DC3-C1F0-47E7-9B59-437634AEBE58}" type="slidenum">
              <a:rPr lang="de-DE" smtClean="0"/>
              <a:t>‹#›</a:t>
            </a:fld>
            <a:endParaRPr lang="de-DE"/>
          </a:p>
        </p:txBody>
      </p:sp>
    </p:spTree>
    <p:extLst>
      <p:ext uri="{BB962C8B-B14F-4D97-AF65-F5344CB8AC3E}">
        <p14:creationId xmlns:p14="http://schemas.microsoft.com/office/powerpoint/2010/main" val="4247151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20CED1-8C4B-4A9A-AFB7-5F80AD5ACFBF}" type="datetimeFigureOut">
              <a:rPr lang="de-DE" smtClean="0"/>
              <a:t>12.10.2021</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76DC3-C1F0-47E7-9B59-437634AEBE58}" type="slidenum">
              <a:rPr lang="de-DE" smtClean="0"/>
              <a:t>‹#›</a:t>
            </a:fld>
            <a:endParaRPr lang="de-DE"/>
          </a:p>
        </p:txBody>
      </p:sp>
    </p:spTree>
    <p:extLst>
      <p:ext uri="{BB962C8B-B14F-4D97-AF65-F5344CB8AC3E}">
        <p14:creationId xmlns:p14="http://schemas.microsoft.com/office/powerpoint/2010/main" val="1617276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a:t>Österreichische Landeskunde</a:t>
            </a:r>
          </a:p>
        </p:txBody>
      </p:sp>
      <p:sp>
        <p:nvSpPr>
          <p:cNvPr id="3" name="Untertitel 2"/>
          <p:cNvSpPr>
            <a:spLocks noGrp="1"/>
          </p:cNvSpPr>
          <p:nvPr>
            <p:ph type="subTitle" idx="1"/>
          </p:nvPr>
        </p:nvSpPr>
        <p:spPr/>
        <p:txBody>
          <a:bodyPr/>
          <a:lstStyle/>
          <a:p>
            <a:r>
              <a:rPr lang="de-DE"/>
              <a:t>Das politische System</a:t>
            </a:r>
          </a:p>
        </p:txBody>
      </p:sp>
    </p:spTree>
    <p:extLst>
      <p:ext uri="{BB962C8B-B14F-4D97-AF65-F5344CB8AC3E}">
        <p14:creationId xmlns:p14="http://schemas.microsoft.com/office/powerpoint/2010/main" val="3532920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655790385"/>
              </p:ext>
            </p:extLst>
          </p:nvPr>
        </p:nvGraphicFramePr>
        <p:xfrm>
          <a:off x="467544" y="908720"/>
          <a:ext cx="1583329" cy="4757683"/>
        </p:xfrm>
        <a:graphic>
          <a:graphicData uri="http://schemas.openxmlformats.org/drawingml/2006/table">
            <a:tbl>
              <a:tblPr firstRow="1" bandRow="1">
                <a:tableStyleId>{5940675A-B579-460E-94D1-54222C63F5DA}</a:tableStyleId>
              </a:tblPr>
              <a:tblGrid>
                <a:gridCol w="1583329">
                  <a:extLst>
                    <a:ext uri="{9D8B030D-6E8A-4147-A177-3AD203B41FA5}">
                      <a16:colId xmlns:a16="http://schemas.microsoft.com/office/drawing/2014/main" val="20000"/>
                    </a:ext>
                  </a:extLst>
                </a:gridCol>
              </a:tblGrid>
              <a:tr h="1858064">
                <a:tc>
                  <a:txBody>
                    <a:bodyPr/>
                    <a:lstStyle/>
                    <a:p>
                      <a:r>
                        <a:rPr lang="de-DE" sz="2400" b="1"/>
                        <a:t>Partei in Österreich</a:t>
                      </a:r>
                    </a:p>
                  </a:txBody>
                  <a:tcPr/>
                </a:tc>
                <a:extLst>
                  <a:ext uri="{0D108BD9-81ED-4DB2-BD59-A6C34878D82A}">
                    <a16:rowId xmlns:a16="http://schemas.microsoft.com/office/drawing/2014/main" val="10000"/>
                  </a:ext>
                </a:extLst>
              </a:tr>
              <a:tr h="983681">
                <a:tc>
                  <a:txBody>
                    <a:bodyPr/>
                    <a:lstStyle/>
                    <a:p>
                      <a:r>
                        <a:rPr lang="de-DE" sz="2400" b="1"/>
                        <a:t>SPÖ</a:t>
                      </a:r>
                    </a:p>
                  </a:txBody>
                  <a:tcPr/>
                </a:tc>
                <a:extLst>
                  <a:ext uri="{0D108BD9-81ED-4DB2-BD59-A6C34878D82A}">
                    <a16:rowId xmlns:a16="http://schemas.microsoft.com/office/drawing/2014/main" val="10001"/>
                  </a:ext>
                </a:extLst>
              </a:tr>
              <a:tr h="546489">
                <a:tc>
                  <a:txBody>
                    <a:bodyPr/>
                    <a:lstStyle/>
                    <a:p>
                      <a:r>
                        <a:rPr lang="de-DE" sz="2400" b="1"/>
                        <a:t>ÖVP</a:t>
                      </a:r>
                    </a:p>
                  </a:txBody>
                  <a:tcPr/>
                </a:tc>
                <a:extLst>
                  <a:ext uri="{0D108BD9-81ED-4DB2-BD59-A6C34878D82A}">
                    <a16:rowId xmlns:a16="http://schemas.microsoft.com/office/drawing/2014/main" val="10002"/>
                  </a:ext>
                </a:extLst>
              </a:tr>
              <a:tr h="546489">
                <a:tc>
                  <a:txBody>
                    <a:bodyPr/>
                    <a:lstStyle/>
                    <a:p>
                      <a:r>
                        <a:rPr lang="de-DE" sz="2400" b="1"/>
                        <a:t>FPÖ</a:t>
                      </a:r>
                    </a:p>
                  </a:txBody>
                  <a:tcPr/>
                </a:tc>
                <a:extLst>
                  <a:ext uri="{0D108BD9-81ED-4DB2-BD59-A6C34878D82A}">
                    <a16:rowId xmlns:a16="http://schemas.microsoft.com/office/drawing/2014/main" val="10003"/>
                  </a:ext>
                </a:extLst>
              </a:tr>
              <a:tr h="546489">
                <a:tc>
                  <a:txBody>
                    <a:bodyPr/>
                    <a:lstStyle/>
                    <a:p>
                      <a:r>
                        <a:rPr lang="de-DE" sz="2400" b="1"/>
                        <a:t>Die Grünen</a:t>
                      </a:r>
                    </a:p>
                  </a:txBody>
                  <a:tcPr/>
                </a:tc>
                <a:extLst>
                  <a:ext uri="{0D108BD9-81ED-4DB2-BD59-A6C34878D82A}">
                    <a16:rowId xmlns:a16="http://schemas.microsoft.com/office/drawing/2014/main" val="10004"/>
                  </a:ext>
                </a:extLst>
              </a:tr>
            </a:tbl>
          </a:graphicData>
        </a:graphic>
      </p:graphicFrame>
      <p:graphicFrame>
        <p:nvGraphicFramePr>
          <p:cNvPr id="3" name="Tabelle 2"/>
          <p:cNvGraphicFramePr>
            <a:graphicFrameLocks noGrp="1"/>
          </p:cNvGraphicFramePr>
          <p:nvPr>
            <p:extLst>
              <p:ext uri="{D42A27DB-BD31-4B8C-83A1-F6EECF244321}">
                <p14:modId xmlns:p14="http://schemas.microsoft.com/office/powerpoint/2010/main" val="801156600"/>
              </p:ext>
            </p:extLst>
          </p:nvPr>
        </p:nvGraphicFramePr>
        <p:xfrm>
          <a:off x="2518417" y="922476"/>
          <a:ext cx="6625583" cy="4757683"/>
        </p:xfrm>
        <a:graphic>
          <a:graphicData uri="http://schemas.openxmlformats.org/drawingml/2006/table">
            <a:tbl>
              <a:tblPr firstRow="1" bandRow="1">
                <a:tableStyleId>{5940675A-B579-460E-94D1-54222C63F5DA}</a:tableStyleId>
              </a:tblPr>
              <a:tblGrid>
                <a:gridCol w="6625583">
                  <a:extLst>
                    <a:ext uri="{9D8B030D-6E8A-4147-A177-3AD203B41FA5}">
                      <a16:colId xmlns:a16="http://schemas.microsoft.com/office/drawing/2014/main" val="20000"/>
                    </a:ext>
                  </a:extLst>
                </a:gridCol>
              </a:tblGrid>
              <a:tr h="1858064">
                <a:tc>
                  <a:txBody>
                    <a:bodyPr/>
                    <a:lstStyle/>
                    <a:p>
                      <a:r>
                        <a:rPr lang="de-DE" sz="2400" b="1"/>
                        <a:t>Vergleichbare</a:t>
                      </a:r>
                      <a:r>
                        <a:rPr lang="de-DE" sz="2400" b="1" baseline="0"/>
                        <a:t> Partei in Deutschland</a:t>
                      </a:r>
                      <a:endParaRPr lang="de-DE" sz="2400" b="1"/>
                    </a:p>
                  </a:txBody>
                  <a:tcPr/>
                </a:tc>
                <a:extLst>
                  <a:ext uri="{0D108BD9-81ED-4DB2-BD59-A6C34878D82A}">
                    <a16:rowId xmlns:a16="http://schemas.microsoft.com/office/drawing/2014/main" val="10000"/>
                  </a:ext>
                </a:extLst>
              </a:tr>
              <a:tr h="983681">
                <a:tc>
                  <a:txBody>
                    <a:bodyPr/>
                    <a:lstStyle/>
                    <a:p>
                      <a:r>
                        <a:rPr lang="de-DE" sz="2400"/>
                        <a:t>SPD in Deutschland; aber eher mehr links</a:t>
                      </a:r>
                    </a:p>
                  </a:txBody>
                  <a:tcPr/>
                </a:tc>
                <a:extLst>
                  <a:ext uri="{0D108BD9-81ED-4DB2-BD59-A6C34878D82A}">
                    <a16:rowId xmlns:a16="http://schemas.microsoft.com/office/drawing/2014/main" val="10001"/>
                  </a:ext>
                </a:extLst>
              </a:tr>
              <a:tr h="546489">
                <a:tc>
                  <a:txBody>
                    <a:bodyPr/>
                    <a:lstStyle/>
                    <a:p>
                      <a:r>
                        <a:rPr lang="de-DE" sz="2400"/>
                        <a:t>vergleichbar mit der CDU / CSU</a:t>
                      </a:r>
                    </a:p>
                  </a:txBody>
                  <a:tcPr/>
                </a:tc>
                <a:extLst>
                  <a:ext uri="{0D108BD9-81ED-4DB2-BD59-A6C34878D82A}">
                    <a16:rowId xmlns:a16="http://schemas.microsoft.com/office/drawing/2014/main" val="10002"/>
                  </a:ext>
                </a:extLst>
              </a:tr>
              <a:tr h="546489">
                <a:tc>
                  <a:txBody>
                    <a:bodyPr/>
                    <a:lstStyle/>
                    <a:p>
                      <a:r>
                        <a:rPr lang="de-DE" sz="2400"/>
                        <a:t>in Manchem</a:t>
                      </a:r>
                      <a:r>
                        <a:rPr lang="de-DE" sz="2400" baseline="0"/>
                        <a:t> vergleichbar mit der AfD</a:t>
                      </a:r>
                      <a:endParaRPr lang="de-DE" sz="2400"/>
                    </a:p>
                  </a:txBody>
                  <a:tcPr/>
                </a:tc>
                <a:extLst>
                  <a:ext uri="{0D108BD9-81ED-4DB2-BD59-A6C34878D82A}">
                    <a16:rowId xmlns:a16="http://schemas.microsoft.com/office/drawing/2014/main" val="10003"/>
                  </a:ext>
                </a:extLst>
              </a:tr>
              <a:tr h="546489">
                <a:tc>
                  <a:txBody>
                    <a:bodyPr/>
                    <a:lstStyle/>
                    <a:p>
                      <a:r>
                        <a:rPr lang="de-DE" sz="2400"/>
                        <a:t>etwa den deutschen „GRÜNEN“ vergleichbar („Bündnis 90</a:t>
                      </a:r>
                      <a:r>
                        <a:rPr lang="de-DE" sz="2400" baseline="0"/>
                        <a:t> / Die GRÜNEN“)</a:t>
                      </a:r>
                      <a:endParaRPr lang="de-DE" sz="240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05091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461355967"/>
              </p:ext>
            </p:extLst>
          </p:nvPr>
        </p:nvGraphicFramePr>
        <p:xfrm>
          <a:off x="467544" y="980728"/>
          <a:ext cx="8208912" cy="3474720"/>
        </p:xfrm>
        <a:graphic>
          <a:graphicData uri="http://schemas.openxmlformats.org/drawingml/2006/table">
            <a:tbl>
              <a:tblPr firstRow="1" bandRow="1">
                <a:tableStyleId>{5940675A-B579-460E-94D1-54222C63F5DA}</a:tableStyleId>
              </a:tblPr>
              <a:tblGrid>
                <a:gridCol w="1583329">
                  <a:extLst>
                    <a:ext uri="{9D8B030D-6E8A-4147-A177-3AD203B41FA5}">
                      <a16:colId xmlns:a16="http://schemas.microsoft.com/office/drawing/2014/main" val="20000"/>
                    </a:ext>
                  </a:extLst>
                </a:gridCol>
                <a:gridCol w="6625583">
                  <a:extLst>
                    <a:ext uri="{9D8B030D-6E8A-4147-A177-3AD203B41FA5}">
                      <a16:colId xmlns:a16="http://schemas.microsoft.com/office/drawing/2014/main" val="20001"/>
                    </a:ext>
                  </a:extLst>
                </a:gridCol>
              </a:tblGrid>
              <a:tr h="5464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dirty="0"/>
                        <a:t>Das Neue Österreich (</a:t>
                      </a:r>
                      <a:r>
                        <a:rPr lang="de-DE" sz="2400" dirty="0" err="1"/>
                        <a:t>Neos</a:t>
                      </a:r>
                      <a:r>
                        <a:rPr lang="de-DE" sz="2400" dirty="0"/>
                        <a:t>)</a:t>
                      </a:r>
                    </a:p>
                    <a:p>
                      <a:endParaRPr lang="de-DE" sz="2400" b="1" dirty="0"/>
                    </a:p>
                  </a:txBody>
                  <a:tcPr/>
                </a:tc>
                <a:tc>
                  <a:txBody>
                    <a:bodyPr/>
                    <a:lstStyle/>
                    <a:p>
                      <a:r>
                        <a:rPr lang="de-DE" sz="2400" dirty="0"/>
                        <a:t>Partei mit (neo-)liberalem</a:t>
                      </a:r>
                      <a:r>
                        <a:rPr lang="de-DE" sz="2400" baseline="0" dirty="0"/>
                        <a:t> Programm, wie Steuer-senkungen, Sicherheit der Altersrenten etc.</a:t>
                      </a:r>
                      <a:endParaRPr lang="de-DE" sz="2400" dirty="0"/>
                    </a:p>
                  </a:txBody>
                  <a:tcPr/>
                </a:tc>
                <a:extLst>
                  <a:ext uri="{0D108BD9-81ED-4DB2-BD59-A6C34878D82A}">
                    <a16:rowId xmlns:a16="http://schemas.microsoft.com/office/drawing/2014/main" val="10001"/>
                  </a:ext>
                </a:extLst>
              </a:tr>
              <a:tr h="5464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a:t>Bündnis Zukunft Österreich (BZÖ)</a:t>
                      </a:r>
                    </a:p>
                    <a:p>
                      <a:endParaRPr lang="de-DE" sz="2400" b="1"/>
                    </a:p>
                  </a:txBody>
                  <a:tcPr/>
                </a:tc>
                <a:tc>
                  <a:txBody>
                    <a:bodyPr/>
                    <a:lstStyle/>
                    <a:p>
                      <a:r>
                        <a:rPr lang="de-DE" sz="2400" dirty="0"/>
                        <a:t>Splittergruppe</a:t>
                      </a:r>
                      <a:r>
                        <a:rPr lang="de-DE" sz="2400" baseline="0" dirty="0"/>
                        <a:t> aus der FPÖ, anfangs um Jörg Haider; 2013 nicht mehr im Nationalrat</a:t>
                      </a:r>
                      <a:endParaRPr lang="de-DE" sz="2400" dirty="0"/>
                    </a:p>
                  </a:txBody>
                  <a:tcPr/>
                </a:tc>
                <a:extLst>
                  <a:ext uri="{0D108BD9-81ED-4DB2-BD59-A6C34878D82A}">
                    <a16:rowId xmlns:a16="http://schemas.microsoft.com/office/drawing/2014/main" val="10002"/>
                  </a:ext>
                </a:extLst>
              </a:tr>
            </a:tbl>
          </a:graphicData>
        </a:graphic>
      </p:graphicFrame>
      <p:sp>
        <p:nvSpPr>
          <p:cNvPr id="3" name="Textfeld 2"/>
          <p:cNvSpPr txBox="1"/>
          <p:nvPr/>
        </p:nvSpPr>
        <p:spPr>
          <a:xfrm>
            <a:off x="467544" y="149731"/>
            <a:ext cx="8424936" cy="461665"/>
          </a:xfrm>
          <a:prstGeom prst="rect">
            <a:avLst/>
          </a:prstGeom>
          <a:noFill/>
        </p:spPr>
        <p:txBody>
          <a:bodyPr wrap="square" rtlCol="0">
            <a:spAutoFit/>
          </a:bodyPr>
          <a:lstStyle/>
          <a:p>
            <a:pPr algn="ctr"/>
            <a:r>
              <a:rPr lang="de-DE" sz="2400" b="1"/>
              <a:t>Österreichische Parteien ohne direkte Parallele in Deutschland</a:t>
            </a:r>
          </a:p>
        </p:txBody>
      </p:sp>
    </p:spTree>
    <p:extLst>
      <p:ext uri="{BB962C8B-B14F-4D97-AF65-F5344CB8AC3E}">
        <p14:creationId xmlns:p14="http://schemas.microsoft.com/office/powerpoint/2010/main" val="2501996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87624" y="404664"/>
            <a:ext cx="7272808" cy="369332"/>
          </a:xfrm>
          <a:prstGeom prst="rect">
            <a:avLst/>
          </a:prstGeom>
          <a:noFill/>
        </p:spPr>
        <p:txBody>
          <a:bodyPr wrap="square" rtlCol="0">
            <a:spAutoFit/>
          </a:bodyPr>
          <a:lstStyle/>
          <a:p>
            <a:r>
              <a:rPr lang="de-DE" b="1"/>
              <a:t>Das deutsche und das österreichische Parteiensystem im Vergleich</a:t>
            </a:r>
          </a:p>
        </p:txBody>
      </p:sp>
      <p:sp>
        <p:nvSpPr>
          <p:cNvPr id="3" name="Textfeld 2"/>
          <p:cNvSpPr txBox="1"/>
          <p:nvPr/>
        </p:nvSpPr>
        <p:spPr>
          <a:xfrm>
            <a:off x="827584" y="1412776"/>
            <a:ext cx="2952328" cy="3693319"/>
          </a:xfrm>
          <a:prstGeom prst="rect">
            <a:avLst/>
          </a:prstGeom>
          <a:noFill/>
        </p:spPr>
        <p:txBody>
          <a:bodyPr wrap="square" rtlCol="0">
            <a:spAutoFit/>
          </a:bodyPr>
          <a:lstStyle/>
          <a:p>
            <a:r>
              <a:rPr lang="de-DE" b="1"/>
              <a:t>Deutschland</a:t>
            </a:r>
          </a:p>
          <a:p>
            <a:endParaRPr lang="de-DE"/>
          </a:p>
          <a:p>
            <a:r>
              <a:rPr lang="de-DE"/>
              <a:t>CDU / CSU</a:t>
            </a:r>
          </a:p>
          <a:p>
            <a:endParaRPr lang="de-DE"/>
          </a:p>
          <a:p>
            <a:r>
              <a:rPr lang="de-DE"/>
              <a:t>SPD</a:t>
            </a:r>
          </a:p>
          <a:p>
            <a:endParaRPr lang="de-DE"/>
          </a:p>
          <a:p>
            <a:r>
              <a:rPr lang="de-DE"/>
              <a:t>FDP</a:t>
            </a:r>
          </a:p>
          <a:p>
            <a:endParaRPr lang="de-DE"/>
          </a:p>
          <a:p>
            <a:r>
              <a:rPr lang="de-DE"/>
              <a:t>Die GRÜNEN</a:t>
            </a:r>
          </a:p>
          <a:p>
            <a:endParaRPr lang="de-DE"/>
          </a:p>
          <a:p>
            <a:r>
              <a:rPr lang="de-DE"/>
              <a:t>Die LINKE</a:t>
            </a:r>
          </a:p>
          <a:p>
            <a:endParaRPr lang="de-DE"/>
          </a:p>
          <a:p>
            <a:r>
              <a:rPr lang="de-DE"/>
              <a:t>AfD</a:t>
            </a:r>
          </a:p>
        </p:txBody>
      </p:sp>
      <p:sp>
        <p:nvSpPr>
          <p:cNvPr id="4" name="Textfeld 3"/>
          <p:cNvSpPr txBox="1"/>
          <p:nvPr/>
        </p:nvSpPr>
        <p:spPr>
          <a:xfrm>
            <a:off x="5004048" y="1412776"/>
            <a:ext cx="2880320" cy="4247317"/>
          </a:xfrm>
          <a:prstGeom prst="rect">
            <a:avLst/>
          </a:prstGeom>
          <a:noFill/>
        </p:spPr>
        <p:txBody>
          <a:bodyPr wrap="square" rtlCol="0">
            <a:spAutoFit/>
          </a:bodyPr>
          <a:lstStyle/>
          <a:p>
            <a:r>
              <a:rPr lang="de-DE" b="1" dirty="0"/>
              <a:t>Österreich</a:t>
            </a:r>
          </a:p>
          <a:p>
            <a:endParaRPr lang="de-DE" dirty="0"/>
          </a:p>
          <a:p>
            <a:r>
              <a:rPr lang="de-DE" dirty="0"/>
              <a:t>ÖVP</a:t>
            </a:r>
          </a:p>
          <a:p>
            <a:endParaRPr lang="de-DE" dirty="0"/>
          </a:p>
          <a:p>
            <a:r>
              <a:rPr lang="de-DE" dirty="0"/>
              <a:t>SPÖ</a:t>
            </a:r>
          </a:p>
          <a:p>
            <a:endParaRPr lang="de-DE" dirty="0"/>
          </a:p>
          <a:p>
            <a:endParaRPr lang="de-DE" dirty="0"/>
          </a:p>
          <a:p>
            <a:endParaRPr lang="de-DE" dirty="0"/>
          </a:p>
          <a:p>
            <a:r>
              <a:rPr lang="de-DE" dirty="0"/>
              <a:t>Grüne</a:t>
            </a:r>
          </a:p>
          <a:p>
            <a:endParaRPr lang="de-DE" dirty="0"/>
          </a:p>
          <a:p>
            <a:endParaRPr lang="de-DE" dirty="0"/>
          </a:p>
          <a:p>
            <a:endParaRPr lang="de-DE" dirty="0"/>
          </a:p>
          <a:p>
            <a:r>
              <a:rPr lang="de-DE" dirty="0"/>
              <a:t>FPÖ		(BZÖ)</a:t>
            </a:r>
          </a:p>
          <a:p>
            <a:endParaRPr lang="de-DE" dirty="0"/>
          </a:p>
          <a:p>
            <a:endParaRPr lang="de-DE" dirty="0"/>
          </a:p>
        </p:txBody>
      </p:sp>
    </p:spTree>
    <p:extLst>
      <p:ext uri="{BB962C8B-B14F-4D97-AF65-F5344CB8AC3E}">
        <p14:creationId xmlns:p14="http://schemas.microsoft.com/office/powerpoint/2010/main" val="45919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3059832" y="332656"/>
            <a:ext cx="3744416" cy="369332"/>
          </a:xfrm>
          <a:prstGeom prst="rect">
            <a:avLst/>
          </a:prstGeom>
          <a:noFill/>
        </p:spPr>
        <p:txBody>
          <a:bodyPr wrap="square" rtlCol="0">
            <a:spAutoFit/>
          </a:bodyPr>
          <a:lstStyle/>
          <a:p>
            <a:r>
              <a:rPr lang="de-DE"/>
              <a:t>Ergebnis Nationalratswahlen 2019</a:t>
            </a:r>
          </a:p>
        </p:txBody>
      </p:sp>
      <p:pic>
        <p:nvPicPr>
          <p:cNvPr id="2" name="Grafik 1"/>
          <p:cNvPicPr>
            <a:picLocks noChangeAspect="1"/>
          </p:cNvPicPr>
          <p:nvPr/>
        </p:nvPicPr>
        <p:blipFill>
          <a:blip r:embed="rId2"/>
          <a:stretch>
            <a:fillRect/>
          </a:stretch>
        </p:blipFill>
        <p:spPr>
          <a:xfrm>
            <a:off x="1556916" y="680654"/>
            <a:ext cx="6030167" cy="5496692"/>
          </a:xfrm>
          <a:prstGeom prst="rect">
            <a:avLst/>
          </a:prstGeom>
        </p:spPr>
      </p:pic>
    </p:spTree>
    <p:extLst>
      <p:ext uri="{BB962C8B-B14F-4D97-AF65-F5344CB8AC3E}">
        <p14:creationId xmlns:p14="http://schemas.microsoft.com/office/powerpoint/2010/main" val="783946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1520" y="692696"/>
            <a:ext cx="8784976" cy="4524315"/>
          </a:xfrm>
          <a:prstGeom prst="rect">
            <a:avLst/>
          </a:prstGeom>
          <a:noFill/>
        </p:spPr>
        <p:txBody>
          <a:bodyPr wrap="square" rtlCol="0">
            <a:spAutoFit/>
          </a:bodyPr>
          <a:lstStyle/>
          <a:p>
            <a:r>
              <a:rPr lang="de-DE" sz="2400" b="1" dirty="0"/>
              <a:t>SPÖ </a:t>
            </a:r>
            <a:r>
              <a:rPr lang="de-DE" sz="2400" dirty="0"/>
              <a:t>– 1888/89 gegründet, nach 1945 neu. Früher Arbeiterpartei mit den Zielen Freiheit, Gleichheit, Gerechtigkeit, Solidarität</a:t>
            </a:r>
          </a:p>
          <a:p>
            <a:r>
              <a:rPr lang="de-DE" sz="2400" b="1" dirty="0"/>
              <a:t>ÖVP</a:t>
            </a:r>
            <a:r>
              <a:rPr lang="de-DE" sz="2400" dirty="0"/>
              <a:t> – bürgerlich-konservativ, christlich-humanistisch, früher Bauern-partei</a:t>
            </a:r>
          </a:p>
          <a:p>
            <a:r>
              <a:rPr lang="de-DE" sz="2400" b="1" dirty="0"/>
              <a:t>FPÖ</a:t>
            </a:r>
            <a:r>
              <a:rPr lang="de-DE" sz="2400" dirty="0"/>
              <a:t> – 1956 entstanden, ab 1986 unter Jörg Haider (</a:t>
            </a:r>
            <a:r>
              <a:rPr lang="de-DE" sz="2400" dirty="0">
                <a:sym typeface="Wingdings 2" panose="05020102010507070707" pitchFamily="18" charset="2"/>
              </a:rPr>
              <a:t> </a:t>
            </a:r>
            <a:r>
              <a:rPr lang="de-DE" sz="2400" dirty="0"/>
              <a:t>2008) steiler Aufstieg, rechtsextrem?</a:t>
            </a:r>
          </a:p>
          <a:p>
            <a:r>
              <a:rPr lang="de-DE" sz="2400" b="1" dirty="0"/>
              <a:t>BZÖ </a:t>
            </a:r>
            <a:r>
              <a:rPr lang="de-DE" sz="2400" dirty="0"/>
              <a:t>– Abspaltung von der FPÖ, rechtspopulistisch, </a:t>
            </a:r>
            <a:r>
              <a:rPr lang="de-DE" sz="2400" dirty="0" err="1"/>
              <a:t>nationalkonserva-tiv</a:t>
            </a:r>
            <a:r>
              <a:rPr lang="de-DE" sz="2400" dirty="0"/>
              <a:t>, seit 2013 nicht mehr im Nationalrat</a:t>
            </a:r>
          </a:p>
          <a:p>
            <a:r>
              <a:rPr lang="de-DE" sz="2400" b="1" dirty="0"/>
              <a:t>Grüne</a:t>
            </a:r>
            <a:r>
              <a:rPr lang="de-DE" sz="2400" dirty="0"/>
              <a:t> - seit 1986 im Nationalrat und in mehreren Landtagen, Um-welt- und Frauenpartei</a:t>
            </a:r>
          </a:p>
          <a:p>
            <a:r>
              <a:rPr lang="de-DE" sz="2400" b="1" dirty="0" err="1"/>
              <a:t>Neos</a:t>
            </a:r>
            <a:r>
              <a:rPr lang="de-DE" sz="2400" dirty="0"/>
              <a:t> – seit 2013 im Nationalrat; für Schulautonomie, Steuersenkung, Rentensicherheit…</a:t>
            </a:r>
          </a:p>
        </p:txBody>
      </p:sp>
    </p:spTree>
    <p:extLst>
      <p:ext uri="{BB962C8B-B14F-4D97-AF65-F5344CB8AC3E}">
        <p14:creationId xmlns:p14="http://schemas.microsoft.com/office/powerpoint/2010/main" val="2880525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39552" y="836712"/>
            <a:ext cx="8352928" cy="4678204"/>
          </a:xfrm>
          <a:prstGeom prst="rect">
            <a:avLst/>
          </a:prstGeom>
          <a:noFill/>
        </p:spPr>
        <p:txBody>
          <a:bodyPr wrap="square" rtlCol="0">
            <a:spAutoFit/>
          </a:bodyPr>
          <a:lstStyle/>
          <a:p>
            <a:r>
              <a:rPr lang="de-DE" sz="2800"/>
              <a:t>Bis in die 1980er Jahre hatten SPÖ und ÖVP den öster-reichischen Staat quasi unter sich aufgeteilt.</a:t>
            </a:r>
          </a:p>
          <a:p>
            <a:r>
              <a:rPr lang="de-DE" sz="2800"/>
              <a:t>Sie bekamen bis zu 80% der Wählerstimmen, und meist stand in der Gesellschaft einer SPÖ-Institution immer ei-ne ÖVP-Institution gegenüber (Parteien-Proporz).</a:t>
            </a:r>
          </a:p>
          <a:p>
            <a:r>
              <a:rPr lang="de-DE" sz="2800"/>
              <a:t>Heute ist das nicht mehr so.</a:t>
            </a:r>
          </a:p>
          <a:p>
            <a:r>
              <a:rPr lang="de-DE" sz="2800"/>
              <a:t>Es gibt mehr Wechsel- als Stammwähler, die Programme der Parteien sind weniger auf spezielle Gruppen (z.B. Ar-beiter, katholische Gläubige) ausgerichtet, eine „Politik-müdigkeit“ nimmt zu.</a:t>
            </a:r>
          </a:p>
          <a:p>
            <a:endParaRPr lang="de-DE"/>
          </a:p>
        </p:txBody>
      </p:sp>
    </p:spTree>
    <p:extLst>
      <p:ext uri="{BB962C8B-B14F-4D97-AF65-F5344CB8AC3E}">
        <p14:creationId xmlns:p14="http://schemas.microsoft.com/office/powerpoint/2010/main" val="1645063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556200"/>
            <a:ext cx="5544615" cy="5530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5308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https://s14-eu5.ixquick.com/cgi-bin/serveimage?url=http%3A%2F%2Ft0.gstatic.com%2Fimages%3Fq%3Dtbn%3AANd9GcSKcOaYnIWYcjeCEg711gm-IaefLuvtuxdisg_EydP2rJZ5RRoNcg&amp;sp=fc5f3abf28dfd1f4b9fe5205f1382260&amp;anticache=720599"/>
          <p:cNvSpPr>
            <a:spLocks noChangeAspect="1" noChangeArrowheads="1"/>
          </p:cNvSpPr>
          <p:nvPr/>
        </p:nvSpPr>
        <p:spPr bwMode="auto">
          <a:xfrm>
            <a:off x="155575" y="-685800"/>
            <a:ext cx="2381250" cy="14287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2051" name="Picture 3" descr="C:\Users\Maurach\Documents\DAADLektoratOpava\PräsÖsterrLandeskunde\FlaggeDD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1700808"/>
            <a:ext cx="4920547" cy="2952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2235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55576" y="1700808"/>
            <a:ext cx="7992888" cy="2246769"/>
          </a:xfrm>
          <a:prstGeom prst="rect">
            <a:avLst/>
          </a:prstGeom>
          <a:noFill/>
        </p:spPr>
        <p:txBody>
          <a:bodyPr wrap="square" rtlCol="0">
            <a:spAutoFit/>
          </a:bodyPr>
          <a:lstStyle/>
          <a:p>
            <a:r>
              <a:rPr lang="de-DE" sz="2800"/>
              <a:t>Hammer, Mauerkrone und Sichel im österreichischen Wappen stehen für die Arbeiterschaft, Bürger und Bauern. Sie haben nichts mit dem Kommunismus zu tun. Die zerbrochene Kette bedeutet die 1945 wieder errungene Unabhängigkeit von den Deutschen.</a:t>
            </a:r>
          </a:p>
        </p:txBody>
      </p:sp>
    </p:spTree>
    <p:extLst>
      <p:ext uri="{BB962C8B-B14F-4D97-AF65-F5344CB8AC3E}">
        <p14:creationId xmlns:p14="http://schemas.microsoft.com/office/powerpoint/2010/main" val="2770328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6"/>
          <a:stretch/>
        </p:blipFill>
        <p:spPr bwMode="auto">
          <a:xfrm>
            <a:off x="2289232" y="188640"/>
            <a:ext cx="3740931" cy="1698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4987" r="2568" b="2222"/>
          <a:stretch/>
        </p:blipFill>
        <p:spPr bwMode="auto">
          <a:xfrm>
            <a:off x="2411760" y="1886703"/>
            <a:ext cx="3384376" cy="46684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565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971600" y="2276872"/>
            <a:ext cx="7560840" cy="2123658"/>
          </a:xfrm>
          <a:prstGeom prst="rect">
            <a:avLst/>
          </a:prstGeom>
          <a:noFill/>
        </p:spPr>
        <p:txBody>
          <a:bodyPr wrap="square" rtlCol="0">
            <a:spAutoFit/>
          </a:bodyPr>
          <a:lstStyle/>
          <a:p>
            <a:r>
              <a:rPr lang="de-DE" sz="4400" b="1"/>
              <a:t>Die österreichische Staatsform:</a:t>
            </a:r>
          </a:p>
          <a:p>
            <a:r>
              <a:rPr lang="de-DE" sz="4400"/>
              <a:t>eine föderalistisch organisierte, parlamentarische Demokratie</a:t>
            </a:r>
          </a:p>
        </p:txBody>
      </p:sp>
    </p:spTree>
    <p:extLst>
      <p:ext uri="{BB962C8B-B14F-4D97-AF65-F5344CB8AC3E}">
        <p14:creationId xmlns:p14="http://schemas.microsoft.com/office/powerpoint/2010/main" val="29292610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rotWithShape="1">
          <a:blip r:embed="rId2">
            <a:lum bright="-33000" contrast="68000"/>
          </a:blip>
          <a:srcRect l="1683" r="14178"/>
          <a:stretch/>
        </p:blipFill>
        <p:spPr>
          <a:xfrm>
            <a:off x="2627785" y="44625"/>
            <a:ext cx="3600400" cy="4974280"/>
          </a:xfrm>
          <a:prstGeom prst="rect">
            <a:avLst/>
          </a:prstGeom>
        </p:spPr>
      </p:pic>
      <p:pic>
        <p:nvPicPr>
          <p:cNvPr id="3" name="Grafik 2"/>
          <p:cNvPicPr>
            <a:picLocks noChangeAspect="1"/>
          </p:cNvPicPr>
          <p:nvPr/>
        </p:nvPicPr>
        <p:blipFill rotWithShape="1">
          <a:blip r:embed="rId3">
            <a:lum bright="-24000" contrast="53000"/>
          </a:blip>
          <a:srcRect l="-1" r="893"/>
          <a:stretch/>
        </p:blipFill>
        <p:spPr>
          <a:xfrm>
            <a:off x="2627784" y="5013176"/>
            <a:ext cx="2736304" cy="1736318"/>
          </a:xfrm>
          <a:prstGeom prst="rect">
            <a:avLst/>
          </a:prstGeom>
        </p:spPr>
      </p:pic>
    </p:spTree>
    <p:extLst>
      <p:ext uri="{BB962C8B-B14F-4D97-AF65-F5344CB8AC3E}">
        <p14:creationId xmlns:p14="http://schemas.microsoft.com/office/powerpoint/2010/main" val="3503209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11560" y="332656"/>
            <a:ext cx="8064896" cy="3539430"/>
          </a:xfrm>
          <a:prstGeom prst="rect">
            <a:avLst/>
          </a:prstGeom>
          <a:noFill/>
        </p:spPr>
        <p:txBody>
          <a:bodyPr wrap="square" rtlCol="0">
            <a:spAutoFit/>
          </a:bodyPr>
          <a:lstStyle/>
          <a:p>
            <a:r>
              <a:rPr lang="de-DE" sz="2800"/>
              <a:t>Österreich gilt als einer der </a:t>
            </a:r>
            <a:r>
              <a:rPr lang="de-DE" sz="2800" b="1"/>
              <a:t>fortschrittlichsten Sozial-staaten Europas</a:t>
            </a:r>
            <a:r>
              <a:rPr lang="de-DE" sz="2800"/>
              <a:t>. Viele vertrauen immer noch auf die staatlichen Renten. Der Staat zahlt den Krankenkassen hohe Zuschüsse.</a:t>
            </a:r>
          </a:p>
          <a:p>
            <a:endParaRPr lang="de-DE" sz="2800"/>
          </a:p>
          <a:p>
            <a:r>
              <a:rPr lang="de-DE" sz="2800"/>
              <a:t>Aber auch in Österreich kehrt sich die </a:t>
            </a:r>
            <a:r>
              <a:rPr lang="de-DE" sz="2800" i="1"/>
              <a:t>‚Alterspyramide‘ </a:t>
            </a:r>
            <a:r>
              <a:rPr lang="de-DE" sz="2800"/>
              <a:t>langsam</a:t>
            </a:r>
            <a:r>
              <a:rPr lang="de-DE" sz="2800" i="1"/>
              <a:t> </a:t>
            </a:r>
            <a:r>
              <a:rPr lang="de-DE" sz="2800"/>
              <a:t>um. Das bedeutet, immer weniger Erwerbstä-tige zahlen für immer mehr Rentner.</a:t>
            </a:r>
          </a:p>
        </p:txBody>
      </p:sp>
    </p:spTree>
    <p:extLst>
      <p:ext uri="{BB962C8B-B14F-4D97-AF65-F5344CB8AC3E}">
        <p14:creationId xmlns:p14="http://schemas.microsoft.com/office/powerpoint/2010/main" val="350332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lum contrast="36000"/>
          </a:blip>
          <a:stretch>
            <a:fillRect/>
          </a:stretch>
        </p:blipFill>
        <p:spPr>
          <a:xfrm>
            <a:off x="207155" y="116632"/>
            <a:ext cx="8695561" cy="6552728"/>
          </a:xfrm>
          <a:prstGeom prst="rect">
            <a:avLst/>
          </a:prstGeom>
        </p:spPr>
      </p:pic>
    </p:spTree>
    <p:extLst>
      <p:ext uri="{BB962C8B-B14F-4D97-AF65-F5344CB8AC3E}">
        <p14:creationId xmlns:p14="http://schemas.microsoft.com/office/powerpoint/2010/main" val="3175476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23528" y="1124744"/>
            <a:ext cx="8640960" cy="3539430"/>
          </a:xfrm>
          <a:prstGeom prst="rect">
            <a:avLst/>
          </a:prstGeom>
          <a:noFill/>
        </p:spPr>
        <p:txBody>
          <a:bodyPr wrap="square" rtlCol="0">
            <a:spAutoFit/>
          </a:bodyPr>
          <a:lstStyle/>
          <a:p>
            <a:r>
              <a:rPr lang="de-DE" sz="3200"/>
              <a:t>In Österreich wird praktisch nie gestreikt. Eine so-genannte </a:t>
            </a:r>
            <a:r>
              <a:rPr lang="de-DE" sz="3200" b="1"/>
              <a:t>„Paritätische Kommission“</a:t>
            </a:r>
            <a:r>
              <a:rPr lang="de-DE" sz="3200"/>
              <a:t>, in der die </a:t>
            </a:r>
            <a:r>
              <a:rPr lang="de-DE" sz="3200" i="1"/>
              <a:t>Sozialpartner</a:t>
            </a:r>
            <a:r>
              <a:rPr lang="de-DE" sz="3200"/>
              <a:t>, also Arbeitgeber und Arbeitnehmer, gleich stark vertreten sind, verhandelt alle Lohn- und Preiserhöhungen.</a:t>
            </a:r>
          </a:p>
          <a:p>
            <a:r>
              <a:rPr lang="de-DE" sz="3200"/>
              <a:t>In jüngerer Zeit wird dieses Verfahren aber auch kritisiert.</a:t>
            </a:r>
          </a:p>
        </p:txBody>
      </p:sp>
    </p:spTree>
    <p:extLst>
      <p:ext uri="{BB962C8B-B14F-4D97-AF65-F5344CB8AC3E}">
        <p14:creationId xmlns:p14="http://schemas.microsoft.com/office/powerpoint/2010/main" val="343173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https://s14-eu5.ixquick.com/cgi-bin/serveimage?url=https%3A%2F%2Fupload.wikimedia.org%2Fwikipedia%2Fcommons%2Fthumb%2F3%2F36%2FAustria%252C_administrative_divisions_-_de-.svg%2F1200px-Austria%252C_administrative_divisions_-_de-.svg.png&amp;sp=80e06251bf842774421f9c8b60d2e5b6"/>
          <p:cNvSpPr>
            <a:spLocks noChangeAspect="1" noChangeArrowheads="1"/>
          </p:cNvSpPr>
          <p:nvPr/>
        </p:nvSpPr>
        <p:spPr bwMode="auto">
          <a:xfrm>
            <a:off x="155575" y="-1219200"/>
            <a:ext cx="2543175" cy="2543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1027" name="Picture 3" descr="C:\Users\Maurach\Documents\DAADLektoratOpava\PräsÖsterrLandeskunde\KarteÖBundeslän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924944"/>
            <a:ext cx="6439674" cy="359011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elle 2"/>
          <p:cNvGraphicFramePr>
            <a:graphicFrameLocks noGrp="1"/>
          </p:cNvGraphicFramePr>
          <p:nvPr>
            <p:extLst>
              <p:ext uri="{D42A27DB-BD31-4B8C-83A1-F6EECF244321}">
                <p14:modId xmlns:p14="http://schemas.microsoft.com/office/powerpoint/2010/main" val="2974797723"/>
              </p:ext>
            </p:extLst>
          </p:nvPr>
        </p:nvGraphicFramePr>
        <p:xfrm>
          <a:off x="1439411" y="721377"/>
          <a:ext cx="6096000" cy="2123440"/>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gridSpan="2">
                  <a:txBody>
                    <a:bodyPr/>
                    <a:lstStyle/>
                    <a:p>
                      <a:r>
                        <a:rPr lang="de-DE"/>
                        <a:t>Bundesregierung mit Bundespräsident, Bundeskanzler und Ministern</a:t>
                      </a:r>
                    </a:p>
                  </a:txBody>
                  <a:tcPr/>
                </a:tc>
                <a:tc hMerge="1">
                  <a:txBody>
                    <a:bodyPr/>
                    <a:lstStyle/>
                    <a:p>
                      <a:endParaRPr lang="de-DE"/>
                    </a:p>
                  </a:txBody>
                  <a:tcPr/>
                </a:tc>
                <a:extLst>
                  <a:ext uri="{0D108BD9-81ED-4DB2-BD59-A6C34878D82A}">
                    <a16:rowId xmlns:a16="http://schemas.microsoft.com/office/drawing/2014/main" val="10000"/>
                  </a:ext>
                </a:extLst>
              </a:tr>
              <a:tr h="370840">
                <a:tc>
                  <a:txBody>
                    <a:bodyPr/>
                    <a:lstStyle/>
                    <a:p>
                      <a:r>
                        <a:rPr lang="de-DE"/>
                        <a:t>Nationalrat</a:t>
                      </a:r>
                    </a:p>
                  </a:txBody>
                  <a:tcPr/>
                </a:tc>
                <a:tc>
                  <a:txBody>
                    <a:bodyPr/>
                    <a:lstStyle/>
                    <a:p>
                      <a:r>
                        <a:rPr lang="de-DE"/>
                        <a:t>Bundesrat</a:t>
                      </a:r>
                    </a:p>
                  </a:txBody>
                  <a:tcPr/>
                </a:tc>
                <a:extLst>
                  <a:ext uri="{0D108BD9-81ED-4DB2-BD59-A6C34878D82A}">
                    <a16:rowId xmlns:a16="http://schemas.microsoft.com/office/drawing/2014/main" val="10001"/>
                  </a:ext>
                </a:extLst>
              </a:tr>
              <a:tr h="370840">
                <a:tc gridSpan="2">
                  <a:txBody>
                    <a:bodyPr/>
                    <a:lstStyle/>
                    <a:p>
                      <a:r>
                        <a:rPr lang="de-DE"/>
                        <a:t>Landtage mit Landesregierungen (Landeshauptmänner)</a:t>
                      </a:r>
                    </a:p>
                  </a:txBody>
                  <a:tcPr/>
                </a:tc>
                <a:tc hMerge="1">
                  <a:txBody>
                    <a:bodyPr/>
                    <a:lstStyle/>
                    <a:p>
                      <a:endParaRPr lang="de-DE"/>
                    </a:p>
                  </a:txBody>
                  <a:tcPr/>
                </a:tc>
                <a:extLst>
                  <a:ext uri="{0D108BD9-81ED-4DB2-BD59-A6C34878D82A}">
                    <a16:rowId xmlns:a16="http://schemas.microsoft.com/office/drawing/2014/main" val="10002"/>
                  </a:ext>
                </a:extLst>
              </a:tr>
              <a:tr h="370840">
                <a:tc gridSpan="2">
                  <a:txBody>
                    <a:bodyPr/>
                    <a:lstStyle/>
                    <a:p>
                      <a:r>
                        <a:rPr lang="de-DE"/>
                        <a:t>Politische</a:t>
                      </a:r>
                      <a:r>
                        <a:rPr lang="de-DE" baseline="0"/>
                        <a:t> Bezirke; Bezirkshauptmannschaft</a:t>
                      </a:r>
                      <a:endParaRPr lang="de-DE"/>
                    </a:p>
                  </a:txBody>
                  <a:tcPr/>
                </a:tc>
                <a:tc hMerge="1">
                  <a:txBody>
                    <a:bodyPr/>
                    <a:lstStyle/>
                    <a:p>
                      <a:endParaRPr lang="de-DE"/>
                    </a:p>
                  </a:txBody>
                  <a:tcPr/>
                </a:tc>
                <a:extLst>
                  <a:ext uri="{0D108BD9-81ED-4DB2-BD59-A6C34878D82A}">
                    <a16:rowId xmlns:a16="http://schemas.microsoft.com/office/drawing/2014/main" val="10003"/>
                  </a:ext>
                </a:extLst>
              </a:tr>
              <a:tr h="370840">
                <a:tc gridSpan="2">
                  <a:txBody>
                    <a:bodyPr/>
                    <a:lstStyle/>
                    <a:p>
                      <a:r>
                        <a:rPr lang="de-DE"/>
                        <a:t>Gemeinderäte</a:t>
                      </a:r>
                      <a:r>
                        <a:rPr lang="de-DE" baseline="0"/>
                        <a:t> mit Bürgermeistern</a:t>
                      </a:r>
                      <a:endParaRPr lang="de-DE"/>
                    </a:p>
                  </a:txBody>
                  <a:tcPr/>
                </a:tc>
                <a:tc hMerge="1">
                  <a:txBody>
                    <a:bodyPr/>
                    <a:lstStyle/>
                    <a:p>
                      <a:endParaRPr lang="de-DE"/>
                    </a:p>
                  </a:txBody>
                  <a:tcPr/>
                </a:tc>
                <a:extLst>
                  <a:ext uri="{0D108BD9-81ED-4DB2-BD59-A6C34878D82A}">
                    <a16:rowId xmlns:a16="http://schemas.microsoft.com/office/drawing/2014/main" val="10004"/>
                  </a:ext>
                </a:extLst>
              </a:tr>
            </a:tbl>
          </a:graphicData>
        </a:graphic>
      </p:graphicFrame>
      <p:cxnSp>
        <p:nvCxnSpPr>
          <p:cNvPr id="5" name="Gerader Verbinder 4"/>
          <p:cNvCxnSpPr/>
          <p:nvPr/>
        </p:nvCxnSpPr>
        <p:spPr>
          <a:xfrm flipH="1" flipV="1">
            <a:off x="5508104" y="1628800"/>
            <a:ext cx="1008112" cy="21602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r Verbinder 6"/>
          <p:cNvCxnSpPr/>
          <p:nvPr/>
        </p:nvCxnSpPr>
        <p:spPr>
          <a:xfrm flipH="1" flipV="1">
            <a:off x="5151743" y="1628800"/>
            <a:ext cx="1004433" cy="37444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Gerader Verbinder 7"/>
          <p:cNvCxnSpPr/>
          <p:nvPr/>
        </p:nvCxnSpPr>
        <p:spPr>
          <a:xfrm flipV="1">
            <a:off x="4927848" y="1650872"/>
            <a:ext cx="131895" cy="24429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983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348880"/>
            <a:ext cx="8296505" cy="1354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6568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39552" y="548680"/>
            <a:ext cx="8208912" cy="4524315"/>
          </a:xfrm>
          <a:prstGeom prst="rect">
            <a:avLst/>
          </a:prstGeom>
          <a:noFill/>
        </p:spPr>
        <p:txBody>
          <a:bodyPr wrap="square" rtlCol="0">
            <a:spAutoFit/>
          </a:bodyPr>
          <a:lstStyle/>
          <a:p>
            <a:r>
              <a:rPr lang="de-DE" sz="3600"/>
              <a:t>Das </a:t>
            </a:r>
            <a:r>
              <a:rPr lang="de-DE" sz="3600" b="1"/>
              <a:t>österreichische Parlament </a:t>
            </a:r>
            <a:r>
              <a:rPr lang="de-DE" sz="3600"/>
              <a:t>hat zwei Kammern:</a:t>
            </a:r>
          </a:p>
          <a:p>
            <a:r>
              <a:rPr lang="de-DE" sz="3600"/>
              <a:t>1. den Nationalrat, bestehend aus 183 Ab-geordneten, auf 5 Jahre gewählt</a:t>
            </a:r>
          </a:p>
          <a:p>
            <a:r>
              <a:rPr lang="de-DE" sz="3600"/>
              <a:t>2. den Bundesrat, die Vertretung der Bun-desländer, die von deren Landtagen ge-wählt wird. Der Bundesrat hat aber wenig praktischen Einfluss.</a:t>
            </a:r>
          </a:p>
        </p:txBody>
      </p:sp>
    </p:spTree>
    <p:extLst>
      <p:ext uri="{BB962C8B-B14F-4D97-AF65-F5344CB8AC3E}">
        <p14:creationId xmlns:p14="http://schemas.microsoft.com/office/powerpoint/2010/main" val="3529302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699792" y="332656"/>
            <a:ext cx="3960440" cy="369332"/>
          </a:xfrm>
          <a:prstGeom prst="rect">
            <a:avLst/>
          </a:prstGeom>
          <a:noFill/>
        </p:spPr>
        <p:txBody>
          <a:bodyPr wrap="square" rtlCol="0">
            <a:spAutoFit/>
          </a:bodyPr>
          <a:lstStyle/>
          <a:p>
            <a:r>
              <a:rPr lang="de-DE" b="1"/>
              <a:t>Die österreichische Bundesregierung</a:t>
            </a:r>
          </a:p>
        </p:txBody>
      </p:sp>
      <p:sp>
        <p:nvSpPr>
          <p:cNvPr id="3" name="Textfeld 2"/>
          <p:cNvSpPr txBox="1"/>
          <p:nvPr/>
        </p:nvSpPr>
        <p:spPr>
          <a:xfrm>
            <a:off x="539552" y="1196752"/>
            <a:ext cx="2304256" cy="369332"/>
          </a:xfrm>
          <a:prstGeom prst="rect">
            <a:avLst/>
          </a:prstGeom>
          <a:noFill/>
          <a:ln>
            <a:solidFill>
              <a:schemeClr val="tx1"/>
            </a:solidFill>
          </a:ln>
        </p:spPr>
        <p:txBody>
          <a:bodyPr wrap="square" rtlCol="0">
            <a:spAutoFit/>
          </a:bodyPr>
          <a:lstStyle/>
          <a:p>
            <a:r>
              <a:rPr lang="de-DE"/>
              <a:t>Der Bundespräsident</a:t>
            </a:r>
          </a:p>
        </p:txBody>
      </p:sp>
      <p:sp>
        <p:nvSpPr>
          <p:cNvPr id="4" name="Textfeld 3"/>
          <p:cNvSpPr txBox="1"/>
          <p:nvPr/>
        </p:nvSpPr>
        <p:spPr>
          <a:xfrm>
            <a:off x="3131840" y="980728"/>
            <a:ext cx="4392488" cy="1754326"/>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de-DE"/>
              <a:t>das Staatsoberhaupt</a:t>
            </a:r>
          </a:p>
          <a:p>
            <a:pPr marL="285750" indent="-285750">
              <a:buFont typeface="Arial" panose="020B0604020202020204" pitchFamily="34" charset="0"/>
              <a:buChar char="•"/>
            </a:pPr>
            <a:r>
              <a:rPr lang="de-DE"/>
              <a:t>direkt vom Volk auf 6 Jahre gewählt, kann einmal wiedergewählt werden</a:t>
            </a:r>
          </a:p>
          <a:p>
            <a:pPr marL="285750" indent="-285750">
              <a:buFont typeface="Arial" panose="020B0604020202020204" pitchFamily="34" charset="0"/>
              <a:buChar char="•"/>
            </a:pPr>
            <a:r>
              <a:rPr lang="de-DE"/>
              <a:t>ernennt den Bundeskanzler, Bundesbeamte und Richter, ist Oberbefehlshaber des Bundesheeres</a:t>
            </a:r>
          </a:p>
        </p:txBody>
      </p:sp>
      <p:sp>
        <p:nvSpPr>
          <p:cNvPr id="5" name="Textfeld 4"/>
          <p:cNvSpPr txBox="1"/>
          <p:nvPr/>
        </p:nvSpPr>
        <p:spPr>
          <a:xfrm>
            <a:off x="3131840" y="3429000"/>
            <a:ext cx="3024336" cy="369332"/>
          </a:xfrm>
          <a:prstGeom prst="rect">
            <a:avLst/>
          </a:prstGeom>
          <a:noFill/>
          <a:ln>
            <a:solidFill>
              <a:schemeClr val="tx1"/>
            </a:solidFill>
          </a:ln>
        </p:spPr>
        <p:txBody>
          <a:bodyPr wrap="square" rtlCol="0">
            <a:spAutoFit/>
          </a:bodyPr>
          <a:lstStyle/>
          <a:p>
            <a:r>
              <a:rPr lang="de-DE"/>
              <a:t>Der Bundeskanzler</a:t>
            </a:r>
          </a:p>
        </p:txBody>
      </p:sp>
      <p:sp>
        <p:nvSpPr>
          <p:cNvPr id="6" name="Textfeld 5"/>
          <p:cNvSpPr txBox="1"/>
          <p:nvPr/>
        </p:nvSpPr>
        <p:spPr>
          <a:xfrm>
            <a:off x="3131840" y="4240250"/>
            <a:ext cx="2664296" cy="369332"/>
          </a:xfrm>
          <a:prstGeom prst="rect">
            <a:avLst/>
          </a:prstGeom>
          <a:noFill/>
          <a:ln>
            <a:solidFill>
              <a:schemeClr val="tx1"/>
            </a:solidFill>
          </a:ln>
        </p:spPr>
        <p:txBody>
          <a:bodyPr wrap="square" rtlCol="0">
            <a:spAutoFit/>
          </a:bodyPr>
          <a:lstStyle/>
          <a:p>
            <a:r>
              <a:rPr lang="de-DE"/>
              <a:t>Der Vizekanzler</a:t>
            </a:r>
          </a:p>
        </p:txBody>
      </p:sp>
      <p:sp>
        <p:nvSpPr>
          <p:cNvPr id="7" name="Textfeld 6"/>
          <p:cNvSpPr txBox="1"/>
          <p:nvPr/>
        </p:nvSpPr>
        <p:spPr>
          <a:xfrm>
            <a:off x="1835696" y="5373216"/>
            <a:ext cx="5976664" cy="369332"/>
          </a:xfrm>
          <a:prstGeom prst="rect">
            <a:avLst/>
          </a:prstGeom>
          <a:noFill/>
          <a:ln>
            <a:solidFill>
              <a:schemeClr val="tx1"/>
            </a:solidFill>
          </a:ln>
        </p:spPr>
        <p:txBody>
          <a:bodyPr wrap="square" rtlCol="0">
            <a:spAutoFit/>
          </a:bodyPr>
          <a:lstStyle/>
          <a:p>
            <a:pPr algn="ctr"/>
            <a:r>
              <a:rPr lang="de-DE"/>
              <a:t>Die Bundesminister</a:t>
            </a:r>
          </a:p>
        </p:txBody>
      </p:sp>
      <p:sp>
        <p:nvSpPr>
          <p:cNvPr id="8" name="Freihandform 7"/>
          <p:cNvSpPr/>
          <p:nvPr/>
        </p:nvSpPr>
        <p:spPr>
          <a:xfrm>
            <a:off x="2600338" y="3116335"/>
            <a:ext cx="2636751" cy="1033816"/>
          </a:xfrm>
          <a:custGeom>
            <a:avLst/>
            <a:gdLst>
              <a:gd name="connsiteX0" fmla="*/ 1330394 w 2636751"/>
              <a:gd name="connsiteY0" fmla="*/ 6875 h 1033816"/>
              <a:gd name="connsiteX1" fmla="*/ 309117 w 2636751"/>
              <a:gd name="connsiteY1" fmla="*/ 18751 h 1033816"/>
              <a:gd name="connsiteX2" fmla="*/ 71610 w 2636751"/>
              <a:gd name="connsiteY2" fmla="*/ 66252 h 1033816"/>
              <a:gd name="connsiteX3" fmla="*/ 24109 w 2636751"/>
              <a:gd name="connsiteY3" fmla="*/ 90003 h 1033816"/>
              <a:gd name="connsiteX4" fmla="*/ 358 w 2636751"/>
              <a:gd name="connsiteY4" fmla="*/ 315634 h 1033816"/>
              <a:gd name="connsiteX5" fmla="*/ 35984 w 2636751"/>
              <a:gd name="connsiteY5" fmla="*/ 541265 h 1033816"/>
              <a:gd name="connsiteX6" fmla="*/ 71610 w 2636751"/>
              <a:gd name="connsiteY6" fmla="*/ 565016 h 1033816"/>
              <a:gd name="connsiteX7" fmla="*/ 166613 w 2636751"/>
              <a:gd name="connsiteY7" fmla="*/ 588766 h 1033816"/>
              <a:gd name="connsiteX8" fmla="*/ 273491 w 2636751"/>
              <a:gd name="connsiteY8" fmla="*/ 612517 h 1033816"/>
              <a:gd name="connsiteX9" fmla="*/ 404119 w 2636751"/>
              <a:gd name="connsiteY9" fmla="*/ 660018 h 1033816"/>
              <a:gd name="connsiteX10" fmla="*/ 653501 w 2636751"/>
              <a:gd name="connsiteY10" fmla="*/ 731270 h 1033816"/>
              <a:gd name="connsiteX11" fmla="*/ 914758 w 2636751"/>
              <a:gd name="connsiteY11" fmla="*/ 814397 h 1033816"/>
              <a:gd name="connsiteX12" fmla="*/ 1057262 w 2636751"/>
              <a:gd name="connsiteY12" fmla="*/ 897525 h 1033816"/>
              <a:gd name="connsiteX13" fmla="*/ 1116639 w 2636751"/>
              <a:gd name="connsiteY13" fmla="*/ 933151 h 1033816"/>
              <a:gd name="connsiteX14" fmla="*/ 1152265 w 2636751"/>
              <a:gd name="connsiteY14" fmla="*/ 956901 h 1033816"/>
              <a:gd name="connsiteX15" fmla="*/ 1271018 w 2636751"/>
              <a:gd name="connsiteY15" fmla="*/ 968777 h 1033816"/>
              <a:gd name="connsiteX16" fmla="*/ 1354145 w 2636751"/>
              <a:gd name="connsiteY16" fmla="*/ 980652 h 1033816"/>
              <a:gd name="connsiteX17" fmla="*/ 1472898 w 2636751"/>
              <a:gd name="connsiteY17" fmla="*/ 992527 h 1033816"/>
              <a:gd name="connsiteX18" fmla="*/ 2054789 w 2636751"/>
              <a:gd name="connsiteY18" fmla="*/ 1004403 h 1033816"/>
              <a:gd name="connsiteX19" fmla="*/ 2126041 w 2636751"/>
              <a:gd name="connsiteY19" fmla="*/ 980652 h 1033816"/>
              <a:gd name="connsiteX20" fmla="*/ 2173543 w 2636751"/>
              <a:gd name="connsiteY20" fmla="*/ 968777 h 1033816"/>
              <a:gd name="connsiteX21" fmla="*/ 2232919 w 2636751"/>
              <a:gd name="connsiteY21" fmla="*/ 933151 h 1033816"/>
              <a:gd name="connsiteX22" fmla="*/ 2280420 w 2636751"/>
              <a:gd name="connsiteY22" fmla="*/ 873774 h 1033816"/>
              <a:gd name="connsiteX23" fmla="*/ 2316046 w 2636751"/>
              <a:gd name="connsiteY23" fmla="*/ 850023 h 1033816"/>
              <a:gd name="connsiteX24" fmla="*/ 2411049 w 2636751"/>
              <a:gd name="connsiteY24" fmla="*/ 778771 h 1033816"/>
              <a:gd name="connsiteX25" fmla="*/ 2446675 w 2636751"/>
              <a:gd name="connsiteY25" fmla="*/ 755021 h 1033816"/>
              <a:gd name="connsiteX26" fmla="*/ 2529802 w 2636751"/>
              <a:gd name="connsiteY26" fmla="*/ 743146 h 1033816"/>
              <a:gd name="connsiteX27" fmla="*/ 2624805 w 2636751"/>
              <a:gd name="connsiteY27" fmla="*/ 683769 h 1033816"/>
              <a:gd name="connsiteX28" fmla="*/ 2636680 w 2636751"/>
              <a:gd name="connsiteY28" fmla="*/ 648143 h 1033816"/>
              <a:gd name="connsiteX29" fmla="*/ 2624805 w 2636751"/>
              <a:gd name="connsiteY29" fmla="*/ 339384 h 1033816"/>
              <a:gd name="connsiteX30" fmla="*/ 2541678 w 2636751"/>
              <a:gd name="connsiteY30" fmla="*/ 256257 h 1033816"/>
              <a:gd name="connsiteX31" fmla="*/ 2411049 w 2636751"/>
              <a:gd name="connsiteY31" fmla="*/ 196881 h 1033816"/>
              <a:gd name="connsiteX32" fmla="*/ 2304171 w 2636751"/>
              <a:gd name="connsiteY32" fmla="*/ 149379 h 1033816"/>
              <a:gd name="connsiteX33" fmla="*/ 2256670 w 2636751"/>
              <a:gd name="connsiteY33" fmla="*/ 113753 h 1033816"/>
              <a:gd name="connsiteX34" fmla="*/ 2197293 w 2636751"/>
              <a:gd name="connsiteY34" fmla="*/ 101878 h 1033816"/>
              <a:gd name="connsiteX35" fmla="*/ 2149792 w 2636751"/>
              <a:gd name="connsiteY35" fmla="*/ 90003 h 1033816"/>
              <a:gd name="connsiteX36" fmla="*/ 1983537 w 2636751"/>
              <a:gd name="connsiteY36" fmla="*/ 66252 h 1033816"/>
              <a:gd name="connsiteX37" fmla="*/ 1888535 w 2636751"/>
              <a:gd name="connsiteY37" fmla="*/ 42501 h 1033816"/>
              <a:gd name="connsiteX38" fmla="*/ 1841033 w 2636751"/>
              <a:gd name="connsiteY38" fmla="*/ 30626 h 1033816"/>
              <a:gd name="connsiteX39" fmla="*/ 1746031 w 2636751"/>
              <a:gd name="connsiteY39" fmla="*/ 6875 h 1033816"/>
              <a:gd name="connsiteX40" fmla="*/ 1330394 w 2636751"/>
              <a:gd name="connsiteY40" fmla="*/ 6875 h 1033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636751" h="1033816">
                <a:moveTo>
                  <a:pt x="1330394" y="6875"/>
                </a:moveTo>
                <a:cubicBezTo>
                  <a:pt x="1090908" y="8854"/>
                  <a:pt x="1009062" y="-16246"/>
                  <a:pt x="309117" y="18751"/>
                </a:cubicBezTo>
                <a:cubicBezTo>
                  <a:pt x="246581" y="21878"/>
                  <a:pt x="138199" y="42037"/>
                  <a:pt x="71610" y="66252"/>
                </a:cubicBezTo>
                <a:cubicBezTo>
                  <a:pt x="54973" y="72302"/>
                  <a:pt x="39943" y="82086"/>
                  <a:pt x="24109" y="90003"/>
                </a:cubicBezTo>
                <a:cubicBezTo>
                  <a:pt x="15683" y="148981"/>
                  <a:pt x="-2798" y="266717"/>
                  <a:pt x="358" y="315634"/>
                </a:cubicBezTo>
                <a:cubicBezTo>
                  <a:pt x="5260" y="391618"/>
                  <a:pt x="15066" y="468053"/>
                  <a:pt x="35984" y="541265"/>
                </a:cubicBezTo>
                <a:cubicBezTo>
                  <a:pt x="39905" y="554988"/>
                  <a:pt x="58197" y="560139"/>
                  <a:pt x="71610" y="565016"/>
                </a:cubicBezTo>
                <a:cubicBezTo>
                  <a:pt x="102287" y="576171"/>
                  <a:pt x="134838" y="581290"/>
                  <a:pt x="166613" y="588766"/>
                </a:cubicBezTo>
                <a:cubicBezTo>
                  <a:pt x="202138" y="597125"/>
                  <a:pt x="238400" y="602491"/>
                  <a:pt x="273491" y="612517"/>
                </a:cubicBezTo>
                <a:cubicBezTo>
                  <a:pt x="438774" y="659742"/>
                  <a:pt x="215562" y="612879"/>
                  <a:pt x="404119" y="660018"/>
                </a:cubicBezTo>
                <a:cubicBezTo>
                  <a:pt x="786608" y="755640"/>
                  <a:pt x="234378" y="597914"/>
                  <a:pt x="653501" y="731270"/>
                </a:cubicBezTo>
                <a:cubicBezTo>
                  <a:pt x="757910" y="764491"/>
                  <a:pt x="814518" y="766456"/>
                  <a:pt x="914758" y="814397"/>
                </a:cubicBezTo>
                <a:cubicBezTo>
                  <a:pt x="964369" y="838124"/>
                  <a:pt x="1009862" y="869643"/>
                  <a:pt x="1057262" y="897525"/>
                </a:cubicBezTo>
                <a:cubicBezTo>
                  <a:pt x="1077157" y="909228"/>
                  <a:pt x="1097434" y="920348"/>
                  <a:pt x="1116639" y="933151"/>
                </a:cubicBezTo>
                <a:cubicBezTo>
                  <a:pt x="1128514" y="941068"/>
                  <a:pt x="1138358" y="953692"/>
                  <a:pt x="1152265" y="956901"/>
                </a:cubicBezTo>
                <a:cubicBezTo>
                  <a:pt x="1191028" y="965846"/>
                  <a:pt x="1231509" y="964129"/>
                  <a:pt x="1271018" y="968777"/>
                </a:cubicBezTo>
                <a:cubicBezTo>
                  <a:pt x="1298817" y="972047"/>
                  <a:pt x="1326346" y="977382"/>
                  <a:pt x="1354145" y="980652"/>
                </a:cubicBezTo>
                <a:cubicBezTo>
                  <a:pt x="1393654" y="985300"/>
                  <a:pt x="1433314" y="988569"/>
                  <a:pt x="1472898" y="992527"/>
                </a:cubicBezTo>
                <a:cubicBezTo>
                  <a:pt x="1705672" y="1070119"/>
                  <a:pt x="1519121" y="1016860"/>
                  <a:pt x="2054789" y="1004403"/>
                </a:cubicBezTo>
                <a:cubicBezTo>
                  <a:pt x="2078540" y="996486"/>
                  <a:pt x="2102061" y="987846"/>
                  <a:pt x="2126041" y="980652"/>
                </a:cubicBezTo>
                <a:cubicBezTo>
                  <a:pt x="2141674" y="975962"/>
                  <a:pt x="2158628" y="975406"/>
                  <a:pt x="2173543" y="968777"/>
                </a:cubicBezTo>
                <a:cubicBezTo>
                  <a:pt x="2194635" y="959403"/>
                  <a:pt x="2213127" y="945026"/>
                  <a:pt x="2232919" y="933151"/>
                </a:cubicBezTo>
                <a:cubicBezTo>
                  <a:pt x="2248753" y="913359"/>
                  <a:pt x="2262497" y="891697"/>
                  <a:pt x="2280420" y="873774"/>
                </a:cubicBezTo>
                <a:cubicBezTo>
                  <a:pt x="2290512" y="863682"/>
                  <a:pt x="2305082" y="859160"/>
                  <a:pt x="2316046" y="850023"/>
                </a:cubicBezTo>
                <a:cubicBezTo>
                  <a:pt x="2415987" y="766739"/>
                  <a:pt x="2271310" y="866107"/>
                  <a:pt x="2411049" y="778771"/>
                </a:cubicBezTo>
                <a:cubicBezTo>
                  <a:pt x="2423152" y="771207"/>
                  <a:pt x="2433005" y="759122"/>
                  <a:pt x="2446675" y="755021"/>
                </a:cubicBezTo>
                <a:cubicBezTo>
                  <a:pt x="2473485" y="746978"/>
                  <a:pt x="2502093" y="747104"/>
                  <a:pt x="2529802" y="743146"/>
                </a:cubicBezTo>
                <a:cubicBezTo>
                  <a:pt x="2614594" y="714882"/>
                  <a:pt x="2587167" y="740226"/>
                  <a:pt x="2624805" y="683769"/>
                </a:cubicBezTo>
                <a:cubicBezTo>
                  <a:pt x="2628763" y="671894"/>
                  <a:pt x="2636680" y="660661"/>
                  <a:pt x="2636680" y="648143"/>
                </a:cubicBezTo>
                <a:cubicBezTo>
                  <a:pt x="2636680" y="545147"/>
                  <a:pt x="2638417" y="441476"/>
                  <a:pt x="2624805" y="339384"/>
                </a:cubicBezTo>
                <a:cubicBezTo>
                  <a:pt x="2620943" y="310421"/>
                  <a:pt x="2561373" y="269387"/>
                  <a:pt x="2541678" y="256257"/>
                </a:cubicBezTo>
                <a:cubicBezTo>
                  <a:pt x="2453765" y="197648"/>
                  <a:pt x="2511865" y="238887"/>
                  <a:pt x="2411049" y="196881"/>
                </a:cubicBezTo>
                <a:cubicBezTo>
                  <a:pt x="2246125" y="128163"/>
                  <a:pt x="2403868" y="182613"/>
                  <a:pt x="2304171" y="149379"/>
                </a:cubicBezTo>
                <a:cubicBezTo>
                  <a:pt x="2288337" y="137504"/>
                  <a:pt x="2274756" y="121791"/>
                  <a:pt x="2256670" y="113753"/>
                </a:cubicBezTo>
                <a:cubicBezTo>
                  <a:pt x="2238225" y="105555"/>
                  <a:pt x="2216997" y="106256"/>
                  <a:pt x="2197293" y="101878"/>
                </a:cubicBezTo>
                <a:cubicBezTo>
                  <a:pt x="2181361" y="98338"/>
                  <a:pt x="2165891" y="92686"/>
                  <a:pt x="2149792" y="90003"/>
                </a:cubicBezTo>
                <a:cubicBezTo>
                  <a:pt x="2094573" y="80800"/>
                  <a:pt x="2037846" y="79830"/>
                  <a:pt x="1983537" y="66252"/>
                </a:cubicBezTo>
                <a:lnTo>
                  <a:pt x="1888535" y="42501"/>
                </a:lnTo>
                <a:cubicBezTo>
                  <a:pt x="1872701" y="38543"/>
                  <a:pt x="1856517" y="35787"/>
                  <a:pt x="1841033" y="30626"/>
                </a:cubicBezTo>
                <a:cubicBezTo>
                  <a:pt x="1810117" y="20321"/>
                  <a:pt x="1779212" y="8383"/>
                  <a:pt x="1746031" y="6875"/>
                </a:cubicBezTo>
                <a:cubicBezTo>
                  <a:pt x="1591760" y="-137"/>
                  <a:pt x="1569880" y="4896"/>
                  <a:pt x="1330394" y="6875"/>
                </a:cubicBezTo>
                <a:close/>
              </a:path>
            </a:pathLst>
          </a:cu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 Verbindung mit Pfeil 9"/>
          <p:cNvCxnSpPr>
            <a:stCxn id="8" idx="30"/>
          </p:cNvCxnSpPr>
          <p:nvPr/>
        </p:nvCxnSpPr>
        <p:spPr>
          <a:xfrm>
            <a:off x="5142016" y="3372592"/>
            <a:ext cx="2166288" cy="260651"/>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7524328" y="3633243"/>
            <a:ext cx="1440160" cy="646331"/>
          </a:xfrm>
          <a:prstGeom prst="rect">
            <a:avLst/>
          </a:prstGeom>
          <a:noFill/>
          <a:ln w="28575">
            <a:solidFill>
              <a:srgbClr val="FF0000"/>
            </a:solidFill>
          </a:ln>
        </p:spPr>
        <p:txBody>
          <a:bodyPr wrap="square" rtlCol="0">
            <a:spAutoFit/>
          </a:bodyPr>
          <a:lstStyle/>
          <a:p>
            <a:r>
              <a:rPr lang="de-DE"/>
              <a:t>Mächtigstes Amt</a:t>
            </a:r>
          </a:p>
        </p:txBody>
      </p:sp>
    </p:spTree>
    <p:extLst>
      <p:ext uri="{BB962C8B-B14F-4D97-AF65-F5344CB8AC3E}">
        <p14:creationId xmlns:p14="http://schemas.microsoft.com/office/powerpoint/2010/main" val="2070866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27584" y="1412776"/>
            <a:ext cx="7848872" cy="3693319"/>
          </a:xfrm>
          <a:prstGeom prst="rect">
            <a:avLst/>
          </a:prstGeom>
          <a:noFill/>
        </p:spPr>
        <p:txBody>
          <a:bodyPr wrap="square" rtlCol="0">
            <a:spAutoFit/>
          </a:bodyPr>
          <a:lstStyle/>
          <a:p>
            <a:r>
              <a:rPr lang="de-DE" b="1"/>
              <a:t>Deutschland</a:t>
            </a:r>
          </a:p>
          <a:p>
            <a:endParaRPr lang="de-DE"/>
          </a:p>
          <a:p>
            <a:r>
              <a:rPr lang="de-DE"/>
              <a:t>CDU / CSU = Christlich-demokratische Union / Christlich-soziale Union</a:t>
            </a:r>
          </a:p>
          <a:p>
            <a:endParaRPr lang="de-DE"/>
          </a:p>
          <a:p>
            <a:r>
              <a:rPr lang="de-DE"/>
              <a:t>SPD = Sozialdemokratische Partei Deutschlands</a:t>
            </a:r>
          </a:p>
          <a:p>
            <a:endParaRPr lang="de-DE"/>
          </a:p>
          <a:p>
            <a:r>
              <a:rPr lang="de-DE"/>
              <a:t>FDP = Freie Demokratische Partei</a:t>
            </a:r>
          </a:p>
          <a:p>
            <a:endParaRPr lang="de-DE"/>
          </a:p>
          <a:p>
            <a:r>
              <a:rPr lang="de-DE"/>
              <a:t>Die GRÜNEN = Bündnis 90 / Die Grünen</a:t>
            </a:r>
          </a:p>
          <a:p>
            <a:endParaRPr lang="de-DE"/>
          </a:p>
          <a:p>
            <a:r>
              <a:rPr lang="de-DE"/>
              <a:t>Die LINKE</a:t>
            </a:r>
          </a:p>
          <a:p>
            <a:endParaRPr lang="de-DE"/>
          </a:p>
          <a:p>
            <a:r>
              <a:rPr lang="de-DE"/>
              <a:t>AfD = Alternative für Deutschland</a:t>
            </a:r>
          </a:p>
        </p:txBody>
      </p:sp>
    </p:spTree>
    <p:extLst>
      <p:ext uri="{BB962C8B-B14F-4D97-AF65-F5344CB8AC3E}">
        <p14:creationId xmlns:p14="http://schemas.microsoft.com/office/powerpoint/2010/main" val="1022535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27584" y="1412776"/>
            <a:ext cx="2952328" cy="3693319"/>
          </a:xfrm>
          <a:prstGeom prst="rect">
            <a:avLst/>
          </a:prstGeom>
          <a:noFill/>
        </p:spPr>
        <p:txBody>
          <a:bodyPr wrap="square" rtlCol="0">
            <a:spAutoFit/>
          </a:bodyPr>
          <a:lstStyle/>
          <a:p>
            <a:r>
              <a:rPr lang="de-DE" b="1"/>
              <a:t>Deutschland</a:t>
            </a:r>
          </a:p>
          <a:p>
            <a:endParaRPr lang="de-DE"/>
          </a:p>
          <a:p>
            <a:r>
              <a:rPr lang="de-DE"/>
              <a:t>CDU / CSU</a:t>
            </a:r>
          </a:p>
          <a:p>
            <a:endParaRPr lang="de-DE"/>
          </a:p>
          <a:p>
            <a:r>
              <a:rPr lang="de-DE"/>
              <a:t>SPD</a:t>
            </a:r>
          </a:p>
          <a:p>
            <a:endParaRPr lang="de-DE"/>
          </a:p>
          <a:p>
            <a:r>
              <a:rPr lang="de-DE"/>
              <a:t>FDP</a:t>
            </a:r>
          </a:p>
          <a:p>
            <a:endParaRPr lang="de-DE"/>
          </a:p>
          <a:p>
            <a:r>
              <a:rPr lang="de-DE"/>
              <a:t>Die GRÜNEN</a:t>
            </a:r>
          </a:p>
          <a:p>
            <a:endParaRPr lang="de-DE"/>
          </a:p>
          <a:p>
            <a:r>
              <a:rPr lang="de-DE"/>
              <a:t>Die LINKE</a:t>
            </a:r>
          </a:p>
          <a:p>
            <a:endParaRPr lang="de-DE"/>
          </a:p>
          <a:p>
            <a:r>
              <a:rPr lang="de-DE"/>
              <a:t>AfD</a:t>
            </a:r>
          </a:p>
        </p:txBody>
      </p:sp>
    </p:spTree>
    <p:extLst>
      <p:ext uri="{BB962C8B-B14F-4D97-AF65-F5344CB8AC3E}">
        <p14:creationId xmlns:p14="http://schemas.microsoft.com/office/powerpoint/2010/main" val="4249550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rot="1218206">
            <a:off x="1907704" y="1166943"/>
            <a:ext cx="3672408" cy="369332"/>
          </a:xfrm>
          <a:prstGeom prst="rect">
            <a:avLst/>
          </a:prstGeom>
          <a:noFill/>
          <a:ln>
            <a:solidFill>
              <a:schemeClr val="tx1"/>
            </a:solidFill>
          </a:ln>
        </p:spPr>
        <p:txBody>
          <a:bodyPr wrap="square" rtlCol="0">
            <a:spAutoFit/>
          </a:bodyPr>
          <a:lstStyle/>
          <a:p>
            <a:r>
              <a:rPr lang="de-DE"/>
              <a:t>Österreichische Volkspartei (ÖVP)</a:t>
            </a:r>
          </a:p>
        </p:txBody>
      </p:sp>
      <p:sp>
        <p:nvSpPr>
          <p:cNvPr id="3" name="Textfeld 2"/>
          <p:cNvSpPr txBox="1"/>
          <p:nvPr/>
        </p:nvSpPr>
        <p:spPr>
          <a:xfrm rot="587962">
            <a:off x="463771" y="2219263"/>
            <a:ext cx="5112568" cy="369332"/>
          </a:xfrm>
          <a:prstGeom prst="rect">
            <a:avLst/>
          </a:prstGeom>
          <a:noFill/>
          <a:ln>
            <a:solidFill>
              <a:schemeClr val="tx1"/>
            </a:solidFill>
          </a:ln>
        </p:spPr>
        <p:txBody>
          <a:bodyPr wrap="square" rtlCol="0">
            <a:spAutoFit/>
          </a:bodyPr>
          <a:lstStyle/>
          <a:p>
            <a:r>
              <a:rPr lang="de-DE"/>
              <a:t>Sozialdemokratische Partei Österreichs (SPÖ)</a:t>
            </a:r>
          </a:p>
        </p:txBody>
      </p:sp>
      <p:sp>
        <p:nvSpPr>
          <p:cNvPr id="4" name="Textfeld 3"/>
          <p:cNvSpPr txBox="1"/>
          <p:nvPr/>
        </p:nvSpPr>
        <p:spPr>
          <a:xfrm rot="20524858">
            <a:off x="3635896" y="3212976"/>
            <a:ext cx="3744416" cy="369332"/>
          </a:xfrm>
          <a:prstGeom prst="rect">
            <a:avLst/>
          </a:prstGeom>
          <a:noFill/>
          <a:ln>
            <a:solidFill>
              <a:schemeClr val="tx1"/>
            </a:solidFill>
          </a:ln>
        </p:spPr>
        <p:txBody>
          <a:bodyPr wrap="square" rtlCol="0">
            <a:spAutoFit/>
          </a:bodyPr>
          <a:lstStyle/>
          <a:p>
            <a:r>
              <a:rPr lang="de-DE"/>
              <a:t>Freiheitliche Partei Österreichs (FPÖ)</a:t>
            </a:r>
          </a:p>
        </p:txBody>
      </p:sp>
      <p:sp>
        <p:nvSpPr>
          <p:cNvPr id="5" name="Textfeld 4"/>
          <p:cNvSpPr txBox="1"/>
          <p:nvPr/>
        </p:nvSpPr>
        <p:spPr>
          <a:xfrm rot="2486988">
            <a:off x="1183201" y="5439406"/>
            <a:ext cx="2448272" cy="369332"/>
          </a:xfrm>
          <a:prstGeom prst="rect">
            <a:avLst/>
          </a:prstGeom>
          <a:noFill/>
          <a:ln>
            <a:solidFill>
              <a:schemeClr val="tx1"/>
            </a:solidFill>
          </a:ln>
        </p:spPr>
        <p:txBody>
          <a:bodyPr wrap="square" rtlCol="0">
            <a:spAutoFit/>
          </a:bodyPr>
          <a:lstStyle/>
          <a:p>
            <a:r>
              <a:rPr lang="de-DE"/>
              <a:t>Die Grünen</a:t>
            </a:r>
          </a:p>
        </p:txBody>
      </p:sp>
      <p:sp>
        <p:nvSpPr>
          <p:cNvPr id="6" name="Textfeld 5"/>
          <p:cNvSpPr txBox="1"/>
          <p:nvPr/>
        </p:nvSpPr>
        <p:spPr>
          <a:xfrm rot="1895934">
            <a:off x="4417870" y="5017076"/>
            <a:ext cx="3384376" cy="369332"/>
          </a:xfrm>
          <a:prstGeom prst="rect">
            <a:avLst/>
          </a:prstGeom>
          <a:noFill/>
          <a:ln>
            <a:solidFill>
              <a:schemeClr val="tx1"/>
            </a:solidFill>
          </a:ln>
        </p:spPr>
        <p:txBody>
          <a:bodyPr wrap="square" rtlCol="0">
            <a:spAutoFit/>
          </a:bodyPr>
          <a:lstStyle/>
          <a:p>
            <a:r>
              <a:rPr lang="de-DE"/>
              <a:t>Bündnis Zukunft Österreich (BZÖ)</a:t>
            </a:r>
          </a:p>
        </p:txBody>
      </p:sp>
      <p:sp>
        <p:nvSpPr>
          <p:cNvPr id="7" name="Textfeld 6"/>
          <p:cNvSpPr txBox="1"/>
          <p:nvPr/>
        </p:nvSpPr>
        <p:spPr>
          <a:xfrm rot="1351163">
            <a:off x="7020272" y="1484784"/>
            <a:ext cx="1800200" cy="369332"/>
          </a:xfrm>
          <a:prstGeom prst="rect">
            <a:avLst/>
          </a:prstGeom>
          <a:noFill/>
          <a:ln>
            <a:solidFill>
              <a:schemeClr val="tx1"/>
            </a:solidFill>
          </a:ln>
        </p:spPr>
        <p:txBody>
          <a:bodyPr wrap="square" rtlCol="0">
            <a:spAutoFit/>
          </a:bodyPr>
          <a:lstStyle/>
          <a:p>
            <a:r>
              <a:rPr lang="de-DE"/>
              <a:t>Team Stronach</a:t>
            </a:r>
          </a:p>
        </p:txBody>
      </p:sp>
      <p:sp>
        <p:nvSpPr>
          <p:cNvPr id="8" name="Textfeld 7"/>
          <p:cNvSpPr txBox="1"/>
          <p:nvPr/>
        </p:nvSpPr>
        <p:spPr>
          <a:xfrm>
            <a:off x="3131840" y="188640"/>
            <a:ext cx="4320480" cy="369332"/>
          </a:xfrm>
          <a:prstGeom prst="rect">
            <a:avLst/>
          </a:prstGeom>
          <a:noFill/>
        </p:spPr>
        <p:txBody>
          <a:bodyPr wrap="square" rtlCol="0">
            <a:spAutoFit/>
          </a:bodyPr>
          <a:lstStyle/>
          <a:p>
            <a:r>
              <a:rPr lang="de-DE" b="1"/>
              <a:t>Die wichtigsten Parteien in Österreich</a:t>
            </a:r>
          </a:p>
        </p:txBody>
      </p:sp>
      <p:sp>
        <p:nvSpPr>
          <p:cNvPr id="9" name="Textfeld 8"/>
          <p:cNvSpPr txBox="1"/>
          <p:nvPr/>
        </p:nvSpPr>
        <p:spPr>
          <a:xfrm rot="1545719">
            <a:off x="287524" y="3873284"/>
            <a:ext cx="3240360" cy="369332"/>
          </a:xfrm>
          <a:prstGeom prst="rect">
            <a:avLst/>
          </a:prstGeom>
          <a:noFill/>
          <a:ln>
            <a:solidFill>
              <a:schemeClr val="tx1"/>
            </a:solidFill>
          </a:ln>
        </p:spPr>
        <p:txBody>
          <a:bodyPr wrap="square" rtlCol="0">
            <a:spAutoFit/>
          </a:bodyPr>
          <a:lstStyle/>
          <a:p>
            <a:r>
              <a:rPr lang="de-DE"/>
              <a:t>Das Neue Österreich (Neos)</a:t>
            </a:r>
          </a:p>
        </p:txBody>
      </p:sp>
    </p:spTree>
    <p:extLst>
      <p:ext uri="{BB962C8B-B14F-4D97-AF65-F5344CB8AC3E}">
        <p14:creationId xmlns:p14="http://schemas.microsoft.com/office/powerpoint/2010/main" val="2496431434"/>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644</Words>
  <Application>Microsoft Office PowerPoint</Application>
  <PresentationFormat>Předvádění na obrazovce (4:3)</PresentationFormat>
  <Paragraphs>115</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Wingdings 2</vt:lpstr>
      <vt:lpstr>Larissa</vt:lpstr>
      <vt:lpstr>Österreichische Landeskunde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Österreichische Landeskunde</dc:title>
  <dc:creator>Maurach</dc:creator>
  <cp:lastModifiedBy>M7</cp:lastModifiedBy>
  <cp:revision>49</cp:revision>
  <cp:lastPrinted>2018-10-23T10:06:07Z</cp:lastPrinted>
  <dcterms:created xsi:type="dcterms:W3CDTF">2017-11-21T20:33:52Z</dcterms:created>
  <dcterms:modified xsi:type="dcterms:W3CDTF">2021-10-12T10:12:17Z</dcterms:modified>
</cp:coreProperties>
</file>