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57" r:id="rId3"/>
    <p:sldId id="258" r:id="rId4"/>
    <p:sldId id="267" r:id="rId5"/>
    <p:sldId id="269" r:id="rId6"/>
    <p:sldId id="270" r:id="rId7"/>
    <p:sldId id="271" r:id="rId8"/>
    <p:sldId id="272" r:id="rId9"/>
    <p:sldId id="273" r:id="rId10"/>
    <p:sldId id="275" r:id="rId11"/>
    <p:sldId id="277" r:id="rId12"/>
    <p:sldId id="278" r:id="rId13"/>
    <p:sldId id="280" r:id="rId14"/>
    <p:sldId id="281" r:id="rId15"/>
    <p:sldId id="282" r:id="rId16"/>
    <p:sldId id="283" r:id="rId17"/>
    <p:sldId id="284" r:id="rId18"/>
    <p:sldId id="308" r:id="rId19"/>
    <p:sldId id="309" r:id="rId20"/>
    <p:sldId id="285" r:id="rId21"/>
    <p:sldId id="286" r:id="rId22"/>
    <p:sldId id="287" r:id="rId23"/>
    <p:sldId id="288" r:id="rId24"/>
    <p:sldId id="315" r:id="rId25"/>
    <p:sldId id="310" r:id="rId26"/>
    <p:sldId id="312" r:id="rId27"/>
    <p:sldId id="313" r:id="rId28"/>
    <p:sldId id="314" r:id="rId29"/>
    <p:sldId id="311" r:id="rId30"/>
    <p:sldId id="349" r:id="rId31"/>
    <p:sldId id="316" r:id="rId32"/>
    <p:sldId id="317" r:id="rId33"/>
    <p:sldId id="318" r:id="rId34"/>
    <p:sldId id="319" r:id="rId35"/>
    <p:sldId id="320" r:id="rId36"/>
    <p:sldId id="321" r:id="rId37"/>
    <p:sldId id="323" r:id="rId38"/>
    <p:sldId id="324" r:id="rId39"/>
    <p:sldId id="325" r:id="rId40"/>
    <p:sldId id="326" r:id="rId41"/>
    <p:sldId id="327" r:id="rId42"/>
    <p:sldId id="328" r:id="rId43"/>
    <p:sldId id="329" r:id="rId44"/>
    <p:sldId id="330" r:id="rId45"/>
    <p:sldId id="331" r:id="rId46"/>
    <p:sldId id="333" r:id="rId47"/>
    <p:sldId id="334" r:id="rId48"/>
    <p:sldId id="335" r:id="rId49"/>
    <p:sldId id="340" r:id="rId50"/>
    <p:sldId id="341" r:id="rId51"/>
    <p:sldId id="342" r:id="rId52"/>
    <p:sldId id="343" r:id="rId53"/>
    <p:sldId id="346" r:id="rId54"/>
    <p:sldId id="347" r:id="rId55"/>
    <p:sldId id="348" r:id="rId56"/>
    <p:sldId id="350" r:id="rId57"/>
    <p:sldId id="351" r:id="rId58"/>
    <p:sldId id="344" r:id="rId59"/>
    <p:sldId id="345" r:id="rId60"/>
    <p:sldId id="353" r:id="rId61"/>
    <p:sldId id="354" r:id="rId62"/>
    <p:sldId id="355" r:id="rId63"/>
    <p:sldId id="352" r:id="rId64"/>
    <p:sldId id="336" r:id="rId65"/>
    <p:sldId id="289" r:id="rId66"/>
    <p:sldId id="290" r:id="rId67"/>
    <p:sldId id="291" r:id="rId68"/>
    <p:sldId id="292" r:id="rId69"/>
    <p:sldId id="293" r:id="rId70"/>
    <p:sldId id="294" r:id="rId71"/>
    <p:sldId id="295" r:id="rId72"/>
    <p:sldId id="296" r:id="rId73"/>
    <p:sldId id="297" r:id="rId74"/>
    <p:sldId id="298" r:id="rId75"/>
    <p:sldId id="299" r:id="rId76"/>
    <p:sldId id="300" r:id="rId77"/>
    <p:sldId id="302" r:id="rId78"/>
    <p:sldId id="305" r:id="rId79"/>
    <p:sldId id="306" r:id="rId80"/>
    <p:sldId id="304" r:id="rId8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129" autoAdjust="0"/>
  </p:normalViewPr>
  <p:slideViewPr>
    <p:cSldViewPr snapToGrid="0">
      <p:cViewPr>
        <p:scale>
          <a:sx n="58" d="100"/>
          <a:sy n="58" d="100"/>
        </p:scale>
        <p:origin x="9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B5497-E55A-4C06-A27C-9D63BAF8572E}" type="datetimeFigureOut">
              <a:rPr lang="cs-CZ" smtClean="0"/>
              <a:t>17.10.2024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A7AFA-5557-43F4-B6E7-1E1F1A7FD234}" type="slidenum">
              <a:rPr lang="cs-CZ" smtClean="0"/>
              <a:t>‹#›</a:t>
            </a:fld>
            <a:endParaRPr lang="cs-CZ"/>
          </a:p>
        </p:txBody>
      </p:sp>
    </p:spTree>
    <p:extLst>
      <p:ext uri="{BB962C8B-B14F-4D97-AF65-F5344CB8AC3E}">
        <p14:creationId xmlns:p14="http://schemas.microsoft.com/office/powerpoint/2010/main" val="2878281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z-pl.eu/"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dmin.rigad.cz/noze-pevna-cepe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111111"/>
                </a:solidFill>
                <a:effectLst/>
                <a:latin typeface="-apple-system"/>
              </a:rPr>
              <a:t>Financování euroregionů pochází z různých zdrojů, včetně Evropských strukturálních a investičních fondů, národních a regionálních rozpočtů a soukromých investic</a:t>
            </a: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3</a:t>
            </a:fld>
            <a:endParaRPr lang="cs-CZ"/>
          </a:p>
        </p:txBody>
      </p:sp>
    </p:spTree>
    <p:extLst>
      <p:ext uri="{BB962C8B-B14F-4D97-AF65-F5344CB8AC3E}">
        <p14:creationId xmlns:p14="http://schemas.microsoft.com/office/powerpoint/2010/main" val="380384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základě Dohody o partnerství každý členský stát zpracovává jednotlivé programy (operační programy). V souladu s principem partnerství jsou programy připravovány v úzké spolupráci vlády dané členské země s dalšími subjekty – regionálními a místními orgány, hospodářskými a sociálními subjekty, zástupci nevládního neziskového sektoru apod. Programy v rámci cíle Evropská územní spolupráce jsou připravovány ve spolupráci s členskou zemí, resp. členskými zeměmi zapojenými do příslušných </a:t>
            </a:r>
            <a:r>
              <a:rPr lang="cs-CZ" dirty="0" err="1"/>
              <a:t>progra</a:t>
            </a:r>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25</a:t>
            </a:fld>
            <a:endParaRPr lang="cs-CZ"/>
          </a:p>
        </p:txBody>
      </p:sp>
    </p:spTree>
    <p:extLst>
      <p:ext uri="{BB962C8B-B14F-4D97-AF65-F5344CB8AC3E}">
        <p14:creationId xmlns:p14="http://schemas.microsoft.com/office/powerpoint/2010/main" val="372132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29</a:t>
            </a:fld>
            <a:endParaRPr lang="cs-CZ"/>
          </a:p>
        </p:txBody>
      </p:sp>
    </p:spTree>
    <p:extLst>
      <p:ext uri="{BB962C8B-B14F-4D97-AF65-F5344CB8AC3E}">
        <p14:creationId xmlns:p14="http://schemas.microsoft.com/office/powerpoint/2010/main" val="228149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Alokace</a:t>
            </a:r>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30</a:t>
            </a:fld>
            <a:endParaRPr lang="cs-CZ"/>
          </a:p>
        </p:txBody>
      </p:sp>
    </p:spTree>
    <p:extLst>
      <p:ext uri="{BB962C8B-B14F-4D97-AF65-F5344CB8AC3E}">
        <p14:creationId xmlns:p14="http://schemas.microsoft.com/office/powerpoint/2010/main" val="2658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1F1F1F"/>
                </a:solidFill>
                <a:effectLst/>
                <a:latin typeface="Google Sans"/>
              </a:rPr>
              <a:t>Střední podnik </a:t>
            </a:r>
            <a:r>
              <a:rPr lang="cs-CZ" b="0" i="0" dirty="0">
                <a:solidFill>
                  <a:srgbClr val="040C28"/>
                </a:solidFill>
                <a:effectLst/>
                <a:latin typeface="Google Sans"/>
              </a:rPr>
              <a:t>má maximálně 250 zaměstnanců, obrat nepřesahující 50 milionů EUR a rozvahu nepřesahující 43 milionů EUR</a:t>
            </a:r>
            <a:r>
              <a:rPr lang="cs-CZ" b="0" i="0" dirty="0">
                <a:solidFill>
                  <a:srgbClr val="1F1F1F"/>
                </a:solidFill>
                <a:effectLst/>
                <a:latin typeface="Google Sans"/>
              </a:rPr>
              <a:t>, malý podnik má maximálně 50 zaměstnanců a obrat nebo rozvahu nepřesahující 10 milionů EUR, mikropodnik má maximálně 10 zaměstnanců a obrat nebo rozvahu nepřesahující 2 miliony EUR.</a:t>
            </a:r>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41</a:t>
            </a:fld>
            <a:endParaRPr lang="cs-CZ"/>
          </a:p>
        </p:txBody>
      </p:sp>
    </p:spTree>
    <p:extLst>
      <p:ext uri="{BB962C8B-B14F-4D97-AF65-F5344CB8AC3E}">
        <p14:creationId xmlns:p14="http://schemas.microsoft.com/office/powerpoint/2010/main" val="2159528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Úspěšné projekty</a:t>
            </a:r>
          </a:p>
          <a:p>
            <a:pPr algn="l">
              <a:buFont typeface="Arial" panose="020B0604020202020204" pitchFamily="34" charset="0"/>
              <a:buChar char="•"/>
            </a:pPr>
            <a:r>
              <a:rPr lang="cs-CZ" b="1" i="0" dirty="0">
                <a:solidFill>
                  <a:srgbClr val="111111"/>
                </a:solidFill>
                <a:effectLst/>
                <a:latin typeface="-apple-system"/>
              </a:rPr>
              <a:t>Zdraví a životní prostředí</a:t>
            </a:r>
            <a:r>
              <a:rPr lang="cs-CZ" b="0" i="0" dirty="0">
                <a:solidFill>
                  <a:srgbClr val="111111"/>
                </a:solidFill>
                <a:effectLst/>
                <a:latin typeface="-apple-system"/>
              </a:rPr>
              <a:t>: Projekty zaměřené na zlepšení zdravotní péče a ochranu životního prostředí.</a:t>
            </a:r>
          </a:p>
          <a:p>
            <a:pPr algn="l">
              <a:buFont typeface="Arial" panose="020B0604020202020204" pitchFamily="34" charset="0"/>
              <a:buChar char="•"/>
            </a:pPr>
            <a:r>
              <a:rPr lang="cs-CZ" b="1" i="0" dirty="0">
                <a:solidFill>
                  <a:srgbClr val="111111"/>
                </a:solidFill>
                <a:effectLst/>
                <a:latin typeface="-apple-system"/>
              </a:rPr>
              <a:t>Doprava a mobilita</a:t>
            </a:r>
            <a:r>
              <a:rPr lang="cs-CZ" b="0" i="0" dirty="0">
                <a:solidFill>
                  <a:srgbClr val="111111"/>
                </a:solidFill>
                <a:effectLst/>
                <a:latin typeface="-apple-system"/>
              </a:rPr>
              <a:t>: Iniciativy na zlepšení dopravní infrastruktury a udržitelné mobility.</a:t>
            </a:r>
          </a:p>
          <a:p>
            <a:pPr algn="l">
              <a:buFont typeface="Arial" panose="020B0604020202020204" pitchFamily="34" charset="0"/>
              <a:buChar char="•"/>
            </a:pPr>
            <a:r>
              <a:rPr lang="cs-CZ" b="1" i="0" dirty="0">
                <a:solidFill>
                  <a:srgbClr val="111111"/>
                </a:solidFill>
                <a:effectLst/>
                <a:latin typeface="-apple-system"/>
              </a:rPr>
              <a:t>Vzdělávání a výzkum</a:t>
            </a:r>
            <a:r>
              <a:rPr lang="cs-CZ" b="0" i="0" dirty="0">
                <a:solidFill>
                  <a:srgbClr val="111111"/>
                </a:solidFill>
                <a:effectLst/>
                <a:latin typeface="-apple-system"/>
              </a:rPr>
              <a:t>: Programy podporující vzdělávání, výzkum a inovace</a:t>
            </a: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52</a:t>
            </a:fld>
            <a:endParaRPr lang="cs-CZ"/>
          </a:p>
        </p:txBody>
      </p:sp>
    </p:spTree>
    <p:extLst>
      <p:ext uri="{BB962C8B-B14F-4D97-AF65-F5344CB8AC3E}">
        <p14:creationId xmlns:p14="http://schemas.microsoft.com/office/powerpoint/2010/main" val="51559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buFont typeface="Arial" panose="020B0604020202020204" pitchFamily="34" charset="0"/>
              <a:buChar char="•"/>
            </a:pPr>
            <a:r>
              <a:rPr lang="cs-CZ" b="1" dirty="0">
                <a:effectLst/>
              </a:rPr>
              <a:t>Priorita 1 – Integrovaný záchranný systém a životní </a:t>
            </a:r>
            <a:r>
              <a:rPr lang="cs-CZ" b="1" dirty="0" err="1">
                <a:effectLst/>
              </a:rPr>
              <a:t>prostředí</a:t>
            </a:r>
            <a:r>
              <a:rPr lang="cs-CZ" dirty="0" err="1">
                <a:effectLst/>
              </a:rPr>
              <a:t>Podpora</a:t>
            </a:r>
            <a:r>
              <a:rPr lang="cs-CZ" dirty="0">
                <a:effectLst/>
              </a:rPr>
              <a:t> přizpůsobení se změně klimatu, prevence rizika katastrof a odolnosti vůči nim, s přihlédnutím k ekosystémovým přístupům</a:t>
            </a:r>
          </a:p>
          <a:p>
            <a:pPr algn="just">
              <a:buFont typeface="Arial" panose="020B0604020202020204" pitchFamily="34" charset="0"/>
              <a:buChar char="•"/>
            </a:pPr>
            <a:r>
              <a:rPr lang="cs-CZ" dirty="0">
                <a:effectLst/>
              </a:rPr>
              <a:t>Posilování ochrany a zachování přírody, biologické rozmanitosti a zelené infrastruktury, a to i v městských oblastech, a omezování všech forem znečištění</a:t>
            </a:r>
          </a:p>
          <a:p>
            <a:pPr algn="just">
              <a:buFont typeface="Arial" panose="020B0604020202020204" pitchFamily="34" charset="0"/>
              <a:buChar char="•"/>
            </a:pPr>
            <a:r>
              <a:rPr lang="cs-CZ" b="1" dirty="0">
                <a:effectLst/>
              </a:rPr>
              <a:t>Priorita 2 – Cestovní </a:t>
            </a:r>
            <a:r>
              <a:rPr lang="cs-CZ" b="1" dirty="0" err="1">
                <a:effectLst/>
              </a:rPr>
              <a:t>ruch</a:t>
            </a:r>
            <a:r>
              <a:rPr lang="cs-CZ" dirty="0" err="1">
                <a:effectLst/>
              </a:rPr>
              <a:t>Posilování</a:t>
            </a:r>
            <a:r>
              <a:rPr lang="cs-CZ" dirty="0">
                <a:effectLst/>
              </a:rPr>
              <a:t> úlohy kultury a udržitelného cestovního ruchu v hospodářském rozvoji, sociálním začleňování a sociálních inovacích</a:t>
            </a:r>
          </a:p>
          <a:p>
            <a:pPr algn="just">
              <a:buFont typeface="Arial" panose="020B0604020202020204" pitchFamily="34" charset="0"/>
              <a:buChar char="•"/>
            </a:pPr>
            <a:r>
              <a:rPr lang="cs-CZ" b="1" dirty="0">
                <a:effectLst/>
              </a:rPr>
              <a:t>Priorita 3 – </a:t>
            </a:r>
            <a:r>
              <a:rPr lang="cs-CZ" b="1" dirty="0" err="1">
                <a:effectLst/>
              </a:rPr>
              <a:t>Doprava</a:t>
            </a:r>
            <a:r>
              <a:rPr lang="cs-CZ" dirty="0" err="1">
                <a:effectLst/>
              </a:rPr>
              <a:t>Rozvoj</a:t>
            </a:r>
            <a:r>
              <a:rPr lang="cs-CZ" dirty="0">
                <a:effectLst/>
              </a:rPr>
              <a:t> a posilování udržitelné, inteligentní a intermodální celostátní, regionální a místní mobility odolné vůči změnám klimatu, včetně lepšího přístupu k síti TEN-T a přeshraniční mobility</a:t>
            </a:r>
          </a:p>
          <a:p>
            <a:pPr algn="just">
              <a:buFont typeface="Arial" panose="020B0604020202020204" pitchFamily="34" charset="0"/>
              <a:buChar char="•"/>
            </a:pPr>
            <a:r>
              <a:rPr lang="cs-CZ" b="1" dirty="0">
                <a:effectLst/>
              </a:rPr>
              <a:t>Priorita 4 – Spolupráce institucí a </a:t>
            </a:r>
            <a:r>
              <a:rPr lang="cs-CZ" b="1" dirty="0" err="1">
                <a:effectLst/>
              </a:rPr>
              <a:t>obyvatel</a:t>
            </a:r>
            <a:r>
              <a:rPr lang="cs-CZ" dirty="0" err="1">
                <a:effectLst/>
              </a:rPr>
              <a:t>Zvýšení</a:t>
            </a:r>
            <a:r>
              <a:rPr lang="cs-CZ" dirty="0">
                <a:effectLst/>
              </a:rPr>
              <a:t> efektivnosti veřejné správy podporou právní a správní spolupráce a spolupráce mezi občany, aktéry občanské společnosti a orgány, zejména s cílem vyřešit právní a jiné překážky v příhraničních regionech</a:t>
            </a:r>
          </a:p>
          <a:p>
            <a:pPr algn="just">
              <a:buFont typeface="Arial" panose="020B0604020202020204" pitchFamily="34" charset="0"/>
              <a:buChar char="•"/>
            </a:pPr>
            <a:r>
              <a:rPr lang="cs-CZ" dirty="0">
                <a:effectLst/>
              </a:rPr>
              <a:t>Budování vzájemné důvěry, zejména podporou akcí „</a:t>
            </a:r>
            <a:r>
              <a:rPr lang="cs-CZ" dirty="0" err="1">
                <a:effectLst/>
              </a:rPr>
              <a:t>people</a:t>
            </a:r>
            <a:r>
              <a:rPr lang="cs-CZ" dirty="0">
                <a:effectLst/>
              </a:rPr>
              <a:t> to </a:t>
            </a:r>
            <a:r>
              <a:rPr lang="cs-CZ" dirty="0" err="1">
                <a:effectLst/>
              </a:rPr>
              <a:t>people</a:t>
            </a:r>
            <a:r>
              <a:rPr lang="cs-CZ" dirty="0">
                <a:effectLst/>
              </a:rPr>
              <a:t>“</a:t>
            </a:r>
          </a:p>
          <a:p>
            <a:pPr algn="just">
              <a:buFont typeface="Arial" panose="020B0604020202020204" pitchFamily="34" charset="0"/>
              <a:buChar char="•"/>
            </a:pPr>
            <a:r>
              <a:rPr lang="cs-CZ" b="1" dirty="0">
                <a:effectLst/>
              </a:rPr>
              <a:t>Priorita 5 – </a:t>
            </a:r>
            <a:r>
              <a:rPr lang="cs-CZ" b="1" dirty="0" err="1">
                <a:effectLst/>
              </a:rPr>
              <a:t>Podnikání</a:t>
            </a:r>
            <a:r>
              <a:rPr lang="cs-CZ" dirty="0" err="1">
                <a:effectLst/>
              </a:rPr>
              <a:t>Posilování</a:t>
            </a:r>
            <a:r>
              <a:rPr lang="cs-CZ" dirty="0">
                <a:effectLst/>
              </a:rPr>
              <a:t> udržitelného růstu a konkurenceschopnosti malých a středních podniků a vytváření pracovních míst v malých a středních podnicích, mimo jiné pomocí produktivních investic</a:t>
            </a:r>
          </a:p>
          <a:p>
            <a:pPr algn="l"/>
            <a:br>
              <a:rPr lang="cs-CZ" b="0" i="0" dirty="0">
                <a:solidFill>
                  <a:srgbClr val="1A1F2A"/>
                </a:solidFill>
                <a:effectLst/>
                <a:latin typeface="Roboto" panose="02000000000000000000" pitchFamily="2" charset="0"/>
              </a:rPr>
            </a:br>
            <a:br>
              <a:rPr lang="cs-CZ" b="0" i="0" dirty="0">
                <a:solidFill>
                  <a:srgbClr val="1A1F2A"/>
                </a:solidFill>
                <a:effectLst/>
                <a:latin typeface="Roboto" panose="02000000000000000000" pitchFamily="2" charset="0"/>
              </a:rPr>
            </a:br>
            <a:r>
              <a:rPr lang="cs-CZ" b="1" i="0" dirty="0">
                <a:solidFill>
                  <a:srgbClr val="1A1F2A"/>
                </a:solidFill>
                <a:effectLst/>
                <a:latin typeface="Roboto" panose="02000000000000000000" pitchFamily="2" charset="0"/>
              </a:rPr>
              <a:t>Alokace:</a:t>
            </a:r>
            <a:r>
              <a:rPr lang="cs-CZ" b="0" i="0" dirty="0">
                <a:solidFill>
                  <a:srgbClr val="1A1F2A"/>
                </a:solidFill>
                <a:effectLst/>
                <a:latin typeface="Roboto" panose="02000000000000000000" pitchFamily="2" charset="0"/>
              </a:rPr>
              <a:t> </a:t>
            </a:r>
            <a:r>
              <a:rPr lang="cs-CZ" b="1" i="0" dirty="0">
                <a:solidFill>
                  <a:srgbClr val="1A1F2A"/>
                </a:solidFill>
                <a:effectLst/>
                <a:latin typeface="Roboto" panose="02000000000000000000" pitchFamily="2" charset="0"/>
              </a:rPr>
              <a:t>166 349 572,40 €</a:t>
            </a:r>
            <a:br>
              <a:rPr lang="cs-CZ" b="0" i="0" dirty="0">
                <a:solidFill>
                  <a:srgbClr val="1A1F2A"/>
                </a:solidFill>
                <a:effectLst/>
                <a:latin typeface="Roboto" panose="02000000000000000000" pitchFamily="2" charset="0"/>
              </a:rPr>
            </a:br>
            <a:br>
              <a:rPr lang="cs-CZ" b="0" i="0" dirty="0">
                <a:solidFill>
                  <a:srgbClr val="1A1F2A"/>
                </a:solidFill>
                <a:effectLst/>
                <a:latin typeface="Roboto" panose="02000000000000000000" pitchFamily="2" charset="0"/>
              </a:rPr>
            </a:br>
            <a:r>
              <a:rPr lang="cs-CZ" b="1" i="0" dirty="0">
                <a:solidFill>
                  <a:srgbClr val="1A1F2A"/>
                </a:solidFill>
                <a:effectLst/>
                <a:latin typeface="Roboto" panose="02000000000000000000" pitchFamily="2" charset="0"/>
              </a:rPr>
              <a:t>Fond: EFRR</a:t>
            </a:r>
            <a:br>
              <a:rPr lang="cs-CZ" b="0" i="0" dirty="0">
                <a:solidFill>
                  <a:srgbClr val="1A1F2A"/>
                </a:solidFill>
                <a:effectLst/>
                <a:latin typeface="Roboto" panose="02000000000000000000" pitchFamily="2" charset="0"/>
              </a:rPr>
            </a:br>
            <a:br>
              <a:rPr lang="cs-CZ" b="0" i="0" dirty="0">
                <a:solidFill>
                  <a:srgbClr val="1A1F2A"/>
                </a:solidFill>
                <a:effectLst/>
                <a:latin typeface="Roboto" panose="02000000000000000000" pitchFamily="2" charset="0"/>
              </a:rPr>
            </a:br>
            <a:r>
              <a:rPr lang="cs-CZ" b="1" i="0" dirty="0">
                <a:solidFill>
                  <a:srgbClr val="1A1F2A"/>
                </a:solidFill>
                <a:effectLst/>
                <a:latin typeface="Roboto" panose="02000000000000000000" pitchFamily="2" charset="0"/>
              </a:rPr>
              <a:t>Výše dotace projektu z EFRR: 80%</a:t>
            </a:r>
            <a:br>
              <a:rPr lang="cs-CZ" b="1" i="0" dirty="0">
                <a:solidFill>
                  <a:srgbClr val="1A1F2A"/>
                </a:solidFill>
                <a:effectLst/>
                <a:latin typeface="Roboto" panose="02000000000000000000" pitchFamily="2" charset="0"/>
              </a:rPr>
            </a:br>
            <a:br>
              <a:rPr lang="cs-CZ" b="1" i="0" dirty="0">
                <a:solidFill>
                  <a:srgbClr val="1A1F2A"/>
                </a:solidFill>
                <a:effectLst/>
                <a:latin typeface="Roboto" panose="02000000000000000000" pitchFamily="2" charset="0"/>
              </a:rPr>
            </a:br>
            <a:r>
              <a:rPr lang="cs-CZ" b="1" i="0" dirty="0">
                <a:solidFill>
                  <a:srgbClr val="1A1F2A"/>
                </a:solidFill>
                <a:effectLst/>
                <a:latin typeface="Roboto" panose="02000000000000000000" pitchFamily="2" charset="0"/>
              </a:rPr>
              <a:t>Web:</a:t>
            </a:r>
            <a:r>
              <a:rPr lang="cs-CZ" b="0" i="0" dirty="0">
                <a:solidFill>
                  <a:srgbClr val="1A1F2A"/>
                </a:solidFill>
                <a:effectLst/>
                <a:latin typeface="Roboto" panose="02000000000000000000" pitchFamily="2" charset="0"/>
              </a:rPr>
              <a:t> </a:t>
            </a:r>
            <a:r>
              <a:rPr lang="cs-CZ" b="1" i="0" u="sng" dirty="0">
                <a:solidFill>
                  <a:srgbClr val="074096"/>
                </a:solidFill>
                <a:effectLst/>
                <a:latin typeface="Roboto" panose="02000000000000000000" pitchFamily="2" charset="0"/>
                <a:hlinkClick r:id="rId3"/>
              </a:rPr>
              <a:t>www.cz-pl.eu</a:t>
            </a:r>
            <a:endParaRPr lang="cs-CZ" b="0" i="0" dirty="0">
              <a:solidFill>
                <a:srgbClr val="1A1F2A"/>
              </a:solidFill>
              <a:effectLst/>
              <a:latin typeface="Roboto" panose="02000000000000000000" pitchFamily="2" charset="0"/>
            </a:endParaRPr>
          </a:p>
          <a:p>
            <a:br>
              <a:rPr lang="cs-CZ" dirty="0">
                <a:effectLst/>
              </a:rPr>
            </a:br>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54</a:t>
            </a:fld>
            <a:endParaRPr lang="cs-CZ"/>
          </a:p>
        </p:txBody>
      </p:sp>
    </p:spTree>
    <p:extLst>
      <p:ext uri="{BB962C8B-B14F-4D97-AF65-F5344CB8AC3E}">
        <p14:creationId xmlns:p14="http://schemas.microsoft.com/office/powerpoint/2010/main" val="127082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Priority</a:t>
            </a:r>
          </a:p>
          <a:p>
            <a:r>
              <a:rPr lang="cs-CZ" b="1" i="0" dirty="0">
                <a:solidFill>
                  <a:srgbClr val="1C222F"/>
                </a:solidFill>
                <a:effectLst/>
                <a:latin typeface="Roboto" panose="02000000000000000000" pitchFamily="2" charset="0"/>
              </a:rPr>
              <a:t>1.1 Životní prostředí</a:t>
            </a:r>
            <a:br>
              <a:rPr lang="cs-CZ" b="1" i="0" dirty="0">
                <a:solidFill>
                  <a:srgbClr val="1C222F"/>
                </a:solidFill>
                <a:effectLst/>
                <a:latin typeface="Roboto" panose="02000000000000000000" pitchFamily="2" charset="0"/>
              </a:rPr>
            </a:br>
            <a:r>
              <a:rPr lang="cs-CZ" b="1" i="0" dirty="0">
                <a:solidFill>
                  <a:srgbClr val="1C222F"/>
                </a:solidFill>
                <a:effectLst/>
                <a:latin typeface="Roboto" panose="02000000000000000000" pitchFamily="2" charset="0"/>
              </a:rPr>
              <a:t>2.1 Vzdělávání</a:t>
            </a:r>
            <a:br>
              <a:rPr lang="cs-CZ" b="1" i="0" dirty="0">
                <a:solidFill>
                  <a:srgbClr val="1C222F"/>
                </a:solidFill>
                <a:effectLst/>
                <a:latin typeface="Roboto" panose="02000000000000000000" pitchFamily="2" charset="0"/>
              </a:rPr>
            </a:br>
            <a:r>
              <a:rPr lang="cs-CZ" b="1" i="0" dirty="0">
                <a:solidFill>
                  <a:srgbClr val="1C222F"/>
                </a:solidFill>
                <a:effectLst/>
                <a:latin typeface="Roboto" panose="02000000000000000000" pitchFamily="2" charset="0"/>
              </a:rPr>
              <a:t>2.2.Kultura a cestovní ruch</a:t>
            </a:r>
            <a:br>
              <a:rPr lang="cs-CZ" b="1" i="0" dirty="0">
                <a:solidFill>
                  <a:srgbClr val="1C222F"/>
                </a:solidFill>
                <a:effectLst/>
                <a:latin typeface="Roboto" panose="02000000000000000000" pitchFamily="2" charset="0"/>
              </a:rPr>
            </a:br>
            <a:r>
              <a:rPr lang="cs-CZ" b="1" i="0" dirty="0">
                <a:solidFill>
                  <a:srgbClr val="1C222F"/>
                </a:solidFill>
                <a:effectLst/>
                <a:latin typeface="Roboto" panose="02000000000000000000" pitchFamily="2" charset="0"/>
              </a:rPr>
              <a:t>3.1 Institucionální spolupráce</a:t>
            </a:r>
            <a:br>
              <a:rPr lang="cs-CZ" b="1" i="0" dirty="0">
                <a:solidFill>
                  <a:srgbClr val="1C222F"/>
                </a:solidFill>
                <a:effectLst/>
                <a:latin typeface="Roboto" panose="02000000000000000000" pitchFamily="2" charset="0"/>
              </a:rPr>
            </a:br>
            <a:r>
              <a:rPr lang="cs-CZ" b="1" i="0" dirty="0">
                <a:solidFill>
                  <a:srgbClr val="1C222F"/>
                </a:solidFill>
                <a:effectLst/>
                <a:latin typeface="Roboto" panose="02000000000000000000" pitchFamily="2" charset="0"/>
              </a:rPr>
              <a:t>3.2 Místní iniciativy</a:t>
            </a:r>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55</a:t>
            </a:fld>
            <a:endParaRPr lang="cs-CZ"/>
          </a:p>
        </p:txBody>
      </p:sp>
    </p:spTree>
    <p:extLst>
      <p:ext uri="{BB962C8B-B14F-4D97-AF65-F5344CB8AC3E}">
        <p14:creationId xmlns:p14="http://schemas.microsoft.com/office/powerpoint/2010/main" val="408198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1" i="0" dirty="0">
                <a:solidFill>
                  <a:srgbClr val="1A1F2A"/>
                </a:solidFill>
                <a:effectLst/>
                <a:latin typeface="Roboto" panose="02000000000000000000" pitchFamily="2" charset="0"/>
              </a:rPr>
              <a:t>1. Výzkum a inovace ​</a:t>
            </a:r>
            <a:br>
              <a:rPr lang="cs-CZ" b="0" i="0" dirty="0">
                <a:solidFill>
                  <a:srgbClr val="1A1F2A"/>
                </a:solidFill>
                <a:effectLst/>
                <a:latin typeface="Roboto" panose="02000000000000000000" pitchFamily="2" charset="0"/>
              </a:rPr>
            </a:br>
            <a:r>
              <a:rPr lang="cs-CZ" b="0" i="0" dirty="0">
                <a:solidFill>
                  <a:srgbClr val="1A1F2A"/>
                </a:solidFill>
                <a:effectLst/>
                <a:latin typeface="Roboto" panose="02000000000000000000" pitchFamily="2" charset="0"/>
              </a:rPr>
              <a:t>Vytvoření a posílení platforem </a:t>
            </a:r>
            <a:r>
              <a:rPr lang="cs-CZ" b="0" i="0" dirty="0" err="1">
                <a:solidFill>
                  <a:srgbClr val="1A1F2A"/>
                </a:solidFill>
                <a:effectLst/>
                <a:latin typeface="Roboto" panose="02000000000000000000" pitchFamily="2" charset="0"/>
              </a:rPr>
              <a:t>VaVaI</a:t>
            </a:r>
            <a:r>
              <a:rPr lang="cs-CZ" b="0" i="0" dirty="0">
                <a:solidFill>
                  <a:srgbClr val="1A1F2A"/>
                </a:solidFill>
                <a:effectLst/>
                <a:latin typeface="Roboto" panose="02000000000000000000" pitchFamily="2" charset="0"/>
              </a:rPr>
              <a:t>, výměna know-how, podpora konkurenceschopnosti MST</a:t>
            </a:r>
          </a:p>
          <a:p>
            <a:pPr algn="l"/>
            <a:r>
              <a:rPr lang="cs-CZ" b="1" i="0" dirty="0">
                <a:solidFill>
                  <a:srgbClr val="1A1F2A"/>
                </a:solidFill>
                <a:effectLst/>
                <a:latin typeface="Roboto" panose="02000000000000000000" pitchFamily="2" charset="0"/>
              </a:rPr>
              <a:t>2. Klima a životní prostředí</a:t>
            </a:r>
            <a:br>
              <a:rPr lang="cs-CZ" b="0" i="0" dirty="0">
                <a:solidFill>
                  <a:srgbClr val="1A1F2A"/>
                </a:solidFill>
                <a:effectLst/>
                <a:latin typeface="Roboto" panose="02000000000000000000" pitchFamily="2" charset="0"/>
              </a:rPr>
            </a:br>
            <a:r>
              <a:rPr lang="cs-CZ" b="0" i="0" dirty="0">
                <a:solidFill>
                  <a:srgbClr val="1A1F2A"/>
                </a:solidFill>
                <a:effectLst/>
                <a:latin typeface="Roboto" panose="02000000000000000000" pitchFamily="2" charset="0"/>
              </a:rPr>
              <a:t>Opatření na přizpůsobení se změně klimatu, opatření ekologického vodního hospodářství, opatření zaměřená na ochranu přírody, zlepšení a ochranu biologické rozmanitosti</a:t>
            </a:r>
          </a:p>
          <a:p>
            <a:pPr algn="l"/>
            <a:r>
              <a:rPr lang="cs-CZ" b="1" i="0" dirty="0">
                <a:solidFill>
                  <a:srgbClr val="1A1F2A"/>
                </a:solidFill>
                <a:effectLst/>
                <a:latin typeface="Roboto" panose="02000000000000000000" pitchFamily="2" charset="0"/>
              </a:rPr>
              <a:t>3. Vzdělávání, kultura a cestovní ruch</a:t>
            </a:r>
            <a:br>
              <a:rPr lang="cs-CZ" b="0" i="0" dirty="0">
                <a:solidFill>
                  <a:srgbClr val="1A1F2A"/>
                </a:solidFill>
                <a:effectLst/>
                <a:latin typeface="Roboto" panose="02000000000000000000" pitchFamily="2" charset="0"/>
              </a:rPr>
            </a:br>
            <a:r>
              <a:rPr lang="cs-CZ" b="0" i="0" dirty="0">
                <a:solidFill>
                  <a:srgbClr val="1A1F2A"/>
                </a:solidFill>
                <a:effectLst/>
                <a:latin typeface="Roboto" panose="02000000000000000000" pitchFamily="2" charset="0"/>
              </a:rPr>
              <a:t>Podpora přeshraničního vzdělávání od předškolního po vysokoškolské a odborné</a:t>
            </a:r>
            <a:br>
              <a:rPr lang="cs-CZ" b="0" i="0" dirty="0">
                <a:solidFill>
                  <a:srgbClr val="1A1F2A"/>
                </a:solidFill>
                <a:effectLst/>
                <a:latin typeface="Roboto" panose="02000000000000000000" pitchFamily="2" charset="0"/>
              </a:rPr>
            </a:br>
            <a:r>
              <a:rPr lang="cs-CZ" b="0" i="0" dirty="0">
                <a:solidFill>
                  <a:srgbClr val="1A1F2A"/>
                </a:solidFill>
                <a:effectLst/>
                <a:latin typeface="Roboto" panose="02000000000000000000" pitchFamily="2" charset="0"/>
              </a:rPr>
              <a:t>Opatření zaměření na posílení odolnosti odvětví cestovního ruchu a kultury, zlepšení turistické infrastruktury a digitalizace</a:t>
            </a:r>
          </a:p>
          <a:p>
            <a:pPr algn="l"/>
            <a:r>
              <a:rPr lang="cs-CZ" b="1" i="0" dirty="0">
                <a:solidFill>
                  <a:srgbClr val="1A1F2A"/>
                </a:solidFill>
                <a:effectLst/>
                <a:latin typeface="Roboto" panose="02000000000000000000" pitchFamily="2" charset="0"/>
              </a:rPr>
              <a:t>4. Přeshraniční správa</a:t>
            </a:r>
            <a:br>
              <a:rPr lang="cs-CZ" b="0" i="0" dirty="0">
                <a:solidFill>
                  <a:srgbClr val="1A1F2A"/>
                </a:solidFill>
                <a:effectLst/>
                <a:latin typeface="Roboto" panose="02000000000000000000" pitchFamily="2" charset="0"/>
              </a:rPr>
            </a:br>
            <a:r>
              <a:rPr lang="cs-CZ" b="0" i="0" dirty="0">
                <a:solidFill>
                  <a:srgbClr val="1A1F2A"/>
                </a:solidFill>
                <a:effectLst/>
                <a:latin typeface="Roboto" panose="02000000000000000000" pitchFamily="2" charset="0"/>
              </a:rPr>
              <a:t>Spolupráce a posílení institucionálních kapacit institucí, podpora projektu malého rozsahu tzv. „</a:t>
            </a:r>
            <a:r>
              <a:rPr lang="cs-CZ" b="0" i="0" dirty="0" err="1">
                <a:solidFill>
                  <a:srgbClr val="1A1F2A"/>
                </a:solidFill>
                <a:effectLst/>
                <a:latin typeface="Roboto" panose="02000000000000000000" pitchFamily="2" charset="0"/>
              </a:rPr>
              <a:t>people</a:t>
            </a:r>
            <a:r>
              <a:rPr lang="cs-CZ" b="0" i="0" dirty="0">
                <a:solidFill>
                  <a:srgbClr val="1A1F2A"/>
                </a:solidFill>
                <a:effectLst/>
                <a:latin typeface="Roboto" panose="02000000000000000000" pitchFamily="2" charset="0"/>
              </a:rPr>
              <a:t>-to-</a:t>
            </a:r>
            <a:r>
              <a:rPr lang="cs-CZ" b="0" i="0" dirty="0" err="1">
                <a:solidFill>
                  <a:srgbClr val="1A1F2A"/>
                </a:solidFill>
                <a:effectLst/>
                <a:latin typeface="Roboto" panose="02000000000000000000" pitchFamily="2" charset="0"/>
              </a:rPr>
              <a:t>people</a:t>
            </a:r>
            <a:r>
              <a:rPr lang="cs-CZ" b="0" i="0" dirty="0">
                <a:solidFill>
                  <a:srgbClr val="1A1F2A"/>
                </a:solidFill>
                <a:effectLst/>
                <a:latin typeface="Roboto" panose="02000000000000000000" pitchFamily="2" charset="0"/>
              </a:rPr>
              <a:t>“ aktivity</a:t>
            </a:r>
          </a:p>
          <a:p>
            <a:pPr algn="l"/>
            <a:br>
              <a:rPr lang="cs-CZ" dirty="0"/>
            </a:br>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56</a:t>
            </a:fld>
            <a:endParaRPr lang="cs-CZ"/>
          </a:p>
        </p:txBody>
      </p:sp>
    </p:spTree>
    <p:extLst>
      <p:ext uri="{BB962C8B-B14F-4D97-AF65-F5344CB8AC3E}">
        <p14:creationId xmlns:p14="http://schemas.microsoft.com/office/powerpoint/2010/main" val="1887888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1" i="0" dirty="0">
                <a:solidFill>
                  <a:srgbClr val="1A1F2A"/>
                </a:solidFill>
                <a:effectLst/>
                <a:latin typeface="Roboto" panose="02000000000000000000" pitchFamily="2" charset="0"/>
              </a:rPr>
              <a:t>Cíl politiky 1: Inteligentnější Evropa</a:t>
            </a:r>
            <a:endParaRPr lang="cs-CZ" b="0" i="0" dirty="0">
              <a:solidFill>
                <a:srgbClr val="1A1F2A"/>
              </a:solidFill>
              <a:effectLst/>
              <a:latin typeface="Roboto" panose="02000000000000000000" pitchFamily="2" charset="0"/>
            </a:endParaRPr>
          </a:p>
          <a:p>
            <a:pPr algn="l">
              <a:buFont typeface="Arial" panose="020B0604020202020204" pitchFamily="34" charset="0"/>
              <a:buChar char="•"/>
            </a:pPr>
            <a:r>
              <a:rPr lang="cs-CZ" b="0" i="0" dirty="0">
                <a:solidFill>
                  <a:srgbClr val="1C222F"/>
                </a:solidFill>
                <a:effectLst/>
                <a:latin typeface="Roboto" panose="02000000000000000000" pitchFamily="2" charset="0"/>
              </a:rPr>
              <a:t>Posilování výzkumných a inovačních kapacit a pokročilých technologií</a:t>
            </a:r>
          </a:p>
          <a:p>
            <a:pPr algn="l">
              <a:buFont typeface="Arial" panose="020B0604020202020204" pitchFamily="34" charset="0"/>
              <a:buChar char="•"/>
            </a:pPr>
            <a:r>
              <a:rPr lang="cs-CZ" b="0" i="0" dirty="0">
                <a:solidFill>
                  <a:srgbClr val="1C222F"/>
                </a:solidFill>
                <a:effectLst/>
                <a:latin typeface="Roboto" panose="02000000000000000000" pitchFamily="2" charset="0"/>
              </a:rPr>
              <a:t>Digitalizace</a:t>
            </a:r>
          </a:p>
          <a:p>
            <a:pPr algn="l">
              <a:buFont typeface="Arial" panose="020B0604020202020204" pitchFamily="34" charset="0"/>
              <a:buChar char="•"/>
            </a:pPr>
            <a:r>
              <a:rPr lang="cs-CZ" b="0" i="0" dirty="0">
                <a:solidFill>
                  <a:srgbClr val="1C222F"/>
                </a:solidFill>
                <a:effectLst/>
                <a:latin typeface="Roboto" panose="02000000000000000000" pitchFamily="2" charset="0"/>
              </a:rPr>
              <a:t>Konkurenceschopnost malých a středních podniků</a:t>
            </a:r>
          </a:p>
          <a:p>
            <a:pPr algn="l">
              <a:buFont typeface="Arial" panose="020B0604020202020204" pitchFamily="34" charset="0"/>
              <a:buChar char="•"/>
            </a:pPr>
            <a:r>
              <a:rPr lang="cs-CZ" b="0" i="0" dirty="0">
                <a:solidFill>
                  <a:srgbClr val="1C222F"/>
                </a:solidFill>
                <a:effectLst/>
                <a:latin typeface="Roboto" panose="02000000000000000000" pitchFamily="2" charset="0"/>
              </a:rPr>
              <a:t>Rozvoj dovedností pro inteligentní specializaci</a:t>
            </a:r>
          </a:p>
          <a:p>
            <a:pPr algn="l">
              <a:buFont typeface="Arial" panose="020B0604020202020204" pitchFamily="34" charset="0"/>
              <a:buChar char="•"/>
            </a:pPr>
            <a:r>
              <a:rPr lang="cs-CZ" b="1" i="0" dirty="0">
                <a:solidFill>
                  <a:srgbClr val="1C222F"/>
                </a:solidFill>
                <a:effectLst/>
                <a:latin typeface="Roboto" panose="02000000000000000000" pitchFamily="2" charset="0"/>
              </a:rPr>
              <a:t>Cíl politiky 2: Zelenější </a:t>
            </a:r>
            <a:r>
              <a:rPr lang="cs-CZ" b="1" i="0" dirty="0" err="1">
                <a:solidFill>
                  <a:srgbClr val="1C222F"/>
                </a:solidFill>
                <a:effectLst/>
                <a:latin typeface="Roboto" panose="02000000000000000000" pitchFamily="2" charset="0"/>
              </a:rPr>
              <a:t>Evropa</a:t>
            </a:r>
            <a:r>
              <a:rPr lang="cs-CZ" b="0" i="0" dirty="0" err="1">
                <a:solidFill>
                  <a:srgbClr val="1C222F"/>
                </a:solidFill>
                <a:effectLst/>
                <a:latin typeface="Roboto" panose="02000000000000000000" pitchFamily="2" charset="0"/>
              </a:rPr>
              <a:t>Energetická</a:t>
            </a:r>
            <a:r>
              <a:rPr lang="cs-CZ" b="0" i="0" dirty="0">
                <a:solidFill>
                  <a:srgbClr val="1C222F"/>
                </a:solidFill>
                <a:effectLst/>
                <a:latin typeface="Roboto" panose="02000000000000000000" pitchFamily="2" charset="0"/>
              </a:rPr>
              <a:t> účinnost a podpora energie z obnovitelných zdrojů</a:t>
            </a:r>
          </a:p>
          <a:p>
            <a:pPr algn="l">
              <a:buFont typeface="Arial" panose="020B0604020202020204" pitchFamily="34" charset="0"/>
              <a:buChar char="•"/>
            </a:pPr>
            <a:r>
              <a:rPr lang="cs-CZ" b="0" i="0" dirty="0">
                <a:solidFill>
                  <a:srgbClr val="1C222F"/>
                </a:solidFill>
                <a:effectLst/>
                <a:latin typeface="Roboto" panose="02000000000000000000" pitchFamily="2" charset="0"/>
              </a:rPr>
              <a:t>Rozvoj inteligentních energetických systémů</a:t>
            </a:r>
          </a:p>
          <a:p>
            <a:pPr algn="l">
              <a:buFont typeface="Arial" panose="020B0604020202020204" pitchFamily="34" charset="0"/>
              <a:buChar char="•"/>
            </a:pPr>
            <a:r>
              <a:rPr lang="cs-CZ" b="0" i="0" dirty="0">
                <a:solidFill>
                  <a:srgbClr val="1C222F"/>
                </a:solidFill>
                <a:effectLst/>
                <a:latin typeface="Roboto" panose="02000000000000000000" pitchFamily="2" charset="0"/>
              </a:rPr>
              <a:t>Prevence rizik a přizpůsobení se změně klimatu</a:t>
            </a:r>
          </a:p>
          <a:p>
            <a:pPr algn="l">
              <a:buFont typeface="Arial" panose="020B0604020202020204" pitchFamily="34" charset="0"/>
              <a:buChar char="•"/>
            </a:pPr>
            <a:r>
              <a:rPr lang="cs-CZ" b="0" i="0" dirty="0">
                <a:solidFill>
                  <a:srgbClr val="1C222F"/>
                </a:solidFill>
                <a:effectLst/>
                <a:latin typeface="Roboto" panose="02000000000000000000" pitchFamily="2" charset="0"/>
              </a:rPr>
              <a:t>Udržitelné nakládání s vodou</a:t>
            </a:r>
          </a:p>
          <a:p>
            <a:pPr algn="l">
              <a:buFont typeface="Arial" panose="020B0604020202020204" pitchFamily="34" charset="0"/>
              <a:buChar char="•"/>
            </a:pPr>
            <a:r>
              <a:rPr lang="cs-CZ" b="0" i="0" dirty="0">
                <a:solidFill>
                  <a:srgbClr val="1C222F"/>
                </a:solidFill>
                <a:effectLst/>
                <a:latin typeface="Roboto" panose="02000000000000000000" pitchFamily="2" charset="0"/>
              </a:rPr>
              <a:t>Oběhové hospodářství</a:t>
            </a:r>
          </a:p>
          <a:p>
            <a:pPr algn="l">
              <a:buFont typeface="Arial" panose="020B0604020202020204" pitchFamily="34" charset="0"/>
              <a:buChar char="•"/>
            </a:pPr>
            <a:r>
              <a:rPr lang="cs-CZ" b="0" i="0" dirty="0">
                <a:solidFill>
                  <a:srgbClr val="1C222F"/>
                </a:solidFill>
                <a:effectLst/>
                <a:latin typeface="Roboto" panose="02000000000000000000" pitchFamily="2" charset="0"/>
              </a:rPr>
              <a:t>Ochrana biodiverzity</a:t>
            </a:r>
          </a:p>
          <a:p>
            <a:pPr algn="l">
              <a:buFont typeface="Arial" panose="020B0604020202020204" pitchFamily="34" charset="0"/>
              <a:buChar char="•"/>
            </a:pPr>
            <a:r>
              <a:rPr lang="cs-CZ" b="0" i="0" dirty="0">
                <a:solidFill>
                  <a:srgbClr val="1C222F"/>
                </a:solidFill>
                <a:effectLst/>
                <a:latin typeface="Roboto" panose="02000000000000000000" pitchFamily="2" charset="0"/>
              </a:rPr>
              <a:t>Podpora udržitelné multimodální městské mobility</a:t>
            </a:r>
          </a:p>
          <a:p>
            <a:pPr algn="l">
              <a:buFont typeface="Arial" panose="020B0604020202020204" pitchFamily="34" charset="0"/>
              <a:buChar char="•"/>
            </a:pPr>
            <a:r>
              <a:rPr lang="cs-CZ" b="1" i="0" dirty="0">
                <a:solidFill>
                  <a:srgbClr val="1C222F"/>
                </a:solidFill>
                <a:effectLst/>
                <a:latin typeface="Roboto" panose="02000000000000000000" pitchFamily="2" charset="0"/>
              </a:rPr>
              <a:t>Cíl politiky 4: Sociálnější </a:t>
            </a:r>
            <a:r>
              <a:rPr lang="cs-CZ" b="1" i="0" dirty="0" err="1">
                <a:solidFill>
                  <a:srgbClr val="1C222F"/>
                </a:solidFill>
                <a:effectLst/>
                <a:latin typeface="Roboto" panose="02000000000000000000" pitchFamily="2" charset="0"/>
              </a:rPr>
              <a:t>Evropa</a:t>
            </a:r>
            <a:r>
              <a:rPr lang="cs-CZ" b="0" i="0" dirty="0" err="1">
                <a:solidFill>
                  <a:srgbClr val="1C222F"/>
                </a:solidFill>
                <a:effectLst/>
                <a:latin typeface="Roboto" panose="02000000000000000000" pitchFamily="2" charset="0"/>
              </a:rPr>
              <a:t>Rozvoj</a:t>
            </a:r>
            <a:r>
              <a:rPr lang="cs-CZ" b="0" i="0" dirty="0">
                <a:solidFill>
                  <a:srgbClr val="1C222F"/>
                </a:solidFill>
                <a:effectLst/>
                <a:latin typeface="Roboto" panose="02000000000000000000" pitchFamily="2" charset="0"/>
              </a:rPr>
              <a:t> sociální ekonomiky a inkluze trhů práce</a:t>
            </a:r>
          </a:p>
          <a:p>
            <a:pPr algn="l">
              <a:buFont typeface="Arial" panose="020B0604020202020204" pitchFamily="34" charset="0"/>
              <a:buChar char="•"/>
            </a:pPr>
            <a:r>
              <a:rPr lang="cs-CZ" b="0" i="0" dirty="0">
                <a:solidFill>
                  <a:srgbClr val="1C222F"/>
                </a:solidFill>
                <a:effectLst/>
                <a:latin typeface="Roboto" panose="02000000000000000000" pitchFamily="2" charset="0"/>
              </a:rPr>
              <a:t>Odolnost systémů zdravotní péče</a:t>
            </a:r>
          </a:p>
          <a:p>
            <a:pPr algn="l">
              <a:buFont typeface="Arial" panose="020B0604020202020204" pitchFamily="34" charset="0"/>
              <a:buChar char="•"/>
            </a:pPr>
            <a:r>
              <a:rPr lang="cs-CZ" b="0" i="0" dirty="0">
                <a:solidFill>
                  <a:srgbClr val="1C222F"/>
                </a:solidFill>
                <a:effectLst/>
                <a:latin typeface="Roboto" panose="02000000000000000000" pitchFamily="2" charset="0"/>
              </a:rPr>
              <a:t>Udržitelný cestovní ruch a kultura</a:t>
            </a:r>
          </a:p>
          <a:p>
            <a:pPr algn="l">
              <a:buFont typeface="Arial" panose="020B0604020202020204" pitchFamily="34" charset="0"/>
              <a:buChar char="•"/>
            </a:pPr>
            <a:r>
              <a:rPr lang="cs-CZ" b="1" i="0" dirty="0">
                <a:solidFill>
                  <a:srgbClr val="1C222F"/>
                </a:solidFill>
                <a:effectLst/>
                <a:latin typeface="Roboto" panose="02000000000000000000" pitchFamily="2" charset="0"/>
              </a:rPr>
              <a:t>20% alokace programu na tyto tematické oblasti:</a:t>
            </a:r>
            <a:br>
              <a:rPr lang="cs-CZ" dirty="0"/>
            </a:br>
            <a:br>
              <a:rPr lang="cs-CZ" dirty="0"/>
            </a:br>
            <a:r>
              <a:rPr lang="cs-CZ" b="1" i="0" dirty="0">
                <a:solidFill>
                  <a:srgbClr val="1C222F"/>
                </a:solidFill>
                <a:effectLst/>
                <a:latin typeface="Roboto" panose="02000000000000000000" pitchFamily="2" charset="0"/>
              </a:rPr>
              <a:t>Cíl politiky 3: Propojenější </a:t>
            </a:r>
            <a:r>
              <a:rPr lang="cs-CZ" b="1" i="0" dirty="0" err="1">
                <a:solidFill>
                  <a:srgbClr val="1C222F"/>
                </a:solidFill>
                <a:effectLst/>
                <a:latin typeface="Roboto" panose="02000000000000000000" pitchFamily="2" charset="0"/>
              </a:rPr>
              <a:t>Evropa</a:t>
            </a:r>
            <a:r>
              <a:rPr lang="cs-CZ" b="0" i="0" dirty="0" err="1">
                <a:solidFill>
                  <a:srgbClr val="1C222F"/>
                </a:solidFill>
                <a:effectLst/>
                <a:latin typeface="Roboto" panose="02000000000000000000" pitchFamily="2" charset="0"/>
              </a:rPr>
              <a:t>Rozvoj</a:t>
            </a:r>
            <a:r>
              <a:rPr lang="cs-CZ" b="0" i="0" dirty="0">
                <a:solidFill>
                  <a:srgbClr val="1C222F"/>
                </a:solidFill>
                <a:effectLst/>
                <a:latin typeface="Roboto" panose="02000000000000000000" pitchFamily="2" charset="0"/>
              </a:rPr>
              <a:t> inteligentní a intermodální sítě TEN-T</a:t>
            </a:r>
          </a:p>
          <a:p>
            <a:pPr algn="l">
              <a:buFont typeface="Arial" panose="020B0604020202020204" pitchFamily="34" charset="0"/>
              <a:buChar char="•"/>
            </a:pPr>
            <a:r>
              <a:rPr lang="cs-CZ" b="0" i="0" dirty="0">
                <a:solidFill>
                  <a:srgbClr val="1C222F"/>
                </a:solidFill>
                <a:effectLst/>
                <a:latin typeface="Roboto" panose="02000000000000000000" pitchFamily="2" charset="0"/>
              </a:rPr>
              <a:t>Rozvoj inteligentní a intermodální celostátní, regionální a místní mobility včetně napojení na sítě TEN-T</a:t>
            </a:r>
          </a:p>
          <a:p>
            <a:pPr algn="l">
              <a:buFont typeface="Arial" panose="020B0604020202020204" pitchFamily="34" charset="0"/>
              <a:buChar char="•"/>
            </a:pPr>
            <a:r>
              <a:rPr lang="cs-CZ" b="1" i="0" dirty="0">
                <a:solidFill>
                  <a:srgbClr val="1C222F"/>
                </a:solidFill>
                <a:effectLst/>
                <a:latin typeface="Roboto" panose="02000000000000000000" pitchFamily="2" charset="0"/>
              </a:rPr>
              <a:t>Cíl politiky 4: Sociálnější </a:t>
            </a:r>
            <a:r>
              <a:rPr lang="cs-CZ" b="1" i="0" dirty="0" err="1">
                <a:solidFill>
                  <a:srgbClr val="1C222F"/>
                </a:solidFill>
                <a:effectLst/>
                <a:latin typeface="Roboto" panose="02000000000000000000" pitchFamily="2" charset="0"/>
              </a:rPr>
              <a:t>Evropa</a:t>
            </a:r>
            <a:r>
              <a:rPr lang="cs-CZ" b="0" i="0" dirty="0" err="1">
                <a:solidFill>
                  <a:srgbClr val="1C222F"/>
                </a:solidFill>
                <a:effectLst/>
                <a:latin typeface="Roboto" panose="02000000000000000000" pitchFamily="2" charset="0"/>
              </a:rPr>
              <a:t>inkluzivní</a:t>
            </a:r>
            <a:r>
              <a:rPr lang="cs-CZ" b="0" i="0" dirty="0">
                <a:solidFill>
                  <a:srgbClr val="1C222F"/>
                </a:solidFill>
                <a:effectLst/>
                <a:latin typeface="Roboto" panose="02000000000000000000" pitchFamily="2" charset="0"/>
              </a:rPr>
              <a:t>, moderní a odolné vzdělávání</a:t>
            </a:r>
          </a:p>
          <a:p>
            <a:pPr algn="l">
              <a:buFont typeface="Arial" panose="020B0604020202020204" pitchFamily="34" charset="0"/>
              <a:buChar char="•"/>
            </a:pPr>
            <a:r>
              <a:rPr lang="cs-CZ" b="0" i="0" dirty="0">
                <a:solidFill>
                  <a:srgbClr val="1C222F"/>
                </a:solidFill>
                <a:effectLst/>
                <a:latin typeface="Roboto" panose="02000000000000000000" pitchFamily="2" charset="0"/>
              </a:rPr>
              <a:t>Podpora začlenění znevýhodněných skupin obyvatelstva včetně migrantů</a:t>
            </a:r>
          </a:p>
          <a:p>
            <a:pPr algn="l">
              <a:buFont typeface="Arial" panose="020B0604020202020204" pitchFamily="34" charset="0"/>
              <a:buChar char="•"/>
            </a:pPr>
            <a:r>
              <a:rPr lang="cs-CZ" b="1" i="0" dirty="0">
                <a:solidFill>
                  <a:srgbClr val="1C222F"/>
                </a:solidFill>
                <a:effectLst/>
                <a:latin typeface="Roboto" panose="02000000000000000000" pitchFamily="2" charset="0"/>
              </a:rPr>
              <a:t>Cíl politiky 5: Evropa blíže </a:t>
            </a:r>
            <a:r>
              <a:rPr lang="cs-CZ" b="1" i="0" dirty="0" err="1">
                <a:solidFill>
                  <a:srgbClr val="1C222F"/>
                </a:solidFill>
                <a:effectLst/>
                <a:latin typeface="Roboto" panose="02000000000000000000" pitchFamily="2" charset="0"/>
              </a:rPr>
              <a:t>občanům</a:t>
            </a:r>
            <a:r>
              <a:rPr lang="cs-CZ" b="0" i="0" dirty="0" err="1">
                <a:solidFill>
                  <a:srgbClr val="1C222F"/>
                </a:solidFill>
                <a:effectLst/>
                <a:latin typeface="Roboto" panose="02000000000000000000" pitchFamily="2" charset="0"/>
              </a:rPr>
              <a:t>podpora</a:t>
            </a:r>
            <a:r>
              <a:rPr lang="cs-CZ" b="0" i="0" dirty="0">
                <a:solidFill>
                  <a:srgbClr val="1C222F"/>
                </a:solidFill>
                <a:effectLst/>
                <a:latin typeface="Roboto" panose="02000000000000000000" pitchFamily="2" charset="0"/>
              </a:rPr>
              <a:t> integrovaného a inkluzivního sociálního, hospodářského a environmentálního rozvoje, kultury, přírodního dědictví, udržitelného cestovního ruchu a bezpečnosti v městských oblastech</a:t>
            </a:r>
          </a:p>
          <a:p>
            <a:pPr algn="l">
              <a:buFont typeface="Arial" panose="020B0604020202020204" pitchFamily="34" charset="0"/>
              <a:buChar char="•"/>
            </a:pPr>
            <a:r>
              <a:rPr lang="cs-CZ" b="0" i="0" dirty="0">
                <a:solidFill>
                  <a:srgbClr val="1C222F"/>
                </a:solidFill>
                <a:effectLst/>
                <a:latin typeface="Roboto" panose="02000000000000000000" pitchFamily="2" charset="0"/>
              </a:rPr>
              <a:t>podpory integrovaného a inkluzivního sociálního, hospodářského a environmentálního místního rozvoje, kultury, přírodního dědictví, udržitelného cestovního ruchu a bezpečnosti v jiných než městských oblastech</a:t>
            </a:r>
          </a:p>
          <a:p>
            <a:pPr algn="l">
              <a:buFont typeface="Arial" panose="020B0604020202020204" pitchFamily="34" charset="0"/>
              <a:buChar char="•"/>
            </a:pPr>
            <a:endParaRPr lang="cs-CZ" b="0" i="0" dirty="0">
              <a:solidFill>
                <a:srgbClr val="1C222F"/>
              </a:solidFill>
              <a:effectLst/>
              <a:latin typeface="Roboto" panose="02000000000000000000" pitchFamily="2" charset="0"/>
            </a:endParaRPr>
          </a:p>
          <a:p>
            <a:pPr algn="l">
              <a:buFont typeface="Arial" panose="020B0604020202020204" pitchFamily="34" charset="0"/>
              <a:buChar char="•"/>
            </a:pPr>
            <a:endParaRPr lang="cs-CZ" b="0" i="0" dirty="0">
              <a:solidFill>
                <a:srgbClr val="1C222F"/>
              </a:solidFill>
              <a:effectLst/>
              <a:latin typeface="Roboto" panose="02000000000000000000" pitchFamily="2" charset="0"/>
            </a:endParaRPr>
          </a:p>
          <a:p>
            <a:pPr algn="l"/>
            <a:r>
              <a:rPr lang="cs-CZ" b="1" i="0" dirty="0">
                <a:solidFill>
                  <a:srgbClr val="212529"/>
                </a:solidFill>
                <a:effectLst/>
                <a:latin typeface="Open Sans" panose="020B0606030504020204" pitchFamily="34" charset="0"/>
              </a:rPr>
              <a:t>Podporované aktivity</a:t>
            </a:r>
            <a:endParaRPr lang="cs-CZ" b="0" i="0" dirty="0">
              <a:solidFill>
                <a:srgbClr val="212529"/>
              </a:solidFill>
              <a:effectLst/>
              <a:latin typeface="Open Sans" panose="020B0606030504020204" pitchFamily="34" charset="0"/>
            </a:endParaRPr>
          </a:p>
          <a:p>
            <a:pPr algn="l"/>
            <a:r>
              <a:rPr lang="cs-CZ" b="1" i="0" dirty="0">
                <a:solidFill>
                  <a:srgbClr val="212529"/>
                </a:solidFill>
                <a:effectLst/>
                <a:latin typeface="Open Sans" panose="020B0606030504020204" pitchFamily="34" charset="0"/>
              </a:rPr>
              <a:t>Projekty</a:t>
            </a:r>
            <a:br>
              <a:rPr lang="cs-CZ" b="0" i="0" dirty="0">
                <a:solidFill>
                  <a:srgbClr val="212529"/>
                </a:solidFill>
                <a:effectLst/>
                <a:latin typeface="Open Sans" panose="020B0606030504020204" pitchFamily="34" charset="0"/>
              </a:rPr>
            </a:br>
            <a:r>
              <a:rPr lang="cs-CZ" b="0" i="0" dirty="0">
                <a:solidFill>
                  <a:srgbClr val="212529"/>
                </a:solidFill>
                <a:effectLst/>
                <a:latin typeface="Open Sans" panose="020B0606030504020204" pitchFamily="34" charset="0"/>
              </a:rPr>
              <a:t>Jedná se o „měkké“ projekty zaměřené na posilování kapacit, výměnu zkušeností, přenos dobrých praxí a inovativních řešení, kterých se musí účastni partneři, alespoň ze 3 států.</a:t>
            </a:r>
          </a:p>
          <a:p>
            <a:pPr algn="l"/>
            <a:r>
              <a:rPr lang="cs-CZ" b="1" i="0" dirty="0">
                <a:solidFill>
                  <a:srgbClr val="212529"/>
                </a:solidFill>
                <a:effectLst/>
                <a:latin typeface="Open Sans" panose="020B0606030504020204" pitchFamily="34" charset="0"/>
              </a:rPr>
              <a:t>Typické projektové aktivity</a:t>
            </a:r>
            <a:br>
              <a:rPr lang="cs-CZ" b="0" i="0" dirty="0">
                <a:solidFill>
                  <a:srgbClr val="212529"/>
                </a:solidFill>
                <a:effectLst/>
                <a:latin typeface="Open Sans" panose="020B0606030504020204" pitchFamily="34" charset="0"/>
              </a:rPr>
            </a:br>
            <a:r>
              <a:rPr lang="cs-CZ" b="0" i="0" dirty="0">
                <a:solidFill>
                  <a:srgbClr val="212529"/>
                </a:solidFill>
                <a:effectLst/>
                <a:latin typeface="Open Sans" panose="020B0606030504020204" pitchFamily="34" charset="0"/>
              </a:rPr>
              <a:t>Konference, workshopy, příprava strategií, akčních plánů a postupů, doporučení studijní návštěvy, školení, pilotní investice. </a:t>
            </a:r>
          </a:p>
          <a:p>
            <a:pPr algn="l"/>
            <a:r>
              <a:rPr lang="cs-CZ" b="1" i="0" dirty="0">
                <a:solidFill>
                  <a:srgbClr val="212529"/>
                </a:solidFill>
                <a:effectLst/>
                <a:latin typeface="Open Sans" panose="020B0606030504020204" pitchFamily="34" charset="0"/>
              </a:rPr>
              <a:t>Délka projektu a financování</a:t>
            </a:r>
            <a:br>
              <a:rPr lang="cs-CZ" b="0" i="0" dirty="0">
                <a:solidFill>
                  <a:srgbClr val="212529"/>
                </a:solidFill>
                <a:effectLst/>
                <a:latin typeface="Open Sans" panose="020B0606030504020204" pitchFamily="34" charset="0"/>
              </a:rPr>
            </a:br>
            <a:r>
              <a:rPr lang="cs-CZ" b="0" i="0" dirty="0">
                <a:solidFill>
                  <a:srgbClr val="212529"/>
                </a:solidFill>
                <a:effectLst/>
                <a:latin typeface="Open Sans" panose="020B0606030504020204" pitchFamily="34" charset="0"/>
              </a:rPr>
              <a:t>Typický projekt trvá 4 roky.</a:t>
            </a:r>
          </a:p>
          <a:p>
            <a:pPr algn="l">
              <a:buFont typeface="Arial" panose="020B0604020202020204" pitchFamily="34" charset="0"/>
              <a:buChar char="•"/>
            </a:pPr>
            <a:endParaRPr lang="cs-CZ" b="0" i="0" dirty="0">
              <a:solidFill>
                <a:srgbClr val="1C222F"/>
              </a:solidFill>
              <a:effectLst/>
              <a:latin typeface="Roboto" panose="02000000000000000000" pitchFamily="2" charset="0"/>
            </a:endParaRP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59</a:t>
            </a:fld>
            <a:endParaRPr lang="cs-CZ"/>
          </a:p>
        </p:txBody>
      </p:sp>
    </p:spTree>
    <p:extLst>
      <p:ext uri="{BB962C8B-B14F-4D97-AF65-F5344CB8AC3E}">
        <p14:creationId xmlns:p14="http://schemas.microsoft.com/office/powerpoint/2010/main" val="3996664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80</a:t>
            </a:fld>
            <a:endParaRPr lang="cs-CZ"/>
          </a:p>
        </p:txBody>
      </p:sp>
    </p:spTree>
    <p:extLst>
      <p:ext uri="{BB962C8B-B14F-4D97-AF65-F5344CB8AC3E}">
        <p14:creationId xmlns:p14="http://schemas.microsoft.com/office/powerpoint/2010/main" val="300872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5</a:t>
            </a:fld>
            <a:endParaRPr lang="cs-CZ"/>
          </a:p>
        </p:txBody>
      </p:sp>
    </p:spTree>
    <p:extLst>
      <p:ext uri="{BB962C8B-B14F-4D97-AF65-F5344CB8AC3E}">
        <p14:creationId xmlns:p14="http://schemas.microsoft.com/office/powerpoint/2010/main" val="25404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Základní rámec pro přeshraniční spolupráci stanoví Evropská rámcová úmluva o přeshraniční spolupráci mezi územními společenstvími nebo úřady, která byla přijata v květnu 1980 v Madridu a ze strany České republiky byla ratifikována v červnu 1998. Jak je uvedeno v Usnesení Evropského parlamentu o úloze „Euroregionů“ v rozvoji regionální politiky ze dne 1. prosince 2005, „euroregion nebo podobná struktura plní významné přeshraniční úkoly jako např.: </a:t>
            </a:r>
          </a:p>
          <a:p>
            <a:r>
              <a:rPr lang="cs-CZ" dirty="0"/>
              <a:t> informační místa a střediska služeb pro občany, instituce, regionální a místní orgány; </a:t>
            </a:r>
          </a:p>
          <a:p>
            <a:r>
              <a:rPr lang="cs-CZ" dirty="0"/>
              <a:t> ohnisko společných hodnot, cílů a strategií; </a:t>
            </a:r>
          </a:p>
          <a:p>
            <a:r>
              <a:rPr lang="cs-CZ" dirty="0"/>
              <a:t> hnací motor řešení přeshraničních problémů; </a:t>
            </a:r>
          </a:p>
          <a:p>
            <a:r>
              <a:rPr lang="cs-CZ" dirty="0"/>
              <a:t> mluvčí ve všech přeshraničních otázkách.</a:t>
            </a:r>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6</a:t>
            </a:fld>
            <a:endParaRPr lang="cs-CZ"/>
          </a:p>
        </p:txBody>
      </p:sp>
    </p:spTree>
    <p:extLst>
      <p:ext uri="{BB962C8B-B14F-4D97-AF65-F5344CB8AC3E}">
        <p14:creationId xmlns:p14="http://schemas.microsoft.com/office/powerpoint/2010/main" val="129798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Na území České republiky působí 13 euroregionů, z nichž nejstarší (a také první na území střední a východní Evropy) je třístranný česko-polsko-německý Euroregion </a:t>
            </a:r>
            <a:r>
              <a:rPr lang="cs-CZ" dirty="0" err="1"/>
              <a:t>NisaNysa-Neisse</a:t>
            </a:r>
            <a:r>
              <a:rPr lang="cs-CZ" dirty="0"/>
              <a:t>, založený v roce 1991. Euroregiony jsou sdruženy v Asociaci evropských hraničních regionů se sídlem v </a:t>
            </a:r>
            <a:r>
              <a:rPr lang="cs-CZ" dirty="0" err="1"/>
              <a:t>Gronau</a:t>
            </a:r>
            <a:r>
              <a:rPr lang="cs-CZ" dirty="0"/>
              <a:t> (Německo).</a:t>
            </a: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7</a:t>
            </a:fld>
            <a:endParaRPr lang="cs-CZ"/>
          </a:p>
        </p:txBody>
      </p:sp>
    </p:spTree>
    <p:extLst>
      <p:ext uri="{BB962C8B-B14F-4D97-AF65-F5344CB8AC3E}">
        <p14:creationId xmlns:p14="http://schemas.microsoft.com/office/powerpoint/2010/main" val="657557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0" i="0" dirty="0">
                <a:solidFill>
                  <a:srgbClr val="000528"/>
                </a:solidFill>
                <a:effectLst/>
                <a:latin typeface="Source Sans Pro" panose="020F0502020204030204" pitchFamily="34" charset="0"/>
              </a:rPr>
              <a:t>Se vznikem republiky v roce 1918 se dominantně německy mluvící oblast ocitá v novém státě, který je multietnický, i když nepříliš přiznaně. Československé vládě trvá dlouho, než najde cestu, jak s těmito obyvateli začít komunikovat a jak je oslovit, aby se začali podílet na společné demokracii a aby se její zástupci v parlamentu cítili skutečně přizváni.</a:t>
            </a:r>
          </a:p>
          <a:p>
            <a:pPr algn="l"/>
            <a:r>
              <a:rPr lang="cs-CZ" b="0" i="0" dirty="0">
                <a:solidFill>
                  <a:srgbClr val="000528"/>
                </a:solidFill>
                <a:effectLst/>
                <a:latin typeface="Source Sans Pro" panose="020F0502020204030204" pitchFamily="34" charset="0"/>
              </a:rPr>
              <a:t>V pestrém státě se ale německy mluvící obyvatelé cítí znevýhodněni a odcizeni od státu, nedochází ke vzájemnému souznění. V oblasti bývalých Sudet propukají radikální nálady, se vzestupem Německa se objevují názory, že by se k němu české pohraničí mělo připojit.</a:t>
            </a:r>
          </a:p>
          <a:p>
            <a:pPr algn="l"/>
            <a:r>
              <a:rPr lang="cs-CZ" b="0" i="0" dirty="0">
                <a:solidFill>
                  <a:srgbClr val="000528"/>
                </a:solidFill>
                <a:effectLst/>
                <a:latin typeface="Source Sans Pro" panose="020B0503030403020204" pitchFamily="34" charset="0"/>
              </a:rPr>
              <a:t>Slogan </a:t>
            </a:r>
            <a:r>
              <a:rPr lang="cs-CZ" b="0" i="0" dirty="0" err="1">
                <a:solidFill>
                  <a:srgbClr val="000528"/>
                </a:solidFill>
                <a:effectLst/>
                <a:latin typeface="Source Sans Pro" panose="020B0503030403020204" pitchFamily="34" charset="0"/>
              </a:rPr>
              <a:t>Heim</a:t>
            </a:r>
            <a:r>
              <a:rPr lang="cs-CZ" b="0" i="0" dirty="0">
                <a:solidFill>
                  <a:srgbClr val="000528"/>
                </a:solidFill>
                <a:effectLst/>
                <a:latin typeface="Source Sans Pro" panose="020B0503030403020204" pitchFamily="34" charset="0"/>
              </a:rPr>
              <a:t> </a:t>
            </a:r>
            <a:r>
              <a:rPr lang="cs-CZ" b="0" i="0" dirty="0" err="1">
                <a:solidFill>
                  <a:srgbClr val="000528"/>
                </a:solidFill>
                <a:effectLst/>
                <a:latin typeface="Source Sans Pro" panose="020B0503030403020204" pitchFamily="34" charset="0"/>
              </a:rPr>
              <a:t>ins</a:t>
            </a:r>
            <a:r>
              <a:rPr lang="cs-CZ" b="0" i="0" dirty="0">
                <a:solidFill>
                  <a:srgbClr val="000528"/>
                </a:solidFill>
                <a:effectLst/>
                <a:latin typeface="Source Sans Pro" panose="020B0503030403020204" pitchFamily="34" charset="0"/>
              </a:rPr>
              <a:t> Reich (Domů do Říše), oslovuje velkou část německy mluvících obyvatel. A dochází k rozkolu s Čechy, který vrcholí právě odtržením Sudet a připojením k Říši, což se v české paměti propsalo jako klíčový moment zrady – vzali nám republiku, která se stala neubránitelnou. </a:t>
            </a:r>
          </a:p>
          <a:p>
            <a:pPr algn="l"/>
            <a:r>
              <a:rPr lang="cs-CZ" b="0" i="0" dirty="0">
                <a:solidFill>
                  <a:srgbClr val="000528"/>
                </a:solidFill>
                <a:effectLst/>
                <a:latin typeface="Source Sans Pro" panose="020B0503030403020204" pitchFamily="34" charset="0"/>
              </a:rPr>
              <a:t>Tato událost se po válce odrazí i v tom, že vysídlení Němců probíhá na začátku velmi divoce, německy mluvící obyvatelé jsou lynčováni. To se do krajiny propisuje zásadním způsobem, protože odchází velká skupina lidí – zhruba 3,5 milionu Němců, kteří mají k této krajině vztah, rozumí jí, vědí, jak se o ni starat a jak v ní žít.</a:t>
            </a:r>
          </a:p>
          <a:p>
            <a:pPr algn="l"/>
            <a:br>
              <a:rPr lang="cs-CZ" b="0" i="0" dirty="0">
                <a:solidFill>
                  <a:srgbClr val="000528"/>
                </a:solidFill>
                <a:effectLst/>
                <a:latin typeface="Source Sans Pro" panose="020B0503030403020204" pitchFamily="34" charset="0"/>
              </a:rPr>
            </a:br>
            <a:r>
              <a:rPr lang="cs-CZ" b="0" i="0" dirty="0">
                <a:solidFill>
                  <a:srgbClr val="000528"/>
                </a:solidFill>
                <a:effectLst/>
                <a:latin typeface="Source Sans Pro" panose="020B0503030403020204" pitchFamily="34" charset="0"/>
              </a:rPr>
              <a:t>Místo nich přicházejí lidé, kteří ten vztah nemají. Část z nich je do pohraničí nalákána různými vládními programy nebo dokonce donucena tam odejít. To se podepisuje na oblasti bývalých Sudet dodnes. Když se podíváme na různé sociodemografické údaje, tak vidíme, že ten kraj není v pořádku, je poznamenaný.</a:t>
            </a:r>
          </a:p>
          <a:p>
            <a:pPr algn="l"/>
            <a:r>
              <a:rPr lang="cs-CZ" b="0" i="0" dirty="0">
                <a:solidFill>
                  <a:srgbClr val="000528"/>
                </a:solidFill>
                <a:effectLst/>
                <a:latin typeface="Source Sans Pro" panose="020B0503030403020204" pitchFamily="34" charset="0"/>
              </a:rPr>
              <a:t>Souvisí to se ztrátou vztahu k místu, určitému vykořenění, k doplnění skupinami obyvatel, kteří se tam necítí doma a nejsou schopni si vazbu vytvořit. Vidíme také určitou exkluzivnost center, která nasávají hlavní část osidlovací vlny, jako je Cheb, Ústí nad Labem nebo Liberec. Potom ale zůstávají rozsáhlé oblasti, které dosídleny nejsou. A dnes se to už těžko bude dít například proto, že tam nejsou pracovní místa.</a:t>
            </a:r>
          </a:p>
          <a:p>
            <a:pPr algn="l"/>
            <a:endParaRPr lang="cs-CZ" b="0" i="0" dirty="0">
              <a:solidFill>
                <a:srgbClr val="000528"/>
              </a:solidFill>
              <a:effectLst/>
              <a:latin typeface="Source Sans Pro" panose="020B0503030403020204" pitchFamily="34" charset="0"/>
            </a:endParaRPr>
          </a:p>
          <a:p>
            <a:pPr algn="l"/>
            <a:r>
              <a:rPr lang="cs-CZ" b="0" i="0" dirty="0">
                <a:solidFill>
                  <a:srgbClr val="000528"/>
                </a:solidFill>
                <a:effectLst/>
                <a:latin typeface="Source Sans Pro" panose="020B0503030403020204" pitchFamily="34" charset="0"/>
              </a:rPr>
              <a:t>Nejhorší situace je právě v oblasti bývalých Sudet, v Ústeckém a Karlovarském kraji. I sociodemografické údaje jako porodnost nebo nezaměstnanost neustále ukazují dělicí čáru, kde Sudety byly a kde nebyly. Vše ukazuje na jasnou spojitost.</a:t>
            </a:r>
          </a:p>
          <a:p>
            <a:pPr algn="l"/>
            <a:r>
              <a:rPr lang="cs-CZ" b="0" i="0" dirty="0">
                <a:solidFill>
                  <a:srgbClr val="000528"/>
                </a:solidFill>
                <a:effectLst/>
                <a:latin typeface="Source Sans Pro" panose="020B0503030403020204" pitchFamily="34" charset="0"/>
              </a:rPr>
              <a:t>Oblasti se nepodařilo dosídlit tak, aby se zahladila přetržená kontinuita. Osidlování neproběhlo v takovém měřítku, jak bylo potřeba. Současně kraje trpí tím, že část sídel úplně zanikla, zanikla i část průmyslu. Inovační potenciál se dnes soustřeďuje na centrum a bývalé Sudety zůstávají opuštěnou periferií.</a:t>
            </a:r>
          </a:p>
          <a:p>
            <a:pPr algn="l"/>
            <a:endParaRPr lang="cs-CZ" b="0" i="0" dirty="0">
              <a:solidFill>
                <a:srgbClr val="000528"/>
              </a:solidFill>
              <a:effectLst/>
              <a:latin typeface="Source Sans Pro" panose="020B0503030403020204" pitchFamily="34" charset="0"/>
            </a:endParaRPr>
          </a:p>
          <a:p>
            <a:pPr algn="l"/>
            <a:r>
              <a:rPr lang="cs-CZ" b="0" i="0" dirty="0">
                <a:solidFill>
                  <a:srgbClr val="000528"/>
                </a:solidFill>
                <a:effectLst/>
                <a:latin typeface="Source Sans Pro" panose="020B0503030403020204" pitchFamily="34" charset="0"/>
              </a:rPr>
              <a:t>Proces zahojování Sudet je dlouhý a zdlouhavý i z toho důvodu, že mu není věnována pozornost. Ani po revoluci v roce 1989 nedochází k tomu, že by se tam objevily nějaké zajímavější investice nebo že by se pohraničí stalo centrem pozornosti vládních programů a investic.</a:t>
            </a:r>
          </a:p>
          <a:p>
            <a:pPr algn="l"/>
            <a:r>
              <a:rPr lang="cs-CZ" b="0" i="0" dirty="0">
                <a:solidFill>
                  <a:srgbClr val="000528"/>
                </a:solidFill>
                <a:effectLst/>
                <a:latin typeface="Source Sans Pro" panose="020B0503030403020204" pitchFamily="34" charset="0"/>
              </a:rPr>
              <a:t>Trochu tomu ale pomáhá napojení regionů na přeshraniční sousedy – rozvíjí se spolupráce s Bavorskem, Saskem i Polskem, která je štědře dotovaná z EU. To je způsob, jak bolavý region zahojit nebo přispět k jeho postupné „normalizaci“ ve smyslu návratu lidí, práce a celkového rozvoje.</a:t>
            </a:r>
          </a:p>
          <a:p>
            <a:pPr algn="l"/>
            <a:endParaRPr lang="cs-CZ" b="0" i="0" dirty="0">
              <a:solidFill>
                <a:srgbClr val="000528"/>
              </a:solidFill>
              <a:effectLst/>
              <a:latin typeface="Source Sans Pro" panose="020B0503030403020204" pitchFamily="34" charset="0"/>
            </a:endParaRPr>
          </a:p>
          <a:p>
            <a:pPr algn="l"/>
            <a:r>
              <a:rPr lang="cs-CZ" b="0" i="0" dirty="0">
                <a:solidFill>
                  <a:srgbClr val="000528"/>
                </a:solidFill>
                <a:effectLst/>
                <a:latin typeface="Source Sans Pro" panose="020B0503030403020204" pitchFamily="34" charset="0"/>
              </a:rPr>
              <a:t>Odchod lidí do Prahy a dalších center je asi nevyhnutelný, ale podpora infrastruktury a vzdělání může přispět k tomu, že se z pohraničí stane vyrovnaný a prosperující kraj. Spousta mladých lidí, kteří se tam dnes vrací, ví, proč jdou zpátky. Protože se jim tam líbí a nachází v přírodě odpověď na to, co postrádají ve městě. Potenciál je velký, jenom ho podpořit.</a:t>
            </a:r>
          </a:p>
          <a:p>
            <a:pPr algn="l"/>
            <a:r>
              <a:rPr lang="cs-CZ" b="1" i="0" dirty="0">
                <a:solidFill>
                  <a:srgbClr val="000528"/>
                </a:solidFill>
                <a:effectLst/>
                <a:latin typeface="Source Sans Pro" panose="020B0503030403020204" pitchFamily="34" charset="0"/>
              </a:rPr>
              <a:t>Může být cestou třeba turistický ruch? Nemůže to naopak kraj poškodit?</a:t>
            </a:r>
            <a:endParaRPr lang="cs-CZ" b="0" i="0" dirty="0">
              <a:solidFill>
                <a:srgbClr val="000528"/>
              </a:solidFill>
              <a:effectLst/>
              <a:latin typeface="Source Sans Pro" panose="020B0503030403020204" pitchFamily="34" charset="0"/>
            </a:endParaRPr>
          </a:p>
          <a:p>
            <a:pPr algn="l"/>
            <a:r>
              <a:rPr lang="cs-CZ" b="0" i="0" dirty="0">
                <a:solidFill>
                  <a:srgbClr val="000528"/>
                </a:solidFill>
                <a:effectLst/>
                <a:latin typeface="Source Sans Pro" panose="020B0503030403020204" pitchFamily="34" charset="0"/>
              </a:rPr>
              <a:t>Turismus může pomoci v tom, že přinese kapitál a rozvoj služeb. Současně by bylo dobré, aby se z oblasti nestal skanzen. Je potřeba budovat lokální identitu, která by odolala těmto svodům a vyprázdnění.</a:t>
            </a:r>
          </a:p>
          <a:p>
            <a:pPr algn="l"/>
            <a:endParaRPr lang="cs-CZ" b="0" i="0" dirty="0">
              <a:solidFill>
                <a:srgbClr val="000528"/>
              </a:solidFill>
              <a:effectLst/>
              <a:latin typeface="Source Sans Pro" panose="020B0503030403020204" pitchFamily="34" charset="0"/>
            </a:endParaRPr>
          </a:p>
          <a:p>
            <a:pPr algn="l"/>
            <a:endParaRPr lang="cs-CZ" b="0" i="0" dirty="0">
              <a:solidFill>
                <a:srgbClr val="000528"/>
              </a:solidFill>
              <a:effectLst/>
              <a:latin typeface="Source Sans Pro" panose="020B0503030403020204" pitchFamily="34" charset="0"/>
            </a:endParaRPr>
          </a:p>
          <a:p>
            <a:pPr algn="l"/>
            <a:endParaRPr lang="cs-CZ" b="0" i="0" dirty="0">
              <a:solidFill>
                <a:srgbClr val="000528"/>
              </a:solidFill>
              <a:effectLst/>
              <a:latin typeface="Source Sans Pro" panose="020B0503030403020204" pitchFamily="34" charset="0"/>
            </a:endParaRPr>
          </a:p>
          <a:p>
            <a:endParaRPr lang="cs-CZ" b="0" i="0" dirty="0">
              <a:solidFill>
                <a:srgbClr val="000528"/>
              </a:solidFill>
              <a:effectLst/>
              <a:latin typeface="Source Sans Pro" panose="020F0502020204030204" pitchFamily="34" charset="0"/>
            </a:endParaRPr>
          </a:p>
          <a:p>
            <a:pPr algn="l"/>
            <a:endParaRPr lang="cs-CZ" b="0" i="0" dirty="0">
              <a:solidFill>
                <a:srgbClr val="000528"/>
              </a:solidFill>
              <a:effectLst/>
              <a:latin typeface="Source Sans Pro" panose="020F050202020403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14</a:t>
            </a:fld>
            <a:endParaRPr lang="cs-CZ"/>
          </a:p>
        </p:txBody>
      </p:sp>
    </p:spTree>
    <p:extLst>
      <p:ext uri="{BB962C8B-B14F-4D97-AF65-F5344CB8AC3E}">
        <p14:creationId xmlns:p14="http://schemas.microsoft.com/office/powerpoint/2010/main" val="246985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b="1" i="0" dirty="0">
                <a:solidFill>
                  <a:srgbClr val="000000"/>
                </a:solidFill>
                <a:effectLst/>
                <a:latin typeface="Oswald" panose="020F0502020204030204" pitchFamily="2" charset="-18"/>
              </a:rPr>
              <a:t>Do Německa nejezděte, pokud máte u sebe:</a:t>
            </a:r>
            <a:endParaRPr lang="cs-CZ" b="0" i="0" dirty="0">
              <a:solidFill>
                <a:srgbClr val="000000"/>
              </a:solidFill>
              <a:effectLst/>
              <a:latin typeface="Oswald" panose="020F0502020204030204" pitchFamily="2" charset="-18"/>
            </a:endParaRPr>
          </a:p>
          <a:p>
            <a:pPr algn="l">
              <a:buFont typeface="Arial" panose="020B0604020202020204" pitchFamily="34" charset="0"/>
              <a:buChar char="•"/>
            </a:pPr>
            <a:r>
              <a:rPr lang="cs-CZ" b="0" i="0" dirty="0">
                <a:solidFill>
                  <a:srgbClr val="000000"/>
                </a:solidFill>
                <a:effectLst/>
                <a:latin typeface="Oswald" panose="020F0502020204030204" pitchFamily="2" charset="-18"/>
              </a:rPr>
              <a:t>vystřelovací a vyhazovací nože delší než 8,5 centimetrů</a:t>
            </a:r>
          </a:p>
          <a:p>
            <a:pPr algn="l">
              <a:buFont typeface="Arial" panose="020B0604020202020204" pitchFamily="34" charset="0"/>
              <a:buChar char="•"/>
            </a:pPr>
            <a:r>
              <a:rPr lang="cs-CZ" b="0" i="0" dirty="0">
                <a:solidFill>
                  <a:srgbClr val="000000"/>
                </a:solidFill>
                <a:effectLst/>
                <a:latin typeface="Oswald" panose="020F0502020204030204" pitchFamily="2" charset="-18"/>
              </a:rPr>
              <a:t>nože vystřelovací, kde je oboustranně nabroušená čepel – na délce čepele nezáleží</a:t>
            </a:r>
          </a:p>
          <a:p>
            <a:pPr algn="l">
              <a:buFont typeface="Arial" panose="020B0604020202020204" pitchFamily="34" charset="0"/>
              <a:buChar char="•"/>
            </a:pPr>
            <a:r>
              <a:rPr lang="cs-CZ" b="0" i="0" dirty="0">
                <a:solidFill>
                  <a:srgbClr val="000000"/>
                </a:solidFill>
                <a:effectLst/>
                <a:latin typeface="Oswald" panose="020F0502020204030204" pitchFamily="2" charset="-18"/>
              </a:rPr>
              <a:t>nože, kterým říkáme motýlek – jednoručně otevíratelné nože s pojistkou</a:t>
            </a:r>
          </a:p>
          <a:p>
            <a:pPr algn="l">
              <a:buFont typeface="Arial" panose="020B0604020202020204" pitchFamily="34" charset="0"/>
              <a:buChar char="•"/>
            </a:pPr>
            <a:r>
              <a:rPr lang="cs-CZ" b="0" i="0" dirty="0">
                <a:solidFill>
                  <a:srgbClr val="000000"/>
                </a:solidFill>
                <a:effectLst/>
                <a:latin typeface="Oswald" panose="020F0502020204030204" pitchFamily="2" charset="-18"/>
                <a:hlinkClick r:id="rId3"/>
              </a:rPr>
              <a:t>nože s pevnou čepelí</a:t>
            </a:r>
            <a:r>
              <a:rPr lang="cs-CZ" b="0" i="0" dirty="0">
                <a:solidFill>
                  <a:srgbClr val="000000"/>
                </a:solidFill>
                <a:effectLst/>
                <a:latin typeface="Oswald" panose="020F0502020204030204" pitchFamily="2" charset="-18"/>
              </a:rPr>
              <a:t> delší než 12 cm</a:t>
            </a:r>
          </a:p>
          <a:p>
            <a:pPr algn="l"/>
            <a:r>
              <a:rPr lang="cs-CZ" sz="1800" b="1" i="0" dirty="0">
                <a:solidFill>
                  <a:srgbClr val="1E1E1C"/>
                </a:solidFill>
                <a:effectLst/>
                <a:latin typeface="Source Sans 3"/>
              </a:rPr>
              <a:t>Belgie 🇧🇪</a:t>
            </a:r>
            <a:endParaRPr lang="cs-CZ" b="0" i="0" dirty="0">
              <a:solidFill>
                <a:srgbClr val="1E1E1C"/>
              </a:solidFill>
              <a:effectLst/>
              <a:latin typeface="Source Sans 3"/>
            </a:endParaRPr>
          </a:p>
          <a:p>
            <a:pPr algn="l"/>
            <a:r>
              <a:rPr lang="cs-CZ" sz="1800" b="0" i="0" dirty="0">
                <a:solidFill>
                  <a:srgbClr val="1E1E1C"/>
                </a:solidFill>
                <a:effectLst/>
                <a:latin typeface="Source Sans 3"/>
              </a:rPr>
              <a:t>Všeobecný zákaz nošení nožů.</a:t>
            </a:r>
          </a:p>
          <a:p>
            <a:pPr algn="l"/>
            <a:r>
              <a:rPr lang="cs-CZ" b="0" i="0" dirty="0">
                <a:solidFill>
                  <a:srgbClr val="1E1E1C"/>
                </a:solidFill>
                <a:effectLst/>
                <a:latin typeface="Source Sans 3"/>
              </a:rPr>
              <a:t>Francie </a:t>
            </a:r>
            <a:r>
              <a:rPr lang="cs-CZ" b="1" i="0" dirty="0">
                <a:solidFill>
                  <a:srgbClr val="1E1E1C"/>
                </a:solidFill>
                <a:effectLst/>
                <a:latin typeface="Source Sans 3"/>
              </a:rPr>
              <a:t>posuzuje všechny nože jako zakázané předměty</a:t>
            </a:r>
            <a:r>
              <a:rPr lang="cs-CZ" b="0" i="0" dirty="0">
                <a:solidFill>
                  <a:srgbClr val="1E1E1C"/>
                </a:solidFill>
                <a:effectLst/>
                <a:latin typeface="Source Sans 3"/>
              </a:rPr>
              <a:t>,</a:t>
            </a:r>
          </a:p>
          <a:p>
            <a:pPr algn="l"/>
            <a:r>
              <a:rPr lang="cs-CZ" sz="2800" b="0" i="0" dirty="0">
                <a:solidFill>
                  <a:srgbClr val="1E1E1C"/>
                </a:solidFill>
                <a:effectLst/>
                <a:latin typeface="Source Sans 3"/>
              </a:rPr>
              <a:t>V Anglii platí </a:t>
            </a:r>
            <a:r>
              <a:rPr lang="cs-CZ" sz="2800" b="1" i="0" dirty="0">
                <a:solidFill>
                  <a:srgbClr val="1E1E1C"/>
                </a:solidFill>
                <a:effectLst/>
                <a:latin typeface="Source Sans 3"/>
              </a:rPr>
              <a:t>"</a:t>
            </a:r>
            <a:r>
              <a:rPr lang="cs-CZ" sz="2800" b="1" i="0" dirty="0" err="1">
                <a:solidFill>
                  <a:srgbClr val="1E1E1C"/>
                </a:solidFill>
                <a:effectLst/>
                <a:latin typeface="Source Sans 3"/>
              </a:rPr>
              <a:t>offensive</a:t>
            </a:r>
            <a:r>
              <a:rPr lang="cs-CZ" sz="2800" b="1" i="0" dirty="0">
                <a:solidFill>
                  <a:srgbClr val="1E1E1C"/>
                </a:solidFill>
                <a:effectLst/>
                <a:latin typeface="Source Sans 3"/>
              </a:rPr>
              <a:t> </a:t>
            </a:r>
            <a:r>
              <a:rPr lang="cs-CZ" sz="2800" b="1" i="0" dirty="0" err="1">
                <a:solidFill>
                  <a:srgbClr val="1E1E1C"/>
                </a:solidFill>
                <a:effectLst/>
                <a:latin typeface="Source Sans 3"/>
              </a:rPr>
              <a:t>weapon</a:t>
            </a:r>
            <a:r>
              <a:rPr lang="cs-CZ" sz="2800" b="1" i="0" dirty="0">
                <a:solidFill>
                  <a:srgbClr val="1E1E1C"/>
                </a:solidFill>
                <a:effectLst/>
                <a:latin typeface="Source Sans 3"/>
              </a:rPr>
              <a:t> </a:t>
            </a:r>
            <a:r>
              <a:rPr lang="cs-CZ" sz="2800" b="1" i="0" dirty="0" err="1">
                <a:solidFill>
                  <a:srgbClr val="1E1E1C"/>
                </a:solidFill>
                <a:effectLst/>
                <a:latin typeface="Source Sans 3"/>
              </a:rPr>
              <a:t>act</a:t>
            </a:r>
            <a:r>
              <a:rPr lang="cs-CZ" sz="2800" b="1" i="0" dirty="0">
                <a:solidFill>
                  <a:srgbClr val="1E1E1C"/>
                </a:solidFill>
                <a:effectLst/>
                <a:latin typeface="Source Sans 3"/>
              </a:rPr>
              <a:t>"</a:t>
            </a:r>
            <a:r>
              <a:rPr lang="cs-CZ" sz="2800" b="0" i="0" dirty="0">
                <a:solidFill>
                  <a:srgbClr val="1E1E1C"/>
                </a:solidFill>
                <a:effectLst/>
                <a:latin typeface="Source Sans 3"/>
              </a:rPr>
              <a:t>, který veškeré předměty, jež by mohly být zaměněny se zbraněmi, klasifikuje jako zakázané. Do tohoto zákona spadají jak všechny nože, tak i broušená a špičatá nářadí. Tyto předměty nesmí být nošeny na veřejnosti a zvláště ne ve městech. S</a:t>
            </a:r>
            <a:endParaRPr lang="cs-CZ" sz="1800" b="0" i="0" dirty="0">
              <a:solidFill>
                <a:srgbClr val="1E1E1C"/>
              </a:solidFill>
              <a:effectLst/>
              <a:latin typeface="Source Sans 3"/>
            </a:endParaRPr>
          </a:p>
          <a:p>
            <a:pPr algn="l"/>
            <a:endParaRPr lang="cs-CZ" b="0" i="0" dirty="0">
              <a:solidFill>
                <a:srgbClr val="1E1E1C"/>
              </a:solidFill>
              <a:effectLst/>
              <a:latin typeface="Source Sans 3"/>
            </a:endParaRPr>
          </a:p>
          <a:p>
            <a:pPr algn="l">
              <a:buFont typeface="Arial" panose="020B0604020202020204" pitchFamily="34" charset="0"/>
              <a:buChar char="•"/>
            </a:pPr>
            <a:endParaRPr lang="cs-CZ" b="0" i="0" dirty="0">
              <a:solidFill>
                <a:srgbClr val="000000"/>
              </a:solidFill>
              <a:effectLst/>
              <a:latin typeface="Oswald" panose="020F0502020204030204" pitchFamily="2" charset="-18"/>
            </a:endParaRPr>
          </a:p>
          <a:p>
            <a:endParaRPr lang="cs-CZ" dirty="0"/>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16</a:t>
            </a:fld>
            <a:endParaRPr lang="cs-CZ"/>
          </a:p>
        </p:txBody>
      </p:sp>
    </p:spTree>
    <p:extLst>
      <p:ext uri="{BB962C8B-B14F-4D97-AF65-F5344CB8AC3E}">
        <p14:creationId xmlns:p14="http://schemas.microsoft.com/office/powerpoint/2010/main" val="417177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1082/2006 byl vytvořen právní základ pro vytváření a fungování nového typu právního subjektu, jehož cílem je usnadnit a podporovat především územní spolupráci, včetně jednoho nebo více typů přeshraniční, nadnárodní a meziregionální spolupráce, mezi jeho členy za účelem posílení hospodářské, sociální a územní soudržnosti EU. Je vhodný např. pro regiony, které historicky fungují jako integrovaný celek, ale díky politickým změnám se staly součástí různých států.</a:t>
            </a: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18</a:t>
            </a:fld>
            <a:endParaRPr lang="cs-CZ"/>
          </a:p>
        </p:txBody>
      </p:sp>
    </p:spTree>
    <p:extLst>
      <p:ext uri="{BB962C8B-B14F-4D97-AF65-F5344CB8AC3E}">
        <p14:creationId xmlns:p14="http://schemas.microsoft.com/office/powerpoint/2010/main" val="62775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buFont typeface="+mj-lt"/>
              <a:buAutoNum type="arabicPeriod"/>
            </a:pPr>
            <a:r>
              <a:rPr lang="cs-CZ" b="1" i="0" dirty="0">
                <a:solidFill>
                  <a:srgbClr val="111111"/>
                </a:solidFill>
                <a:effectLst/>
                <a:latin typeface="-apple-system"/>
              </a:rPr>
              <a:t>Právní subjektivita</a:t>
            </a:r>
            <a:r>
              <a:rPr lang="cs-CZ" b="0" i="0" dirty="0">
                <a:solidFill>
                  <a:srgbClr val="111111"/>
                </a:solidFill>
                <a:effectLst/>
                <a:latin typeface="-apple-system"/>
              </a:rPr>
              <a:t>:</a:t>
            </a:r>
          </a:p>
          <a:p>
            <a:pPr marL="742950" lvl="1" indent="-285750" algn="l">
              <a:buFont typeface="+mj-lt"/>
              <a:buAutoNum type="arabicPeriod"/>
            </a:pPr>
            <a:r>
              <a:rPr lang="cs-CZ" b="0" i="0" dirty="0">
                <a:solidFill>
                  <a:srgbClr val="111111"/>
                </a:solidFill>
                <a:effectLst/>
                <a:latin typeface="-apple-system"/>
              </a:rPr>
              <a:t>ESUS má právní subjektivitu, což znamená, že může </a:t>
            </a:r>
            <a:r>
              <a:rPr lang="cs-CZ" dirty="0"/>
              <a:t>nabývat movitý i nemovitý majetek, přijímat zaměstnance do pracovního poměru či vystupovat před soudem a uzavírat smlouvy</a:t>
            </a:r>
          </a:p>
          <a:p>
            <a:pPr marL="457200" lvl="1" indent="0" algn="l">
              <a:buFont typeface="+mj-lt"/>
              <a:buNone/>
            </a:pPr>
            <a:r>
              <a:rPr lang="cs-CZ" dirty="0"/>
              <a:t>Základními orgány ESÚS jsou: </a:t>
            </a:r>
          </a:p>
          <a:p>
            <a:pPr marL="685800" lvl="1" indent="-228600" algn="l">
              <a:buFont typeface="+mj-lt"/>
              <a:buAutoNum type="alphaLcParenR"/>
            </a:pPr>
            <a:r>
              <a:rPr lang="cs-CZ" dirty="0"/>
              <a:t>shromáždění, které je tvořeno zástupci jeho členů</a:t>
            </a:r>
          </a:p>
          <a:p>
            <a:pPr marL="685800" lvl="1" indent="-228600" algn="l">
              <a:buFont typeface="+mj-lt"/>
              <a:buAutoNum type="alphaLcParenR"/>
            </a:pPr>
            <a:r>
              <a:rPr lang="cs-CZ" dirty="0"/>
              <a:t> b) ředitel, který ESÚS zastupuje a jedná jeho jménem. </a:t>
            </a:r>
          </a:p>
          <a:p>
            <a:pPr marL="685800" lvl="1" indent="-228600" algn="l">
              <a:buFont typeface="+mj-lt"/>
              <a:buAutoNum type="alphaLcParenR"/>
            </a:pPr>
            <a:endParaRPr lang="cs-CZ" dirty="0"/>
          </a:p>
          <a:p>
            <a:pPr marL="457200" lvl="1" indent="0" algn="l">
              <a:buFont typeface="+mj-lt"/>
              <a:buNone/>
            </a:pPr>
            <a:r>
              <a:rPr lang="cs-CZ" dirty="0"/>
              <a:t>Shromáždění ESÚS schvaluje na každý rok rozpočet, který je předmětem výroční zprávy ověřované nezávislými experty.</a:t>
            </a:r>
          </a:p>
          <a:p>
            <a:pPr marL="457200" lvl="1" indent="0" algn="l">
              <a:buFont typeface="+mj-lt"/>
              <a:buNone/>
            </a:pPr>
            <a:r>
              <a:rPr lang="cs-CZ" dirty="0"/>
              <a:t> ESÚS odpovídá za veškeré své dluhy.</a:t>
            </a:r>
          </a:p>
          <a:p>
            <a:pPr marL="457200" lvl="1" indent="0" algn="l">
              <a:buFont typeface="+mj-lt"/>
              <a:buNone/>
            </a:pPr>
            <a:endParaRPr lang="cs-CZ" b="0" i="0" dirty="0">
              <a:solidFill>
                <a:srgbClr val="111111"/>
              </a:solidFill>
              <a:effectLst/>
              <a:latin typeface="-apple-system"/>
            </a:endParaRPr>
          </a:p>
          <a:p>
            <a:pPr marL="457200" lvl="1" indent="0" algn="l">
              <a:buFont typeface="+mj-lt"/>
              <a:buNone/>
            </a:pPr>
            <a:r>
              <a:rPr lang="cs-CZ" b="0" i="0" dirty="0">
                <a:solidFill>
                  <a:srgbClr val="111111"/>
                </a:solidFill>
                <a:effectLst/>
                <a:latin typeface="-apple-system"/>
              </a:rPr>
              <a:t>Proces vzniku</a:t>
            </a:r>
          </a:p>
          <a:p>
            <a:pPr marL="457200" lvl="1" indent="0" algn="l">
              <a:buFont typeface="+mj-lt"/>
              <a:buNone/>
            </a:pPr>
            <a:r>
              <a:rPr lang="cs-CZ" dirty="0"/>
              <a:t>. Úmluva stanoví název ESÚS a jeho sídlo, které musí být v členském státě, podle jehož práva je zřízen alespoň jeden z členů, dále rozsah území, na němž může ESÚS plnit své úkoly, konkrétní cíl a úkoly ESÚS, dobu jeho trvání a podmínky, kterými se řídí jeho rozpuštění, seznam členů ESÚS, seznam orgánů, pravidla pro zaměstnance ESÚS atd. </a:t>
            </a:r>
          </a:p>
          <a:p>
            <a:pPr marL="457200" lvl="1" indent="0" algn="l">
              <a:buFont typeface="+mj-lt"/>
              <a:buNone/>
            </a:pPr>
            <a:r>
              <a:rPr lang="cs-CZ" dirty="0"/>
              <a:t>Na základě úmluvy přijímají budoucí členové ESÚS stanovy, které obsahují další upřesnění.</a:t>
            </a:r>
          </a:p>
          <a:p>
            <a:pPr marL="457200" lvl="1" indent="0" algn="l">
              <a:buFont typeface="+mj-lt"/>
              <a:buNone/>
            </a:pPr>
            <a:r>
              <a:rPr lang="cs-CZ" dirty="0"/>
              <a:t>Po oznámení budoucího člena ESÚS členský stát, který obdržel oznámení, ve lhůtě šesti měsíců schválí účast případného budoucího člena v ESÚS a úmluvu.</a:t>
            </a:r>
          </a:p>
          <a:p>
            <a:pPr marL="457200" lvl="1" indent="0" algn="l">
              <a:buFont typeface="+mj-lt"/>
              <a:buNone/>
            </a:pPr>
            <a:r>
              <a:rPr lang="cs-CZ" b="0" i="0" dirty="0">
                <a:solidFill>
                  <a:srgbClr val="111111"/>
                </a:solidFill>
                <a:effectLst/>
                <a:latin typeface="-apple-system"/>
              </a:rPr>
              <a:t>Pokud neschválí, tak vyzývá ke změně</a:t>
            </a:r>
          </a:p>
          <a:p>
            <a:pPr marL="457200" lvl="1" indent="0" algn="l">
              <a:buFont typeface="+mj-lt"/>
              <a:buNone/>
            </a:pPr>
            <a:r>
              <a:rPr lang="cs-CZ" dirty="0"/>
              <a:t>Úmluva, stanovy a veškeré jejich pozdější změny se registrují nebo zveřejňují v členském státě, v němž má dotyčné ESÚS své sídlo, v souladu s vnitrostátní legislativou tohoto členského státu. ESÚS nabývá právní subjektivitu dnem registrace úmluvy a stanov nebo dnem jejich zveřejnění, podle toho, co nastane dříve. Členové informují dotčené členské státy a Výbor regionů o registraci nebo zveřejnění úmluvy a stanov. Následně ESÚS prostřednictvím Výboru regionů zajistí oznámení o zřízení ESÚS v Úředním věstníku Evropské unie.</a:t>
            </a:r>
            <a:endParaRPr lang="cs-CZ" b="0" i="0" dirty="0">
              <a:solidFill>
                <a:srgbClr val="111111"/>
              </a:solidFill>
              <a:effectLst/>
              <a:latin typeface="-apple-system"/>
            </a:endParaRPr>
          </a:p>
          <a:p>
            <a:pPr algn="l">
              <a:buFont typeface="+mj-lt"/>
              <a:buAutoNum type="arabicPeriod"/>
            </a:pPr>
            <a:r>
              <a:rPr lang="cs-CZ" b="1" i="0" dirty="0">
                <a:solidFill>
                  <a:srgbClr val="111111"/>
                </a:solidFill>
                <a:effectLst/>
                <a:latin typeface="-apple-system"/>
              </a:rPr>
              <a:t>Členové</a:t>
            </a:r>
            <a:r>
              <a:rPr lang="cs-CZ" b="0" i="0" dirty="0">
                <a:solidFill>
                  <a:srgbClr val="111111"/>
                </a:solidFill>
                <a:effectLst/>
                <a:latin typeface="-apple-system"/>
              </a:rPr>
              <a:t>:</a:t>
            </a:r>
          </a:p>
          <a:p>
            <a:pPr marL="742950" lvl="1" indent="-285750" algn="l">
              <a:buFont typeface="+mj-lt"/>
              <a:buAutoNum type="arabicPeriod"/>
            </a:pPr>
            <a:r>
              <a:rPr lang="cs-CZ" b="0" i="0" dirty="0">
                <a:solidFill>
                  <a:srgbClr val="111111"/>
                </a:solidFill>
                <a:effectLst/>
                <a:latin typeface="-apple-system"/>
              </a:rPr>
              <a:t>Členy ESUS mohou být regionální a místní orgány, státní orgány, veřejnoprávní subjekty a podniky z různých členských států EU</a:t>
            </a:r>
            <a:r>
              <a:rPr lang="cs-CZ" b="0" i="0" baseline="30000" dirty="0">
                <a:solidFill>
                  <a:srgbClr val="111111"/>
                </a:solidFill>
                <a:effectLst/>
                <a:latin typeface="-apple-system"/>
              </a:rPr>
              <a:t>1</a:t>
            </a:r>
            <a:endParaRPr lang="cs-CZ" b="0" i="0" dirty="0">
              <a:solidFill>
                <a:srgbClr val="111111"/>
              </a:solidFill>
              <a:effectLst/>
              <a:latin typeface="-apple-system"/>
            </a:endParaRPr>
          </a:p>
          <a:p>
            <a:pPr marL="742950" lvl="1" indent="-285750" algn="l">
              <a:buFont typeface="+mj-lt"/>
              <a:buAutoNum type="arabicPeriod"/>
            </a:pPr>
            <a:r>
              <a:rPr lang="cs-CZ" dirty="0"/>
              <a:t>ESÚS sdružuje členy nacházející se na území nejméně dvou států. Původní nařízení z roku 2006 umožňovalo založit ESÚS jen členským státům EU, avšak změnou nařízení z roku 2013 došlo k rozšíření i na třetí země a zámořské země a území. ESÚS tak může sdružovat členy pocházející z území nejméně dvou členských států a jedné nebo více třetích zemí sousedících nejméně s jedním z těchto členských států včetně jeho nejvzdálenějších regionů, pokud tyto členské státy a třetí země společně vykonávají činnosti v rámci územní spolupráce nebo provádí programy podporované Unií.</a:t>
            </a:r>
            <a:endParaRPr lang="cs-CZ" b="0" i="0" dirty="0">
              <a:solidFill>
                <a:srgbClr val="111111"/>
              </a:solidFill>
              <a:effectLst/>
              <a:latin typeface="-apple-system"/>
            </a:endParaRPr>
          </a:p>
          <a:p>
            <a:pPr algn="l">
              <a:buFont typeface="+mj-lt"/>
              <a:buAutoNum type="arabicPeriod"/>
            </a:pPr>
            <a:r>
              <a:rPr lang="cs-CZ" b="1" i="0" dirty="0">
                <a:solidFill>
                  <a:srgbClr val="111111"/>
                </a:solidFill>
                <a:effectLst/>
                <a:latin typeface="-apple-system"/>
              </a:rPr>
              <a:t>Cíle a projekty</a:t>
            </a:r>
            <a:r>
              <a:rPr lang="cs-CZ" b="0" i="0" dirty="0">
                <a:solidFill>
                  <a:srgbClr val="111111"/>
                </a:solidFill>
                <a:effectLst/>
                <a:latin typeface="-apple-system"/>
              </a:rPr>
              <a:t>:</a:t>
            </a:r>
          </a:p>
          <a:p>
            <a:pPr marL="742950" lvl="1" indent="-285750" algn="l">
              <a:buFont typeface="+mj-lt"/>
              <a:buAutoNum type="arabicPeriod"/>
            </a:pPr>
            <a:r>
              <a:rPr lang="cs-CZ" b="0" i="0" dirty="0">
                <a:solidFill>
                  <a:srgbClr val="111111"/>
                </a:solidFill>
                <a:effectLst/>
                <a:latin typeface="-apple-system"/>
              </a:rPr>
              <a:t>Hlavním cílem ESUS je usnadnit a podpořit přeshraniční, nadnárodní a meziregionální spolupráci. Projekty mohou zahrnovat oblasti jako doprava, životní prostředí, zdravotnictví, vzdělávání a další</a:t>
            </a:r>
          </a:p>
          <a:p>
            <a:pPr algn="l">
              <a:buFont typeface="+mj-lt"/>
              <a:buAutoNum type="arabicPeriod"/>
            </a:pPr>
            <a:r>
              <a:rPr lang="cs-CZ" b="1" i="0" dirty="0">
                <a:solidFill>
                  <a:srgbClr val="111111"/>
                </a:solidFill>
                <a:effectLst/>
                <a:latin typeface="-apple-system"/>
              </a:rPr>
              <a:t>Financování</a:t>
            </a:r>
            <a:r>
              <a:rPr lang="cs-CZ" b="0" i="0" dirty="0">
                <a:solidFill>
                  <a:srgbClr val="111111"/>
                </a:solidFill>
                <a:effectLst/>
                <a:latin typeface="-apple-system"/>
              </a:rPr>
              <a:t>:</a:t>
            </a:r>
          </a:p>
          <a:p>
            <a:pPr marL="742950" lvl="1" indent="-285750" algn="l">
              <a:buFont typeface="+mj-lt"/>
              <a:buAutoNum type="arabicPeriod"/>
            </a:pPr>
            <a:r>
              <a:rPr lang="cs-CZ" b="0" i="0" dirty="0">
                <a:solidFill>
                  <a:srgbClr val="111111"/>
                </a:solidFill>
                <a:effectLst/>
                <a:latin typeface="-apple-system"/>
              </a:rPr>
              <a:t>ESUS může získávat finanční prostředky z různých zdrojů, včetně Evropských strukturálních a investičních fondů, národních a regionálních rozpočtů, a soukromých investic</a:t>
            </a:r>
          </a:p>
          <a:p>
            <a:pPr algn="l">
              <a:buFont typeface="+mj-lt"/>
              <a:buAutoNum type="arabicPeriod"/>
            </a:pPr>
            <a:r>
              <a:rPr lang="cs-CZ" b="1" i="0" dirty="0">
                <a:solidFill>
                  <a:srgbClr val="111111"/>
                </a:solidFill>
                <a:effectLst/>
                <a:latin typeface="-apple-system"/>
              </a:rPr>
              <a:t>Správa a řízení</a:t>
            </a:r>
            <a:r>
              <a:rPr lang="cs-CZ" b="0" i="0" dirty="0">
                <a:solidFill>
                  <a:srgbClr val="111111"/>
                </a:solidFill>
                <a:effectLst/>
                <a:latin typeface="-apple-system"/>
              </a:rPr>
              <a:t>:</a:t>
            </a:r>
          </a:p>
          <a:p>
            <a:pPr marL="742950" lvl="1" indent="-285750" algn="l">
              <a:buFont typeface="+mj-lt"/>
              <a:buAutoNum type="arabicPeriod"/>
            </a:pPr>
            <a:r>
              <a:rPr lang="cs-CZ" b="0" i="0" dirty="0">
                <a:solidFill>
                  <a:srgbClr val="111111"/>
                </a:solidFill>
                <a:effectLst/>
                <a:latin typeface="-apple-system"/>
              </a:rPr>
              <a:t>Každé ESUS má své vlastní stanovy a orgány řízení, které definují jeho strukturu, rozhodovací procesy a způsob fungování</a:t>
            </a:r>
          </a:p>
          <a:p>
            <a:endParaRPr lang="cs-CZ" dirty="0"/>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19</a:t>
            </a:fld>
            <a:endParaRPr lang="cs-CZ"/>
          </a:p>
        </p:txBody>
      </p:sp>
    </p:spTree>
    <p:extLst>
      <p:ext uri="{BB962C8B-B14F-4D97-AF65-F5344CB8AC3E}">
        <p14:creationId xmlns:p14="http://schemas.microsoft.com/office/powerpoint/2010/main" val="228357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Společný strategický rámec představuje v období 2014-2020 novou formu koordinace kohezní politiky. Dle článku 10 Nařízení Evropského parlamentu Rady (EU) č. 1303/2013 „SSR stanoví strategické hlavní zásady, jež usnadní proces programování a odvětvovou a územní koordinaci zásahů Unie prostřednictvím fondů ESI a s ostatními příslušnými politikami a nástroji Unie v souladu se záměry a cíli strategie Unie pro inteligentní a udržitelný růst podporující začlenění a současně zohlední hlavní územní problémy různých typů území“. SSR má usnadnit přípravu dohody o partnerství a programů</a:t>
            </a:r>
          </a:p>
          <a:p>
            <a:r>
              <a:rPr lang="cs-CZ" dirty="0"/>
              <a:t>Dohoda o partnerství je základní zastřešující strategický dokument na úrovni každého členského státu pro čerpání finančních prostředků z evropských strukturálních a investičních fondů v programovém období 2014–2020. Na základě Společného strategického rámce každý členský stát ve spolupráci se svými partnery a v dialogu s Evropskou komisí vypracuje Dohodu o partnerství, jejíž obsah je definován v čl. 15 Nařízení Evropského parlamentu Rady (EU) č. 1303/2013.</a:t>
            </a:r>
          </a:p>
        </p:txBody>
      </p:sp>
      <p:sp>
        <p:nvSpPr>
          <p:cNvPr id="4" name="Zástupný symbol pro číslo snímku 3"/>
          <p:cNvSpPr>
            <a:spLocks noGrp="1"/>
          </p:cNvSpPr>
          <p:nvPr>
            <p:ph type="sldNum" sz="quarter" idx="5"/>
          </p:nvPr>
        </p:nvSpPr>
        <p:spPr/>
        <p:txBody>
          <a:bodyPr/>
          <a:lstStyle/>
          <a:p>
            <a:fld id="{108A7AFA-5557-43F4-B6E7-1E1F1A7FD234}" type="slidenum">
              <a:rPr lang="cs-CZ" smtClean="0"/>
              <a:t>24</a:t>
            </a:fld>
            <a:endParaRPr lang="cs-CZ"/>
          </a:p>
        </p:txBody>
      </p:sp>
    </p:spTree>
    <p:extLst>
      <p:ext uri="{BB962C8B-B14F-4D97-AF65-F5344CB8AC3E}">
        <p14:creationId xmlns:p14="http://schemas.microsoft.com/office/powerpoint/2010/main" val="88535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82B91B-89F1-8A2E-501C-59440775C89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CC0BBB8-4DA3-037A-3875-CE36FB6404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7C7BCA3-9F5E-7967-3DF1-0F8BC3288012}"/>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5" name="Zástupný symbol pro zápatí 4">
            <a:extLst>
              <a:ext uri="{FF2B5EF4-FFF2-40B4-BE49-F238E27FC236}">
                <a16:creationId xmlns:a16="http://schemas.microsoft.com/office/drawing/2014/main" id="{C49A736B-80D2-E237-C6E2-57BA1B992F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94FA399-E557-F45A-5964-128C7E6662E4}"/>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3418726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141AF8-7CB4-6A56-CBA8-9B02D2842424}"/>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04E9B87-3A55-E065-A5AE-26060FA4DE4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E92ADC4-9B9A-264D-BE9F-4F691D2AE55B}"/>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5" name="Zástupný symbol pro zápatí 4">
            <a:extLst>
              <a:ext uri="{FF2B5EF4-FFF2-40B4-BE49-F238E27FC236}">
                <a16:creationId xmlns:a16="http://schemas.microsoft.com/office/drawing/2014/main" id="{5B9B31D5-E17A-B2A4-BB15-039C67E2E2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F80C870-DEED-A9C8-CACA-B7F5BD533EBE}"/>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200949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0A30B06-4F9E-2B4E-E125-7B9C7B1F124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02CC721-4419-599F-6E1B-7D647566AB8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117CABE-6FF4-F950-3616-43EBA8C2981F}"/>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5" name="Zástupný symbol pro zápatí 4">
            <a:extLst>
              <a:ext uri="{FF2B5EF4-FFF2-40B4-BE49-F238E27FC236}">
                <a16:creationId xmlns:a16="http://schemas.microsoft.com/office/drawing/2014/main" id="{D226D184-0CD3-30C8-823F-74198660D17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BBA47A0-E3A6-AE07-72CE-6B74616E5E64}"/>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169278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198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50BF05-75CE-2BD8-EEB9-B8A0FA304AD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119A196-3ADC-E449-4581-921922495E6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2D59EEF-A90D-86DA-C97D-070B9E3DA303}"/>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5" name="Zástupný symbol pro zápatí 4">
            <a:extLst>
              <a:ext uri="{FF2B5EF4-FFF2-40B4-BE49-F238E27FC236}">
                <a16:creationId xmlns:a16="http://schemas.microsoft.com/office/drawing/2014/main" id="{02D13286-CCD6-B2CC-F80E-F745FFEE85A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F4C806A-E375-94FA-B08E-7EFD96ADAD4B}"/>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344599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9AE6EC-F49B-A86E-410E-6FC6A01E62E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B79BC0D-819F-DF23-5B56-0818099A1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461ED9C-B7AC-0F1E-6BFE-A8AF4BA60B56}"/>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5" name="Zástupný symbol pro zápatí 4">
            <a:extLst>
              <a:ext uri="{FF2B5EF4-FFF2-40B4-BE49-F238E27FC236}">
                <a16:creationId xmlns:a16="http://schemas.microsoft.com/office/drawing/2014/main" id="{75ACD832-1E44-229D-595D-BCEB5A195C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727DA77-D32C-7656-D29B-60AACF7B5934}"/>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339102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63A53E-1955-0967-56CD-E28E4CF0BE7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116505A-B526-8AF9-A009-9D2EE6F7747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34C8610-3149-D387-B6DF-3B26DACCA41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5278EF7-02FB-7BB6-ED49-BC20339019D8}"/>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6" name="Zástupný symbol pro zápatí 5">
            <a:extLst>
              <a:ext uri="{FF2B5EF4-FFF2-40B4-BE49-F238E27FC236}">
                <a16:creationId xmlns:a16="http://schemas.microsoft.com/office/drawing/2014/main" id="{B6346BA4-1DE2-2376-D01F-CCAC9AE3CBB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D146226-4EA8-B997-9C78-83AC787DD70A}"/>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351842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944D0A-E0DA-4CFC-C25B-F2D8356EFCC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A59FF53-E5B4-81C2-C709-3661BB4568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AFA2B50-3F6F-D923-ACB8-FAD85370E6A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8A9D9324-2876-CB28-13D7-0F728B797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811F29B-CC68-BE30-D60C-07B05495B4B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2F5C2E3-81B5-D0D4-4CE1-66B5A9421853}"/>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8" name="Zástupný symbol pro zápatí 7">
            <a:extLst>
              <a:ext uri="{FF2B5EF4-FFF2-40B4-BE49-F238E27FC236}">
                <a16:creationId xmlns:a16="http://schemas.microsoft.com/office/drawing/2014/main" id="{8D3A5792-6BAF-CEAD-F18F-027BAE0FD9B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5204203-700E-7FF6-8151-9353A9BF4465}"/>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199675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C9B393-E440-4944-B475-934AE02577F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C71F32E-75D1-AE5E-3E40-881F86C34E0B}"/>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4" name="Zástupný symbol pro zápatí 3">
            <a:extLst>
              <a:ext uri="{FF2B5EF4-FFF2-40B4-BE49-F238E27FC236}">
                <a16:creationId xmlns:a16="http://schemas.microsoft.com/office/drawing/2014/main" id="{CA121F24-D84F-4C4A-62C2-FB9524FAEAB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C2DD766-70B0-08BC-473C-0286CCEA87AC}"/>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170826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5E95C80-6873-C709-6379-1F013E01FE2E}"/>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3" name="Zástupný symbol pro zápatí 2">
            <a:extLst>
              <a:ext uri="{FF2B5EF4-FFF2-40B4-BE49-F238E27FC236}">
                <a16:creationId xmlns:a16="http://schemas.microsoft.com/office/drawing/2014/main" id="{A7AFC651-BB55-00AA-369D-D04C9E04FDA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BE80911-F8EE-D721-6C6C-BD44CCE5E790}"/>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131007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B1CF4F-3948-9FBA-6208-6E073D0C3E9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AACFD07E-C15A-A7CB-772B-AA9D83E8B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7E16D7C-1E2D-5979-D202-0567BD9C3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AB94A08-311B-7AD3-38A7-0C9D5F09A460}"/>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6" name="Zástupný symbol pro zápatí 5">
            <a:extLst>
              <a:ext uri="{FF2B5EF4-FFF2-40B4-BE49-F238E27FC236}">
                <a16:creationId xmlns:a16="http://schemas.microsoft.com/office/drawing/2014/main" id="{39758CED-0DFA-9ECE-1BC1-921001A60A6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8356D57-2034-6191-2F02-A0429C4A5EFE}"/>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100003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5D74DB-DA6D-F8D5-637F-347FB93A7BB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FAA94DA-698A-055A-97B1-62B9E7824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ECCDA75-58BC-EE99-5D38-A4017459A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4CF2D75-0E1D-7FB5-4A24-2D00B638E451}"/>
              </a:ext>
            </a:extLst>
          </p:cNvPr>
          <p:cNvSpPr>
            <a:spLocks noGrp="1"/>
          </p:cNvSpPr>
          <p:nvPr>
            <p:ph type="dt" sz="half" idx="10"/>
          </p:nvPr>
        </p:nvSpPr>
        <p:spPr/>
        <p:txBody>
          <a:bodyPr/>
          <a:lstStyle/>
          <a:p>
            <a:fld id="{24AD3680-E6D4-410B-9845-0C3D503DF446}" type="datetimeFigureOut">
              <a:rPr lang="cs-CZ" smtClean="0"/>
              <a:t>17.10.2024</a:t>
            </a:fld>
            <a:endParaRPr lang="cs-CZ"/>
          </a:p>
        </p:txBody>
      </p:sp>
      <p:sp>
        <p:nvSpPr>
          <p:cNvPr id="6" name="Zástupný symbol pro zápatí 5">
            <a:extLst>
              <a:ext uri="{FF2B5EF4-FFF2-40B4-BE49-F238E27FC236}">
                <a16:creationId xmlns:a16="http://schemas.microsoft.com/office/drawing/2014/main" id="{59A669A0-D0D6-037D-AA58-BC0C2110D38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8EB01C9-45C4-8FB9-60AE-656DEC8BEFE3}"/>
              </a:ext>
            </a:extLst>
          </p:cNvPr>
          <p:cNvSpPr>
            <a:spLocks noGrp="1"/>
          </p:cNvSpPr>
          <p:nvPr>
            <p:ph type="sldNum" sz="quarter" idx="12"/>
          </p:nvPr>
        </p:nvSpPr>
        <p:spPr/>
        <p:txBody>
          <a:bodyPr/>
          <a:lstStyle/>
          <a:p>
            <a:fld id="{A845A9C1-84CD-4C98-A130-BF4520B1B3D4}" type="slidenum">
              <a:rPr lang="cs-CZ" smtClean="0"/>
              <a:t>‹#›</a:t>
            </a:fld>
            <a:endParaRPr lang="cs-CZ"/>
          </a:p>
        </p:txBody>
      </p:sp>
    </p:spTree>
    <p:extLst>
      <p:ext uri="{BB962C8B-B14F-4D97-AF65-F5344CB8AC3E}">
        <p14:creationId xmlns:p14="http://schemas.microsoft.com/office/powerpoint/2010/main" val="249543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A926CD5-9233-4739-2167-2593ED028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BDD94092-64D4-EE39-EADB-0429EB0F22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9ABA173-20E2-1C95-6F5D-458DB2D23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D3680-E6D4-410B-9845-0C3D503DF446}" type="datetimeFigureOut">
              <a:rPr lang="cs-CZ" smtClean="0"/>
              <a:t>17.10.2024</a:t>
            </a:fld>
            <a:endParaRPr lang="cs-CZ"/>
          </a:p>
        </p:txBody>
      </p:sp>
      <p:sp>
        <p:nvSpPr>
          <p:cNvPr id="5" name="Zástupný symbol pro zápatí 4">
            <a:extLst>
              <a:ext uri="{FF2B5EF4-FFF2-40B4-BE49-F238E27FC236}">
                <a16:creationId xmlns:a16="http://schemas.microsoft.com/office/drawing/2014/main" id="{304F8039-8CD0-F59F-3075-D04C8F63D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9CD21C3-A767-CB17-5023-A059E0949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5A9C1-84CD-4C98-A130-BF4520B1B3D4}" type="slidenum">
              <a:rPr lang="cs-CZ" smtClean="0"/>
              <a:t>‹#›</a:t>
            </a:fld>
            <a:endParaRPr lang="cs-CZ"/>
          </a:p>
        </p:txBody>
      </p:sp>
    </p:spTree>
    <p:extLst>
      <p:ext uri="{BB962C8B-B14F-4D97-AF65-F5344CB8AC3E}">
        <p14:creationId xmlns:p14="http://schemas.microsoft.com/office/powerpoint/2010/main" val="53584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image" Target="../media/image7.png"/><Relationship Id="rId16" Type="http://schemas.openxmlformats.org/officeDocument/2006/relationships/image" Target="../media/image21.jpg"/><Relationship Id="rId1" Type="http://schemas.openxmlformats.org/officeDocument/2006/relationships/slideLayout" Target="../slideLayouts/slideLayout1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6B86C8-AA55-040D-ACFF-217AC1678754}"/>
              </a:ext>
            </a:extLst>
          </p:cNvPr>
          <p:cNvSpPr>
            <a:spLocks noGrp="1"/>
          </p:cNvSpPr>
          <p:nvPr>
            <p:ph type="ctrTitle"/>
          </p:nvPr>
        </p:nvSpPr>
        <p:spPr/>
        <p:txBody>
          <a:bodyPr/>
          <a:lstStyle/>
          <a:p>
            <a:r>
              <a:rPr lang="cs-CZ" dirty="0"/>
              <a:t>Evropská územní spolupráce</a:t>
            </a:r>
          </a:p>
        </p:txBody>
      </p:sp>
      <p:sp>
        <p:nvSpPr>
          <p:cNvPr id="3" name="Podnadpis 2">
            <a:extLst>
              <a:ext uri="{FF2B5EF4-FFF2-40B4-BE49-F238E27FC236}">
                <a16:creationId xmlns:a16="http://schemas.microsoft.com/office/drawing/2014/main" id="{C745C464-B4A4-29BE-B72A-7C6CAC7D2B9C}"/>
              </a:ext>
            </a:extLst>
          </p:cNvPr>
          <p:cNvSpPr>
            <a:spLocks noGrp="1"/>
          </p:cNvSpPr>
          <p:nvPr>
            <p:ph type="subTitle" idx="1"/>
          </p:nvPr>
        </p:nvSpPr>
        <p:spPr/>
        <p:txBody>
          <a:bodyPr/>
          <a:lstStyle/>
          <a:p>
            <a:r>
              <a:rPr lang="cs-CZ" dirty="0"/>
              <a:t>PaedDr. Mgr. Martin Rangl</a:t>
            </a:r>
          </a:p>
        </p:txBody>
      </p:sp>
    </p:spTree>
    <p:extLst>
      <p:ext uri="{BB962C8B-B14F-4D97-AF65-F5344CB8AC3E}">
        <p14:creationId xmlns:p14="http://schemas.microsoft.com/office/powerpoint/2010/main" val="183689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1" y="0"/>
            <a:ext cx="1671955" cy="1567815"/>
          </a:xfrm>
          <a:custGeom>
            <a:avLst/>
            <a:gdLst/>
            <a:ahLst/>
            <a:cxnLst/>
            <a:rect l="l" t="t" r="r" b="b"/>
            <a:pathLst>
              <a:path w="1671955" h="1567815">
                <a:moveTo>
                  <a:pt x="1671866" y="275475"/>
                </a:moveTo>
                <a:lnTo>
                  <a:pt x="1396403" y="0"/>
                </a:lnTo>
                <a:lnTo>
                  <a:pt x="0" y="0"/>
                </a:lnTo>
                <a:lnTo>
                  <a:pt x="0" y="1188339"/>
                </a:lnTo>
                <a:lnTo>
                  <a:pt x="379514" y="1567815"/>
                </a:lnTo>
                <a:lnTo>
                  <a:pt x="980821" y="966508"/>
                </a:lnTo>
                <a:lnTo>
                  <a:pt x="1215504" y="1201166"/>
                </a:lnTo>
                <a:lnTo>
                  <a:pt x="1671866" y="744855"/>
                </a:lnTo>
                <a:lnTo>
                  <a:pt x="1437157" y="510184"/>
                </a:lnTo>
                <a:lnTo>
                  <a:pt x="1671866" y="275475"/>
                </a:lnTo>
                <a:close/>
              </a:path>
            </a:pathLst>
          </a:custGeom>
          <a:solidFill>
            <a:srgbClr val="4471C4">
              <a:alpha val="30195"/>
            </a:srgbClr>
          </a:solidFill>
        </p:spPr>
        <p:txBody>
          <a:bodyPr wrap="square" lIns="0" tIns="0" rIns="0" bIns="0" rtlCol="0"/>
          <a:lstStyle/>
          <a:p>
            <a:endParaRPr/>
          </a:p>
        </p:txBody>
      </p:sp>
      <p:sp>
        <p:nvSpPr>
          <p:cNvPr id="3" name="object 3"/>
          <p:cNvSpPr/>
          <p:nvPr/>
        </p:nvSpPr>
        <p:spPr>
          <a:xfrm>
            <a:off x="9357360" y="0"/>
            <a:ext cx="2834640" cy="1485265"/>
          </a:xfrm>
          <a:custGeom>
            <a:avLst/>
            <a:gdLst/>
            <a:ahLst/>
            <a:cxnLst/>
            <a:rect l="l" t="t" r="r" b="b"/>
            <a:pathLst>
              <a:path w="2834640" h="1485265">
                <a:moveTo>
                  <a:pt x="2834640" y="0"/>
                </a:moveTo>
                <a:lnTo>
                  <a:pt x="0" y="0"/>
                </a:lnTo>
                <a:lnTo>
                  <a:pt x="789317" y="753224"/>
                </a:lnTo>
                <a:lnTo>
                  <a:pt x="543687" y="998855"/>
                </a:lnTo>
                <a:lnTo>
                  <a:pt x="1029843" y="1485011"/>
                </a:lnTo>
                <a:lnTo>
                  <a:pt x="1286852" y="1228001"/>
                </a:lnTo>
                <a:lnTo>
                  <a:pt x="1552321" y="1481328"/>
                </a:lnTo>
                <a:lnTo>
                  <a:pt x="2834640" y="257683"/>
                </a:lnTo>
                <a:lnTo>
                  <a:pt x="2834640" y="0"/>
                </a:lnTo>
                <a:close/>
              </a:path>
            </a:pathLst>
          </a:custGeom>
          <a:solidFill>
            <a:srgbClr val="FFC000">
              <a:alpha val="30195"/>
            </a:srgbClr>
          </a:solidFill>
        </p:spPr>
        <p:txBody>
          <a:bodyPr wrap="square" lIns="0" tIns="0" rIns="0" bIns="0" rtlCol="0"/>
          <a:lstStyle/>
          <a:p>
            <a:endParaRPr/>
          </a:p>
        </p:txBody>
      </p:sp>
      <p:sp>
        <p:nvSpPr>
          <p:cNvPr id="4" name="object 4"/>
          <p:cNvSpPr/>
          <p:nvPr/>
        </p:nvSpPr>
        <p:spPr>
          <a:xfrm>
            <a:off x="7604760" y="6115811"/>
            <a:ext cx="1865630" cy="742315"/>
          </a:xfrm>
          <a:custGeom>
            <a:avLst/>
            <a:gdLst/>
            <a:ahLst/>
            <a:cxnLst/>
            <a:rect l="l" t="t" r="r" b="b"/>
            <a:pathLst>
              <a:path w="1865629" h="742315">
                <a:moveTo>
                  <a:pt x="1865376" y="742188"/>
                </a:moveTo>
                <a:lnTo>
                  <a:pt x="1118616" y="0"/>
                </a:lnTo>
                <a:lnTo>
                  <a:pt x="593090" y="522300"/>
                </a:lnTo>
                <a:lnTo>
                  <a:pt x="406908" y="336804"/>
                </a:lnTo>
                <a:lnTo>
                  <a:pt x="0" y="742188"/>
                </a:lnTo>
                <a:lnTo>
                  <a:pt x="371856" y="742188"/>
                </a:lnTo>
                <a:lnTo>
                  <a:pt x="813816" y="742188"/>
                </a:lnTo>
                <a:lnTo>
                  <a:pt x="1865376" y="742188"/>
                </a:lnTo>
                <a:close/>
              </a:path>
            </a:pathLst>
          </a:custGeom>
          <a:solidFill>
            <a:srgbClr val="4471C4">
              <a:alpha val="30195"/>
            </a:srgbClr>
          </a:solidFill>
        </p:spPr>
        <p:txBody>
          <a:bodyPr wrap="square" lIns="0" tIns="0" rIns="0" bIns="0" rtlCol="0"/>
          <a:lstStyle/>
          <a:p>
            <a:endParaRPr/>
          </a:p>
        </p:txBody>
      </p:sp>
      <p:grpSp>
        <p:nvGrpSpPr>
          <p:cNvPr id="5" name="object 5"/>
          <p:cNvGrpSpPr/>
          <p:nvPr/>
        </p:nvGrpSpPr>
        <p:grpSpPr>
          <a:xfrm>
            <a:off x="1213103" y="12191"/>
            <a:ext cx="10387965" cy="6504940"/>
            <a:chOff x="1213103" y="12191"/>
            <a:chExt cx="10387965" cy="6504940"/>
          </a:xfrm>
        </p:grpSpPr>
        <p:pic>
          <p:nvPicPr>
            <p:cNvPr id="6" name="object 6"/>
            <p:cNvPicPr/>
            <p:nvPr/>
          </p:nvPicPr>
          <p:blipFill>
            <a:blip r:embed="rId2" cstate="print"/>
            <a:stretch>
              <a:fillRect/>
            </a:stretch>
          </p:blipFill>
          <p:spPr>
            <a:xfrm>
              <a:off x="1213103" y="714755"/>
              <a:ext cx="9841992" cy="5256276"/>
            </a:xfrm>
            <a:prstGeom prst="rect">
              <a:avLst/>
            </a:prstGeom>
          </p:spPr>
        </p:pic>
        <p:pic>
          <p:nvPicPr>
            <p:cNvPr id="7" name="object 7"/>
            <p:cNvPicPr/>
            <p:nvPr/>
          </p:nvPicPr>
          <p:blipFill>
            <a:blip r:embed="rId3" cstate="print"/>
            <a:stretch>
              <a:fillRect/>
            </a:stretch>
          </p:blipFill>
          <p:spPr>
            <a:xfrm>
              <a:off x="4838700" y="12191"/>
              <a:ext cx="1249679" cy="1156715"/>
            </a:xfrm>
            <a:prstGeom prst="rect">
              <a:avLst/>
            </a:prstGeom>
          </p:spPr>
        </p:pic>
        <p:pic>
          <p:nvPicPr>
            <p:cNvPr id="8" name="object 8"/>
            <p:cNvPicPr/>
            <p:nvPr/>
          </p:nvPicPr>
          <p:blipFill>
            <a:blip r:embed="rId4" cstate="print"/>
            <a:stretch>
              <a:fillRect/>
            </a:stretch>
          </p:blipFill>
          <p:spPr>
            <a:xfrm>
              <a:off x="1213103" y="3044952"/>
              <a:ext cx="826008" cy="868680"/>
            </a:xfrm>
            <a:prstGeom prst="rect">
              <a:avLst/>
            </a:prstGeom>
          </p:spPr>
        </p:pic>
        <p:pic>
          <p:nvPicPr>
            <p:cNvPr id="9" name="object 9"/>
            <p:cNvPicPr/>
            <p:nvPr/>
          </p:nvPicPr>
          <p:blipFill>
            <a:blip r:embed="rId5" cstate="print"/>
            <a:stretch>
              <a:fillRect/>
            </a:stretch>
          </p:blipFill>
          <p:spPr>
            <a:xfrm>
              <a:off x="2686811" y="836675"/>
              <a:ext cx="1519427" cy="409956"/>
            </a:xfrm>
            <a:prstGeom prst="rect">
              <a:avLst/>
            </a:prstGeom>
          </p:spPr>
        </p:pic>
        <p:pic>
          <p:nvPicPr>
            <p:cNvPr id="10" name="object 10"/>
            <p:cNvPicPr/>
            <p:nvPr/>
          </p:nvPicPr>
          <p:blipFill>
            <a:blip r:embed="rId6" cstate="print"/>
            <a:stretch>
              <a:fillRect/>
            </a:stretch>
          </p:blipFill>
          <p:spPr>
            <a:xfrm>
              <a:off x="8619744" y="1645919"/>
              <a:ext cx="1200911" cy="1156715"/>
            </a:xfrm>
            <a:prstGeom prst="rect">
              <a:avLst/>
            </a:prstGeom>
          </p:spPr>
        </p:pic>
        <p:pic>
          <p:nvPicPr>
            <p:cNvPr id="11" name="object 11"/>
            <p:cNvPicPr/>
            <p:nvPr/>
          </p:nvPicPr>
          <p:blipFill>
            <a:blip r:embed="rId7" cstate="print"/>
            <a:stretch>
              <a:fillRect/>
            </a:stretch>
          </p:blipFill>
          <p:spPr>
            <a:xfrm>
              <a:off x="5047488" y="5518403"/>
              <a:ext cx="723900" cy="810768"/>
            </a:xfrm>
            <a:prstGeom prst="rect">
              <a:avLst/>
            </a:prstGeom>
          </p:spPr>
        </p:pic>
        <p:pic>
          <p:nvPicPr>
            <p:cNvPr id="12" name="object 12"/>
            <p:cNvPicPr/>
            <p:nvPr/>
          </p:nvPicPr>
          <p:blipFill>
            <a:blip r:embed="rId8" cstate="print"/>
            <a:stretch>
              <a:fillRect/>
            </a:stretch>
          </p:blipFill>
          <p:spPr>
            <a:xfrm>
              <a:off x="9157715" y="4523232"/>
              <a:ext cx="1025651" cy="1034796"/>
            </a:xfrm>
            <a:prstGeom prst="rect">
              <a:avLst/>
            </a:prstGeom>
          </p:spPr>
        </p:pic>
        <p:pic>
          <p:nvPicPr>
            <p:cNvPr id="13" name="object 13"/>
            <p:cNvPicPr/>
            <p:nvPr/>
          </p:nvPicPr>
          <p:blipFill>
            <a:blip r:embed="rId9" cstate="print"/>
            <a:stretch>
              <a:fillRect/>
            </a:stretch>
          </p:blipFill>
          <p:spPr>
            <a:xfrm>
              <a:off x="1325879" y="4860036"/>
              <a:ext cx="1923288" cy="900683"/>
            </a:xfrm>
            <a:prstGeom prst="rect">
              <a:avLst/>
            </a:prstGeom>
          </p:spPr>
        </p:pic>
        <p:pic>
          <p:nvPicPr>
            <p:cNvPr id="14" name="object 14"/>
            <p:cNvPicPr/>
            <p:nvPr/>
          </p:nvPicPr>
          <p:blipFill>
            <a:blip r:embed="rId10" cstate="print"/>
            <a:stretch>
              <a:fillRect/>
            </a:stretch>
          </p:blipFill>
          <p:spPr>
            <a:xfrm>
              <a:off x="10183368" y="2458212"/>
              <a:ext cx="909827" cy="1100327"/>
            </a:xfrm>
            <a:prstGeom prst="rect">
              <a:avLst/>
            </a:prstGeom>
          </p:spPr>
        </p:pic>
        <p:pic>
          <p:nvPicPr>
            <p:cNvPr id="15" name="object 15"/>
            <p:cNvPicPr/>
            <p:nvPr/>
          </p:nvPicPr>
          <p:blipFill>
            <a:blip r:embed="rId11" cstate="print"/>
            <a:stretch>
              <a:fillRect/>
            </a:stretch>
          </p:blipFill>
          <p:spPr>
            <a:xfrm>
              <a:off x="7546847" y="1106424"/>
              <a:ext cx="925068" cy="1147572"/>
            </a:xfrm>
            <a:prstGeom prst="rect">
              <a:avLst/>
            </a:prstGeom>
          </p:spPr>
        </p:pic>
        <p:pic>
          <p:nvPicPr>
            <p:cNvPr id="16" name="object 16"/>
            <p:cNvPicPr/>
            <p:nvPr/>
          </p:nvPicPr>
          <p:blipFill>
            <a:blip r:embed="rId12" cstate="print"/>
            <a:stretch>
              <a:fillRect/>
            </a:stretch>
          </p:blipFill>
          <p:spPr>
            <a:xfrm>
              <a:off x="6134100" y="466343"/>
              <a:ext cx="1322831" cy="1280160"/>
            </a:xfrm>
            <a:prstGeom prst="rect">
              <a:avLst/>
            </a:prstGeom>
          </p:spPr>
        </p:pic>
        <p:pic>
          <p:nvPicPr>
            <p:cNvPr id="17" name="object 17"/>
            <p:cNvPicPr/>
            <p:nvPr/>
          </p:nvPicPr>
          <p:blipFill>
            <a:blip r:embed="rId13" cstate="print"/>
            <a:stretch>
              <a:fillRect/>
            </a:stretch>
          </p:blipFill>
          <p:spPr>
            <a:xfrm>
              <a:off x="1626107" y="1456944"/>
              <a:ext cx="1519428" cy="659891"/>
            </a:xfrm>
            <a:prstGeom prst="rect">
              <a:avLst/>
            </a:prstGeom>
          </p:spPr>
        </p:pic>
        <p:pic>
          <p:nvPicPr>
            <p:cNvPr id="18" name="object 18"/>
            <p:cNvPicPr/>
            <p:nvPr/>
          </p:nvPicPr>
          <p:blipFill>
            <a:blip r:embed="rId14" cstate="print"/>
            <a:stretch>
              <a:fillRect/>
            </a:stretch>
          </p:blipFill>
          <p:spPr>
            <a:xfrm>
              <a:off x="7162800" y="5711951"/>
              <a:ext cx="914400" cy="679704"/>
            </a:xfrm>
            <a:prstGeom prst="rect">
              <a:avLst/>
            </a:prstGeom>
          </p:spPr>
        </p:pic>
        <p:pic>
          <p:nvPicPr>
            <p:cNvPr id="19" name="object 19"/>
            <p:cNvPicPr/>
            <p:nvPr/>
          </p:nvPicPr>
          <p:blipFill>
            <a:blip r:embed="rId15" cstate="print"/>
            <a:stretch>
              <a:fillRect/>
            </a:stretch>
          </p:blipFill>
          <p:spPr>
            <a:xfrm>
              <a:off x="6134100" y="5586983"/>
              <a:ext cx="864107" cy="929640"/>
            </a:xfrm>
            <a:prstGeom prst="rect">
              <a:avLst/>
            </a:prstGeom>
          </p:spPr>
        </p:pic>
        <p:pic>
          <p:nvPicPr>
            <p:cNvPr id="20" name="object 20"/>
            <p:cNvPicPr/>
            <p:nvPr/>
          </p:nvPicPr>
          <p:blipFill>
            <a:blip r:embed="rId16" cstate="print"/>
            <a:stretch>
              <a:fillRect/>
            </a:stretch>
          </p:blipFill>
          <p:spPr>
            <a:xfrm>
              <a:off x="8293608" y="5586983"/>
              <a:ext cx="864107" cy="864108"/>
            </a:xfrm>
            <a:prstGeom prst="rect">
              <a:avLst/>
            </a:prstGeom>
          </p:spPr>
        </p:pic>
        <p:pic>
          <p:nvPicPr>
            <p:cNvPr id="21" name="object 21"/>
            <p:cNvPicPr/>
            <p:nvPr/>
          </p:nvPicPr>
          <p:blipFill>
            <a:blip r:embed="rId17" cstate="print"/>
            <a:stretch>
              <a:fillRect/>
            </a:stretch>
          </p:blipFill>
          <p:spPr>
            <a:xfrm>
              <a:off x="9820656" y="3986783"/>
              <a:ext cx="1780031" cy="409956"/>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05728" y="0"/>
            <a:ext cx="5986272" cy="6857998"/>
          </a:xfrm>
          <a:prstGeom prst="rect">
            <a:avLst/>
          </a:prstGeom>
        </p:spPr>
      </p:pic>
      <p:sp>
        <p:nvSpPr>
          <p:cNvPr id="3" name="object 3"/>
          <p:cNvSpPr txBox="1"/>
          <p:nvPr/>
        </p:nvSpPr>
        <p:spPr>
          <a:xfrm>
            <a:off x="362508" y="551815"/>
            <a:ext cx="3555365" cy="5634990"/>
          </a:xfrm>
          <a:prstGeom prst="rect">
            <a:avLst/>
          </a:prstGeom>
        </p:spPr>
        <p:txBody>
          <a:bodyPr vert="horz" wrap="square" lIns="0" tIns="88900" rIns="0" bIns="0" rtlCol="0">
            <a:spAutoFit/>
          </a:bodyPr>
          <a:lstStyle/>
          <a:p>
            <a:pPr marL="299085" indent="-287020">
              <a:lnSpc>
                <a:spcPct val="100000"/>
              </a:lnSpc>
              <a:spcBef>
                <a:spcPts val="700"/>
              </a:spcBef>
              <a:buFont typeface="Wingdings"/>
              <a:buChar char=""/>
              <a:tabLst>
                <a:tab pos="299720" algn="l"/>
              </a:tabLst>
            </a:pPr>
            <a:r>
              <a:rPr sz="1800" spc="-10" dirty="0">
                <a:solidFill>
                  <a:srgbClr val="505050"/>
                </a:solidFill>
                <a:latin typeface="Tahoma"/>
                <a:cs typeface="Tahoma"/>
              </a:rPr>
              <a:t>Euroregion</a:t>
            </a:r>
            <a:r>
              <a:rPr sz="1800" spc="-20" dirty="0">
                <a:solidFill>
                  <a:srgbClr val="505050"/>
                </a:solidFill>
                <a:latin typeface="Tahoma"/>
                <a:cs typeface="Tahoma"/>
              </a:rPr>
              <a:t> </a:t>
            </a:r>
            <a:r>
              <a:rPr sz="1800" spc="-5" dirty="0">
                <a:solidFill>
                  <a:srgbClr val="505050"/>
                </a:solidFill>
                <a:latin typeface="Tahoma"/>
                <a:cs typeface="Tahoma"/>
              </a:rPr>
              <a:t>Nisa</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20" dirty="0">
                <a:solidFill>
                  <a:srgbClr val="505050"/>
                </a:solidFill>
                <a:latin typeface="Tahoma"/>
                <a:cs typeface="Tahoma"/>
              </a:rPr>
              <a:t> </a:t>
            </a:r>
            <a:r>
              <a:rPr sz="1800" spc="-5" dirty="0">
                <a:solidFill>
                  <a:srgbClr val="505050"/>
                </a:solidFill>
                <a:latin typeface="Tahoma"/>
                <a:cs typeface="Tahoma"/>
              </a:rPr>
              <a:t>Glacensis</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 Praděd</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20" dirty="0">
                <a:solidFill>
                  <a:srgbClr val="505050"/>
                </a:solidFill>
                <a:latin typeface="Tahoma"/>
                <a:cs typeface="Tahoma"/>
              </a:rPr>
              <a:t> </a:t>
            </a:r>
            <a:r>
              <a:rPr sz="1800" spc="-5" dirty="0">
                <a:solidFill>
                  <a:srgbClr val="505050"/>
                </a:solidFill>
                <a:latin typeface="Tahoma"/>
                <a:cs typeface="Tahoma"/>
              </a:rPr>
              <a:t>Silesia</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5" dirty="0">
                <a:solidFill>
                  <a:srgbClr val="505050"/>
                </a:solidFill>
                <a:latin typeface="Tahoma"/>
                <a:cs typeface="Tahoma"/>
              </a:rPr>
              <a:t> Těšínské</a:t>
            </a:r>
            <a:r>
              <a:rPr sz="1800" spc="-30" dirty="0">
                <a:solidFill>
                  <a:srgbClr val="505050"/>
                </a:solidFill>
                <a:latin typeface="Tahoma"/>
                <a:cs typeface="Tahoma"/>
              </a:rPr>
              <a:t> </a:t>
            </a:r>
            <a:r>
              <a:rPr sz="1800" dirty="0">
                <a:solidFill>
                  <a:srgbClr val="505050"/>
                </a:solidFill>
                <a:latin typeface="Tahoma"/>
                <a:cs typeface="Tahoma"/>
              </a:rPr>
              <a:t>Slezsko</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15" dirty="0">
                <a:solidFill>
                  <a:srgbClr val="505050"/>
                </a:solidFill>
                <a:latin typeface="Tahoma"/>
                <a:cs typeface="Tahoma"/>
              </a:rPr>
              <a:t> </a:t>
            </a:r>
            <a:r>
              <a:rPr sz="1800" spc="-5" dirty="0">
                <a:solidFill>
                  <a:srgbClr val="505050"/>
                </a:solidFill>
                <a:latin typeface="Tahoma"/>
                <a:cs typeface="Tahoma"/>
              </a:rPr>
              <a:t>Beskydy</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20" dirty="0">
                <a:solidFill>
                  <a:srgbClr val="505050"/>
                </a:solidFill>
                <a:latin typeface="Tahoma"/>
                <a:cs typeface="Tahoma"/>
              </a:rPr>
              <a:t> </a:t>
            </a:r>
            <a:r>
              <a:rPr sz="1800" spc="-40" dirty="0">
                <a:solidFill>
                  <a:srgbClr val="505050"/>
                </a:solidFill>
                <a:latin typeface="Tahoma"/>
                <a:cs typeface="Tahoma"/>
              </a:rPr>
              <a:t>Tatry</a:t>
            </a:r>
            <a:endParaRPr sz="1800">
              <a:latin typeface="Tahoma"/>
              <a:cs typeface="Tahoma"/>
            </a:endParaRPr>
          </a:p>
          <a:p>
            <a:pPr marL="299085" indent="-287020">
              <a:lnSpc>
                <a:spcPct val="100000"/>
              </a:lnSpc>
              <a:spcBef>
                <a:spcPts val="605"/>
              </a:spcBef>
              <a:buFont typeface="Wingdings"/>
              <a:buChar char=""/>
              <a:tabLst>
                <a:tab pos="299720" algn="l"/>
              </a:tabLst>
            </a:pPr>
            <a:r>
              <a:rPr sz="1800" spc="-10" dirty="0">
                <a:solidFill>
                  <a:srgbClr val="505050"/>
                </a:solidFill>
                <a:latin typeface="Tahoma"/>
                <a:cs typeface="Tahoma"/>
              </a:rPr>
              <a:t>Euroregion </a:t>
            </a:r>
            <a:r>
              <a:rPr sz="1800" spc="-5" dirty="0">
                <a:solidFill>
                  <a:srgbClr val="505050"/>
                </a:solidFill>
                <a:latin typeface="Tahoma"/>
                <a:cs typeface="Tahoma"/>
              </a:rPr>
              <a:t>Bałtyk</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20" dirty="0">
                <a:solidFill>
                  <a:srgbClr val="505050"/>
                </a:solidFill>
                <a:latin typeface="Tahoma"/>
                <a:cs typeface="Tahoma"/>
              </a:rPr>
              <a:t> </a:t>
            </a:r>
            <a:r>
              <a:rPr sz="1800" dirty="0">
                <a:solidFill>
                  <a:srgbClr val="505050"/>
                </a:solidFill>
                <a:latin typeface="Tahoma"/>
                <a:cs typeface="Tahoma"/>
              </a:rPr>
              <a:t>Bug</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 Karpaty</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5" dirty="0">
                <a:solidFill>
                  <a:srgbClr val="505050"/>
                </a:solidFill>
                <a:latin typeface="Tahoma"/>
                <a:cs typeface="Tahoma"/>
              </a:rPr>
              <a:t> Łyna</a:t>
            </a:r>
            <a:r>
              <a:rPr sz="1800" spc="-20" dirty="0">
                <a:solidFill>
                  <a:srgbClr val="505050"/>
                </a:solidFill>
                <a:latin typeface="Tahoma"/>
                <a:cs typeface="Tahoma"/>
              </a:rPr>
              <a:t> </a:t>
            </a:r>
            <a:r>
              <a:rPr sz="1800" dirty="0">
                <a:solidFill>
                  <a:srgbClr val="505050"/>
                </a:solidFill>
                <a:latin typeface="Tahoma"/>
                <a:cs typeface="Tahoma"/>
              </a:rPr>
              <a:t>-</a:t>
            </a:r>
            <a:r>
              <a:rPr sz="1800" spc="-20" dirty="0">
                <a:solidFill>
                  <a:srgbClr val="505050"/>
                </a:solidFill>
                <a:latin typeface="Tahoma"/>
                <a:cs typeface="Tahoma"/>
              </a:rPr>
              <a:t> </a:t>
            </a:r>
            <a:r>
              <a:rPr sz="1800" spc="-10" dirty="0">
                <a:solidFill>
                  <a:srgbClr val="505050"/>
                </a:solidFill>
                <a:latin typeface="Tahoma"/>
                <a:cs typeface="Tahoma"/>
              </a:rPr>
              <a:t>Ława</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 </a:t>
            </a:r>
            <a:r>
              <a:rPr sz="1800" spc="-5" dirty="0">
                <a:solidFill>
                  <a:srgbClr val="505050"/>
                </a:solidFill>
                <a:latin typeface="Tahoma"/>
                <a:cs typeface="Tahoma"/>
              </a:rPr>
              <a:t>Niemen</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5" dirty="0">
                <a:solidFill>
                  <a:srgbClr val="505050"/>
                </a:solidFill>
                <a:latin typeface="Tahoma"/>
                <a:cs typeface="Tahoma"/>
              </a:rPr>
              <a:t> </a:t>
            </a:r>
            <a:r>
              <a:rPr sz="1800" spc="-10" dirty="0">
                <a:solidFill>
                  <a:srgbClr val="505050"/>
                </a:solidFill>
                <a:latin typeface="Tahoma"/>
                <a:cs typeface="Tahoma"/>
              </a:rPr>
              <a:t>Pomerania</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dirty="0">
                <a:solidFill>
                  <a:srgbClr val="505050"/>
                </a:solidFill>
                <a:latin typeface="Tahoma"/>
                <a:cs typeface="Tahoma"/>
              </a:rPr>
              <a:t> </a:t>
            </a:r>
            <a:r>
              <a:rPr sz="1800" spc="-5" dirty="0">
                <a:solidFill>
                  <a:srgbClr val="505050"/>
                </a:solidFill>
                <a:latin typeface="Tahoma"/>
                <a:cs typeface="Tahoma"/>
              </a:rPr>
              <a:t>Pro</a:t>
            </a:r>
            <a:r>
              <a:rPr sz="1800" spc="-15" dirty="0">
                <a:solidFill>
                  <a:srgbClr val="505050"/>
                </a:solidFill>
                <a:latin typeface="Tahoma"/>
                <a:cs typeface="Tahoma"/>
              </a:rPr>
              <a:t> </a:t>
            </a:r>
            <a:r>
              <a:rPr sz="1800" spc="-5" dirty="0">
                <a:solidFill>
                  <a:srgbClr val="505050"/>
                </a:solidFill>
                <a:latin typeface="Tahoma"/>
                <a:cs typeface="Tahoma"/>
              </a:rPr>
              <a:t>Europa</a:t>
            </a:r>
            <a:r>
              <a:rPr sz="1800" dirty="0">
                <a:solidFill>
                  <a:srgbClr val="505050"/>
                </a:solidFill>
                <a:latin typeface="Tahoma"/>
                <a:cs typeface="Tahoma"/>
              </a:rPr>
              <a:t> Viadrina</a:t>
            </a:r>
            <a:endParaRPr sz="1800">
              <a:latin typeface="Tahoma"/>
              <a:cs typeface="Tahoma"/>
            </a:endParaRPr>
          </a:p>
          <a:p>
            <a:pPr marL="299085" indent="-287020">
              <a:lnSpc>
                <a:spcPct val="100000"/>
              </a:lnSpc>
              <a:spcBef>
                <a:spcPts val="605"/>
              </a:spcBef>
              <a:buFont typeface="Wingdings"/>
              <a:buChar char=""/>
              <a:tabLst>
                <a:tab pos="299720" algn="l"/>
              </a:tabLst>
            </a:pPr>
            <a:r>
              <a:rPr sz="1800" spc="-10" dirty="0">
                <a:solidFill>
                  <a:srgbClr val="505050"/>
                </a:solidFill>
                <a:latin typeface="Tahoma"/>
                <a:cs typeface="Tahoma"/>
              </a:rPr>
              <a:t>Euroregion</a:t>
            </a:r>
            <a:r>
              <a:rPr sz="1800" spc="5" dirty="0">
                <a:solidFill>
                  <a:srgbClr val="505050"/>
                </a:solidFill>
                <a:latin typeface="Tahoma"/>
                <a:cs typeface="Tahoma"/>
              </a:rPr>
              <a:t> </a:t>
            </a:r>
            <a:r>
              <a:rPr sz="1800" spc="-5" dirty="0">
                <a:solidFill>
                  <a:srgbClr val="505050"/>
                </a:solidFill>
                <a:latin typeface="Tahoma"/>
                <a:cs typeface="Tahoma"/>
              </a:rPr>
              <a:t>Puszcza</a:t>
            </a:r>
            <a:r>
              <a:rPr sz="1800" spc="-35" dirty="0">
                <a:solidFill>
                  <a:srgbClr val="505050"/>
                </a:solidFill>
                <a:latin typeface="Tahoma"/>
                <a:cs typeface="Tahoma"/>
              </a:rPr>
              <a:t> </a:t>
            </a:r>
            <a:r>
              <a:rPr sz="1800" spc="-5" dirty="0">
                <a:solidFill>
                  <a:srgbClr val="505050"/>
                </a:solidFill>
                <a:latin typeface="Tahoma"/>
                <a:cs typeface="Tahoma"/>
              </a:rPr>
              <a:t>Białowieska</a:t>
            </a:r>
            <a:endParaRPr sz="1800">
              <a:latin typeface="Tahoma"/>
              <a:cs typeface="Tahoma"/>
            </a:endParaRPr>
          </a:p>
          <a:p>
            <a:pPr marL="299085" indent="-287020">
              <a:lnSpc>
                <a:spcPct val="100000"/>
              </a:lnSpc>
              <a:spcBef>
                <a:spcPts val="600"/>
              </a:spcBef>
              <a:buFont typeface="Wingdings"/>
              <a:buChar char=""/>
              <a:tabLst>
                <a:tab pos="299720" algn="l"/>
              </a:tabLst>
            </a:pPr>
            <a:r>
              <a:rPr sz="1800" spc="-10" dirty="0">
                <a:solidFill>
                  <a:srgbClr val="505050"/>
                </a:solidFill>
                <a:latin typeface="Tahoma"/>
                <a:cs typeface="Tahoma"/>
              </a:rPr>
              <a:t>Euroregion</a:t>
            </a:r>
            <a:r>
              <a:rPr sz="1800" spc="5" dirty="0">
                <a:solidFill>
                  <a:srgbClr val="505050"/>
                </a:solidFill>
                <a:latin typeface="Tahoma"/>
                <a:cs typeface="Tahoma"/>
              </a:rPr>
              <a:t> </a:t>
            </a:r>
            <a:r>
              <a:rPr sz="1800" spc="-5" dirty="0">
                <a:solidFill>
                  <a:srgbClr val="505050"/>
                </a:solidFill>
                <a:latin typeface="Tahoma"/>
                <a:cs typeface="Tahoma"/>
              </a:rPr>
              <a:t>Sprewa</a:t>
            </a:r>
            <a:r>
              <a:rPr sz="1800" spc="-10" dirty="0">
                <a:solidFill>
                  <a:srgbClr val="505050"/>
                </a:solidFill>
                <a:latin typeface="Tahoma"/>
                <a:cs typeface="Tahoma"/>
              </a:rPr>
              <a:t> </a:t>
            </a:r>
            <a:r>
              <a:rPr sz="1800" spc="-5" dirty="0">
                <a:solidFill>
                  <a:srgbClr val="505050"/>
                </a:solidFill>
                <a:latin typeface="Tahoma"/>
                <a:cs typeface="Tahoma"/>
              </a:rPr>
              <a:t>-Nysa</a:t>
            </a:r>
            <a:r>
              <a:rPr sz="1800" spc="-15" dirty="0">
                <a:solidFill>
                  <a:srgbClr val="505050"/>
                </a:solidFill>
                <a:latin typeface="Tahoma"/>
                <a:cs typeface="Tahoma"/>
              </a:rPr>
              <a:t> </a:t>
            </a:r>
            <a:r>
              <a:rPr sz="1800" dirty="0">
                <a:solidFill>
                  <a:srgbClr val="505050"/>
                </a:solidFill>
                <a:latin typeface="Tahoma"/>
                <a:cs typeface="Tahoma"/>
              </a:rPr>
              <a:t>-</a:t>
            </a:r>
            <a:r>
              <a:rPr sz="1800" spc="-20" dirty="0">
                <a:solidFill>
                  <a:srgbClr val="505050"/>
                </a:solidFill>
                <a:latin typeface="Tahoma"/>
                <a:cs typeface="Tahoma"/>
              </a:rPr>
              <a:t> </a:t>
            </a:r>
            <a:r>
              <a:rPr sz="1800" spc="-5" dirty="0">
                <a:solidFill>
                  <a:srgbClr val="505050"/>
                </a:solidFill>
                <a:latin typeface="Tahoma"/>
                <a:cs typeface="Tahoma"/>
              </a:rPr>
              <a:t>Bóbr</a:t>
            </a:r>
            <a:endParaRPr sz="1800">
              <a:latin typeface="Tahoma"/>
              <a:cs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3524" cy="6857999"/>
          </a:xfrm>
          <a:prstGeom prst="rect">
            <a:avLst/>
          </a:prstGeom>
        </p:spPr>
      </p:pic>
      <p:graphicFrame>
        <p:nvGraphicFramePr>
          <p:cNvPr id="3" name="object 3"/>
          <p:cNvGraphicFramePr>
            <a:graphicFrameLocks noGrp="1"/>
          </p:cNvGraphicFramePr>
          <p:nvPr/>
        </p:nvGraphicFramePr>
        <p:xfrm>
          <a:off x="203200" y="260350"/>
          <a:ext cx="11639549" cy="6059253"/>
        </p:xfrm>
        <a:graphic>
          <a:graphicData uri="http://schemas.openxmlformats.org/drawingml/2006/table">
            <a:tbl>
              <a:tblPr firstRow="1" bandRow="1">
                <a:tableStyleId>{2D5ABB26-0587-4C30-8999-92F81FD0307C}</a:tableStyleId>
              </a:tblPr>
              <a:tblGrid>
                <a:gridCol w="4489450">
                  <a:extLst>
                    <a:ext uri="{9D8B030D-6E8A-4147-A177-3AD203B41FA5}">
                      <a16:colId xmlns:a16="http://schemas.microsoft.com/office/drawing/2014/main" val="20000"/>
                    </a:ext>
                  </a:extLst>
                </a:gridCol>
                <a:gridCol w="2112009">
                  <a:extLst>
                    <a:ext uri="{9D8B030D-6E8A-4147-A177-3AD203B41FA5}">
                      <a16:colId xmlns:a16="http://schemas.microsoft.com/office/drawing/2014/main" val="20001"/>
                    </a:ext>
                  </a:extLst>
                </a:gridCol>
                <a:gridCol w="2353945">
                  <a:extLst>
                    <a:ext uri="{9D8B030D-6E8A-4147-A177-3AD203B41FA5}">
                      <a16:colId xmlns:a16="http://schemas.microsoft.com/office/drawing/2014/main" val="20002"/>
                    </a:ext>
                  </a:extLst>
                </a:gridCol>
                <a:gridCol w="2684145">
                  <a:extLst>
                    <a:ext uri="{9D8B030D-6E8A-4147-A177-3AD203B41FA5}">
                      <a16:colId xmlns:a16="http://schemas.microsoft.com/office/drawing/2014/main" val="20003"/>
                    </a:ext>
                  </a:extLst>
                </a:gridCol>
              </a:tblGrid>
              <a:tr h="662940">
                <a:tc>
                  <a:txBody>
                    <a:bodyPr/>
                    <a:lstStyle/>
                    <a:p>
                      <a:pPr marL="287655">
                        <a:lnSpc>
                          <a:spcPct val="100000"/>
                        </a:lnSpc>
                        <a:spcBef>
                          <a:spcPts val="1480"/>
                        </a:spcBef>
                      </a:pPr>
                      <a:r>
                        <a:rPr sz="1800" b="1" spc="15" dirty="0">
                          <a:latin typeface="Calibri"/>
                          <a:cs typeface="Calibri"/>
                        </a:rPr>
                        <a:t>Euroregion</a:t>
                      </a:r>
                      <a:endParaRPr sz="1800">
                        <a:latin typeface="Calibri"/>
                        <a:cs typeface="Calibri"/>
                      </a:endParaRPr>
                    </a:p>
                  </a:txBody>
                  <a:tcPr marL="0" marR="0" marT="187960" marB="0">
                    <a:solidFill>
                      <a:srgbClr val="5B9BD4"/>
                    </a:solidFill>
                  </a:tcPr>
                </a:tc>
                <a:tc>
                  <a:txBody>
                    <a:bodyPr/>
                    <a:lstStyle/>
                    <a:p>
                      <a:pPr marR="424815" algn="r">
                        <a:lnSpc>
                          <a:spcPct val="100000"/>
                        </a:lnSpc>
                        <a:spcBef>
                          <a:spcPts val="1480"/>
                        </a:spcBef>
                      </a:pPr>
                      <a:r>
                        <a:rPr sz="1800" b="1" spc="15" dirty="0">
                          <a:latin typeface="Calibri"/>
                          <a:cs typeface="Calibri"/>
                        </a:rPr>
                        <a:t>Počet</a:t>
                      </a:r>
                      <a:r>
                        <a:rPr sz="1800" b="1" spc="-10" dirty="0">
                          <a:latin typeface="Calibri"/>
                          <a:cs typeface="Calibri"/>
                        </a:rPr>
                        <a:t> </a:t>
                      </a:r>
                      <a:r>
                        <a:rPr sz="1800" b="1" spc="25" dirty="0">
                          <a:latin typeface="Calibri"/>
                          <a:cs typeface="Calibri"/>
                        </a:rPr>
                        <a:t>obcí</a:t>
                      </a:r>
                      <a:endParaRPr sz="1800">
                        <a:latin typeface="Calibri"/>
                        <a:cs typeface="Calibri"/>
                      </a:endParaRPr>
                    </a:p>
                  </a:txBody>
                  <a:tcPr marL="0" marR="0" marT="187960" marB="0">
                    <a:solidFill>
                      <a:srgbClr val="5B9BD4"/>
                    </a:solidFill>
                  </a:tcPr>
                </a:tc>
                <a:tc>
                  <a:txBody>
                    <a:bodyPr/>
                    <a:lstStyle/>
                    <a:p>
                      <a:pPr marR="466725" algn="r">
                        <a:lnSpc>
                          <a:spcPct val="100000"/>
                        </a:lnSpc>
                        <a:spcBef>
                          <a:spcPts val="1480"/>
                        </a:spcBef>
                      </a:pPr>
                      <a:r>
                        <a:rPr sz="1800" b="1" spc="15" dirty="0">
                          <a:latin typeface="Calibri"/>
                          <a:cs typeface="Calibri"/>
                        </a:rPr>
                        <a:t>Počet</a:t>
                      </a:r>
                      <a:r>
                        <a:rPr sz="1800" b="1" spc="-5" dirty="0">
                          <a:latin typeface="Calibri"/>
                          <a:cs typeface="Calibri"/>
                        </a:rPr>
                        <a:t> </a:t>
                      </a:r>
                      <a:r>
                        <a:rPr sz="1800" b="1" spc="15" dirty="0">
                          <a:latin typeface="Calibri"/>
                          <a:cs typeface="Calibri"/>
                        </a:rPr>
                        <a:t>obyvatel</a:t>
                      </a:r>
                      <a:endParaRPr sz="1800">
                        <a:latin typeface="Calibri"/>
                        <a:cs typeface="Calibri"/>
                      </a:endParaRPr>
                    </a:p>
                  </a:txBody>
                  <a:tcPr marL="0" marR="0" marT="187960" marB="0">
                    <a:solidFill>
                      <a:srgbClr val="5B9BD4"/>
                    </a:solidFill>
                  </a:tcPr>
                </a:tc>
                <a:tc>
                  <a:txBody>
                    <a:bodyPr/>
                    <a:lstStyle/>
                    <a:p>
                      <a:pPr marL="102235" algn="ctr">
                        <a:lnSpc>
                          <a:spcPct val="100000"/>
                        </a:lnSpc>
                        <a:spcBef>
                          <a:spcPts val="400"/>
                        </a:spcBef>
                      </a:pPr>
                      <a:r>
                        <a:rPr sz="1800" b="1" spc="10" dirty="0">
                          <a:latin typeface="Calibri"/>
                          <a:cs typeface="Calibri"/>
                        </a:rPr>
                        <a:t>Katastrální</a:t>
                      </a:r>
                      <a:r>
                        <a:rPr sz="1800" b="1" spc="-5" dirty="0">
                          <a:latin typeface="Calibri"/>
                          <a:cs typeface="Calibri"/>
                        </a:rPr>
                        <a:t> </a:t>
                      </a:r>
                      <a:r>
                        <a:rPr sz="1800" b="1" spc="20" dirty="0">
                          <a:latin typeface="Calibri"/>
                          <a:cs typeface="Calibri"/>
                        </a:rPr>
                        <a:t>výměra</a:t>
                      </a:r>
                      <a:endParaRPr sz="1800">
                        <a:latin typeface="Calibri"/>
                        <a:cs typeface="Calibri"/>
                      </a:endParaRPr>
                    </a:p>
                    <a:p>
                      <a:pPr marL="105410" algn="ctr">
                        <a:lnSpc>
                          <a:spcPct val="100000"/>
                        </a:lnSpc>
                      </a:pPr>
                      <a:r>
                        <a:rPr sz="1800" b="1" spc="15" dirty="0">
                          <a:latin typeface="Calibri"/>
                          <a:cs typeface="Calibri"/>
                        </a:rPr>
                        <a:t>(v</a:t>
                      </a:r>
                      <a:r>
                        <a:rPr sz="1800" b="1" spc="20" dirty="0">
                          <a:latin typeface="Calibri"/>
                          <a:cs typeface="Calibri"/>
                        </a:rPr>
                        <a:t> km</a:t>
                      </a:r>
                      <a:r>
                        <a:rPr sz="1800" b="1" spc="30" baseline="34722" dirty="0">
                          <a:latin typeface="Calibri"/>
                          <a:cs typeface="Calibri"/>
                        </a:rPr>
                        <a:t>2</a:t>
                      </a:r>
                      <a:r>
                        <a:rPr sz="1800" b="1" spc="20" dirty="0">
                          <a:latin typeface="Calibri"/>
                          <a:cs typeface="Calibri"/>
                        </a:rPr>
                        <a:t>)</a:t>
                      </a:r>
                      <a:endParaRPr sz="1800">
                        <a:latin typeface="Calibri"/>
                        <a:cs typeface="Calibri"/>
                      </a:endParaRPr>
                    </a:p>
                  </a:txBody>
                  <a:tcPr marL="0" marR="0" marT="50800" marB="0">
                    <a:solidFill>
                      <a:srgbClr val="5B9BD4"/>
                    </a:solidFill>
                  </a:tcPr>
                </a:tc>
                <a:extLst>
                  <a:ext uri="{0D108BD9-81ED-4DB2-BD59-A6C34878D82A}">
                    <a16:rowId xmlns:a16="http://schemas.microsoft.com/office/drawing/2014/main" val="10000"/>
                  </a:ext>
                </a:extLst>
              </a:tr>
              <a:tr h="358393">
                <a:tc>
                  <a:txBody>
                    <a:bodyPr/>
                    <a:lstStyle/>
                    <a:p>
                      <a:pPr marL="287655">
                        <a:lnSpc>
                          <a:spcPct val="100000"/>
                        </a:lnSpc>
                        <a:spcBef>
                          <a:spcPts val="259"/>
                        </a:spcBef>
                      </a:pPr>
                      <a:r>
                        <a:rPr sz="1800" spc="-10" dirty="0">
                          <a:latin typeface="Calibri"/>
                          <a:cs typeface="Calibri"/>
                        </a:rPr>
                        <a:t>BESKYDY</a:t>
                      </a:r>
                      <a:endParaRPr sz="1800">
                        <a:latin typeface="Calibri"/>
                        <a:cs typeface="Calibri"/>
                      </a:endParaRPr>
                    </a:p>
                  </a:txBody>
                  <a:tcPr marL="0" marR="0" marT="33019" marB="0">
                    <a:lnL w="12700">
                      <a:solidFill>
                        <a:srgbClr val="5B9BD4"/>
                      </a:solidFill>
                      <a:prstDash val="solid"/>
                    </a:lnL>
                    <a:lnB w="12700">
                      <a:solidFill>
                        <a:srgbClr val="5B9BD4"/>
                      </a:solidFill>
                      <a:prstDash val="solid"/>
                    </a:lnB>
                    <a:solidFill>
                      <a:srgbClr val="EAEEF7"/>
                    </a:solidFill>
                  </a:tcPr>
                </a:tc>
                <a:tc>
                  <a:txBody>
                    <a:bodyPr/>
                    <a:lstStyle/>
                    <a:p>
                      <a:pPr marR="459105" algn="r">
                        <a:lnSpc>
                          <a:spcPct val="100000"/>
                        </a:lnSpc>
                        <a:spcBef>
                          <a:spcPts val="259"/>
                        </a:spcBef>
                      </a:pPr>
                      <a:r>
                        <a:rPr sz="1800" dirty="0">
                          <a:latin typeface="Calibri"/>
                          <a:cs typeface="Calibri"/>
                        </a:rPr>
                        <a:t>64</a:t>
                      </a:r>
                      <a:endParaRPr sz="1800">
                        <a:latin typeface="Calibri"/>
                        <a:cs typeface="Calibri"/>
                      </a:endParaRPr>
                    </a:p>
                  </a:txBody>
                  <a:tcPr marL="0" marR="0" marT="33019" marB="0">
                    <a:lnB w="12700">
                      <a:solidFill>
                        <a:srgbClr val="5B9BD4"/>
                      </a:solidFill>
                      <a:prstDash val="solid"/>
                    </a:lnB>
                    <a:solidFill>
                      <a:srgbClr val="EAEEF7"/>
                    </a:solidFill>
                  </a:tcPr>
                </a:tc>
                <a:tc>
                  <a:txBody>
                    <a:bodyPr/>
                    <a:lstStyle/>
                    <a:p>
                      <a:pPr marR="480695" algn="r">
                        <a:lnSpc>
                          <a:spcPct val="100000"/>
                        </a:lnSpc>
                        <a:spcBef>
                          <a:spcPts val="259"/>
                        </a:spcBef>
                      </a:pPr>
                      <a:r>
                        <a:rPr sz="1800" dirty="0">
                          <a:latin typeface="Calibri"/>
                          <a:cs typeface="Calibri"/>
                        </a:rPr>
                        <a:t>246</a:t>
                      </a:r>
                      <a:r>
                        <a:rPr sz="1800" spc="-45" dirty="0">
                          <a:latin typeface="Calibri"/>
                          <a:cs typeface="Calibri"/>
                        </a:rPr>
                        <a:t> </a:t>
                      </a:r>
                      <a:r>
                        <a:rPr sz="1800" dirty="0">
                          <a:latin typeface="Calibri"/>
                          <a:cs typeface="Calibri"/>
                        </a:rPr>
                        <a:t>257</a:t>
                      </a:r>
                      <a:endParaRPr sz="1800">
                        <a:latin typeface="Calibri"/>
                        <a:cs typeface="Calibri"/>
                      </a:endParaRPr>
                    </a:p>
                  </a:txBody>
                  <a:tcPr marL="0" marR="0" marT="33019" marB="0">
                    <a:lnB w="12700">
                      <a:solidFill>
                        <a:srgbClr val="5B9BD4"/>
                      </a:solidFill>
                      <a:prstDash val="solid"/>
                    </a:lnB>
                    <a:solidFill>
                      <a:srgbClr val="EAEEF7"/>
                    </a:solidFill>
                  </a:tcPr>
                </a:tc>
                <a:tc>
                  <a:txBody>
                    <a:bodyPr/>
                    <a:lstStyle/>
                    <a:p>
                      <a:pPr marR="422909" algn="r">
                        <a:lnSpc>
                          <a:spcPct val="100000"/>
                        </a:lnSpc>
                        <a:spcBef>
                          <a:spcPts val="259"/>
                        </a:spcBef>
                      </a:pPr>
                      <a:r>
                        <a:rPr sz="1800" dirty="0">
                          <a:latin typeface="Calibri"/>
                          <a:cs typeface="Calibri"/>
                        </a:rPr>
                        <a:t>1</a:t>
                      </a:r>
                      <a:r>
                        <a:rPr sz="1800" spc="-40" dirty="0">
                          <a:latin typeface="Calibri"/>
                          <a:cs typeface="Calibri"/>
                        </a:rPr>
                        <a:t> </a:t>
                      </a:r>
                      <a:r>
                        <a:rPr sz="1800" dirty="0">
                          <a:latin typeface="Calibri"/>
                          <a:cs typeface="Calibri"/>
                        </a:rPr>
                        <a:t>012</a:t>
                      </a:r>
                      <a:endParaRPr sz="1800">
                        <a:latin typeface="Calibri"/>
                        <a:cs typeface="Calibri"/>
                      </a:endParaRPr>
                    </a:p>
                  </a:txBody>
                  <a:tcPr marL="0" marR="0" marT="33019" marB="0">
                    <a:lnR w="12700">
                      <a:solidFill>
                        <a:srgbClr val="5B9BD4"/>
                      </a:solidFill>
                      <a:prstDash val="solid"/>
                    </a:lnR>
                    <a:lnB w="12700">
                      <a:solidFill>
                        <a:srgbClr val="5B9BD4"/>
                      </a:solidFill>
                      <a:prstDash val="solid"/>
                    </a:lnB>
                    <a:solidFill>
                      <a:srgbClr val="EAEEF7"/>
                    </a:solidFill>
                  </a:tcPr>
                </a:tc>
                <a:extLst>
                  <a:ext uri="{0D108BD9-81ED-4DB2-BD59-A6C34878D82A}">
                    <a16:rowId xmlns:a16="http://schemas.microsoft.com/office/drawing/2014/main" val="10001"/>
                  </a:ext>
                </a:extLst>
              </a:tr>
              <a:tr h="364870">
                <a:tc>
                  <a:txBody>
                    <a:bodyPr/>
                    <a:lstStyle/>
                    <a:p>
                      <a:pPr marL="287655">
                        <a:lnSpc>
                          <a:spcPct val="100000"/>
                        </a:lnSpc>
                        <a:spcBef>
                          <a:spcPts val="310"/>
                        </a:spcBef>
                      </a:pPr>
                      <a:r>
                        <a:rPr sz="1800" dirty="0">
                          <a:latin typeface="Calibri"/>
                          <a:cs typeface="Calibri"/>
                        </a:rPr>
                        <a:t>BÍLÉ</a:t>
                      </a:r>
                      <a:r>
                        <a:rPr sz="1800" spc="-40" dirty="0">
                          <a:latin typeface="Calibri"/>
                          <a:cs typeface="Calibri"/>
                        </a:rPr>
                        <a:t> </a:t>
                      </a:r>
                      <a:r>
                        <a:rPr sz="1800" spc="-45" dirty="0">
                          <a:latin typeface="Calibri"/>
                          <a:cs typeface="Calibri"/>
                        </a:rPr>
                        <a:t>KARPATY</a:t>
                      </a:r>
                      <a:endParaRPr sz="1800">
                        <a:latin typeface="Calibri"/>
                        <a:cs typeface="Calibri"/>
                      </a:endParaRPr>
                    </a:p>
                  </a:txBody>
                  <a:tcPr marL="0" marR="0" marT="39370"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marR="458470" algn="r">
                        <a:lnSpc>
                          <a:spcPct val="100000"/>
                        </a:lnSpc>
                        <a:spcBef>
                          <a:spcPts val="310"/>
                        </a:spcBef>
                      </a:pPr>
                      <a:r>
                        <a:rPr sz="1800" spc="-5" dirty="0">
                          <a:latin typeface="Calibri"/>
                          <a:cs typeface="Calibri"/>
                        </a:rPr>
                        <a:t>153</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FFFFFF"/>
                    </a:solidFill>
                  </a:tcPr>
                </a:tc>
                <a:tc>
                  <a:txBody>
                    <a:bodyPr/>
                    <a:lstStyle/>
                    <a:p>
                      <a:pPr marR="481330" algn="r">
                        <a:lnSpc>
                          <a:spcPct val="100000"/>
                        </a:lnSpc>
                        <a:spcBef>
                          <a:spcPts val="310"/>
                        </a:spcBef>
                      </a:pPr>
                      <a:r>
                        <a:rPr sz="1800" dirty="0">
                          <a:latin typeface="Calibri"/>
                          <a:cs typeface="Calibri"/>
                        </a:rPr>
                        <a:t>320</a:t>
                      </a:r>
                      <a:r>
                        <a:rPr sz="1800" spc="-45" dirty="0">
                          <a:latin typeface="Calibri"/>
                          <a:cs typeface="Calibri"/>
                        </a:rPr>
                        <a:t> </a:t>
                      </a:r>
                      <a:r>
                        <a:rPr sz="1800" dirty="0">
                          <a:latin typeface="Calibri"/>
                          <a:cs typeface="Calibri"/>
                        </a:rPr>
                        <a:t>560</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FFFFFF"/>
                    </a:solidFill>
                  </a:tcPr>
                </a:tc>
                <a:tc>
                  <a:txBody>
                    <a:bodyPr/>
                    <a:lstStyle/>
                    <a:p>
                      <a:pPr marR="422275" algn="r">
                        <a:lnSpc>
                          <a:spcPct val="100000"/>
                        </a:lnSpc>
                        <a:spcBef>
                          <a:spcPts val="310"/>
                        </a:spcBef>
                      </a:pPr>
                      <a:r>
                        <a:rPr sz="1800" dirty="0">
                          <a:latin typeface="Calibri"/>
                          <a:cs typeface="Calibri"/>
                        </a:rPr>
                        <a:t>2</a:t>
                      </a:r>
                      <a:r>
                        <a:rPr sz="1800" spc="-45" dirty="0">
                          <a:latin typeface="Calibri"/>
                          <a:cs typeface="Calibri"/>
                        </a:rPr>
                        <a:t> </a:t>
                      </a:r>
                      <a:r>
                        <a:rPr sz="1800" dirty="0">
                          <a:latin typeface="Calibri"/>
                          <a:cs typeface="Calibri"/>
                        </a:rPr>
                        <a:t>208</a:t>
                      </a:r>
                      <a:endParaRPr sz="1800">
                        <a:latin typeface="Calibri"/>
                        <a:cs typeface="Calibri"/>
                      </a:endParaRPr>
                    </a:p>
                  </a:txBody>
                  <a:tcPr marL="0" marR="0" marT="39370"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02"/>
                  </a:ext>
                </a:extLst>
              </a:tr>
              <a:tr h="364744">
                <a:tc>
                  <a:txBody>
                    <a:bodyPr/>
                    <a:lstStyle/>
                    <a:p>
                      <a:pPr marL="287655">
                        <a:lnSpc>
                          <a:spcPct val="100000"/>
                        </a:lnSpc>
                        <a:spcBef>
                          <a:spcPts val="310"/>
                        </a:spcBef>
                      </a:pPr>
                      <a:r>
                        <a:rPr sz="1800" spc="-5" dirty="0">
                          <a:latin typeface="Calibri"/>
                          <a:cs typeface="Calibri"/>
                        </a:rPr>
                        <a:t>EGRENSIS</a:t>
                      </a:r>
                      <a:endParaRPr sz="1800">
                        <a:latin typeface="Calibri"/>
                        <a:cs typeface="Calibri"/>
                      </a:endParaRPr>
                    </a:p>
                  </a:txBody>
                  <a:tcPr marL="0" marR="0" marT="39370" marB="0">
                    <a:lnL w="12700">
                      <a:solidFill>
                        <a:srgbClr val="5B9BD4"/>
                      </a:solidFill>
                      <a:prstDash val="solid"/>
                    </a:lnL>
                    <a:lnT w="12700">
                      <a:solidFill>
                        <a:srgbClr val="5B9BD4"/>
                      </a:solidFill>
                      <a:prstDash val="solid"/>
                    </a:lnT>
                    <a:lnB w="12700">
                      <a:solidFill>
                        <a:srgbClr val="5B9BD4"/>
                      </a:solidFill>
                      <a:prstDash val="solid"/>
                    </a:lnB>
                    <a:solidFill>
                      <a:srgbClr val="EAEEF7"/>
                    </a:solidFill>
                  </a:tcPr>
                </a:tc>
                <a:tc>
                  <a:txBody>
                    <a:bodyPr/>
                    <a:lstStyle/>
                    <a:p>
                      <a:pPr marR="459105" algn="r">
                        <a:lnSpc>
                          <a:spcPct val="100000"/>
                        </a:lnSpc>
                        <a:spcBef>
                          <a:spcPts val="310"/>
                        </a:spcBef>
                      </a:pPr>
                      <a:r>
                        <a:rPr sz="1800" dirty="0">
                          <a:latin typeface="Calibri"/>
                          <a:cs typeface="Calibri"/>
                        </a:rPr>
                        <a:t>69</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EAEEF7"/>
                    </a:solidFill>
                  </a:tcPr>
                </a:tc>
                <a:tc>
                  <a:txBody>
                    <a:bodyPr/>
                    <a:lstStyle/>
                    <a:p>
                      <a:pPr marR="480695" algn="r">
                        <a:lnSpc>
                          <a:spcPct val="100000"/>
                        </a:lnSpc>
                        <a:spcBef>
                          <a:spcPts val="310"/>
                        </a:spcBef>
                      </a:pPr>
                      <a:r>
                        <a:rPr sz="1800" dirty="0">
                          <a:latin typeface="Calibri"/>
                          <a:cs typeface="Calibri"/>
                        </a:rPr>
                        <a:t>266</a:t>
                      </a:r>
                      <a:r>
                        <a:rPr sz="1800" spc="-45" dirty="0">
                          <a:latin typeface="Calibri"/>
                          <a:cs typeface="Calibri"/>
                        </a:rPr>
                        <a:t> </a:t>
                      </a:r>
                      <a:r>
                        <a:rPr sz="1800" dirty="0">
                          <a:latin typeface="Calibri"/>
                          <a:cs typeface="Calibri"/>
                        </a:rPr>
                        <a:t>994</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EAEEF7"/>
                    </a:solidFill>
                  </a:tcPr>
                </a:tc>
                <a:tc>
                  <a:txBody>
                    <a:bodyPr/>
                    <a:lstStyle/>
                    <a:p>
                      <a:pPr marR="423545" algn="r">
                        <a:lnSpc>
                          <a:spcPct val="100000"/>
                        </a:lnSpc>
                        <a:spcBef>
                          <a:spcPts val="310"/>
                        </a:spcBef>
                      </a:pPr>
                      <a:r>
                        <a:rPr sz="1800" dirty="0">
                          <a:latin typeface="Calibri"/>
                          <a:cs typeface="Calibri"/>
                        </a:rPr>
                        <a:t>2</a:t>
                      </a:r>
                      <a:r>
                        <a:rPr sz="1800" spc="-45" dirty="0">
                          <a:latin typeface="Calibri"/>
                          <a:cs typeface="Calibri"/>
                        </a:rPr>
                        <a:t> </a:t>
                      </a:r>
                      <a:r>
                        <a:rPr sz="1800" dirty="0">
                          <a:latin typeface="Calibri"/>
                          <a:cs typeface="Calibri"/>
                        </a:rPr>
                        <a:t>183</a:t>
                      </a:r>
                      <a:endParaRPr sz="1800">
                        <a:latin typeface="Calibri"/>
                        <a:cs typeface="Calibri"/>
                      </a:endParaRPr>
                    </a:p>
                  </a:txBody>
                  <a:tcPr marL="0" marR="0" marT="39370" marB="0">
                    <a:lnR w="12700">
                      <a:solidFill>
                        <a:srgbClr val="5B9BD4"/>
                      </a:solidFill>
                      <a:prstDash val="solid"/>
                    </a:lnR>
                    <a:lnT w="12700">
                      <a:solidFill>
                        <a:srgbClr val="5B9BD4"/>
                      </a:solidFill>
                      <a:prstDash val="solid"/>
                    </a:lnT>
                    <a:lnB w="12700">
                      <a:solidFill>
                        <a:srgbClr val="5B9BD4"/>
                      </a:solidFill>
                      <a:prstDash val="solid"/>
                    </a:lnB>
                    <a:solidFill>
                      <a:srgbClr val="EAEEF7"/>
                    </a:solidFill>
                  </a:tcPr>
                </a:tc>
                <a:extLst>
                  <a:ext uri="{0D108BD9-81ED-4DB2-BD59-A6C34878D82A}">
                    <a16:rowId xmlns:a16="http://schemas.microsoft.com/office/drawing/2014/main" val="10003"/>
                  </a:ext>
                </a:extLst>
              </a:tr>
              <a:tr h="331470">
                <a:tc>
                  <a:txBody>
                    <a:bodyPr/>
                    <a:lstStyle/>
                    <a:p>
                      <a:pPr marL="287655">
                        <a:lnSpc>
                          <a:spcPct val="100000"/>
                        </a:lnSpc>
                        <a:spcBef>
                          <a:spcPts val="180"/>
                        </a:spcBef>
                      </a:pPr>
                      <a:r>
                        <a:rPr sz="1800" spc="-5" dirty="0">
                          <a:latin typeface="Calibri"/>
                          <a:cs typeface="Calibri"/>
                        </a:rPr>
                        <a:t>GLACENSIS</a:t>
                      </a:r>
                      <a:endParaRPr sz="1800">
                        <a:latin typeface="Calibri"/>
                        <a:cs typeface="Calibri"/>
                      </a:endParaRPr>
                    </a:p>
                  </a:txBody>
                  <a:tcPr marL="0" marR="0" marT="22860"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marR="458470" algn="r">
                        <a:lnSpc>
                          <a:spcPct val="100000"/>
                        </a:lnSpc>
                        <a:spcBef>
                          <a:spcPts val="180"/>
                        </a:spcBef>
                      </a:pPr>
                      <a:r>
                        <a:rPr sz="1800" spc="-5" dirty="0">
                          <a:latin typeface="Calibri"/>
                          <a:cs typeface="Calibri"/>
                        </a:rPr>
                        <a:t>108</a:t>
                      </a:r>
                      <a:endParaRPr sz="1800">
                        <a:latin typeface="Calibri"/>
                        <a:cs typeface="Calibri"/>
                      </a:endParaRPr>
                    </a:p>
                  </a:txBody>
                  <a:tcPr marL="0" marR="0" marT="22860" marB="0">
                    <a:lnT w="12700">
                      <a:solidFill>
                        <a:srgbClr val="5B9BD4"/>
                      </a:solidFill>
                      <a:prstDash val="solid"/>
                    </a:lnT>
                    <a:lnB w="12700">
                      <a:solidFill>
                        <a:srgbClr val="5B9BD4"/>
                      </a:solidFill>
                      <a:prstDash val="solid"/>
                    </a:lnB>
                    <a:solidFill>
                      <a:srgbClr val="FFFFFF"/>
                    </a:solidFill>
                  </a:tcPr>
                </a:tc>
                <a:tc>
                  <a:txBody>
                    <a:bodyPr/>
                    <a:lstStyle/>
                    <a:p>
                      <a:pPr marR="481330" algn="r">
                        <a:lnSpc>
                          <a:spcPct val="100000"/>
                        </a:lnSpc>
                        <a:spcBef>
                          <a:spcPts val="180"/>
                        </a:spcBef>
                      </a:pPr>
                      <a:r>
                        <a:rPr sz="1800" dirty="0">
                          <a:latin typeface="Calibri"/>
                          <a:cs typeface="Calibri"/>
                        </a:rPr>
                        <a:t>269</a:t>
                      </a:r>
                      <a:r>
                        <a:rPr sz="1800" spc="-45" dirty="0">
                          <a:latin typeface="Calibri"/>
                          <a:cs typeface="Calibri"/>
                        </a:rPr>
                        <a:t> </a:t>
                      </a:r>
                      <a:r>
                        <a:rPr sz="1800" dirty="0">
                          <a:latin typeface="Calibri"/>
                          <a:cs typeface="Calibri"/>
                        </a:rPr>
                        <a:t>012</a:t>
                      </a:r>
                      <a:endParaRPr sz="1800">
                        <a:latin typeface="Calibri"/>
                        <a:cs typeface="Calibri"/>
                      </a:endParaRPr>
                    </a:p>
                  </a:txBody>
                  <a:tcPr marL="0" marR="0" marT="22860" marB="0">
                    <a:lnT w="12700">
                      <a:solidFill>
                        <a:srgbClr val="5B9BD4"/>
                      </a:solidFill>
                      <a:prstDash val="solid"/>
                    </a:lnT>
                    <a:lnB w="12700">
                      <a:solidFill>
                        <a:srgbClr val="5B9BD4"/>
                      </a:solidFill>
                      <a:prstDash val="solid"/>
                    </a:lnB>
                    <a:solidFill>
                      <a:srgbClr val="FFFFFF"/>
                    </a:solidFill>
                  </a:tcPr>
                </a:tc>
                <a:tc>
                  <a:txBody>
                    <a:bodyPr/>
                    <a:lstStyle/>
                    <a:p>
                      <a:pPr marR="422275" algn="r">
                        <a:lnSpc>
                          <a:spcPct val="100000"/>
                        </a:lnSpc>
                        <a:spcBef>
                          <a:spcPts val="180"/>
                        </a:spcBef>
                      </a:pPr>
                      <a:r>
                        <a:rPr sz="1800" dirty="0">
                          <a:latin typeface="Calibri"/>
                          <a:cs typeface="Calibri"/>
                        </a:rPr>
                        <a:t>1</a:t>
                      </a:r>
                      <a:r>
                        <a:rPr sz="1800" spc="-45" dirty="0">
                          <a:latin typeface="Calibri"/>
                          <a:cs typeface="Calibri"/>
                        </a:rPr>
                        <a:t> </a:t>
                      </a:r>
                      <a:r>
                        <a:rPr sz="1800" dirty="0">
                          <a:latin typeface="Calibri"/>
                          <a:cs typeface="Calibri"/>
                        </a:rPr>
                        <a:t>997</a:t>
                      </a:r>
                      <a:endParaRPr sz="1800">
                        <a:latin typeface="Calibri"/>
                        <a:cs typeface="Calibri"/>
                      </a:endParaRPr>
                    </a:p>
                  </a:txBody>
                  <a:tcPr marL="0" marR="0" marT="22860"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04"/>
                  </a:ext>
                </a:extLst>
              </a:tr>
              <a:tr h="364870">
                <a:tc>
                  <a:txBody>
                    <a:bodyPr/>
                    <a:lstStyle/>
                    <a:p>
                      <a:pPr marL="287655">
                        <a:lnSpc>
                          <a:spcPct val="100000"/>
                        </a:lnSpc>
                        <a:spcBef>
                          <a:spcPts val="310"/>
                        </a:spcBef>
                      </a:pPr>
                      <a:r>
                        <a:rPr sz="1800" spc="-5" dirty="0">
                          <a:latin typeface="Calibri"/>
                          <a:cs typeface="Calibri"/>
                        </a:rPr>
                        <a:t>JIHOČESKÁ</a:t>
                      </a:r>
                      <a:r>
                        <a:rPr sz="1800" spc="-20" dirty="0">
                          <a:latin typeface="Calibri"/>
                          <a:cs typeface="Calibri"/>
                        </a:rPr>
                        <a:t> </a:t>
                      </a:r>
                      <a:r>
                        <a:rPr sz="1800" spc="-50" dirty="0">
                          <a:latin typeface="Calibri"/>
                          <a:cs typeface="Calibri"/>
                        </a:rPr>
                        <a:t>SILVA</a:t>
                      </a:r>
                      <a:r>
                        <a:rPr sz="1800" spc="-5" dirty="0">
                          <a:latin typeface="Calibri"/>
                          <a:cs typeface="Calibri"/>
                        </a:rPr>
                        <a:t> </a:t>
                      </a:r>
                      <a:r>
                        <a:rPr sz="1800" spc="-10" dirty="0">
                          <a:latin typeface="Calibri"/>
                          <a:cs typeface="Calibri"/>
                        </a:rPr>
                        <a:t>NORTICA</a:t>
                      </a:r>
                      <a:endParaRPr sz="1800">
                        <a:latin typeface="Calibri"/>
                        <a:cs typeface="Calibri"/>
                      </a:endParaRPr>
                    </a:p>
                  </a:txBody>
                  <a:tcPr marL="0" marR="0" marT="39370" marB="0">
                    <a:lnL w="12700">
                      <a:solidFill>
                        <a:srgbClr val="5B9BD4"/>
                      </a:solidFill>
                      <a:prstDash val="solid"/>
                    </a:lnL>
                    <a:lnT w="12700">
                      <a:solidFill>
                        <a:srgbClr val="5B9BD4"/>
                      </a:solidFill>
                      <a:prstDash val="solid"/>
                    </a:lnT>
                    <a:lnB w="12700">
                      <a:solidFill>
                        <a:srgbClr val="5B9BD4"/>
                      </a:solidFill>
                      <a:prstDash val="solid"/>
                    </a:lnB>
                    <a:solidFill>
                      <a:srgbClr val="EAEEF7"/>
                    </a:solidFill>
                  </a:tcPr>
                </a:tc>
                <a:tc>
                  <a:txBody>
                    <a:bodyPr/>
                    <a:lstStyle/>
                    <a:p>
                      <a:pPr marR="459105" algn="r">
                        <a:lnSpc>
                          <a:spcPct val="100000"/>
                        </a:lnSpc>
                        <a:spcBef>
                          <a:spcPts val="310"/>
                        </a:spcBef>
                      </a:pPr>
                      <a:r>
                        <a:rPr sz="1800" dirty="0">
                          <a:latin typeface="Calibri"/>
                          <a:cs typeface="Calibri"/>
                        </a:rPr>
                        <a:t>37</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EAEEF7"/>
                    </a:solidFill>
                  </a:tcPr>
                </a:tc>
                <a:tc>
                  <a:txBody>
                    <a:bodyPr/>
                    <a:lstStyle/>
                    <a:p>
                      <a:pPr marR="480695" algn="r">
                        <a:lnSpc>
                          <a:spcPct val="100000"/>
                        </a:lnSpc>
                        <a:spcBef>
                          <a:spcPts val="310"/>
                        </a:spcBef>
                      </a:pPr>
                      <a:r>
                        <a:rPr sz="1800" dirty="0">
                          <a:latin typeface="Calibri"/>
                          <a:cs typeface="Calibri"/>
                        </a:rPr>
                        <a:t>259</a:t>
                      </a:r>
                      <a:r>
                        <a:rPr sz="1800" spc="-45" dirty="0">
                          <a:latin typeface="Calibri"/>
                          <a:cs typeface="Calibri"/>
                        </a:rPr>
                        <a:t> </a:t>
                      </a:r>
                      <a:r>
                        <a:rPr sz="1800" dirty="0">
                          <a:latin typeface="Calibri"/>
                          <a:cs typeface="Calibri"/>
                        </a:rPr>
                        <a:t>238</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EAEEF7"/>
                    </a:solidFill>
                  </a:tcPr>
                </a:tc>
                <a:tc>
                  <a:txBody>
                    <a:bodyPr/>
                    <a:lstStyle/>
                    <a:p>
                      <a:pPr marR="423545" algn="r">
                        <a:lnSpc>
                          <a:spcPct val="100000"/>
                        </a:lnSpc>
                        <a:spcBef>
                          <a:spcPts val="310"/>
                        </a:spcBef>
                      </a:pPr>
                      <a:r>
                        <a:rPr sz="1800" dirty="0">
                          <a:latin typeface="Calibri"/>
                          <a:cs typeface="Calibri"/>
                        </a:rPr>
                        <a:t>1</a:t>
                      </a:r>
                      <a:r>
                        <a:rPr sz="1800" spc="-45" dirty="0">
                          <a:latin typeface="Calibri"/>
                          <a:cs typeface="Calibri"/>
                        </a:rPr>
                        <a:t> </a:t>
                      </a:r>
                      <a:r>
                        <a:rPr sz="1800" dirty="0">
                          <a:latin typeface="Calibri"/>
                          <a:cs typeface="Calibri"/>
                        </a:rPr>
                        <a:t>664</a:t>
                      </a:r>
                      <a:endParaRPr sz="1800">
                        <a:latin typeface="Calibri"/>
                        <a:cs typeface="Calibri"/>
                      </a:endParaRPr>
                    </a:p>
                  </a:txBody>
                  <a:tcPr marL="0" marR="0" marT="39370" marB="0">
                    <a:lnR w="12700">
                      <a:solidFill>
                        <a:srgbClr val="5B9BD4"/>
                      </a:solidFill>
                      <a:prstDash val="solid"/>
                    </a:lnR>
                    <a:lnT w="12700">
                      <a:solidFill>
                        <a:srgbClr val="5B9BD4"/>
                      </a:solidFill>
                      <a:prstDash val="solid"/>
                    </a:lnT>
                    <a:lnB w="12700">
                      <a:solidFill>
                        <a:srgbClr val="5B9BD4"/>
                      </a:solidFill>
                      <a:prstDash val="solid"/>
                    </a:lnB>
                    <a:solidFill>
                      <a:srgbClr val="EAEEF7"/>
                    </a:solidFill>
                  </a:tcPr>
                </a:tc>
                <a:extLst>
                  <a:ext uri="{0D108BD9-81ED-4DB2-BD59-A6C34878D82A}">
                    <a16:rowId xmlns:a16="http://schemas.microsoft.com/office/drawing/2014/main" val="10005"/>
                  </a:ext>
                </a:extLst>
              </a:tr>
              <a:tr h="364744">
                <a:tc>
                  <a:txBody>
                    <a:bodyPr/>
                    <a:lstStyle/>
                    <a:p>
                      <a:pPr marL="287655">
                        <a:lnSpc>
                          <a:spcPct val="100000"/>
                        </a:lnSpc>
                        <a:spcBef>
                          <a:spcPts val="310"/>
                        </a:spcBef>
                      </a:pPr>
                      <a:r>
                        <a:rPr sz="1800" spc="-5" dirty="0">
                          <a:latin typeface="Calibri"/>
                          <a:cs typeface="Calibri"/>
                        </a:rPr>
                        <a:t>KRUŠNOHOŘÍ</a:t>
                      </a:r>
                      <a:endParaRPr sz="1800">
                        <a:latin typeface="Calibri"/>
                        <a:cs typeface="Calibri"/>
                      </a:endParaRPr>
                    </a:p>
                  </a:txBody>
                  <a:tcPr marL="0" marR="0" marT="39370"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marR="458470" algn="r">
                        <a:lnSpc>
                          <a:spcPct val="100000"/>
                        </a:lnSpc>
                        <a:spcBef>
                          <a:spcPts val="310"/>
                        </a:spcBef>
                      </a:pPr>
                      <a:r>
                        <a:rPr sz="1800" spc="-5" dirty="0">
                          <a:latin typeface="Calibri"/>
                          <a:cs typeface="Calibri"/>
                        </a:rPr>
                        <a:t>72</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FFFFFF"/>
                    </a:solidFill>
                  </a:tcPr>
                </a:tc>
                <a:tc>
                  <a:txBody>
                    <a:bodyPr/>
                    <a:lstStyle/>
                    <a:p>
                      <a:pPr marR="481330" algn="r">
                        <a:lnSpc>
                          <a:spcPct val="100000"/>
                        </a:lnSpc>
                        <a:spcBef>
                          <a:spcPts val="310"/>
                        </a:spcBef>
                      </a:pPr>
                      <a:r>
                        <a:rPr sz="1800" dirty="0">
                          <a:latin typeface="Calibri"/>
                          <a:cs typeface="Calibri"/>
                        </a:rPr>
                        <a:t>298</a:t>
                      </a:r>
                      <a:r>
                        <a:rPr sz="1800" spc="-45" dirty="0">
                          <a:latin typeface="Calibri"/>
                          <a:cs typeface="Calibri"/>
                        </a:rPr>
                        <a:t> </a:t>
                      </a:r>
                      <a:r>
                        <a:rPr sz="1800" dirty="0">
                          <a:latin typeface="Calibri"/>
                          <a:cs typeface="Calibri"/>
                        </a:rPr>
                        <a:t>844</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FFFFFF"/>
                    </a:solidFill>
                  </a:tcPr>
                </a:tc>
                <a:tc>
                  <a:txBody>
                    <a:bodyPr/>
                    <a:lstStyle/>
                    <a:p>
                      <a:pPr marR="422275" algn="r">
                        <a:lnSpc>
                          <a:spcPct val="100000"/>
                        </a:lnSpc>
                        <a:spcBef>
                          <a:spcPts val="310"/>
                        </a:spcBef>
                      </a:pPr>
                      <a:r>
                        <a:rPr sz="1800" dirty="0">
                          <a:latin typeface="Calibri"/>
                          <a:cs typeface="Calibri"/>
                        </a:rPr>
                        <a:t>1</a:t>
                      </a:r>
                      <a:r>
                        <a:rPr sz="1800" spc="-45" dirty="0">
                          <a:latin typeface="Calibri"/>
                          <a:cs typeface="Calibri"/>
                        </a:rPr>
                        <a:t> </a:t>
                      </a:r>
                      <a:r>
                        <a:rPr sz="1800" dirty="0">
                          <a:latin typeface="Calibri"/>
                          <a:cs typeface="Calibri"/>
                        </a:rPr>
                        <a:t>507</a:t>
                      </a:r>
                      <a:endParaRPr sz="1800">
                        <a:latin typeface="Calibri"/>
                        <a:cs typeface="Calibri"/>
                      </a:endParaRPr>
                    </a:p>
                  </a:txBody>
                  <a:tcPr marL="0" marR="0" marT="39370"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06"/>
                  </a:ext>
                </a:extLst>
              </a:tr>
              <a:tr h="364743">
                <a:tc>
                  <a:txBody>
                    <a:bodyPr/>
                    <a:lstStyle/>
                    <a:p>
                      <a:pPr marL="287655">
                        <a:lnSpc>
                          <a:spcPct val="100000"/>
                        </a:lnSpc>
                        <a:spcBef>
                          <a:spcPts val="310"/>
                        </a:spcBef>
                      </a:pPr>
                      <a:r>
                        <a:rPr sz="1800" spc="-5" dirty="0">
                          <a:latin typeface="Calibri"/>
                          <a:cs typeface="Calibri"/>
                        </a:rPr>
                        <a:t>LABE</a:t>
                      </a:r>
                      <a:endParaRPr sz="1800">
                        <a:latin typeface="Calibri"/>
                        <a:cs typeface="Calibri"/>
                      </a:endParaRPr>
                    </a:p>
                  </a:txBody>
                  <a:tcPr marL="0" marR="0" marT="39370" marB="0">
                    <a:lnL w="12700">
                      <a:solidFill>
                        <a:srgbClr val="5B9BD4"/>
                      </a:solidFill>
                      <a:prstDash val="solid"/>
                    </a:lnL>
                    <a:lnT w="12700">
                      <a:solidFill>
                        <a:srgbClr val="5B9BD4"/>
                      </a:solidFill>
                      <a:prstDash val="solid"/>
                    </a:lnT>
                    <a:lnB w="12700">
                      <a:solidFill>
                        <a:srgbClr val="5B9BD4"/>
                      </a:solidFill>
                      <a:prstDash val="solid"/>
                    </a:lnB>
                    <a:solidFill>
                      <a:srgbClr val="EAEEF7"/>
                    </a:solidFill>
                  </a:tcPr>
                </a:tc>
                <a:tc>
                  <a:txBody>
                    <a:bodyPr/>
                    <a:lstStyle/>
                    <a:p>
                      <a:pPr marR="459105" algn="r">
                        <a:lnSpc>
                          <a:spcPct val="100000"/>
                        </a:lnSpc>
                        <a:spcBef>
                          <a:spcPts val="310"/>
                        </a:spcBef>
                      </a:pPr>
                      <a:r>
                        <a:rPr sz="1800" dirty="0">
                          <a:latin typeface="Calibri"/>
                          <a:cs typeface="Calibri"/>
                        </a:rPr>
                        <a:t>68</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EAEEF7"/>
                    </a:solidFill>
                  </a:tcPr>
                </a:tc>
                <a:tc>
                  <a:txBody>
                    <a:bodyPr/>
                    <a:lstStyle/>
                    <a:p>
                      <a:pPr marR="480695" algn="r">
                        <a:lnSpc>
                          <a:spcPct val="100000"/>
                        </a:lnSpc>
                        <a:spcBef>
                          <a:spcPts val="310"/>
                        </a:spcBef>
                      </a:pPr>
                      <a:r>
                        <a:rPr sz="1800" dirty="0">
                          <a:latin typeface="Calibri"/>
                          <a:cs typeface="Calibri"/>
                        </a:rPr>
                        <a:t>269</a:t>
                      </a:r>
                      <a:r>
                        <a:rPr sz="1800" spc="-45" dirty="0">
                          <a:latin typeface="Calibri"/>
                          <a:cs typeface="Calibri"/>
                        </a:rPr>
                        <a:t> </a:t>
                      </a:r>
                      <a:r>
                        <a:rPr sz="1800" dirty="0">
                          <a:latin typeface="Calibri"/>
                          <a:cs typeface="Calibri"/>
                        </a:rPr>
                        <a:t>029</a:t>
                      </a:r>
                      <a:endParaRPr sz="1800">
                        <a:latin typeface="Calibri"/>
                        <a:cs typeface="Calibri"/>
                      </a:endParaRPr>
                    </a:p>
                  </a:txBody>
                  <a:tcPr marL="0" marR="0" marT="39370" marB="0">
                    <a:lnT w="12700">
                      <a:solidFill>
                        <a:srgbClr val="5B9BD4"/>
                      </a:solidFill>
                      <a:prstDash val="solid"/>
                    </a:lnT>
                    <a:lnB w="12700">
                      <a:solidFill>
                        <a:srgbClr val="5B9BD4"/>
                      </a:solidFill>
                      <a:prstDash val="solid"/>
                    </a:lnB>
                    <a:solidFill>
                      <a:srgbClr val="EAEEF7"/>
                    </a:solidFill>
                  </a:tcPr>
                </a:tc>
                <a:tc>
                  <a:txBody>
                    <a:bodyPr/>
                    <a:lstStyle/>
                    <a:p>
                      <a:pPr marR="423545" algn="r">
                        <a:lnSpc>
                          <a:spcPct val="100000"/>
                        </a:lnSpc>
                        <a:spcBef>
                          <a:spcPts val="310"/>
                        </a:spcBef>
                      </a:pPr>
                      <a:r>
                        <a:rPr sz="1800" dirty="0">
                          <a:latin typeface="Calibri"/>
                          <a:cs typeface="Calibri"/>
                        </a:rPr>
                        <a:t>1</a:t>
                      </a:r>
                      <a:r>
                        <a:rPr sz="1800" spc="-45" dirty="0">
                          <a:latin typeface="Calibri"/>
                          <a:cs typeface="Calibri"/>
                        </a:rPr>
                        <a:t> </a:t>
                      </a:r>
                      <a:r>
                        <a:rPr sz="1800" dirty="0">
                          <a:latin typeface="Calibri"/>
                          <a:cs typeface="Calibri"/>
                        </a:rPr>
                        <a:t>215</a:t>
                      </a:r>
                      <a:endParaRPr sz="1800">
                        <a:latin typeface="Calibri"/>
                        <a:cs typeface="Calibri"/>
                      </a:endParaRPr>
                    </a:p>
                  </a:txBody>
                  <a:tcPr marL="0" marR="0" marT="39370" marB="0">
                    <a:lnR w="12700">
                      <a:solidFill>
                        <a:srgbClr val="5B9BD4"/>
                      </a:solidFill>
                      <a:prstDash val="solid"/>
                    </a:lnR>
                    <a:lnT w="12700">
                      <a:solidFill>
                        <a:srgbClr val="5B9BD4"/>
                      </a:solidFill>
                      <a:prstDash val="solid"/>
                    </a:lnT>
                    <a:lnB w="12700">
                      <a:solidFill>
                        <a:srgbClr val="5B9BD4"/>
                      </a:solidFill>
                      <a:prstDash val="solid"/>
                    </a:lnB>
                    <a:solidFill>
                      <a:srgbClr val="EAEEF7"/>
                    </a:solidFill>
                  </a:tcPr>
                </a:tc>
                <a:extLst>
                  <a:ext uri="{0D108BD9-81ED-4DB2-BD59-A6C34878D82A}">
                    <a16:rowId xmlns:a16="http://schemas.microsoft.com/office/drawing/2014/main" val="10007"/>
                  </a:ext>
                </a:extLst>
              </a:tr>
              <a:tr h="364744">
                <a:tc>
                  <a:txBody>
                    <a:bodyPr/>
                    <a:lstStyle/>
                    <a:p>
                      <a:pPr marL="287655">
                        <a:lnSpc>
                          <a:spcPct val="100000"/>
                        </a:lnSpc>
                        <a:spcBef>
                          <a:spcPts val="315"/>
                        </a:spcBef>
                      </a:pPr>
                      <a:r>
                        <a:rPr sz="1800" spc="-5" dirty="0">
                          <a:latin typeface="Calibri"/>
                          <a:cs typeface="Calibri"/>
                        </a:rPr>
                        <a:t>NISA</a:t>
                      </a:r>
                      <a:endParaRPr sz="1800">
                        <a:latin typeface="Calibri"/>
                        <a:cs typeface="Calibri"/>
                      </a:endParaRPr>
                    </a:p>
                  </a:txBody>
                  <a:tcPr marL="0" marR="0" marT="40005"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marR="458470" algn="r">
                        <a:lnSpc>
                          <a:spcPct val="100000"/>
                        </a:lnSpc>
                        <a:spcBef>
                          <a:spcPts val="315"/>
                        </a:spcBef>
                      </a:pPr>
                      <a:r>
                        <a:rPr sz="1800" spc="-5" dirty="0">
                          <a:latin typeface="Calibri"/>
                          <a:cs typeface="Calibri"/>
                        </a:rPr>
                        <a:t>129</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FFFFFF"/>
                    </a:solidFill>
                  </a:tcPr>
                </a:tc>
                <a:tc>
                  <a:txBody>
                    <a:bodyPr/>
                    <a:lstStyle/>
                    <a:p>
                      <a:pPr marR="481330" algn="r">
                        <a:lnSpc>
                          <a:spcPct val="100000"/>
                        </a:lnSpc>
                        <a:spcBef>
                          <a:spcPts val="315"/>
                        </a:spcBef>
                      </a:pPr>
                      <a:r>
                        <a:rPr sz="1800" dirty="0">
                          <a:latin typeface="Calibri"/>
                          <a:cs typeface="Calibri"/>
                        </a:rPr>
                        <a:t>428</a:t>
                      </a:r>
                      <a:r>
                        <a:rPr sz="1800" spc="-45" dirty="0">
                          <a:latin typeface="Calibri"/>
                          <a:cs typeface="Calibri"/>
                        </a:rPr>
                        <a:t> </a:t>
                      </a:r>
                      <a:r>
                        <a:rPr sz="1800" dirty="0">
                          <a:latin typeface="Calibri"/>
                          <a:cs typeface="Calibri"/>
                        </a:rPr>
                        <a:t>487</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FFFFFF"/>
                    </a:solidFill>
                  </a:tcPr>
                </a:tc>
                <a:tc>
                  <a:txBody>
                    <a:bodyPr/>
                    <a:lstStyle/>
                    <a:p>
                      <a:pPr marR="422275" algn="r">
                        <a:lnSpc>
                          <a:spcPct val="100000"/>
                        </a:lnSpc>
                        <a:spcBef>
                          <a:spcPts val="315"/>
                        </a:spcBef>
                      </a:pPr>
                      <a:r>
                        <a:rPr sz="1800" dirty="0">
                          <a:latin typeface="Calibri"/>
                          <a:cs typeface="Calibri"/>
                        </a:rPr>
                        <a:t>2</a:t>
                      </a:r>
                      <a:r>
                        <a:rPr sz="1800" spc="-45" dirty="0">
                          <a:latin typeface="Calibri"/>
                          <a:cs typeface="Calibri"/>
                        </a:rPr>
                        <a:t> </a:t>
                      </a:r>
                      <a:r>
                        <a:rPr sz="1800" dirty="0">
                          <a:latin typeface="Calibri"/>
                          <a:cs typeface="Calibri"/>
                        </a:rPr>
                        <a:t>490</a:t>
                      </a:r>
                      <a:endParaRPr sz="1800">
                        <a:latin typeface="Calibri"/>
                        <a:cs typeface="Calibri"/>
                      </a:endParaRPr>
                    </a:p>
                  </a:txBody>
                  <a:tcPr marL="0" marR="0" marT="40005"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08"/>
                  </a:ext>
                </a:extLst>
              </a:tr>
              <a:tr h="364870">
                <a:tc>
                  <a:txBody>
                    <a:bodyPr/>
                    <a:lstStyle/>
                    <a:p>
                      <a:pPr marL="287655">
                        <a:lnSpc>
                          <a:spcPct val="100000"/>
                        </a:lnSpc>
                        <a:spcBef>
                          <a:spcPts val="315"/>
                        </a:spcBef>
                      </a:pPr>
                      <a:r>
                        <a:rPr sz="1800" spc="-15" dirty="0">
                          <a:latin typeface="Calibri"/>
                          <a:cs typeface="Calibri"/>
                        </a:rPr>
                        <a:t>POMORAVÍ</a:t>
                      </a:r>
                      <a:endParaRPr sz="1800">
                        <a:latin typeface="Calibri"/>
                        <a:cs typeface="Calibri"/>
                      </a:endParaRPr>
                    </a:p>
                  </a:txBody>
                  <a:tcPr marL="0" marR="0" marT="40005" marB="0">
                    <a:lnL w="12700">
                      <a:solidFill>
                        <a:srgbClr val="5B9BD4"/>
                      </a:solidFill>
                      <a:prstDash val="solid"/>
                    </a:lnL>
                    <a:lnT w="12700">
                      <a:solidFill>
                        <a:srgbClr val="5B9BD4"/>
                      </a:solidFill>
                      <a:prstDash val="solid"/>
                    </a:lnT>
                    <a:lnB w="12700">
                      <a:solidFill>
                        <a:srgbClr val="5B9BD4"/>
                      </a:solidFill>
                      <a:prstDash val="solid"/>
                    </a:lnB>
                    <a:solidFill>
                      <a:srgbClr val="EAEEF7"/>
                    </a:solidFill>
                  </a:tcPr>
                </a:tc>
                <a:tc>
                  <a:txBody>
                    <a:bodyPr/>
                    <a:lstStyle/>
                    <a:p>
                      <a:pPr marR="459105" algn="r">
                        <a:lnSpc>
                          <a:spcPct val="100000"/>
                        </a:lnSpc>
                        <a:spcBef>
                          <a:spcPts val="315"/>
                        </a:spcBef>
                      </a:pPr>
                      <a:r>
                        <a:rPr sz="1800" dirty="0">
                          <a:latin typeface="Calibri"/>
                          <a:cs typeface="Calibri"/>
                        </a:rPr>
                        <a:t>64</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EAEEF7"/>
                    </a:solidFill>
                  </a:tcPr>
                </a:tc>
                <a:tc>
                  <a:txBody>
                    <a:bodyPr/>
                    <a:lstStyle/>
                    <a:p>
                      <a:pPr marR="480695" algn="r">
                        <a:lnSpc>
                          <a:spcPct val="100000"/>
                        </a:lnSpc>
                        <a:spcBef>
                          <a:spcPts val="315"/>
                        </a:spcBef>
                      </a:pPr>
                      <a:r>
                        <a:rPr sz="1800" dirty="0">
                          <a:latin typeface="Calibri"/>
                          <a:cs typeface="Calibri"/>
                        </a:rPr>
                        <a:t>624</a:t>
                      </a:r>
                      <a:r>
                        <a:rPr sz="1800" spc="-45" dirty="0">
                          <a:latin typeface="Calibri"/>
                          <a:cs typeface="Calibri"/>
                        </a:rPr>
                        <a:t> </a:t>
                      </a:r>
                      <a:r>
                        <a:rPr sz="1800" dirty="0">
                          <a:latin typeface="Calibri"/>
                          <a:cs typeface="Calibri"/>
                        </a:rPr>
                        <a:t>243</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EAEEF7"/>
                    </a:solidFill>
                  </a:tcPr>
                </a:tc>
                <a:tc>
                  <a:txBody>
                    <a:bodyPr/>
                    <a:lstStyle/>
                    <a:p>
                      <a:pPr marR="423545" algn="r">
                        <a:lnSpc>
                          <a:spcPct val="100000"/>
                        </a:lnSpc>
                        <a:spcBef>
                          <a:spcPts val="315"/>
                        </a:spcBef>
                      </a:pPr>
                      <a:r>
                        <a:rPr sz="1800" dirty="0">
                          <a:latin typeface="Calibri"/>
                          <a:cs typeface="Calibri"/>
                        </a:rPr>
                        <a:t>1</a:t>
                      </a:r>
                      <a:r>
                        <a:rPr sz="1800" spc="-45" dirty="0">
                          <a:latin typeface="Calibri"/>
                          <a:cs typeface="Calibri"/>
                        </a:rPr>
                        <a:t> </a:t>
                      </a:r>
                      <a:r>
                        <a:rPr sz="1800" dirty="0">
                          <a:latin typeface="Calibri"/>
                          <a:cs typeface="Calibri"/>
                        </a:rPr>
                        <a:t>495</a:t>
                      </a:r>
                      <a:endParaRPr sz="1800">
                        <a:latin typeface="Calibri"/>
                        <a:cs typeface="Calibri"/>
                      </a:endParaRPr>
                    </a:p>
                  </a:txBody>
                  <a:tcPr marL="0" marR="0" marT="40005" marB="0">
                    <a:lnR w="12700">
                      <a:solidFill>
                        <a:srgbClr val="5B9BD4"/>
                      </a:solidFill>
                      <a:prstDash val="solid"/>
                    </a:lnR>
                    <a:lnT w="12700">
                      <a:solidFill>
                        <a:srgbClr val="5B9BD4"/>
                      </a:solidFill>
                      <a:prstDash val="solid"/>
                    </a:lnT>
                    <a:lnB w="12700">
                      <a:solidFill>
                        <a:srgbClr val="5B9BD4"/>
                      </a:solidFill>
                      <a:prstDash val="solid"/>
                    </a:lnB>
                    <a:solidFill>
                      <a:srgbClr val="EAEEF7"/>
                    </a:solidFill>
                  </a:tcPr>
                </a:tc>
                <a:extLst>
                  <a:ext uri="{0D108BD9-81ED-4DB2-BD59-A6C34878D82A}">
                    <a16:rowId xmlns:a16="http://schemas.microsoft.com/office/drawing/2014/main" val="10009"/>
                  </a:ext>
                </a:extLst>
              </a:tr>
              <a:tr h="364744">
                <a:tc>
                  <a:txBody>
                    <a:bodyPr/>
                    <a:lstStyle/>
                    <a:p>
                      <a:pPr marL="287655">
                        <a:lnSpc>
                          <a:spcPct val="100000"/>
                        </a:lnSpc>
                        <a:spcBef>
                          <a:spcPts val="315"/>
                        </a:spcBef>
                      </a:pPr>
                      <a:r>
                        <a:rPr sz="1800" spc="-5" dirty="0">
                          <a:latin typeface="Calibri"/>
                          <a:cs typeface="Calibri"/>
                        </a:rPr>
                        <a:t>PRADĚD</a:t>
                      </a:r>
                      <a:endParaRPr sz="1800">
                        <a:latin typeface="Calibri"/>
                        <a:cs typeface="Calibri"/>
                      </a:endParaRPr>
                    </a:p>
                  </a:txBody>
                  <a:tcPr marL="0" marR="0" marT="40005"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marR="458470" algn="r">
                        <a:lnSpc>
                          <a:spcPct val="100000"/>
                        </a:lnSpc>
                        <a:spcBef>
                          <a:spcPts val="315"/>
                        </a:spcBef>
                      </a:pPr>
                      <a:r>
                        <a:rPr sz="1800" spc="-5" dirty="0">
                          <a:latin typeface="Calibri"/>
                          <a:cs typeface="Calibri"/>
                        </a:rPr>
                        <a:t>69</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FFFFFF"/>
                    </a:solidFill>
                  </a:tcPr>
                </a:tc>
                <a:tc>
                  <a:txBody>
                    <a:bodyPr/>
                    <a:lstStyle/>
                    <a:p>
                      <a:pPr marR="481330" algn="r">
                        <a:lnSpc>
                          <a:spcPct val="100000"/>
                        </a:lnSpc>
                        <a:spcBef>
                          <a:spcPts val="315"/>
                        </a:spcBef>
                      </a:pPr>
                      <a:r>
                        <a:rPr sz="1800" dirty="0">
                          <a:latin typeface="Calibri"/>
                          <a:cs typeface="Calibri"/>
                        </a:rPr>
                        <a:t>119</a:t>
                      </a:r>
                      <a:r>
                        <a:rPr sz="1800" spc="-45" dirty="0">
                          <a:latin typeface="Calibri"/>
                          <a:cs typeface="Calibri"/>
                        </a:rPr>
                        <a:t> </a:t>
                      </a:r>
                      <a:r>
                        <a:rPr sz="1800" dirty="0">
                          <a:latin typeface="Calibri"/>
                          <a:cs typeface="Calibri"/>
                        </a:rPr>
                        <a:t>618</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FFFFFF"/>
                    </a:solidFill>
                  </a:tcPr>
                </a:tc>
                <a:tc>
                  <a:txBody>
                    <a:bodyPr/>
                    <a:lstStyle/>
                    <a:p>
                      <a:pPr marR="422275" algn="r">
                        <a:lnSpc>
                          <a:spcPct val="100000"/>
                        </a:lnSpc>
                        <a:spcBef>
                          <a:spcPts val="315"/>
                        </a:spcBef>
                      </a:pPr>
                      <a:r>
                        <a:rPr sz="1800" dirty="0">
                          <a:latin typeface="Calibri"/>
                          <a:cs typeface="Calibri"/>
                        </a:rPr>
                        <a:t>1</a:t>
                      </a:r>
                      <a:r>
                        <a:rPr sz="1800" spc="-45" dirty="0">
                          <a:latin typeface="Calibri"/>
                          <a:cs typeface="Calibri"/>
                        </a:rPr>
                        <a:t> </a:t>
                      </a:r>
                      <a:r>
                        <a:rPr sz="1800" dirty="0">
                          <a:latin typeface="Calibri"/>
                          <a:cs typeface="Calibri"/>
                        </a:rPr>
                        <a:t>828</a:t>
                      </a:r>
                      <a:endParaRPr sz="1800">
                        <a:latin typeface="Calibri"/>
                        <a:cs typeface="Calibri"/>
                      </a:endParaRPr>
                    </a:p>
                  </a:txBody>
                  <a:tcPr marL="0" marR="0" marT="40005"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10"/>
                  </a:ext>
                </a:extLst>
              </a:tr>
              <a:tr h="364744">
                <a:tc>
                  <a:txBody>
                    <a:bodyPr/>
                    <a:lstStyle/>
                    <a:p>
                      <a:pPr marL="287655">
                        <a:lnSpc>
                          <a:spcPct val="100000"/>
                        </a:lnSpc>
                        <a:spcBef>
                          <a:spcPts val="315"/>
                        </a:spcBef>
                      </a:pPr>
                      <a:r>
                        <a:rPr sz="1800" spc="-10" dirty="0">
                          <a:latin typeface="Calibri"/>
                          <a:cs typeface="Calibri"/>
                        </a:rPr>
                        <a:t>SILESIA</a:t>
                      </a:r>
                      <a:endParaRPr sz="1800">
                        <a:latin typeface="Calibri"/>
                        <a:cs typeface="Calibri"/>
                      </a:endParaRPr>
                    </a:p>
                  </a:txBody>
                  <a:tcPr marL="0" marR="0" marT="40005" marB="0">
                    <a:lnL w="12700">
                      <a:solidFill>
                        <a:srgbClr val="5B9BD4"/>
                      </a:solidFill>
                      <a:prstDash val="solid"/>
                    </a:lnL>
                    <a:lnT w="12700">
                      <a:solidFill>
                        <a:srgbClr val="5B9BD4"/>
                      </a:solidFill>
                      <a:prstDash val="solid"/>
                    </a:lnT>
                    <a:lnB w="12700">
                      <a:solidFill>
                        <a:srgbClr val="5B9BD4"/>
                      </a:solidFill>
                      <a:prstDash val="solid"/>
                    </a:lnB>
                    <a:solidFill>
                      <a:srgbClr val="EAEEF7"/>
                    </a:solidFill>
                  </a:tcPr>
                </a:tc>
                <a:tc>
                  <a:txBody>
                    <a:bodyPr/>
                    <a:lstStyle/>
                    <a:p>
                      <a:pPr marR="459105" algn="r">
                        <a:lnSpc>
                          <a:spcPct val="100000"/>
                        </a:lnSpc>
                        <a:spcBef>
                          <a:spcPts val="315"/>
                        </a:spcBef>
                      </a:pPr>
                      <a:r>
                        <a:rPr sz="1800" dirty="0">
                          <a:latin typeface="Calibri"/>
                          <a:cs typeface="Calibri"/>
                        </a:rPr>
                        <a:t>53</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EAEEF7"/>
                    </a:solidFill>
                  </a:tcPr>
                </a:tc>
                <a:tc>
                  <a:txBody>
                    <a:bodyPr/>
                    <a:lstStyle/>
                    <a:p>
                      <a:pPr marR="480695" algn="r">
                        <a:lnSpc>
                          <a:spcPct val="100000"/>
                        </a:lnSpc>
                        <a:spcBef>
                          <a:spcPts val="315"/>
                        </a:spcBef>
                      </a:pPr>
                      <a:r>
                        <a:rPr sz="1800" dirty="0">
                          <a:latin typeface="Calibri"/>
                          <a:cs typeface="Calibri"/>
                        </a:rPr>
                        <a:t>478</a:t>
                      </a:r>
                      <a:r>
                        <a:rPr sz="1800" spc="-45" dirty="0">
                          <a:latin typeface="Calibri"/>
                          <a:cs typeface="Calibri"/>
                        </a:rPr>
                        <a:t> </a:t>
                      </a:r>
                      <a:r>
                        <a:rPr sz="1800" dirty="0">
                          <a:latin typeface="Calibri"/>
                          <a:cs typeface="Calibri"/>
                        </a:rPr>
                        <a:t>962</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EAEEF7"/>
                    </a:solidFill>
                  </a:tcPr>
                </a:tc>
                <a:tc>
                  <a:txBody>
                    <a:bodyPr/>
                    <a:lstStyle/>
                    <a:p>
                      <a:pPr marR="423545" algn="r">
                        <a:lnSpc>
                          <a:spcPct val="100000"/>
                        </a:lnSpc>
                        <a:spcBef>
                          <a:spcPts val="315"/>
                        </a:spcBef>
                      </a:pPr>
                      <a:r>
                        <a:rPr sz="1800" dirty="0">
                          <a:latin typeface="Calibri"/>
                          <a:cs typeface="Calibri"/>
                        </a:rPr>
                        <a:t>1</a:t>
                      </a:r>
                      <a:r>
                        <a:rPr sz="1800" spc="-45" dirty="0">
                          <a:latin typeface="Calibri"/>
                          <a:cs typeface="Calibri"/>
                        </a:rPr>
                        <a:t> </a:t>
                      </a:r>
                      <a:r>
                        <a:rPr sz="1800" dirty="0">
                          <a:latin typeface="Calibri"/>
                          <a:cs typeface="Calibri"/>
                        </a:rPr>
                        <a:t>255</a:t>
                      </a:r>
                      <a:endParaRPr sz="1800">
                        <a:latin typeface="Calibri"/>
                        <a:cs typeface="Calibri"/>
                      </a:endParaRPr>
                    </a:p>
                  </a:txBody>
                  <a:tcPr marL="0" marR="0" marT="40005" marB="0">
                    <a:lnR w="12700">
                      <a:solidFill>
                        <a:srgbClr val="5B9BD4"/>
                      </a:solidFill>
                      <a:prstDash val="solid"/>
                    </a:lnR>
                    <a:lnT w="12700">
                      <a:solidFill>
                        <a:srgbClr val="5B9BD4"/>
                      </a:solidFill>
                      <a:prstDash val="solid"/>
                    </a:lnT>
                    <a:lnB w="12700">
                      <a:solidFill>
                        <a:srgbClr val="5B9BD4"/>
                      </a:solidFill>
                      <a:prstDash val="solid"/>
                    </a:lnB>
                    <a:solidFill>
                      <a:srgbClr val="EAEEF7"/>
                    </a:solidFill>
                  </a:tcPr>
                </a:tc>
                <a:extLst>
                  <a:ext uri="{0D108BD9-81ED-4DB2-BD59-A6C34878D82A}">
                    <a16:rowId xmlns:a16="http://schemas.microsoft.com/office/drawing/2014/main" val="10011"/>
                  </a:ext>
                </a:extLst>
              </a:tr>
              <a:tr h="364871">
                <a:tc>
                  <a:txBody>
                    <a:bodyPr/>
                    <a:lstStyle/>
                    <a:p>
                      <a:pPr marL="287655">
                        <a:lnSpc>
                          <a:spcPct val="100000"/>
                        </a:lnSpc>
                        <a:spcBef>
                          <a:spcPts val="315"/>
                        </a:spcBef>
                      </a:pPr>
                      <a:r>
                        <a:rPr sz="1800" spc="-30" dirty="0">
                          <a:latin typeface="Calibri"/>
                          <a:cs typeface="Calibri"/>
                        </a:rPr>
                        <a:t>ŠUMAVA</a:t>
                      </a:r>
                      <a:endParaRPr sz="1800">
                        <a:latin typeface="Calibri"/>
                        <a:cs typeface="Calibri"/>
                      </a:endParaRPr>
                    </a:p>
                  </a:txBody>
                  <a:tcPr marL="0" marR="0" marT="40005"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marR="458470" algn="r">
                        <a:lnSpc>
                          <a:spcPct val="100000"/>
                        </a:lnSpc>
                        <a:spcBef>
                          <a:spcPts val="315"/>
                        </a:spcBef>
                      </a:pPr>
                      <a:r>
                        <a:rPr sz="1800" spc="-5" dirty="0">
                          <a:latin typeface="Calibri"/>
                          <a:cs typeface="Calibri"/>
                        </a:rPr>
                        <a:t>86</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FFFFFF"/>
                    </a:solidFill>
                  </a:tcPr>
                </a:tc>
                <a:tc>
                  <a:txBody>
                    <a:bodyPr/>
                    <a:lstStyle/>
                    <a:p>
                      <a:pPr marR="481330" algn="r">
                        <a:lnSpc>
                          <a:spcPct val="100000"/>
                        </a:lnSpc>
                        <a:spcBef>
                          <a:spcPts val="315"/>
                        </a:spcBef>
                      </a:pPr>
                      <a:r>
                        <a:rPr sz="1800" dirty="0">
                          <a:latin typeface="Calibri"/>
                          <a:cs typeface="Calibri"/>
                        </a:rPr>
                        <a:t>157</a:t>
                      </a:r>
                      <a:r>
                        <a:rPr sz="1800" spc="-45" dirty="0">
                          <a:latin typeface="Calibri"/>
                          <a:cs typeface="Calibri"/>
                        </a:rPr>
                        <a:t> </a:t>
                      </a:r>
                      <a:r>
                        <a:rPr sz="1800" dirty="0">
                          <a:latin typeface="Calibri"/>
                          <a:cs typeface="Calibri"/>
                        </a:rPr>
                        <a:t>616</a:t>
                      </a:r>
                      <a:endParaRPr sz="1800">
                        <a:latin typeface="Calibri"/>
                        <a:cs typeface="Calibri"/>
                      </a:endParaRPr>
                    </a:p>
                  </a:txBody>
                  <a:tcPr marL="0" marR="0" marT="40005" marB="0">
                    <a:lnT w="12700">
                      <a:solidFill>
                        <a:srgbClr val="5B9BD4"/>
                      </a:solidFill>
                      <a:prstDash val="solid"/>
                    </a:lnT>
                    <a:lnB w="12700">
                      <a:solidFill>
                        <a:srgbClr val="5B9BD4"/>
                      </a:solidFill>
                      <a:prstDash val="solid"/>
                    </a:lnB>
                    <a:solidFill>
                      <a:srgbClr val="FFFFFF"/>
                    </a:solidFill>
                  </a:tcPr>
                </a:tc>
                <a:tc>
                  <a:txBody>
                    <a:bodyPr/>
                    <a:lstStyle/>
                    <a:p>
                      <a:pPr marR="421640" algn="r">
                        <a:lnSpc>
                          <a:spcPct val="100000"/>
                        </a:lnSpc>
                        <a:spcBef>
                          <a:spcPts val="315"/>
                        </a:spcBef>
                      </a:pPr>
                      <a:r>
                        <a:rPr sz="1800" dirty="0">
                          <a:latin typeface="Calibri"/>
                          <a:cs typeface="Calibri"/>
                        </a:rPr>
                        <a:t>3</a:t>
                      </a:r>
                      <a:r>
                        <a:rPr sz="1800" spc="-40" dirty="0">
                          <a:latin typeface="Calibri"/>
                          <a:cs typeface="Calibri"/>
                        </a:rPr>
                        <a:t> </a:t>
                      </a:r>
                      <a:r>
                        <a:rPr sz="1800" dirty="0">
                          <a:latin typeface="Calibri"/>
                          <a:cs typeface="Calibri"/>
                        </a:rPr>
                        <a:t>258</a:t>
                      </a:r>
                      <a:endParaRPr sz="1800">
                        <a:latin typeface="Calibri"/>
                        <a:cs typeface="Calibri"/>
                      </a:endParaRPr>
                    </a:p>
                  </a:txBody>
                  <a:tcPr marL="0" marR="0" marT="40005"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12"/>
                  </a:ext>
                </a:extLst>
              </a:tr>
              <a:tr h="354482">
                <a:tc>
                  <a:txBody>
                    <a:bodyPr/>
                    <a:lstStyle/>
                    <a:p>
                      <a:pPr marL="287655">
                        <a:lnSpc>
                          <a:spcPct val="100000"/>
                        </a:lnSpc>
                        <a:spcBef>
                          <a:spcPts val="280"/>
                        </a:spcBef>
                      </a:pPr>
                      <a:r>
                        <a:rPr sz="1800" spc="-5" dirty="0">
                          <a:latin typeface="Calibri"/>
                          <a:cs typeface="Calibri"/>
                        </a:rPr>
                        <a:t>TĚŠÍNSKÉ</a:t>
                      </a:r>
                      <a:r>
                        <a:rPr sz="1800" spc="-50" dirty="0">
                          <a:latin typeface="Calibri"/>
                          <a:cs typeface="Calibri"/>
                        </a:rPr>
                        <a:t> </a:t>
                      </a:r>
                      <a:r>
                        <a:rPr sz="1800" spc="-20" dirty="0">
                          <a:latin typeface="Calibri"/>
                          <a:cs typeface="Calibri"/>
                        </a:rPr>
                        <a:t>SLEZSKO</a:t>
                      </a:r>
                      <a:endParaRPr sz="1800">
                        <a:latin typeface="Calibri"/>
                        <a:cs typeface="Calibri"/>
                      </a:endParaRPr>
                    </a:p>
                  </a:txBody>
                  <a:tcPr marL="0" marR="0" marT="35560" marB="0">
                    <a:lnL w="12700">
                      <a:solidFill>
                        <a:srgbClr val="5B9BD4"/>
                      </a:solidFill>
                      <a:prstDash val="solid"/>
                    </a:lnL>
                    <a:lnT w="12700">
                      <a:solidFill>
                        <a:srgbClr val="5B9BD4"/>
                      </a:solidFill>
                      <a:prstDash val="solid"/>
                    </a:lnT>
                    <a:lnB w="12700">
                      <a:solidFill>
                        <a:srgbClr val="5B9BD4"/>
                      </a:solidFill>
                      <a:prstDash val="solid"/>
                    </a:lnB>
                    <a:solidFill>
                      <a:srgbClr val="EAEEF7"/>
                    </a:solidFill>
                  </a:tcPr>
                </a:tc>
                <a:tc>
                  <a:txBody>
                    <a:bodyPr/>
                    <a:lstStyle/>
                    <a:p>
                      <a:pPr marR="459105" algn="r">
                        <a:lnSpc>
                          <a:spcPct val="100000"/>
                        </a:lnSpc>
                        <a:spcBef>
                          <a:spcPts val="280"/>
                        </a:spcBef>
                      </a:pPr>
                      <a:r>
                        <a:rPr sz="1800" dirty="0">
                          <a:latin typeface="Calibri"/>
                          <a:cs typeface="Calibri"/>
                        </a:rPr>
                        <a:t>43</a:t>
                      </a:r>
                      <a:endParaRPr sz="1800">
                        <a:latin typeface="Calibri"/>
                        <a:cs typeface="Calibri"/>
                      </a:endParaRPr>
                    </a:p>
                  </a:txBody>
                  <a:tcPr marL="0" marR="0" marT="35560" marB="0">
                    <a:lnT w="12700">
                      <a:solidFill>
                        <a:srgbClr val="5B9BD4"/>
                      </a:solidFill>
                      <a:prstDash val="solid"/>
                    </a:lnT>
                    <a:lnB w="12700">
                      <a:solidFill>
                        <a:srgbClr val="5B9BD4"/>
                      </a:solidFill>
                      <a:prstDash val="solid"/>
                    </a:lnB>
                    <a:solidFill>
                      <a:srgbClr val="EAEEF7"/>
                    </a:solidFill>
                  </a:tcPr>
                </a:tc>
                <a:tc>
                  <a:txBody>
                    <a:bodyPr/>
                    <a:lstStyle/>
                    <a:p>
                      <a:pPr marR="480695" algn="r">
                        <a:lnSpc>
                          <a:spcPct val="100000"/>
                        </a:lnSpc>
                        <a:spcBef>
                          <a:spcPts val="280"/>
                        </a:spcBef>
                      </a:pPr>
                      <a:r>
                        <a:rPr sz="1800" dirty="0">
                          <a:latin typeface="Calibri"/>
                          <a:cs typeface="Calibri"/>
                        </a:rPr>
                        <a:t>325</a:t>
                      </a:r>
                      <a:r>
                        <a:rPr sz="1800" spc="-45" dirty="0">
                          <a:latin typeface="Calibri"/>
                          <a:cs typeface="Calibri"/>
                        </a:rPr>
                        <a:t> </a:t>
                      </a:r>
                      <a:r>
                        <a:rPr sz="1800" dirty="0">
                          <a:latin typeface="Calibri"/>
                          <a:cs typeface="Calibri"/>
                        </a:rPr>
                        <a:t>306</a:t>
                      </a:r>
                      <a:endParaRPr sz="1800">
                        <a:latin typeface="Calibri"/>
                        <a:cs typeface="Calibri"/>
                      </a:endParaRPr>
                    </a:p>
                  </a:txBody>
                  <a:tcPr marL="0" marR="0" marT="35560" marB="0">
                    <a:lnT w="12700">
                      <a:solidFill>
                        <a:srgbClr val="5B9BD4"/>
                      </a:solidFill>
                      <a:prstDash val="solid"/>
                    </a:lnT>
                    <a:lnB w="12700">
                      <a:solidFill>
                        <a:srgbClr val="5B9BD4"/>
                      </a:solidFill>
                      <a:prstDash val="solid"/>
                    </a:lnB>
                    <a:solidFill>
                      <a:srgbClr val="EAEEF7"/>
                    </a:solidFill>
                  </a:tcPr>
                </a:tc>
                <a:tc>
                  <a:txBody>
                    <a:bodyPr/>
                    <a:lstStyle/>
                    <a:p>
                      <a:pPr marR="423545" algn="r">
                        <a:lnSpc>
                          <a:spcPct val="100000"/>
                        </a:lnSpc>
                        <a:spcBef>
                          <a:spcPts val="280"/>
                        </a:spcBef>
                      </a:pPr>
                      <a:r>
                        <a:rPr sz="1800" spc="-5" dirty="0">
                          <a:latin typeface="Calibri"/>
                          <a:cs typeface="Calibri"/>
                        </a:rPr>
                        <a:t>781</a:t>
                      </a:r>
                      <a:endParaRPr sz="1800">
                        <a:latin typeface="Calibri"/>
                        <a:cs typeface="Calibri"/>
                      </a:endParaRPr>
                    </a:p>
                  </a:txBody>
                  <a:tcPr marL="0" marR="0" marT="35560" marB="0">
                    <a:lnR w="12700">
                      <a:solidFill>
                        <a:srgbClr val="5B9BD4"/>
                      </a:solidFill>
                      <a:prstDash val="solid"/>
                    </a:lnR>
                    <a:lnT w="12700">
                      <a:solidFill>
                        <a:srgbClr val="5B9BD4"/>
                      </a:solidFill>
                      <a:prstDash val="solid"/>
                    </a:lnT>
                    <a:lnB w="12700">
                      <a:solidFill>
                        <a:srgbClr val="5B9BD4"/>
                      </a:solidFill>
                      <a:prstDash val="solid"/>
                    </a:lnB>
                    <a:solidFill>
                      <a:srgbClr val="EAEEF7"/>
                    </a:solidFill>
                  </a:tcPr>
                </a:tc>
                <a:extLst>
                  <a:ext uri="{0D108BD9-81ED-4DB2-BD59-A6C34878D82A}">
                    <a16:rowId xmlns:a16="http://schemas.microsoft.com/office/drawing/2014/main" val="10013"/>
                  </a:ext>
                </a:extLst>
              </a:tr>
              <a:tr h="704024">
                <a:tc>
                  <a:txBody>
                    <a:bodyPr/>
                    <a:lstStyle/>
                    <a:p>
                      <a:pPr>
                        <a:lnSpc>
                          <a:spcPct val="100000"/>
                        </a:lnSpc>
                        <a:spcBef>
                          <a:spcPts val="40"/>
                        </a:spcBef>
                      </a:pPr>
                      <a:endParaRPr sz="1400">
                        <a:latin typeface="Times New Roman"/>
                        <a:cs typeface="Times New Roman"/>
                      </a:endParaRPr>
                    </a:p>
                    <a:p>
                      <a:pPr marL="287655">
                        <a:lnSpc>
                          <a:spcPct val="100000"/>
                        </a:lnSpc>
                        <a:spcBef>
                          <a:spcPts val="5"/>
                        </a:spcBef>
                      </a:pPr>
                      <a:r>
                        <a:rPr sz="1800" b="1" spc="-15" dirty="0">
                          <a:latin typeface="Calibri"/>
                          <a:cs typeface="Calibri"/>
                        </a:rPr>
                        <a:t>Celkem</a:t>
                      </a:r>
                      <a:r>
                        <a:rPr sz="1800" b="1" spc="-35" dirty="0">
                          <a:latin typeface="Calibri"/>
                          <a:cs typeface="Calibri"/>
                        </a:rPr>
                        <a:t> </a:t>
                      </a:r>
                      <a:r>
                        <a:rPr sz="1800" b="1" dirty="0">
                          <a:latin typeface="Calibri"/>
                          <a:cs typeface="Calibri"/>
                        </a:rPr>
                        <a:t>údaje</a:t>
                      </a:r>
                      <a:r>
                        <a:rPr sz="1800" b="1" spc="-25" dirty="0">
                          <a:latin typeface="Calibri"/>
                          <a:cs typeface="Calibri"/>
                        </a:rPr>
                        <a:t> </a:t>
                      </a:r>
                      <a:r>
                        <a:rPr sz="1800" b="1" spc="-15" dirty="0">
                          <a:latin typeface="Calibri"/>
                          <a:cs typeface="Calibri"/>
                        </a:rPr>
                        <a:t>za</a:t>
                      </a:r>
                      <a:r>
                        <a:rPr sz="1800" b="1" spc="-5" dirty="0">
                          <a:latin typeface="Calibri"/>
                          <a:cs typeface="Calibri"/>
                        </a:rPr>
                        <a:t> </a:t>
                      </a:r>
                      <a:r>
                        <a:rPr sz="1800" b="1" spc="-10" dirty="0">
                          <a:latin typeface="Calibri"/>
                          <a:cs typeface="Calibri"/>
                        </a:rPr>
                        <a:t>všechny</a:t>
                      </a:r>
                      <a:r>
                        <a:rPr sz="1800" b="1" spc="-50" dirty="0">
                          <a:latin typeface="Calibri"/>
                          <a:cs typeface="Calibri"/>
                        </a:rPr>
                        <a:t> </a:t>
                      </a:r>
                      <a:r>
                        <a:rPr sz="1800" b="1" spc="-10" dirty="0">
                          <a:latin typeface="Calibri"/>
                          <a:cs typeface="Calibri"/>
                        </a:rPr>
                        <a:t>euroregiony</a:t>
                      </a:r>
                      <a:endParaRPr sz="1800">
                        <a:latin typeface="Calibri"/>
                        <a:cs typeface="Calibri"/>
                      </a:endParaRPr>
                    </a:p>
                  </a:txBody>
                  <a:tcPr marL="0" marR="0" marT="5080" marB="0">
                    <a:lnL w="12700">
                      <a:solidFill>
                        <a:srgbClr val="5B9BD4"/>
                      </a:solidFill>
                      <a:prstDash val="solid"/>
                    </a:lnL>
                    <a:lnT w="12700">
                      <a:solidFill>
                        <a:srgbClr val="5B9BD4"/>
                      </a:solidFill>
                      <a:prstDash val="solid"/>
                    </a:lnT>
                    <a:lnB w="12700">
                      <a:solidFill>
                        <a:srgbClr val="5B9BD4"/>
                      </a:solidFill>
                      <a:prstDash val="solid"/>
                    </a:lnB>
                    <a:solidFill>
                      <a:srgbClr val="FFFFFF"/>
                    </a:solidFill>
                  </a:tcPr>
                </a:tc>
                <a:tc>
                  <a:txBody>
                    <a:bodyPr/>
                    <a:lstStyle/>
                    <a:p>
                      <a:pPr>
                        <a:lnSpc>
                          <a:spcPct val="100000"/>
                        </a:lnSpc>
                        <a:spcBef>
                          <a:spcPts val="40"/>
                        </a:spcBef>
                      </a:pPr>
                      <a:endParaRPr sz="1400">
                        <a:latin typeface="Times New Roman"/>
                        <a:cs typeface="Times New Roman"/>
                      </a:endParaRPr>
                    </a:p>
                    <a:p>
                      <a:pPr marR="457834" algn="r">
                        <a:lnSpc>
                          <a:spcPct val="100000"/>
                        </a:lnSpc>
                        <a:spcBef>
                          <a:spcPts val="5"/>
                        </a:spcBef>
                      </a:pPr>
                      <a:r>
                        <a:rPr sz="1800" b="1" dirty="0">
                          <a:latin typeface="Calibri"/>
                          <a:cs typeface="Calibri"/>
                        </a:rPr>
                        <a:t>1</a:t>
                      </a:r>
                      <a:r>
                        <a:rPr sz="1800" b="1" spc="-40" dirty="0">
                          <a:latin typeface="Calibri"/>
                          <a:cs typeface="Calibri"/>
                        </a:rPr>
                        <a:t> </a:t>
                      </a:r>
                      <a:r>
                        <a:rPr sz="1800" b="1" dirty="0">
                          <a:latin typeface="Calibri"/>
                          <a:cs typeface="Calibri"/>
                        </a:rPr>
                        <a:t>015</a:t>
                      </a:r>
                      <a:endParaRPr sz="1800">
                        <a:latin typeface="Calibri"/>
                        <a:cs typeface="Calibri"/>
                      </a:endParaRPr>
                    </a:p>
                  </a:txBody>
                  <a:tcPr marL="0" marR="0" marT="5080" marB="0">
                    <a:lnT w="12700">
                      <a:solidFill>
                        <a:srgbClr val="5B9BD4"/>
                      </a:solidFill>
                      <a:prstDash val="solid"/>
                    </a:lnT>
                    <a:lnB w="12700">
                      <a:solidFill>
                        <a:srgbClr val="5B9BD4"/>
                      </a:solidFill>
                      <a:prstDash val="solid"/>
                    </a:lnB>
                    <a:solidFill>
                      <a:srgbClr val="FFFFFF"/>
                    </a:solidFill>
                  </a:tcPr>
                </a:tc>
                <a:tc>
                  <a:txBody>
                    <a:bodyPr/>
                    <a:lstStyle/>
                    <a:p>
                      <a:pPr>
                        <a:lnSpc>
                          <a:spcPct val="100000"/>
                        </a:lnSpc>
                        <a:spcBef>
                          <a:spcPts val="40"/>
                        </a:spcBef>
                      </a:pPr>
                      <a:endParaRPr sz="1400">
                        <a:latin typeface="Times New Roman"/>
                        <a:cs typeface="Times New Roman"/>
                      </a:endParaRPr>
                    </a:p>
                    <a:p>
                      <a:pPr marR="481330" algn="r">
                        <a:lnSpc>
                          <a:spcPct val="100000"/>
                        </a:lnSpc>
                        <a:spcBef>
                          <a:spcPts val="5"/>
                        </a:spcBef>
                      </a:pPr>
                      <a:r>
                        <a:rPr sz="1800" b="1" dirty="0">
                          <a:latin typeface="Calibri"/>
                          <a:cs typeface="Calibri"/>
                        </a:rPr>
                        <a:t>4</a:t>
                      </a:r>
                      <a:r>
                        <a:rPr sz="1800" b="1" spc="-30" dirty="0">
                          <a:latin typeface="Calibri"/>
                          <a:cs typeface="Calibri"/>
                        </a:rPr>
                        <a:t> </a:t>
                      </a:r>
                      <a:r>
                        <a:rPr sz="1800" b="1" dirty="0">
                          <a:latin typeface="Calibri"/>
                          <a:cs typeface="Calibri"/>
                        </a:rPr>
                        <a:t>064</a:t>
                      </a:r>
                      <a:r>
                        <a:rPr sz="1800" b="1" spc="-25" dirty="0">
                          <a:latin typeface="Calibri"/>
                          <a:cs typeface="Calibri"/>
                        </a:rPr>
                        <a:t> </a:t>
                      </a:r>
                      <a:r>
                        <a:rPr sz="1800" b="1" dirty="0">
                          <a:latin typeface="Calibri"/>
                          <a:cs typeface="Calibri"/>
                        </a:rPr>
                        <a:t>166</a:t>
                      </a:r>
                      <a:endParaRPr sz="1800">
                        <a:latin typeface="Calibri"/>
                        <a:cs typeface="Calibri"/>
                      </a:endParaRPr>
                    </a:p>
                  </a:txBody>
                  <a:tcPr marL="0" marR="0" marT="5080" marB="0">
                    <a:lnT w="12700">
                      <a:solidFill>
                        <a:srgbClr val="5B9BD4"/>
                      </a:solidFill>
                      <a:prstDash val="solid"/>
                    </a:lnT>
                    <a:lnB w="12700">
                      <a:solidFill>
                        <a:srgbClr val="5B9BD4"/>
                      </a:solidFill>
                      <a:prstDash val="solid"/>
                    </a:lnB>
                    <a:solidFill>
                      <a:srgbClr val="FFFFFF"/>
                    </a:solidFill>
                  </a:tcPr>
                </a:tc>
                <a:tc>
                  <a:txBody>
                    <a:bodyPr/>
                    <a:lstStyle/>
                    <a:p>
                      <a:pPr>
                        <a:lnSpc>
                          <a:spcPct val="100000"/>
                        </a:lnSpc>
                        <a:spcBef>
                          <a:spcPts val="40"/>
                        </a:spcBef>
                      </a:pPr>
                      <a:endParaRPr sz="1400">
                        <a:latin typeface="Times New Roman"/>
                        <a:cs typeface="Times New Roman"/>
                      </a:endParaRPr>
                    </a:p>
                    <a:p>
                      <a:pPr marR="422275" algn="r">
                        <a:lnSpc>
                          <a:spcPct val="100000"/>
                        </a:lnSpc>
                        <a:spcBef>
                          <a:spcPts val="5"/>
                        </a:spcBef>
                      </a:pPr>
                      <a:r>
                        <a:rPr sz="1800" b="1" dirty="0">
                          <a:latin typeface="Calibri"/>
                          <a:cs typeface="Calibri"/>
                        </a:rPr>
                        <a:t>22</a:t>
                      </a:r>
                      <a:r>
                        <a:rPr sz="1800" b="1" spc="-40" dirty="0">
                          <a:latin typeface="Calibri"/>
                          <a:cs typeface="Calibri"/>
                        </a:rPr>
                        <a:t> </a:t>
                      </a:r>
                      <a:r>
                        <a:rPr sz="1800" b="1" spc="-5" dirty="0">
                          <a:latin typeface="Calibri"/>
                          <a:cs typeface="Calibri"/>
                        </a:rPr>
                        <a:t>892</a:t>
                      </a:r>
                      <a:endParaRPr sz="1800">
                        <a:latin typeface="Calibri"/>
                        <a:cs typeface="Calibri"/>
                      </a:endParaRPr>
                    </a:p>
                  </a:txBody>
                  <a:tcPr marL="0" marR="0" marT="5080" marB="0">
                    <a:lnR w="12700">
                      <a:solidFill>
                        <a:srgbClr val="5B9BD4"/>
                      </a:solidFill>
                      <a:prstDash val="solid"/>
                    </a:lnR>
                    <a:lnT w="12700">
                      <a:solidFill>
                        <a:srgbClr val="5B9BD4"/>
                      </a:solidFill>
                      <a:prstDash val="solid"/>
                    </a:lnT>
                    <a:lnB w="12700">
                      <a:solidFill>
                        <a:srgbClr val="5B9BD4"/>
                      </a:solidFill>
                      <a:prstDash val="solid"/>
                    </a:lnB>
                    <a:solidFill>
                      <a:srgbClr val="FFFFFF"/>
                    </a:solidFill>
                  </a:tcPr>
                </a:tc>
                <a:extLst>
                  <a:ext uri="{0D108BD9-81ED-4DB2-BD59-A6C34878D82A}">
                    <a16:rowId xmlns:a16="http://schemas.microsoft.com/office/drawing/2014/main" val="10014"/>
                  </a:ext>
                </a:extLst>
              </a:tr>
            </a:tbl>
          </a:graphicData>
        </a:graphic>
      </p:graphicFrame>
      <p:sp>
        <p:nvSpPr>
          <p:cNvPr id="4" name="object 4"/>
          <p:cNvSpPr txBox="1"/>
          <p:nvPr/>
        </p:nvSpPr>
        <p:spPr>
          <a:xfrm>
            <a:off x="9316593" y="6588353"/>
            <a:ext cx="2715260" cy="193675"/>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FFFFFF"/>
                </a:solidFill>
                <a:latin typeface="Calibri"/>
                <a:cs typeface="Calibri"/>
              </a:rPr>
              <a:t>stav</a:t>
            </a:r>
            <a:r>
              <a:rPr sz="1100" spc="-25" dirty="0">
                <a:solidFill>
                  <a:srgbClr val="FFFFFF"/>
                </a:solidFill>
                <a:latin typeface="Calibri"/>
                <a:cs typeface="Calibri"/>
              </a:rPr>
              <a:t> </a:t>
            </a:r>
            <a:r>
              <a:rPr sz="1100" dirty="0">
                <a:solidFill>
                  <a:srgbClr val="FFFFFF"/>
                </a:solidFill>
                <a:latin typeface="Calibri"/>
                <a:cs typeface="Calibri"/>
              </a:rPr>
              <a:t>k</a:t>
            </a:r>
            <a:r>
              <a:rPr sz="1100" spc="-15" dirty="0">
                <a:solidFill>
                  <a:srgbClr val="FFFFFF"/>
                </a:solidFill>
                <a:latin typeface="Calibri"/>
                <a:cs typeface="Calibri"/>
              </a:rPr>
              <a:t> </a:t>
            </a:r>
            <a:r>
              <a:rPr sz="1100" dirty="0">
                <a:solidFill>
                  <a:srgbClr val="FFFFFF"/>
                </a:solidFill>
                <a:latin typeface="Calibri"/>
                <a:cs typeface="Calibri"/>
              </a:rPr>
              <a:t>31.12.2019,</a:t>
            </a:r>
            <a:r>
              <a:rPr sz="1100" spc="-15" dirty="0">
                <a:solidFill>
                  <a:srgbClr val="FFFFFF"/>
                </a:solidFill>
                <a:latin typeface="Calibri"/>
                <a:cs typeface="Calibri"/>
              </a:rPr>
              <a:t> </a:t>
            </a:r>
            <a:r>
              <a:rPr sz="1100" dirty="0">
                <a:solidFill>
                  <a:srgbClr val="FFFFFF"/>
                </a:solidFill>
                <a:latin typeface="Calibri"/>
                <a:cs typeface="Calibri"/>
              </a:rPr>
              <a:t>data</a:t>
            </a:r>
            <a:r>
              <a:rPr sz="1100" spc="-30" dirty="0">
                <a:solidFill>
                  <a:srgbClr val="FFFFFF"/>
                </a:solidFill>
                <a:latin typeface="Calibri"/>
                <a:cs typeface="Calibri"/>
              </a:rPr>
              <a:t> </a:t>
            </a:r>
            <a:r>
              <a:rPr sz="1100" dirty="0">
                <a:solidFill>
                  <a:srgbClr val="FFFFFF"/>
                </a:solidFill>
                <a:latin typeface="Calibri"/>
                <a:cs typeface="Calibri"/>
              </a:rPr>
              <a:t>z</a:t>
            </a:r>
            <a:r>
              <a:rPr sz="1100" spc="-5" dirty="0">
                <a:solidFill>
                  <a:srgbClr val="FFFFFF"/>
                </a:solidFill>
                <a:latin typeface="Calibri"/>
                <a:cs typeface="Calibri"/>
              </a:rPr>
              <a:t> Veřejné</a:t>
            </a:r>
            <a:r>
              <a:rPr sz="1100" spc="-15" dirty="0">
                <a:solidFill>
                  <a:srgbClr val="FFFFFF"/>
                </a:solidFill>
                <a:latin typeface="Calibri"/>
                <a:cs typeface="Calibri"/>
              </a:rPr>
              <a:t> </a:t>
            </a:r>
            <a:r>
              <a:rPr sz="1100" dirty="0">
                <a:solidFill>
                  <a:srgbClr val="FFFFFF"/>
                </a:solidFill>
                <a:latin typeface="Calibri"/>
                <a:cs typeface="Calibri"/>
              </a:rPr>
              <a:t>databáze</a:t>
            </a:r>
            <a:r>
              <a:rPr sz="1100" spc="-15" dirty="0">
                <a:solidFill>
                  <a:srgbClr val="FFFFFF"/>
                </a:solidFill>
                <a:latin typeface="Calibri"/>
                <a:cs typeface="Calibri"/>
              </a:rPr>
              <a:t> </a:t>
            </a:r>
            <a:r>
              <a:rPr sz="1100" spc="-5" dirty="0">
                <a:solidFill>
                  <a:srgbClr val="FFFFFF"/>
                </a:solidFill>
                <a:latin typeface="Calibri"/>
                <a:cs typeface="Calibri"/>
              </a:rPr>
              <a:t>ČSU</a:t>
            </a:r>
            <a:endParaRPr sz="110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704088" y="591312"/>
              <a:ext cx="5424678" cy="5566410"/>
            </a:xfrm>
            <a:prstGeom prst="rect">
              <a:avLst/>
            </a:prstGeom>
          </p:spPr>
        </p:pic>
        <p:sp>
          <p:nvSpPr>
            <p:cNvPr id="5" name="object 5"/>
            <p:cNvSpPr/>
            <p:nvPr/>
          </p:nvSpPr>
          <p:spPr>
            <a:xfrm>
              <a:off x="723899" y="609600"/>
              <a:ext cx="5372100" cy="5514340"/>
            </a:xfrm>
            <a:custGeom>
              <a:avLst/>
              <a:gdLst/>
              <a:ahLst/>
              <a:cxnLst/>
              <a:rect l="l" t="t" r="r" b="b"/>
              <a:pathLst>
                <a:path w="5372100" h="5514340">
                  <a:moveTo>
                    <a:pt x="5372100" y="0"/>
                  </a:moveTo>
                  <a:lnTo>
                    <a:pt x="0" y="0"/>
                  </a:lnTo>
                  <a:lnTo>
                    <a:pt x="0" y="5112308"/>
                  </a:lnTo>
                  <a:lnTo>
                    <a:pt x="20332" y="5113096"/>
                  </a:lnTo>
                  <a:lnTo>
                    <a:pt x="64688" y="5122260"/>
                  </a:lnTo>
                  <a:lnTo>
                    <a:pt x="107869" y="5134357"/>
                  </a:lnTo>
                  <a:lnTo>
                    <a:pt x="148661" y="5142665"/>
                  </a:lnTo>
                  <a:lnTo>
                    <a:pt x="185851" y="5140464"/>
                  </a:lnTo>
                  <a:lnTo>
                    <a:pt x="198632" y="5141121"/>
                  </a:lnTo>
                  <a:lnTo>
                    <a:pt x="268236" y="5163743"/>
                  </a:lnTo>
                  <a:lnTo>
                    <a:pt x="272707" y="5175732"/>
                  </a:lnTo>
                  <a:lnTo>
                    <a:pt x="297662" y="5181333"/>
                  </a:lnTo>
                  <a:lnTo>
                    <a:pt x="319890" y="5194444"/>
                  </a:lnTo>
                  <a:lnTo>
                    <a:pt x="328373" y="5198816"/>
                  </a:lnTo>
                  <a:lnTo>
                    <a:pt x="337108" y="5202770"/>
                  </a:lnTo>
                  <a:lnTo>
                    <a:pt x="359778" y="5187337"/>
                  </a:lnTo>
                  <a:lnTo>
                    <a:pt x="393642" y="5196403"/>
                  </a:lnTo>
                  <a:lnTo>
                    <a:pt x="422944" y="5205862"/>
                  </a:lnTo>
                  <a:lnTo>
                    <a:pt x="431927" y="5191607"/>
                  </a:lnTo>
                  <a:lnTo>
                    <a:pt x="461350" y="5196327"/>
                  </a:lnTo>
                  <a:lnTo>
                    <a:pt x="477942" y="5193647"/>
                  </a:lnTo>
                  <a:lnTo>
                    <a:pt x="488651" y="5190369"/>
                  </a:lnTo>
                  <a:lnTo>
                    <a:pt x="500430" y="5193296"/>
                  </a:lnTo>
                  <a:lnTo>
                    <a:pt x="505155" y="5196789"/>
                  </a:lnTo>
                  <a:lnTo>
                    <a:pt x="507911" y="5204841"/>
                  </a:lnTo>
                  <a:lnTo>
                    <a:pt x="519544" y="5208905"/>
                  </a:lnTo>
                  <a:lnTo>
                    <a:pt x="529818" y="5218620"/>
                  </a:lnTo>
                  <a:lnTo>
                    <a:pt x="573914" y="5221706"/>
                  </a:lnTo>
                  <a:lnTo>
                    <a:pt x="620053" y="5230360"/>
                  </a:lnTo>
                  <a:lnTo>
                    <a:pt x="667560" y="5242725"/>
                  </a:lnTo>
                  <a:lnTo>
                    <a:pt x="763986" y="5271163"/>
                  </a:lnTo>
                  <a:lnTo>
                    <a:pt x="811557" y="5283521"/>
                  </a:lnTo>
                  <a:lnTo>
                    <a:pt x="857800" y="5292163"/>
                  </a:lnTo>
                  <a:lnTo>
                    <a:pt x="902042" y="5295232"/>
                  </a:lnTo>
                  <a:lnTo>
                    <a:pt x="943610" y="5290870"/>
                  </a:lnTo>
                  <a:lnTo>
                    <a:pt x="1138174" y="5262651"/>
                  </a:lnTo>
                  <a:lnTo>
                    <a:pt x="1155856" y="5254831"/>
                  </a:lnTo>
                  <a:lnTo>
                    <a:pt x="1176194" y="5252386"/>
                  </a:lnTo>
                  <a:lnTo>
                    <a:pt x="1214882" y="5263515"/>
                  </a:lnTo>
                  <a:lnTo>
                    <a:pt x="1224280" y="5271909"/>
                  </a:lnTo>
                  <a:lnTo>
                    <a:pt x="1263183" y="5256568"/>
                  </a:lnTo>
                  <a:lnTo>
                    <a:pt x="1291478" y="5253137"/>
                  </a:lnTo>
                  <a:lnTo>
                    <a:pt x="1314273" y="5251323"/>
                  </a:lnTo>
                  <a:lnTo>
                    <a:pt x="1336675" y="5240832"/>
                  </a:lnTo>
                  <a:lnTo>
                    <a:pt x="1388320" y="5247932"/>
                  </a:lnTo>
                  <a:lnTo>
                    <a:pt x="1430083" y="5259689"/>
                  </a:lnTo>
                  <a:lnTo>
                    <a:pt x="1463083" y="5267050"/>
                  </a:lnTo>
                  <a:lnTo>
                    <a:pt x="1488439" y="5260962"/>
                  </a:lnTo>
                  <a:lnTo>
                    <a:pt x="1515860" y="5271647"/>
                  </a:lnTo>
                  <a:lnTo>
                    <a:pt x="1543970" y="5285139"/>
                  </a:lnTo>
                  <a:lnTo>
                    <a:pt x="1572414" y="5292969"/>
                  </a:lnTo>
                  <a:lnTo>
                    <a:pt x="1600835" y="5286667"/>
                  </a:lnTo>
                  <a:lnTo>
                    <a:pt x="1606657" y="5295188"/>
                  </a:lnTo>
                  <a:lnTo>
                    <a:pt x="1625219" y="5293163"/>
                  </a:lnTo>
                  <a:lnTo>
                    <a:pt x="1647590" y="5290356"/>
                  </a:lnTo>
                  <a:lnTo>
                    <a:pt x="1664843" y="5296535"/>
                  </a:lnTo>
                  <a:lnTo>
                    <a:pt x="1673806" y="5304632"/>
                  </a:lnTo>
                  <a:lnTo>
                    <a:pt x="1685020" y="5307498"/>
                  </a:lnTo>
                  <a:lnTo>
                    <a:pt x="1697543" y="5307939"/>
                  </a:lnTo>
                  <a:lnTo>
                    <a:pt x="1710436" y="5308765"/>
                  </a:lnTo>
                  <a:lnTo>
                    <a:pt x="1733204" y="5316562"/>
                  </a:lnTo>
                  <a:lnTo>
                    <a:pt x="1768284" y="5319221"/>
                  </a:lnTo>
                  <a:lnTo>
                    <a:pt x="1804697" y="5317650"/>
                  </a:lnTo>
                  <a:lnTo>
                    <a:pt x="1831467" y="5312752"/>
                  </a:lnTo>
                  <a:lnTo>
                    <a:pt x="1872397" y="5301856"/>
                  </a:lnTo>
                  <a:lnTo>
                    <a:pt x="1915742" y="5303868"/>
                  </a:lnTo>
                  <a:lnTo>
                    <a:pt x="1958916" y="5310855"/>
                  </a:lnTo>
                  <a:lnTo>
                    <a:pt x="1999334" y="5314882"/>
                  </a:lnTo>
                  <a:lnTo>
                    <a:pt x="2034413" y="5308015"/>
                  </a:lnTo>
                  <a:lnTo>
                    <a:pt x="2076991" y="5309537"/>
                  </a:lnTo>
                  <a:lnTo>
                    <a:pt x="2113010" y="5321477"/>
                  </a:lnTo>
                  <a:lnTo>
                    <a:pt x="2145766" y="5337465"/>
                  </a:lnTo>
                  <a:lnTo>
                    <a:pt x="2178558" y="5351132"/>
                  </a:lnTo>
                  <a:lnTo>
                    <a:pt x="2196240" y="5332939"/>
                  </a:lnTo>
                  <a:lnTo>
                    <a:pt x="2227722" y="5337729"/>
                  </a:lnTo>
                  <a:lnTo>
                    <a:pt x="2255228" y="5343483"/>
                  </a:lnTo>
                  <a:lnTo>
                    <a:pt x="2260981" y="5328183"/>
                  </a:lnTo>
                  <a:lnTo>
                    <a:pt x="2293604" y="5327965"/>
                  </a:lnTo>
                  <a:lnTo>
                    <a:pt x="2308225" y="5321012"/>
                  </a:lnTo>
                  <a:lnTo>
                    <a:pt x="2321988" y="5321305"/>
                  </a:lnTo>
                  <a:lnTo>
                    <a:pt x="2352040" y="5342826"/>
                  </a:lnTo>
                  <a:lnTo>
                    <a:pt x="2402578" y="5338990"/>
                  </a:lnTo>
                  <a:lnTo>
                    <a:pt x="2455589" y="5340296"/>
                  </a:lnTo>
                  <a:lnTo>
                    <a:pt x="2563927" y="5347761"/>
                  </a:lnTo>
                  <a:lnTo>
                    <a:pt x="2616705" y="5348634"/>
                  </a:lnTo>
                  <a:lnTo>
                    <a:pt x="2666854" y="5344077"/>
                  </a:lnTo>
                  <a:lnTo>
                    <a:pt x="2713101" y="5331447"/>
                  </a:lnTo>
                  <a:lnTo>
                    <a:pt x="2946273" y="5316804"/>
                  </a:lnTo>
                  <a:lnTo>
                    <a:pt x="2978658" y="5311622"/>
                  </a:lnTo>
                  <a:lnTo>
                    <a:pt x="2979166" y="5308447"/>
                  </a:lnTo>
                  <a:lnTo>
                    <a:pt x="2980309" y="5306466"/>
                  </a:lnTo>
                  <a:lnTo>
                    <a:pt x="2981960" y="5306479"/>
                  </a:lnTo>
                  <a:lnTo>
                    <a:pt x="2984246" y="5307584"/>
                  </a:lnTo>
                  <a:lnTo>
                    <a:pt x="2988183" y="5310098"/>
                  </a:lnTo>
                  <a:lnTo>
                    <a:pt x="2994279" y="5309120"/>
                  </a:lnTo>
                  <a:lnTo>
                    <a:pt x="3010789" y="5307291"/>
                  </a:lnTo>
                  <a:lnTo>
                    <a:pt x="3017520" y="5301500"/>
                  </a:lnTo>
                  <a:lnTo>
                    <a:pt x="3099942" y="5302504"/>
                  </a:lnTo>
                  <a:lnTo>
                    <a:pt x="3124073" y="5294693"/>
                  </a:lnTo>
                  <a:lnTo>
                    <a:pt x="3140565" y="5290940"/>
                  </a:lnTo>
                  <a:lnTo>
                    <a:pt x="3156759" y="5289632"/>
                  </a:lnTo>
                  <a:lnTo>
                    <a:pt x="3172454" y="5291810"/>
                  </a:lnTo>
                  <a:lnTo>
                    <a:pt x="3187446" y="5298516"/>
                  </a:lnTo>
                  <a:lnTo>
                    <a:pt x="3195093" y="5290653"/>
                  </a:lnTo>
                  <a:lnTo>
                    <a:pt x="3215386" y="5294390"/>
                  </a:lnTo>
                  <a:lnTo>
                    <a:pt x="3239773" y="5299253"/>
                  </a:lnTo>
                  <a:lnTo>
                    <a:pt x="3259709" y="5294769"/>
                  </a:lnTo>
                  <a:lnTo>
                    <a:pt x="3270849" y="5287625"/>
                  </a:lnTo>
                  <a:lnTo>
                    <a:pt x="3283680" y="5285852"/>
                  </a:lnTo>
                  <a:lnTo>
                    <a:pt x="3297606" y="5286591"/>
                  </a:lnTo>
                  <a:lnTo>
                    <a:pt x="3312033" y="5286984"/>
                  </a:lnTo>
                  <a:lnTo>
                    <a:pt x="3338339" y="5281430"/>
                  </a:lnTo>
                  <a:lnTo>
                    <a:pt x="3377612" y="5282098"/>
                  </a:lnTo>
                  <a:lnTo>
                    <a:pt x="3417814" y="5287066"/>
                  </a:lnTo>
                  <a:lnTo>
                    <a:pt x="3446907" y="5294414"/>
                  </a:lnTo>
                  <a:lnTo>
                    <a:pt x="3490775" y="5309002"/>
                  </a:lnTo>
                  <a:lnTo>
                    <a:pt x="3539113" y="5311082"/>
                  </a:lnTo>
                  <a:lnTo>
                    <a:pt x="3587944" y="5308237"/>
                  </a:lnTo>
                  <a:lnTo>
                    <a:pt x="3633294" y="5308053"/>
                  </a:lnTo>
                  <a:lnTo>
                    <a:pt x="3671189" y="5318112"/>
                  </a:lnTo>
                  <a:lnTo>
                    <a:pt x="3683771" y="5320117"/>
                  </a:lnTo>
                  <a:lnTo>
                    <a:pt x="3695842" y="5321133"/>
                  </a:lnTo>
                  <a:lnTo>
                    <a:pt x="3707461" y="5321260"/>
                  </a:lnTo>
                  <a:lnTo>
                    <a:pt x="3718687" y="5320601"/>
                  </a:lnTo>
                  <a:lnTo>
                    <a:pt x="3766185" y="5301932"/>
                  </a:lnTo>
                  <a:lnTo>
                    <a:pt x="3792092" y="5301678"/>
                  </a:lnTo>
                  <a:lnTo>
                    <a:pt x="3817747" y="5293591"/>
                  </a:lnTo>
                  <a:lnTo>
                    <a:pt x="3827327" y="5291110"/>
                  </a:lnTo>
                  <a:lnTo>
                    <a:pt x="3837051" y="5289080"/>
                  </a:lnTo>
                  <a:lnTo>
                    <a:pt x="3854108" y="5308694"/>
                  </a:lnTo>
                  <a:lnTo>
                    <a:pt x="3889692" y="5306922"/>
                  </a:lnTo>
                  <a:lnTo>
                    <a:pt x="3920990" y="5303823"/>
                  </a:lnTo>
                  <a:lnTo>
                    <a:pt x="3925189" y="5319458"/>
                  </a:lnTo>
                  <a:lnTo>
                    <a:pt x="3955147" y="5320975"/>
                  </a:lnTo>
                  <a:lnTo>
                    <a:pt x="3970353" y="5326994"/>
                  </a:lnTo>
                  <a:lnTo>
                    <a:pt x="3979677" y="5332372"/>
                  </a:lnTo>
                  <a:lnTo>
                    <a:pt x="3991991" y="5331968"/>
                  </a:lnTo>
                  <a:lnTo>
                    <a:pt x="3997705" y="5329580"/>
                  </a:lnTo>
                  <a:lnTo>
                    <a:pt x="4002786" y="5322354"/>
                  </a:lnTo>
                  <a:lnTo>
                    <a:pt x="4015359" y="5320830"/>
                  </a:lnTo>
                  <a:lnTo>
                    <a:pt x="4028313" y="5313553"/>
                  </a:lnTo>
                  <a:lnTo>
                    <a:pt x="4076649" y="5321326"/>
                  </a:lnTo>
                  <a:lnTo>
                    <a:pt x="4127805" y="5325155"/>
                  </a:lnTo>
                  <a:lnTo>
                    <a:pt x="4180586" y="5326707"/>
                  </a:lnTo>
                  <a:lnTo>
                    <a:pt x="4233798" y="5327648"/>
                  </a:lnTo>
                  <a:lnTo>
                    <a:pt x="4286249" y="5329646"/>
                  </a:lnTo>
                  <a:lnTo>
                    <a:pt x="4336744" y="5334368"/>
                  </a:lnTo>
                  <a:lnTo>
                    <a:pt x="4384090" y="5343480"/>
                  </a:lnTo>
                  <a:lnTo>
                    <a:pt x="4427093" y="5358650"/>
                  </a:lnTo>
                  <a:lnTo>
                    <a:pt x="4506976" y="5396750"/>
                  </a:lnTo>
                  <a:lnTo>
                    <a:pt x="4538071" y="5398800"/>
                  </a:lnTo>
                  <a:lnTo>
                    <a:pt x="4569142" y="5390649"/>
                  </a:lnTo>
                  <a:lnTo>
                    <a:pt x="4600023" y="5385511"/>
                  </a:lnTo>
                  <a:lnTo>
                    <a:pt x="4630547" y="5396598"/>
                  </a:lnTo>
                  <a:lnTo>
                    <a:pt x="4645173" y="5407814"/>
                  </a:lnTo>
                  <a:lnTo>
                    <a:pt x="4664027" y="5414375"/>
                  </a:lnTo>
                  <a:lnTo>
                    <a:pt x="4704842" y="5411597"/>
                  </a:lnTo>
                  <a:lnTo>
                    <a:pt x="4716653" y="5405424"/>
                  </a:lnTo>
                  <a:lnTo>
                    <a:pt x="4749488" y="5428293"/>
                  </a:lnTo>
                  <a:lnTo>
                    <a:pt x="4775787" y="5437452"/>
                  </a:lnTo>
                  <a:lnTo>
                    <a:pt x="4797252" y="5443913"/>
                  </a:lnTo>
                  <a:lnTo>
                    <a:pt x="4815586" y="5458688"/>
                  </a:lnTo>
                  <a:lnTo>
                    <a:pt x="4867751" y="5462481"/>
                  </a:lnTo>
                  <a:lnTo>
                    <a:pt x="4911820" y="5459733"/>
                  </a:lnTo>
                  <a:lnTo>
                    <a:pt x="4946030" y="5459427"/>
                  </a:lnTo>
                  <a:lnTo>
                    <a:pt x="4968621" y="5470550"/>
                  </a:lnTo>
                  <a:lnTo>
                    <a:pt x="4998503" y="5465876"/>
                  </a:lnTo>
                  <a:lnTo>
                    <a:pt x="5029946" y="5458634"/>
                  </a:lnTo>
                  <a:lnTo>
                    <a:pt x="5059935" y="5456941"/>
                  </a:lnTo>
                  <a:lnTo>
                    <a:pt x="5085461" y="5468912"/>
                  </a:lnTo>
                  <a:lnTo>
                    <a:pt x="5093745" y="5461875"/>
                  </a:lnTo>
                  <a:lnTo>
                    <a:pt x="5111067" y="5467664"/>
                  </a:lnTo>
                  <a:lnTo>
                    <a:pt x="5131841" y="5474991"/>
                  </a:lnTo>
                  <a:lnTo>
                    <a:pt x="5150485" y="5472569"/>
                  </a:lnTo>
                  <a:lnTo>
                    <a:pt x="5161698" y="5466593"/>
                  </a:lnTo>
                  <a:lnTo>
                    <a:pt x="5173424" y="5466138"/>
                  </a:lnTo>
                  <a:lnTo>
                    <a:pt x="5185650" y="5468295"/>
                  </a:lnTo>
                  <a:lnTo>
                    <a:pt x="5198364" y="5470156"/>
                  </a:lnTo>
                  <a:lnTo>
                    <a:pt x="5222787" y="5467320"/>
                  </a:lnTo>
                  <a:lnTo>
                    <a:pt x="5257546" y="5471996"/>
                  </a:lnTo>
                  <a:lnTo>
                    <a:pt x="5292304" y="5481041"/>
                  </a:lnTo>
                  <a:lnTo>
                    <a:pt x="5316728" y="5491314"/>
                  </a:lnTo>
                  <a:lnTo>
                    <a:pt x="5327060" y="5498969"/>
                  </a:lnTo>
                  <a:lnTo>
                    <a:pt x="5338333" y="5504972"/>
                  </a:lnTo>
                  <a:lnTo>
                    <a:pt x="5350392" y="5509543"/>
                  </a:lnTo>
                  <a:lnTo>
                    <a:pt x="5363083" y="5512904"/>
                  </a:lnTo>
                  <a:lnTo>
                    <a:pt x="5372100" y="5513832"/>
                  </a:lnTo>
                  <a:lnTo>
                    <a:pt x="5372100" y="0"/>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2563367" y="397751"/>
              <a:ext cx="1707642" cy="430542"/>
            </a:xfrm>
            <a:prstGeom prst="rect">
              <a:avLst/>
            </a:prstGeom>
          </p:spPr>
        </p:pic>
      </p:grpSp>
      <p:sp>
        <p:nvSpPr>
          <p:cNvPr id="7" name="object 7"/>
          <p:cNvSpPr txBox="1"/>
          <p:nvPr/>
        </p:nvSpPr>
        <p:spPr>
          <a:xfrm>
            <a:off x="1513713" y="2806442"/>
            <a:ext cx="3810000" cy="1230630"/>
          </a:xfrm>
          <a:prstGeom prst="rect">
            <a:avLst/>
          </a:prstGeom>
        </p:spPr>
        <p:txBody>
          <a:bodyPr vert="horz" wrap="square" lIns="0" tIns="109220" rIns="0" bIns="0" rtlCol="0">
            <a:spAutoFit/>
          </a:bodyPr>
          <a:lstStyle/>
          <a:p>
            <a:pPr algn="ctr">
              <a:lnSpc>
                <a:spcPct val="100000"/>
              </a:lnSpc>
              <a:spcBef>
                <a:spcPts val="860"/>
              </a:spcBef>
            </a:pPr>
            <a:r>
              <a:rPr sz="2000" b="1" dirty="0">
                <a:latin typeface="Calibri"/>
                <a:cs typeface="Calibri"/>
              </a:rPr>
              <a:t>K</a:t>
            </a:r>
            <a:r>
              <a:rPr sz="2000" b="1" spc="-15" dirty="0">
                <a:latin typeface="Calibri"/>
                <a:cs typeface="Calibri"/>
              </a:rPr>
              <a:t> </a:t>
            </a:r>
            <a:r>
              <a:rPr sz="2000" b="1" spc="-5" dirty="0">
                <a:latin typeface="Calibri"/>
                <a:cs typeface="Calibri"/>
              </a:rPr>
              <a:t>ČEMU</a:t>
            </a:r>
            <a:r>
              <a:rPr sz="2000" b="1" spc="-15" dirty="0">
                <a:latin typeface="Calibri"/>
                <a:cs typeface="Calibri"/>
              </a:rPr>
              <a:t> </a:t>
            </a:r>
            <a:r>
              <a:rPr sz="2000" b="1" spc="-5" dirty="0">
                <a:latin typeface="Calibri"/>
                <a:cs typeface="Calibri"/>
              </a:rPr>
              <a:t>JSOU</a:t>
            </a:r>
            <a:r>
              <a:rPr sz="2000" b="1" spc="-35" dirty="0">
                <a:latin typeface="Calibri"/>
                <a:cs typeface="Calibri"/>
              </a:rPr>
              <a:t> </a:t>
            </a:r>
            <a:r>
              <a:rPr sz="2000" b="1" dirty="0">
                <a:latin typeface="Calibri"/>
                <a:cs typeface="Calibri"/>
              </a:rPr>
              <a:t>NÁM</a:t>
            </a:r>
            <a:r>
              <a:rPr sz="2000" b="1" spc="-30" dirty="0">
                <a:latin typeface="Calibri"/>
                <a:cs typeface="Calibri"/>
              </a:rPr>
              <a:t> </a:t>
            </a:r>
            <a:r>
              <a:rPr sz="2000" b="1" spc="-5" dirty="0">
                <a:latin typeface="Calibri"/>
                <a:cs typeface="Calibri"/>
              </a:rPr>
              <a:t>EUROREGIONY?</a:t>
            </a:r>
            <a:endParaRPr sz="2000">
              <a:latin typeface="Calibri"/>
              <a:cs typeface="Calibri"/>
            </a:endParaRPr>
          </a:p>
          <a:p>
            <a:pPr algn="ctr">
              <a:lnSpc>
                <a:spcPct val="100000"/>
              </a:lnSpc>
              <a:spcBef>
                <a:spcPts val="755"/>
              </a:spcBef>
            </a:pPr>
            <a:r>
              <a:rPr sz="2000" b="1" dirty="0">
                <a:latin typeface="Calibri"/>
                <a:cs typeface="Calibri"/>
              </a:rPr>
              <a:t>=</a:t>
            </a:r>
            <a:endParaRPr sz="2000">
              <a:latin typeface="Calibri"/>
              <a:cs typeface="Calibri"/>
            </a:endParaRPr>
          </a:p>
          <a:p>
            <a:pPr marL="635" algn="ctr">
              <a:lnSpc>
                <a:spcPct val="100000"/>
              </a:lnSpc>
              <a:spcBef>
                <a:spcPts val="770"/>
              </a:spcBef>
            </a:pPr>
            <a:r>
              <a:rPr sz="2000" b="1" spc="-10" dirty="0">
                <a:latin typeface="Calibri"/>
                <a:cs typeface="Calibri"/>
              </a:rPr>
              <a:t>CO</a:t>
            </a:r>
            <a:r>
              <a:rPr sz="2000" b="1" spc="-25" dirty="0">
                <a:latin typeface="Calibri"/>
                <a:cs typeface="Calibri"/>
              </a:rPr>
              <a:t> TO</a:t>
            </a:r>
            <a:r>
              <a:rPr sz="2000" b="1" spc="-40" dirty="0">
                <a:latin typeface="Calibri"/>
                <a:cs typeface="Calibri"/>
              </a:rPr>
              <a:t> </a:t>
            </a:r>
            <a:r>
              <a:rPr sz="2000" b="1" spc="-5" dirty="0">
                <a:latin typeface="Calibri"/>
                <a:cs typeface="Calibri"/>
              </a:rPr>
              <a:t>JSOU</a:t>
            </a:r>
            <a:r>
              <a:rPr sz="2000" b="1" spc="-30" dirty="0">
                <a:latin typeface="Calibri"/>
                <a:cs typeface="Calibri"/>
              </a:rPr>
              <a:t> </a:t>
            </a:r>
            <a:r>
              <a:rPr sz="2000" b="1" dirty="0">
                <a:latin typeface="Calibri"/>
                <a:cs typeface="Calibri"/>
              </a:rPr>
              <a:t>HRANICE?</a:t>
            </a:r>
            <a:endParaRPr sz="200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9365" y="906221"/>
            <a:ext cx="3121025" cy="3223895"/>
          </a:xfrm>
          <a:prstGeom prst="rect">
            <a:avLst/>
          </a:prstGeom>
        </p:spPr>
        <p:txBody>
          <a:bodyPr vert="horz" wrap="square" lIns="0" tIns="45085" rIns="0" bIns="0" rtlCol="0">
            <a:spAutoFit/>
          </a:bodyPr>
          <a:lstStyle/>
          <a:p>
            <a:pPr marL="12700" marR="652780">
              <a:lnSpc>
                <a:spcPts val="6430"/>
              </a:lnSpc>
              <a:spcBef>
                <a:spcPts val="355"/>
              </a:spcBef>
            </a:pPr>
            <a:r>
              <a:rPr sz="5400" spc="-45" dirty="0">
                <a:latin typeface="Calibri Light"/>
                <a:cs typeface="Calibri Light"/>
              </a:rPr>
              <a:t>HR</a:t>
            </a:r>
            <a:r>
              <a:rPr sz="5400" spc="-60" dirty="0">
                <a:latin typeface="Calibri Light"/>
                <a:cs typeface="Calibri Light"/>
              </a:rPr>
              <a:t>A</a:t>
            </a:r>
            <a:r>
              <a:rPr sz="5400" spc="-70" dirty="0">
                <a:latin typeface="Calibri Light"/>
                <a:cs typeface="Calibri Light"/>
              </a:rPr>
              <a:t>N</a:t>
            </a:r>
            <a:r>
              <a:rPr sz="5400" spc="-25" dirty="0">
                <a:latin typeface="Calibri Light"/>
                <a:cs typeface="Calibri Light"/>
              </a:rPr>
              <a:t>I</a:t>
            </a:r>
            <a:r>
              <a:rPr sz="5400" spc="-65" dirty="0">
                <a:latin typeface="Calibri Light"/>
                <a:cs typeface="Calibri Light"/>
              </a:rPr>
              <a:t>C</a:t>
            </a:r>
            <a:r>
              <a:rPr sz="5400" dirty="0">
                <a:latin typeface="Calibri Light"/>
                <a:cs typeface="Calibri Light"/>
              </a:rPr>
              <a:t>E  </a:t>
            </a:r>
            <a:r>
              <a:rPr sz="5400" spc="-30" dirty="0">
                <a:latin typeface="Calibri Light"/>
                <a:cs typeface="Calibri Light"/>
              </a:rPr>
              <a:t>JSOU </a:t>
            </a:r>
            <a:r>
              <a:rPr sz="5400" spc="-25" dirty="0">
                <a:latin typeface="Calibri Light"/>
                <a:cs typeface="Calibri Light"/>
              </a:rPr>
              <a:t> JIZVY</a:t>
            </a:r>
            <a:endParaRPr sz="5400">
              <a:latin typeface="Calibri Light"/>
              <a:cs typeface="Calibri Light"/>
            </a:endParaRPr>
          </a:p>
          <a:p>
            <a:pPr marL="12700">
              <a:lnSpc>
                <a:spcPts val="5635"/>
              </a:lnSpc>
            </a:pPr>
            <a:r>
              <a:rPr sz="5400" spc="-75" dirty="0">
                <a:latin typeface="Calibri Light"/>
                <a:cs typeface="Calibri Light"/>
              </a:rPr>
              <a:t>M</a:t>
            </a:r>
            <a:r>
              <a:rPr sz="5400" spc="-5" dirty="0">
                <a:latin typeface="Calibri Light"/>
                <a:cs typeface="Calibri Light"/>
              </a:rPr>
              <a:t>I</a:t>
            </a:r>
            <a:r>
              <a:rPr sz="5400" spc="-75" dirty="0">
                <a:latin typeface="Calibri Light"/>
                <a:cs typeface="Calibri Light"/>
              </a:rPr>
              <a:t>N</a:t>
            </a:r>
            <a:r>
              <a:rPr sz="5400" spc="-55" dirty="0">
                <a:latin typeface="Calibri Light"/>
                <a:cs typeface="Calibri Light"/>
              </a:rPr>
              <a:t>U</a:t>
            </a:r>
            <a:r>
              <a:rPr sz="5400" spc="-180" dirty="0">
                <a:latin typeface="Calibri Light"/>
                <a:cs typeface="Calibri Light"/>
              </a:rPr>
              <a:t>L</a:t>
            </a:r>
            <a:r>
              <a:rPr sz="5400" spc="-70" dirty="0">
                <a:latin typeface="Calibri Light"/>
                <a:cs typeface="Calibri Light"/>
              </a:rPr>
              <a:t>OS</a:t>
            </a:r>
            <a:r>
              <a:rPr sz="5400" spc="-60" dirty="0">
                <a:latin typeface="Calibri Light"/>
                <a:cs typeface="Calibri Light"/>
              </a:rPr>
              <a:t>T</a:t>
            </a:r>
            <a:r>
              <a:rPr sz="5400" dirty="0">
                <a:latin typeface="Calibri Light"/>
                <a:cs typeface="Calibri Light"/>
              </a:rPr>
              <a:t>I</a:t>
            </a:r>
            <a:endParaRPr sz="5400">
              <a:latin typeface="Calibri Light"/>
              <a:cs typeface="Calibri Light"/>
            </a:endParaRPr>
          </a:p>
        </p:txBody>
      </p:sp>
      <p:grpSp>
        <p:nvGrpSpPr>
          <p:cNvPr id="3" name="object 3"/>
          <p:cNvGrpSpPr/>
          <p:nvPr/>
        </p:nvGrpSpPr>
        <p:grpSpPr>
          <a:xfrm>
            <a:off x="868680" y="0"/>
            <a:ext cx="11322050" cy="6858000"/>
            <a:chOff x="868680" y="0"/>
            <a:chExt cx="11322050" cy="6858000"/>
          </a:xfrm>
        </p:grpSpPr>
        <p:sp>
          <p:nvSpPr>
            <p:cNvPr id="4" name="object 4"/>
            <p:cNvSpPr/>
            <p:nvPr/>
          </p:nvSpPr>
          <p:spPr>
            <a:xfrm>
              <a:off x="890079" y="4399835"/>
              <a:ext cx="3475990" cy="42545"/>
            </a:xfrm>
            <a:custGeom>
              <a:avLst/>
              <a:gdLst/>
              <a:ahLst/>
              <a:cxnLst/>
              <a:rect l="l" t="t" r="r" b="b"/>
              <a:pathLst>
                <a:path w="3475990" h="42545">
                  <a:moveTo>
                    <a:pt x="279527" y="0"/>
                  </a:moveTo>
                  <a:lnTo>
                    <a:pt x="233090" y="80"/>
                  </a:lnTo>
                  <a:lnTo>
                    <a:pt x="187725" y="742"/>
                  </a:lnTo>
                  <a:lnTo>
                    <a:pt x="142616" y="2018"/>
                  </a:lnTo>
                  <a:lnTo>
                    <a:pt x="96951" y="3940"/>
                  </a:lnTo>
                  <a:lnTo>
                    <a:pt x="49916" y="6542"/>
                  </a:lnTo>
                  <a:lnTo>
                    <a:pt x="698" y="9858"/>
                  </a:lnTo>
                  <a:lnTo>
                    <a:pt x="0" y="13668"/>
                  </a:lnTo>
                  <a:lnTo>
                    <a:pt x="889" y="24082"/>
                  </a:lnTo>
                  <a:lnTo>
                    <a:pt x="698" y="28146"/>
                  </a:lnTo>
                  <a:lnTo>
                    <a:pt x="112773" y="30245"/>
                  </a:lnTo>
                  <a:lnTo>
                    <a:pt x="222558" y="31412"/>
                  </a:lnTo>
                  <a:lnTo>
                    <a:pt x="329862" y="31785"/>
                  </a:lnTo>
                  <a:lnTo>
                    <a:pt x="434493" y="31505"/>
                  </a:lnTo>
                  <a:lnTo>
                    <a:pt x="586010" y="30167"/>
                  </a:lnTo>
                  <a:lnTo>
                    <a:pt x="774220" y="27354"/>
                  </a:lnTo>
                  <a:lnTo>
                    <a:pt x="1000025" y="22166"/>
                  </a:lnTo>
                  <a:lnTo>
                    <a:pt x="1097088" y="20730"/>
                  </a:lnTo>
                  <a:lnTo>
                    <a:pt x="1147818" y="20410"/>
                  </a:lnTo>
                  <a:lnTo>
                    <a:pt x="1200265" y="20441"/>
                  </a:lnTo>
                  <a:lnTo>
                    <a:pt x="1254617" y="20889"/>
                  </a:lnTo>
                  <a:lnTo>
                    <a:pt x="1311064" y="21818"/>
                  </a:lnTo>
                  <a:lnTo>
                    <a:pt x="1369793" y="23294"/>
                  </a:lnTo>
                  <a:lnTo>
                    <a:pt x="1430993" y="25382"/>
                  </a:lnTo>
                  <a:lnTo>
                    <a:pt x="1494853" y="28146"/>
                  </a:lnTo>
                  <a:lnTo>
                    <a:pt x="1567804" y="30745"/>
                  </a:lnTo>
                  <a:lnTo>
                    <a:pt x="1636275" y="31576"/>
                  </a:lnTo>
                  <a:lnTo>
                    <a:pt x="1700481" y="31002"/>
                  </a:lnTo>
                  <a:lnTo>
                    <a:pt x="1760634" y="29388"/>
                  </a:lnTo>
                  <a:lnTo>
                    <a:pt x="1816950" y="27098"/>
                  </a:lnTo>
                  <a:lnTo>
                    <a:pt x="1918925" y="21948"/>
                  </a:lnTo>
                  <a:lnTo>
                    <a:pt x="1965012" y="19815"/>
                  </a:lnTo>
                  <a:lnTo>
                    <a:pt x="2008117" y="18463"/>
                  </a:lnTo>
                  <a:lnTo>
                    <a:pt x="2048454" y="18256"/>
                  </a:lnTo>
                  <a:lnTo>
                    <a:pt x="2086237" y="19558"/>
                  </a:lnTo>
                  <a:lnTo>
                    <a:pt x="2121681" y="22733"/>
                  </a:lnTo>
                  <a:lnTo>
                    <a:pt x="2154999" y="28146"/>
                  </a:lnTo>
                  <a:lnTo>
                    <a:pt x="2188382" y="33908"/>
                  </a:lnTo>
                  <a:lnTo>
                    <a:pt x="2223998" y="38016"/>
                  </a:lnTo>
                  <a:lnTo>
                    <a:pt x="2262029" y="40658"/>
                  </a:lnTo>
                  <a:lnTo>
                    <a:pt x="2302659" y="42024"/>
                  </a:lnTo>
                  <a:lnTo>
                    <a:pt x="2346069" y="42304"/>
                  </a:lnTo>
                  <a:lnTo>
                    <a:pt x="2392440" y="41686"/>
                  </a:lnTo>
                  <a:lnTo>
                    <a:pt x="2441956" y="40360"/>
                  </a:lnTo>
                  <a:lnTo>
                    <a:pt x="2675101" y="31767"/>
                  </a:lnTo>
                  <a:lnTo>
                    <a:pt x="2743068" y="29742"/>
                  </a:lnTo>
                  <a:lnTo>
                    <a:pt x="2815272" y="28146"/>
                  </a:lnTo>
                  <a:lnTo>
                    <a:pt x="2887289" y="27080"/>
                  </a:lnTo>
                  <a:lnTo>
                    <a:pt x="2954806" y="26471"/>
                  </a:lnTo>
                  <a:lnTo>
                    <a:pt x="3018085" y="26242"/>
                  </a:lnTo>
                  <a:lnTo>
                    <a:pt x="3132978" y="26620"/>
                  </a:lnTo>
                  <a:lnTo>
                    <a:pt x="3323435" y="28595"/>
                  </a:lnTo>
                  <a:lnTo>
                    <a:pt x="3403188" y="28978"/>
                  </a:lnTo>
                  <a:lnTo>
                    <a:pt x="3440113" y="28751"/>
                  </a:lnTo>
                  <a:lnTo>
                    <a:pt x="3475418" y="28146"/>
                  </a:lnTo>
                  <a:lnTo>
                    <a:pt x="3475418" y="9858"/>
                  </a:lnTo>
                  <a:lnTo>
                    <a:pt x="3404514" y="8128"/>
                  </a:lnTo>
                  <a:lnTo>
                    <a:pt x="3336145" y="6919"/>
                  </a:lnTo>
                  <a:lnTo>
                    <a:pt x="3270293" y="6171"/>
                  </a:lnTo>
                  <a:lnTo>
                    <a:pt x="3206940" y="5826"/>
                  </a:lnTo>
                  <a:lnTo>
                    <a:pt x="3146066" y="5824"/>
                  </a:lnTo>
                  <a:lnTo>
                    <a:pt x="3087654" y="6104"/>
                  </a:lnTo>
                  <a:lnTo>
                    <a:pt x="2978140" y="7276"/>
                  </a:lnTo>
                  <a:lnTo>
                    <a:pt x="2746128" y="10987"/>
                  </a:lnTo>
                  <a:lnTo>
                    <a:pt x="2669644" y="11534"/>
                  </a:lnTo>
                  <a:lnTo>
                    <a:pt x="2634825" y="11367"/>
                  </a:lnTo>
                  <a:lnTo>
                    <a:pt x="2602263" y="10829"/>
                  </a:lnTo>
                  <a:lnTo>
                    <a:pt x="2526290" y="8606"/>
                  </a:lnTo>
                  <a:lnTo>
                    <a:pt x="2477421" y="8323"/>
                  </a:lnTo>
                  <a:lnTo>
                    <a:pt x="2426104" y="8786"/>
                  </a:lnTo>
                  <a:lnTo>
                    <a:pt x="2373110" y="9773"/>
                  </a:lnTo>
                  <a:lnTo>
                    <a:pt x="2211769" y="13655"/>
                  </a:lnTo>
                  <a:lnTo>
                    <a:pt x="2159773" y="14515"/>
                  </a:lnTo>
                  <a:lnTo>
                    <a:pt x="2109954" y="14787"/>
                  </a:lnTo>
                  <a:lnTo>
                    <a:pt x="2063082" y="14250"/>
                  </a:lnTo>
                  <a:lnTo>
                    <a:pt x="2019928" y="12681"/>
                  </a:lnTo>
                  <a:lnTo>
                    <a:pt x="1981263" y="9858"/>
                  </a:lnTo>
                  <a:lnTo>
                    <a:pt x="1944881" y="6800"/>
                  </a:lnTo>
                  <a:lnTo>
                    <a:pt x="1907691" y="4610"/>
                  </a:lnTo>
                  <a:lnTo>
                    <a:pt x="1869235" y="3196"/>
                  </a:lnTo>
                  <a:lnTo>
                    <a:pt x="1829056" y="2464"/>
                  </a:lnTo>
                  <a:lnTo>
                    <a:pt x="1786695" y="2318"/>
                  </a:lnTo>
                  <a:lnTo>
                    <a:pt x="1741693" y="2666"/>
                  </a:lnTo>
                  <a:lnTo>
                    <a:pt x="1693594" y="3414"/>
                  </a:lnTo>
                  <a:lnTo>
                    <a:pt x="1461049" y="8522"/>
                  </a:lnTo>
                  <a:lnTo>
                    <a:pt x="1127127" y="14684"/>
                  </a:lnTo>
                  <a:lnTo>
                    <a:pt x="1031770" y="15908"/>
                  </a:lnTo>
                  <a:lnTo>
                    <a:pt x="937254" y="16314"/>
                  </a:lnTo>
                  <a:lnTo>
                    <a:pt x="889293" y="16123"/>
                  </a:lnTo>
                  <a:lnTo>
                    <a:pt x="840322" y="15625"/>
                  </a:lnTo>
                  <a:lnTo>
                    <a:pt x="789931" y="14783"/>
                  </a:lnTo>
                  <a:lnTo>
                    <a:pt x="737714" y="13565"/>
                  </a:lnTo>
                  <a:lnTo>
                    <a:pt x="683264" y="11935"/>
                  </a:lnTo>
                  <a:lnTo>
                    <a:pt x="556233" y="7149"/>
                  </a:lnTo>
                  <a:lnTo>
                    <a:pt x="433391" y="2911"/>
                  </a:lnTo>
                  <a:lnTo>
                    <a:pt x="378864" y="1448"/>
                  </a:lnTo>
                  <a:lnTo>
                    <a:pt x="327846" y="466"/>
                  </a:lnTo>
                  <a:lnTo>
                    <a:pt x="279527" y="0"/>
                  </a:lnTo>
                  <a:close/>
                </a:path>
              </a:pathLst>
            </a:custGeom>
            <a:solidFill>
              <a:srgbClr val="EC7C30"/>
            </a:solidFill>
          </p:spPr>
          <p:txBody>
            <a:bodyPr wrap="square" lIns="0" tIns="0" rIns="0" bIns="0" rtlCol="0"/>
            <a:lstStyle/>
            <a:p>
              <a:endParaRPr/>
            </a:p>
          </p:txBody>
        </p:sp>
        <p:sp>
          <p:nvSpPr>
            <p:cNvPr id="5" name="object 5"/>
            <p:cNvSpPr/>
            <p:nvPr/>
          </p:nvSpPr>
          <p:spPr>
            <a:xfrm>
              <a:off x="890778" y="4397868"/>
              <a:ext cx="3474720" cy="46355"/>
            </a:xfrm>
            <a:custGeom>
              <a:avLst/>
              <a:gdLst/>
              <a:ahLst/>
              <a:cxnLst/>
              <a:rect l="l" t="t" r="r" b="b"/>
              <a:pathLst>
                <a:path w="3474720" h="46354">
                  <a:moveTo>
                    <a:pt x="0" y="11825"/>
                  </a:moveTo>
                  <a:lnTo>
                    <a:pt x="48767" y="9503"/>
                  </a:lnTo>
                  <a:lnTo>
                    <a:pt x="98700" y="8619"/>
                  </a:lnTo>
                  <a:lnTo>
                    <a:pt x="149541" y="8901"/>
                  </a:lnTo>
                  <a:lnTo>
                    <a:pt x="201032" y="10081"/>
                  </a:lnTo>
                  <a:lnTo>
                    <a:pt x="252915" y="11887"/>
                  </a:lnTo>
                  <a:lnTo>
                    <a:pt x="304932" y="14051"/>
                  </a:lnTo>
                  <a:lnTo>
                    <a:pt x="356825" y="16301"/>
                  </a:lnTo>
                  <a:lnTo>
                    <a:pt x="408336" y="18369"/>
                  </a:lnTo>
                  <a:lnTo>
                    <a:pt x="459208" y="19985"/>
                  </a:lnTo>
                  <a:lnTo>
                    <a:pt x="509182" y="20878"/>
                  </a:lnTo>
                  <a:lnTo>
                    <a:pt x="558001" y="20778"/>
                  </a:lnTo>
                  <a:lnTo>
                    <a:pt x="605406" y="19416"/>
                  </a:lnTo>
                  <a:lnTo>
                    <a:pt x="651139" y="16521"/>
                  </a:lnTo>
                  <a:lnTo>
                    <a:pt x="694944" y="11825"/>
                  </a:lnTo>
                  <a:lnTo>
                    <a:pt x="741605" y="7011"/>
                  </a:lnTo>
                  <a:lnTo>
                    <a:pt x="789420" y="4541"/>
                  </a:lnTo>
                  <a:lnTo>
                    <a:pt x="838260" y="3995"/>
                  </a:lnTo>
                  <a:lnTo>
                    <a:pt x="887999" y="4951"/>
                  </a:lnTo>
                  <a:lnTo>
                    <a:pt x="938510" y="6990"/>
                  </a:lnTo>
                  <a:lnTo>
                    <a:pt x="989665" y="9691"/>
                  </a:lnTo>
                  <a:lnTo>
                    <a:pt x="1041336" y="12633"/>
                  </a:lnTo>
                  <a:lnTo>
                    <a:pt x="1093397" y="15397"/>
                  </a:lnTo>
                  <a:lnTo>
                    <a:pt x="1145720" y="17562"/>
                  </a:lnTo>
                  <a:lnTo>
                    <a:pt x="1198179" y="18708"/>
                  </a:lnTo>
                  <a:lnTo>
                    <a:pt x="1250644" y="18413"/>
                  </a:lnTo>
                  <a:lnTo>
                    <a:pt x="1302990" y="16259"/>
                  </a:lnTo>
                  <a:lnTo>
                    <a:pt x="1355090" y="11825"/>
                  </a:lnTo>
                  <a:lnTo>
                    <a:pt x="1407284" y="7392"/>
                  </a:lnTo>
                  <a:lnTo>
                    <a:pt x="1459837" y="5243"/>
                  </a:lnTo>
                  <a:lnTo>
                    <a:pt x="1512585" y="4957"/>
                  </a:lnTo>
                  <a:lnTo>
                    <a:pt x="1565368" y="6112"/>
                  </a:lnTo>
                  <a:lnTo>
                    <a:pt x="1618024" y="8287"/>
                  </a:lnTo>
                  <a:lnTo>
                    <a:pt x="1670392" y="11060"/>
                  </a:lnTo>
                  <a:lnTo>
                    <a:pt x="1722311" y="14010"/>
                  </a:lnTo>
                  <a:lnTo>
                    <a:pt x="1773620" y="16715"/>
                  </a:lnTo>
                  <a:lnTo>
                    <a:pt x="1824157" y="18754"/>
                  </a:lnTo>
                  <a:lnTo>
                    <a:pt x="1873761" y="19706"/>
                  </a:lnTo>
                  <a:lnTo>
                    <a:pt x="1922271" y="19150"/>
                  </a:lnTo>
                  <a:lnTo>
                    <a:pt x="1969525" y="16663"/>
                  </a:lnTo>
                  <a:lnTo>
                    <a:pt x="2015363" y="11825"/>
                  </a:lnTo>
                  <a:lnTo>
                    <a:pt x="2054409" y="7180"/>
                  </a:lnTo>
                  <a:lnTo>
                    <a:pt x="2093696" y="3818"/>
                  </a:lnTo>
                  <a:lnTo>
                    <a:pt x="2133559" y="1596"/>
                  </a:lnTo>
                  <a:lnTo>
                    <a:pt x="2174336" y="370"/>
                  </a:lnTo>
                  <a:lnTo>
                    <a:pt x="2216366" y="0"/>
                  </a:lnTo>
                  <a:lnTo>
                    <a:pt x="2259985" y="340"/>
                  </a:lnTo>
                  <a:lnTo>
                    <a:pt x="2305531" y="1248"/>
                  </a:lnTo>
                  <a:lnTo>
                    <a:pt x="2353341" y="2582"/>
                  </a:lnTo>
                  <a:lnTo>
                    <a:pt x="2403754" y="4199"/>
                  </a:lnTo>
                  <a:lnTo>
                    <a:pt x="2457106" y="5954"/>
                  </a:lnTo>
                  <a:lnTo>
                    <a:pt x="2513736" y="7707"/>
                  </a:lnTo>
                  <a:lnTo>
                    <a:pt x="2573980" y="9313"/>
                  </a:lnTo>
                  <a:lnTo>
                    <a:pt x="2638176" y="10630"/>
                  </a:lnTo>
                  <a:lnTo>
                    <a:pt x="2706662" y="11515"/>
                  </a:lnTo>
                  <a:lnTo>
                    <a:pt x="2779776" y="11825"/>
                  </a:lnTo>
                  <a:lnTo>
                    <a:pt x="2857022" y="11579"/>
                  </a:lnTo>
                  <a:lnTo>
                    <a:pt x="2927339" y="10965"/>
                  </a:lnTo>
                  <a:lnTo>
                    <a:pt x="2991397" y="10083"/>
                  </a:lnTo>
                  <a:lnTo>
                    <a:pt x="3049866" y="9037"/>
                  </a:lnTo>
                  <a:lnTo>
                    <a:pt x="3103417" y="7926"/>
                  </a:lnTo>
                  <a:lnTo>
                    <a:pt x="3152720" y="6853"/>
                  </a:lnTo>
                  <a:lnTo>
                    <a:pt x="3198447" y="5919"/>
                  </a:lnTo>
                  <a:lnTo>
                    <a:pt x="3241268" y="5227"/>
                  </a:lnTo>
                  <a:lnTo>
                    <a:pt x="3281853" y="4877"/>
                  </a:lnTo>
                  <a:lnTo>
                    <a:pt x="3320873" y="4971"/>
                  </a:lnTo>
                  <a:lnTo>
                    <a:pt x="3358999" y="5611"/>
                  </a:lnTo>
                  <a:lnTo>
                    <a:pt x="3396902" y="6899"/>
                  </a:lnTo>
                  <a:lnTo>
                    <a:pt x="3435252" y="8937"/>
                  </a:lnTo>
                  <a:lnTo>
                    <a:pt x="3474720" y="11825"/>
                  </a:lnTo>
                  <a:lnTo>
                    <a:pt x="3474339" y="19318"/>
                  </a:lnTo>
                  <a:lnTo>
                    <a:pt x="3474212" y="21604"/>
                  </a:lnTo>
                  <a:lnTo>
                    <a:pt x="3474720" y="30113"/>
                  </a:lnTo>
                  <a:lnTo>
                    <a:pt x="3422449" y="31914"/>
                  </a:lnTo>
                  <a:lnTo>
                    <a:pt x="3369084" y="32519"/>
                  </a:lnTo>
                  <a:lnTo>
                    <a:pt x="3314999" y="32156"/>
                  </a:lnTo>
                  <a:lnTo>
                    <a:pt x="3260569" y="31057"/>
                  </a:lnTo>
                  <a:lnTo>
                    <a:pt x="3206169" y="29450"/>
                  </a:lnTo>
                  <a:lnTo>
                    <a:pt x="3152174" y="27567"/>
                  </a:lnTo>
                  <a:lnTo>
                    <a:pt x="3098958" y="25636"/>
                  </a:lnTo>
                  <a:lnTo>
                    <a:pt x="3046898" y="23888"/>
                  </a:lnTo>
                  <a:lnTo>
                    <a:pt x="2996367" y="22552"/>
                  </a:lnTo>
                  <a:lnTo>
                    <a:pt x="2947740" y="21859"/>
                  </a:lnTo>
                  <a:lnTo>
                    <a:pt x="2901393" y="22039"/>
                  </a:lnTo>
                  <a:lnTo>
                    <a:pt x="2857699" y="23321"/>
                  </a:lnTo>
                  <a:lnTo>
                    <a:pt x="2817035" y="25936"/>
                  </a:lnTo>
                  <a:lnTo>
                    <a:pt x="2779776" y="30113"/>
                  </a:lnTo>
                  <a:lnTo>
                    <a:pt x="2736294" y="35133"/>
                  </a:lnTo>
                  <a:lnTo>
                    <a:pt x="2689067" y="38579"/>
                  </a:lnTo>
                  <a:lnTo>
                    <a:pt x="2638905" y="40650"/>
                  </a:lnTo>
                  <a:lnTo>
                    <a:pt x="2586618" y="41543"/>
                  </a:lnTo>
                  <a:lnTo>
                    <a:pt x="2533017" y="41457"/>
                  </a:lnTo>
                  <a:lnTo>
                    <a:pt x="2478913" y="40590"/>
                  </a:lnTo>
                  <a:lnTo>
                    <a:pt x="2425115" y="39142"/>
                  </a:lnTo>
                  <a:lnTo>
                    <a:pt x="2372435" y="37309"/>
                  </a:lnTo>
                  <a:lnTo>
                    <a:pt x="2321683" y="35292"/>
                  </a:lnTo>
                  <a:lnTo>
                    <a:pt x="2273669" y="33288"/>
                  </a:lnTo>
                  <a:lnTo>
                    <a:pt x="2229204" y="31495"/>
                  </a:lnTo>
                  <a:lnTo>
                    <a:pt x="2189099" y="30113"/>
                  </a:lnTo>
                  <a:lnTo>
                    <a:pt x="2153067" y="28858"/>
                  </a:lnTo>
                  <a:lnTo>
                    <a:pt x="2114553" y="27247"/>
                  </a:lnTo>
                  <a:lnTo>
                    <a:pt x="2073562" y="25436"/>
                  </a:lnTo>
                  <a:lnTo>
                    <a:pt x="2030101" y="23576"/>
                  </a:lnTo>
                  <a:lnTo>
                    <a:pt x="1984176" y="21823"/>
                  </a:lnTo>
                  <a:lnTo>
                    <a:pt x="1935794" y="20331"/>
                  </a:lnTo>
                  <a:lnTo>
                    <a:pt x="1884960" y="19253"/>
                  </a:lnTo>
                  <a:lnTo>
                    <a:pt x="1831681" y="18743"/>
                  </a:lnTo>
                  <a:lnTo>
                    <a:pt x="1775963" y="18956"/>
                  </a:lnTo>
                  <a:lnTo>
                    <a:pt x="1717812" y="20046"/>
                  </a:lnTo>
                  <a:lnTo>
                    <a:pt x="1657234" y="22166"/>
                  </a:lnTo>
                  <a:lnTo>
                    <a:pt x="1594237" y="25470"/>
                  </a:lnTo>
                  <a:lnTo>
                    <a:pt x="1528826" y="30113"/>
                  </a:lnTo>
                  <a:lnTo>
                    <a:pt x="1463818" y="34993"/>
                  </a:lnTo>
                  <a:lnTo>
                    <a:pt x="1401848" y="38930"/>
                  </a:lnTo>
                  <a:lnTo>
                    <a:pt x="1342733" y="41959"/>
                  </a:lnTo>
                  <a:lnTo>
                    <a:pt x="1286293" y="44116"/>
                  </a:lnTo>
                  <a:lnTo>
                    <a:pt x="1232346" y="45436"/>
                  </a:lnTo>
                  <a:lnTo>
                    <a:pt x="1180708" y="45954"/>
                  </a:lnTo>
                  <a:lnTo>
                    <a:pt x="1131200" y="45707"/>
                  </a:lnTo>
                  <a:lnTo>
                    <a:pt x="1083639" y="44728"/>
                  </a:lnTo>
                  <a:lnTo>
                    <a:pt x="1037843" y="43054"/>
                  </a:lnTo>
                  <a:lnTo>
                    <a:pt x="993631" y="40721"/>
                  </a:lnTo>
                  <a:lnTo>
                    <a:pt x="950821" y="37762"/>
                  </a:lnTo>
                  <a:lnTo>
                    <a:pt x="909231" y="34214"/>
                  </a:lnTo>
                  <a:lnTo>
                    <a:pt x="868679" y="30113"/>
                  </a:lnTo>
                  <a:lnTo>
                    <a:pt x="835136" y="27415"/>
                  </a:lnTo>
                  <a:lnTo>
                    <a:pt x="796245" y="25890"/>
                  </a:lnTo>
                  <a:lnTo>
                    <a:pt x="752636" y="25370"/>
                  </a:lnTo>
                  <a:lnTo>
                    <a:pt x="704941" y="25689"/>
                  </a:lnTo>
                  <a:lnTo>
                    <a:pt x="653789" y="26679"/>
                  </a:lnTo>
                  <a:lnTo>
                    <a:pt x="599813" y="28173"/>
                  </a:lnTo>
                  <a:lnTo>
                    <a:pt x="543643" y="30004"/>
                  </a:lnTo>
                  <a:lnTo>
                    <a:pt x="485908" y="32005"/>
                  </a:lnTo>
                  <a:lnTo>
                    <a:pt x="427241" y="34010"/>
                  </a:lnTo>
                  <a:lnTo>
                    <a:pt x="368271" y="35850"/>
                  </a:lnTo>
                  <a:lnTo>
                    <a:pt x="309630" y="37360"/>
                  </a:lnTo>
                  <a:lnTo>
                    <a:pt x="251948" y="38372"/>
                  </a:lnTo>
                  <a:lnTo>
                    <a:pt x="195856" y="38718"/>
                  </a:lnTo>
                  <a:lnTo>
                    <a:pt x="141984" y="38232"/>
                  </a:lnTo>
                  <a:lnTo>
                    <a:pt x="90964" y="36748"/>
                  </a:lnTo>
                  <a:lnTo>
                    <a:pt x="43425" y="34097"/>
                  </a:lnTo>
                  <a:lnTo>
                    <a:pt x="0" y="30113"/>
                  </a:lnTo>
                  <a:lnTo>
                    <a:pt x="63" y="23509"/>
                  </a:lnTo>
                  <a:lnTo>
                    <a:pt x="63" y="15635"/>
                  </a:lnTo>
                  <a:lnTo>
                    <a:pt x="0" y="11825"/>
                  </a:lnTo>
                  <a:close/>
                </a:path>
              </a:pathLst>
            </a:custGeom>
            <a:ln w="44195">
              <a:solidFill>
                <a:srgbClr val="EC7C3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4364752" y="0"/>
              <a:ext cx="7825723" cy="6857998"/>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6595" y="548640"/>
            <a:ext cx="11609705" cy="6210300"/>
            <a:chOff x="196595" y="548640"/>
            <a:chExt cx="11609705" cy="6210300"/>
          </a:xfrm>
        </p:grpSpPr>
        <p:pic>
          <p:nvPicPr>
            <p:cNvPr id="3" name="object 3"/>
            <p:cNvPicPr/>
            <p:nvPr/>
          </p:nvPicPr>
          <p:blipFill>
            <a:blip r:embed="rId2" cstate="print"/>
            <a:stretch>
              <a:fillRect/>
            </a:stretch>
          </p:blipFill>
          <p:spPr>
            <a:xfrm>
              <a:off x="202691" y="548640"/>
              <a:ext cx="5800344" cy="3058668"/>
            </a:xfrm>
            <a:prstGeom prst="rect">
              <a:avLst/>
            </a:prstGeom>
          </p:spPr>
        </p:pic>
        <p:pic>
          <p:nvPicPr>
            <p:cNvPr id="4" name="object 4"/>
            <p:cNvPicPr/>
            <p:nvPr/>
          </p:nvPicPr>
          <p:blipFill>
            <a:blip r:embed="rId3" cstate="print"/>
            <a:stretch>
              <a:fillRect/>
            </a:stretch>
          </p:blipFill>
          <p:spPr>
            <a:xfrm>
              <a:off x="6009259" y="548640"/>
              <a:ext cx="5797042" cy="3154680"/>
            </a:xfrm>
            <a:prstGeom prst="rect">
              <a:avLst/>
            </a:prstGeom>
          </p:spPr>
        </p:pic>
        <p:pic>
          <p:nvPicPr>
            <p:cNvPr id="5" name="object 5"/>
            <p:cNvPicPr/>
            <p:nvPr/>
          </p:nvPicPr>
          <p:blipFill>
            <a:blip r:embed="rId4" cstate="print"/>
            <a:stretch>
              <a:fillRect/>
            </a:stretch>
          </p:blipFill>
          <p:spPr>
            <a:xfrm>
              <a:off x="196595" y="3607306"/>
              <a:ext cx="5793867" cy="3151630"/>
            </a:xfrm>
            <a:prstGeom prst="rect">
              <a:avLst/>
            </a:prstGeom>
          </p:spPr>
        </p:pic>
        <p:pic>
          <p:nvPicPr>
            <p:cNvPr id="6" name="object 6"/>
            <p:cNvPicPr/>
            <p:nvPr/>
          </p:nvPicPr>
          <p:blipFill>
            <a:blip r:embed="rId5" cstate="print"/>
            <a:stretch>
              <a:fillRect/>
            </a:stretch>
          </p:blipFill>
          <p:spPr>
            <a:xfrm>
              <a:off x="6003036" y="3703317"/>
              <a:ext cx="5790565" cy="3028285"/>
            </a:xfrm>
            <a:prstGeom prst="rect">
              <a:avLst/>
            </a:prstGeom>
          </p:spPr>
        </p:pic>
      </p:grpSp>
      <p:sp>
        <p:nvSpPr>
          <p:cNvPr id="7" name="object 7"/>
          <p:cNvSpPr txBox="1"/>
          <p:nvPr/>
        </p:nvSpPr>
        <p:spPr>
          <a:xfrm>
            <a:off x="1808479" y="116204"/>
            <a:ext cx="407987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NA</a:t>
            </a:r>
            <a:r>
              <a:rPr sz="1800" b="1" spc="-5" dirty="0">
                <a:latin typeface="Calibri"/>
                <a:cs typeface="Calibri"/>
              </a:rPr>
              <a:t> HRANICÍCH</a:t>
            </a:r>
            <a:r>
              <a:rPr sz="1800" b="1" spc="-10" dirty="0">
                <a:latin typeface="Calibri"/>
                <a:cs typeface="Calibri"/>
              </a:rPr>
              <a:t> </a:t>
            </a:r>
            <a:r>
              <a:rPr sz="1800" b="1" dirty="0">
                <a:latin typeface="Calibri"/>
                <a:cs typeface="Calibri"/>
              </a:rPr>
              <a:t>SE</a:t>
            </a:r>
            <a:r>
              <a:rPr sz="1800" b="1" spc="5" dirty="0">
                <a:latin typeface="Calibri"/>
                <a:cs typeface="Calibri"/>
              </a:rPr>
              <a:t> </a:t>
            </a:r>
            <a:r>
              <a:rPr sz="1800" b="1" spc="-25" dirty="0">
                <a:latin typeface="Calibri"/>
                <a:cs typeface="Calibri"/>
              </a:rPr>
              <a:t>SETKÁVAJÍ</a:t>
            </a:r>
            <a:r>
              <a:rPr sz="1800" b="1" spc="-10" dirty="0">
                <a:latin typeface="Calibri"/>
                <a:cs typeface="Calibri"/>
              </a:rPr>
              <a:t> </a:t>
            </a:r>
            <a:r>
              <a:rPr sz="1800" b="1" spc="-5" dirty="0">
                <a:latin typeface="Calibri"/>
                <a:cs typeface="Calibri"/>
              </a:rPr>
              <a:t>RŮZNÉ</a:t>
            </a:r>
            <a:r>
              <a:rPr sz="1800" b="1" dirty="0">
                <a:latin typeface="Calibri"/>
                <a:cs typeface="Calibri"/>
              </a:rPr>
              <a:t> </a:t>
            </a:r>
            <a:r>
              <a:rPr sz="1800" b="1" spc="-10" dirty="0">
                <a:latin typeface="Calibri"/>
                <a:cs typeface="Calibri"/>
              </a:rPr>
              <a:t>SVĚTY</a:t>
            </a:r>
            <a:endParaRPr sz="1800">
              <a:latin typeface="Calibri"/>
              <a:cs typeface="Calibri"/>
            </a:endParaRPr>
          </a:p>
        </p:txBody>
      </p:sp>
      <p:sp>
        <p:nvSpPr>
          <p:cNvPr id="8" name="object 8"/>
          <p:cNvSpPr txBox="1"/>
          <p:nvPr/>
        </p:nvSpPr>
        <p:spPr>
          <a:xfrm>
            <a:off x="6381115" y="116204"/>
            <a:ext cx="1844039"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t>
            </a:r>
            <a:r>
              <a:rPr sz="1800" i="1" spc="-5" dirty="0">
                <a:latin typeface="Calibri"/>
                <a:cs typeface="Calibri"/>
              </a:rPr>
              <a:t>hic</a:t>
            </a:r>
            <a:r>
              <a:rPr sz="1800" i="1" spc="-30" dirty="0">
                <a:latin typeface="Calibri"/>
                <a:cs typeface="Calibri"/>
              </a:rPr>
              <a:t> </a:t>
            </a:r>
            <a:r>
              <a:rPr sz="1800" i="1" spc="-10" dirty="0">
                <a:latin typeface="Calibri"/>
                <a:cs typeface="Calibri"/>
              </a:rPr>
              <a:t>sunt</a:t>
            </a:r>
            <a:r>
              <a:rPr sz="1800" i="1" spc="-25" dirty="0">
                <a:latin typeface="Calibri"/>
                <a:cs typeface="Calibri"/>
              </a:rPr>
              <a:t> </a:t>
            </a:r>
            <a:r>
              <a:rPr sz="1800" i="1" spc="-10" dirty="0">
                <a:latin typeface="Calibri"/>
                <a:cs typeface="Calibri"/>
              </a:rPr>
              <a:t>Dracones“</a:t>
            </a:r>
            <a:endParaRPr sz="18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15740" y="477773"/>
            <a:ext cx="102235" cy="3657600"/>
          </a:xfrm>
          <a:custGeom>
            <a:avLst/>
            <a:gdLst/>
            <a:ahLst/>
            <a:cxnLst/>
            <a:rect l="l" t="t" r="r" b="b"/>
            <a:pathLst>
              <a:path w="102235" h="3657600">
                <a:moveTo>
                  <a:pt x="34036" y="0"/>
                </a:moveTo>
                <a:lnTo>
                  <a:pt x="0" y="0"/>
                </a:lnTo>
                <a:lnTo>
                  <a:pt x="0" y="3657600"/>
                </a:lnTo>
                <a:lnTo>
                  <a:pt x="34036" y="3657600"/>
                </a:lnTo>
                <a:lnTo>
                  <a:pt x="34036" y="0"/>
                </a:lnTo>
                <a:close/>
              </a:path>
              <a:path w="102235" h="3657600">
                <a:moveTo>
                  <a:pt x="102108" y="0"/>
                </a:moveTo>
                <a:lnTo>
                  <a:pt x="68072" y="0"/>
                </a:lnTo>
                <a:lnTo>
                  <a:pt x="68072" y="3657600"/>
                </a:lnTo>
                <a:lnTo>
                  <a:pt x="102108" y="3657600"/>
                </a:lnTo>
                <a:lnTo>
                  <a:pt x="102108" y="0"/>
                </a:lnTo>
                <a:close/>
              </a:path>
            </a:pathLst>
          </a:custGeom>
          <a:solidFill>
            <a:srgbClr val="585858"/>
          </a:solidFill>
        </p:spPr>
        <p:txBody>
          <a:bodyPr wrap="square" lIns="0" tIns="0" rIns="0" bIns="0" rtlCol="0"/>
          <a:lstStyle/>
          <a:p>
            <a:endParaRPr/>
          </a:p>
        </p:txBody>
      </p:sp>
      <p:sp>
        <p:nvSpPr>
          <p:cNvPr id="3" name="object 3"/>
          <p:cNvSpPr/>
          <p:nvPr/>
        </p:nvSpPr>
        <p:spPr>
          <a:xfrm>
            <a:off x="378713" y="4633721"/>
            <a:ext cx="11439525" cy="1845945"/>
          </a:xfrm>
          <a:custGeom>
            <a:avLst/>
            <a:gdLst/>
            <a:ahLst/>
            <a:cxnLst/>
            <a:rect l="l" t="t" r="r" b="b"/>
            <a:pathLst>
              <a:path w="11439525" h="1845945">
                <a:moveTo>
                  <a:pt x="11439144" y="0"/>
                </a:moveTo>
                <a:lnTo>
                  <a:pt x="0" y="0"/>
                </a:lnTo>
                <a:lnTo>
                  <a:pt x="0" y="1845564"/>
                </a:lnTo>
                <a:lnTo>
                  <a:pt x="11439144" y="1845564"/>
                </a:lnTo>
                <a:lnTo>
                  <a:pt x="11439144" y="0"/>
                </a:lnTo>
                <a:close/>
              </a:path>
            </a:pathLst>
          </a:custGeom>
          <a:solidFill>
            <a:srgbClr val="404040"/>
          </a:solidFill>
        </p:spPr>
        <p:txBody>
          <a:bodyPr wrap="square" lIns="0" tIns="0" rIns="0" bIns="0" rtlCol="0"/>
          <a:lstStyle/>
          <a:p>
            <a:endParaRPr/>
          </a:p>
        </p:txBody>
      </p:sp>
      <p:sp>
        <p:nvSpPr>
          <p:cNvPr id="4" name="object 4"/>
          <p:cNvSpPr txBox="1"/>
          <p:nvPr/>
        </p:nvSpPr>
        <p:spPr>
          <a:xfrm>
            <a:off x="328117" y="4583429"/>
            <a:ext cx="11540490" cy="1946910"/>
          </a:xfrm>
          <a:prstGeom prst="rect">
            <a:avLst/>
          </a:prstGeom>
          <a:ln w="25273">
            <a:solidFill>
              <a:srgbClr val="404040"/>
            </a:solidFill>
          </a:ln>
        </p:spPr>
        <p:txBody>
          <a:bodyPr vert="horz" wrap="square" lIns="0" tIns="191770" rIns="0" bIns="0" rtlCol="0">
            <a:spAutoFit/>
          </a:bodyPr>
          <a:lstStyle/>
          <a:p>
            <a:pPr marL="10160" algn="ctr">
              <a:lnSpc>
                <a:spcPct val="100000"/>
              </a:lnSpc>
              <a:spcBef>
                <a:spcPts val="1510"/>
              </a:spcBef>
            </a:pPr>
            <a:r>
              <a:rPr sz="5400" spc="-20" dirty="0">
                <a:solidFill>
                  <a:srgbClr val="FFFFFF"/>
                </a:solidFill>
                <a:latin typeface="Calibri Light"/>
                <a:cs typeface="Calibri Light"/>
              </a:rPr>
              <a:t>JINÝ</a:t>
            </a:r>
            <a:r>
              <a:rPr sz="5400" spc="-120" dirty="0">
                <a:solidFill>
                  <a:srgbClr val="FFFFFF"/>
                </a:solidFill>
                <a:latin typeface="Calibri Light"/>
                <a:cs typeface="Calibri Light"/>
              </a:rPr>
              <a:t> </a:t>
            </a:r>
            <a:r>
              <a:rPr sz="5400" spc="-40" dirty="0">
                <a:solidFill>
                  <a:srgbClr val="FFFFFF"/>
                </a:solidFill>
                <a:latin typeface="Calibri Light"/>
                <a:cs typeface="Calibri Light"/>
              </a:rPr>
              <a:t>KRAJ,</a:t>
            </a:r>
            <a:r>
              <a:rPr sz="5400" spc="-90" dirty="0">
                <a:solidFill>
                  <a:srgbClr val="FFFFFF"/>
                </a:solidFill>
                <a:latin typeface="Calibri Light"/>
                <a:cs typeface="Calibri Light"/>
              </a:rPr>
              <a:t> </a:t>
            </a:r>
            <a:r>
              <a:rPr sz="5400" spc="-20" dirty="0">
                <a:solidFill>
                  <a:srgbClr val="FFFFFF"/>
                </a:solidFill>
                <a:latin typeface="Calibri Light"/>
                <a:cs typeface="Calibri Light"/>
              </a:rPr>
              <a:t>JINÝ</a:t>
            </a:r>
            <a:r>
              <a:rPr sz="5400" spc="-105" dirty="0">
                <a:solidFill>
                  <a:srgbClr val="FFFFFF"/>
                </a:solidFill>
                <a:latin typeface="Calibri Light"/>
                <a:cs typeface="Calibri Light"/>
              </a:rPr>
              <a:t> </a:t>
            </a:r>
            <a:r>
              <a:rPr sz="5400" spc="-95" dirty="0">
                <a:solidFill>
                  <a:srgbClr val="FFFFFF"/>
                </a:solidFill>
                <a:latin typeface="Calibri Light"/>
                <a:cs typeface="Calibri Light"/>
              </a:rPr>
              <a:t>MRAV</a:t>
            </a:r>
            <a:endParaRPr sz="5400">
              <a:latin typeface="Calibri Light"/>
              <a:cs typeface="Calibri Light"/>
            </a:endParaRPr>
          </a:p>
        </p:txBody>
      </p:sp>
      <p:pic>
        <p:nvPicPr>
          <p:cNvPr id="5" name="object 5"/>
          <p:cNvPicPr/>
          <p:nvPr/>
        </p:nvPicPr>
        <p:blipFill>
          <a:blip r:embed="rId3" cstate="print"/>
          <a:stretch>
            <a:fillRect/>
          </a:stretch>
        </p:blipFill>
        <p:spPr>
          <a:xfrm>
            <a:off x="320040" y="594359"/>
            <a:ext cx="3425952" cy="3424428"/>
          </a:xfrm>
          <a:prstGeom prst="rect">
            <a:avLst/>
          </a:prstGeom>
        </p:spPr>
      </p:pic>
      <p:pic>
        <p:nvPicPr>
          <p:cNvPr id="6" name="object 6"/>
          <p:cNvPicPr/>
          <p:nvPr/>
        </p:nvPicPr>
        <p:blipFill>
          <a:blip r:embed="rId4" cstate="print"/>
          <a:stretch>
            <a:fillRect/>
          </a:stretch>
        </p:blipFill>
        <p:spPr>
          <a:xfrm>
            <a:off x="4386071" y="589787"/>
            <a:ext cx="3433572" cy="3433572"/>
          </a:xfrm>
          <a:prstGeom prst="rect">
            <a:avLst/>
          </a:prstGeom>
        </p:spPr>
      </p:pic>
      <p:sp>
        <p:nvSpPr>
          <p:cNvPr id="7" name="object 7"/>
          <p:cNvSpPr/>
          <p:nvPr/>
        </p:nvSpPr>
        <p:spPr>
          <a:xfrm>
            <a:off x="8103108" y="477773"/>
            <a:ext cx="102235" cy="3657600"/>
          </a:xfrm>
          <a:custGeom>
            <a:avLst/>
            <a:gdLst/>
            <a:ahLst/>
            <a:cxnLst/>
            <a:rect l="l" t="t" r="r" b="b"/>
            <a:pathLst>
              <a:path w="102234" h="3657600">
                <a:moveTo>
                  <a:pt x="34036" y="0"/>
                </a:moveTo>
                <a:lnTo>
                  <a:pt x="0" y="0"/>
                </a:lnTo>
                <a:lnTo>
                  <a:pt x="0" y="3657600"/>
                </a:lnTo>
                <a:lnTo>
                  <a:pt x="34036" y="3657600"/>
                </a:lnTo>
                <a:lnTo>
                  <a:pt x="34036" y="0"/>
                </a:lnTo>
                <a:close/>
              </a:path>
              <a:path w="102234" h="3657600">
                <a:moveTo>
                  <a:pt x="102108" y="0"/>
                </a:moveTo>
                <a:lnTo>
                  <a:pt x="68072" y="0"/>
                </a:lnTo>
                <a:lnTo>
                  <a:pt x="68072" y="3657600"/>
                </a:lnTo>
                <a:lnTo>
                  <a:pt x="102108" y="3657600"/>
                </a:lnTo>
                <a:lnTo>
                  <a:pt x="102108" y="0"/>
                </a:lnTo>
                <a:close/>
              </a:path>
            </a:pathLst>
          </a:custGeom>
          <a:solidFill>
            <a:srgbClr val="585858"/>
          </a:solidFill>
        </p:spPr>
        <p:txBody>
          <a:bodyPr wrap="square" lIns="0" tIns="0" rIns="0" bIns="0" rtlCol="0"/>
          <a:lstStyle/>
          <a:p>
            <a:endParaRPr/>
          </a:p>
        </p:txBody>
      </p:sp>
      <p:pic>
        <p:nvPicPr>
          <p:cNvPr id="8" name="object 8"/>
          <p:cNvPicPr/>
          <p:nvPr/>
        </p:nvPicPr>
        <p:blipFill>
          <a:blip r:embed="rId5" cstate="print"/>
          <a:stretch>
            <a:fillRect/>
          </a:stretch>
        </p:blipFill>
        <p:spPr>
          <a:xfrm>
            <a:off x="8601661" y="693496"/>
            <a:ext cx="3242866" cy="3346627"/>
          </a:xfrm>
          <a:prstGeom prst="rect">
            <a:avLst/>
          </a:prstGeom>
        </p:spPr>
      </p:pic>
      <p:sp>
        <p:nvSpPr>
          <p:cNvPr id="9" name="object 9"/>
          <p:cNvSpPr/>
          <p:nvPr/>
        </p:nvSpPr>
        <p:spPr>
          <a:xfrm>
            <a:off x="2210561" y="5740146"/>
            <a:ext cx="7772400" cy="0"/>
          </a:xfrm>
          <a:custGeom>
            <a:avLst/>
            <a:gdLst/>
            <a:ahLst/>
            <a:cxnLst/>
            <a:rect l="l" t="t" r="r" b="b"/>
            <a:pathLst>
              <a:path w="7772400">
                <a:moveTo>
                  <a:pt x="0" y="0"/>
                </a:moveTo>
                <a:lnTo>
                  <a:pt x="7772400" y="0"/>
                </a:lnTo>
              </a:path>
            </a:pathLst>
          </a:custGeom>
          <a:ln w="22860">
            <a:solidFill>
              <a:srgbClr val="D9D9D9"/>
            </a:solidFill>
          </a:ln>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6595" y="173736"/>
            <a:ext cx="11597178" cy="65120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E04ED4-326D-0261-B6A8-4C62A3F92108}"/>
              </a:ext>
            </a:extLst>
          </p:cNvPr>
          <p:cNvSpPr>
            <a:spLocks noGrp="1"/>
          </p:cNvSpPr>
          <p:nvPr>
            <p:ph type="title"/>
          </p:nvPr>
        </p:nvSpPr>
        <p:spPr/>
        <p:txBody>
          <a:bodyPr>
            <a:normAutofit/>
          </a:bodyPr>
          <a:lstStyle/>
          <a:p>
            <a:r>
              <a:rPr lang="cs-CZ" sz="3600" dirty="0"/>
              <a:t>EVROPSKÉ SESKUPENÍ PRO ÚZEMNÍ SPOLUPRÁCI</a:t>
            </a:r>
          </a:p>
        </p:txBody>
      </p:sp>
      <p:sp>
        <p:nvSpPr>
          <p:cNvPr id="3" name="Zástupný obsah 2">
            <a:extLst>
              <a:ext uri="{FF2B5EF4-FFF2-40B4-BE49-F238E27FC236}">
                <a16:creationId xmlns:a16="http://schemas.microsoft.com/office/drawing/2014/main" id="{68422A64-9EF8-98AC-DFD3-DE54783E39B6}"/>
              </a:ext>
            </a:extLst>
          </p:cNvPr>
          <p:cNvSpPr>
            <a:spLocks noGrp="1"/>
          </p:cNvSpPr>
          <p:nvPr>
            <p:ph idx="1"/>
          </p:nvPr>
        </p:nvSpPr>
        <p:spPr/>
        <p:txBody>
          <a:bodyPr/>
          <a:lstStyle/>
          <a:p>
            <a:pPr marL="0" indent="0">
              <a:buNone/>
            </a:pPr>
            <a:r>
              <a:rPr lang="cs-CZ" dirty="0"/>
              <a:t>Legislativní rámec</a:t>
            </a:r>
          </a:p>
          <a:p>
            <a:pPr marL="0" indent="0">
              <a:buNone/>
            </a:pPr>
            <a:r>
              <a:rPr lang="cs-CZ" dirty="0"/>
              <a:t>Nařízení Evropského parlamentu a Rady (ES) č. 1082/2006 ze dne 5. července 2006 o evropském seskupení pro územní spolupráci (ESÚS)</a:t>
            </a:r>
          </a:p>
          <a:p>
            <a:pPr marL="0" indent="0">
              <a:buNone/>
            </a:pPr>
            <a:r>
              <a:rPr lang="cs-CZ" dirty="0"/>
              <a:t>Nařízení Evropského parlamentu a Rady (EU) č. 1302/2013 ze dne 17. prosince 2013, kterým se mění nařízení (ES) č. 1082/2006 o evropském seskupení pro územní spolupráci (ESÚS), pokud jde o vyjasnění, zjednodušení a zlepšení zřizování a fungování takovýchto seskupení</a:t>
            </a:r>
          </a:p>
          <a:p>
            <a:pPr marL="0" indent="0">
              <a:buNone/>
            </a:pPr>
            <a:r>
              <a:rPr lang="cs-CZ" dirty="0"/>
              <a:t>Český právní řád zahrnul příslušný právní rámec do zákona č. 248/2000 Sb., o podpoře regionálního rozvoje, a to novelou pod č. 154/2009 Sb. </a:t>
            </a:r>
          </a:p>
        </p:txBody>
      </p:sp>
    </p:spTree>
    <p:extLst>
      <p:ext uri="{BB962C8B-B14F-4D97-AF65-F5344CB8AC3E}">
        <p14:creationId xmlns:p14="http://schemas.microsoft.com/office/powerpoint/2010/main" val="25102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D189C7-0198-F733-A362-84C1A6F3368F}"/>
              </a:ext>
            </a:extLst>
          </p:cNvPr>
          <p:cNvSpPr>
            <a:spLocks noGrp="1"/>
          </p:cNvSpPr>
          <p:nvPr>
            <p:ph type="title"/>
          </p:nvPr>
        </p:nvSpPr>
        <p:spPr/>
        <p:txBody>
          <a:bodyPr/>
          <a:lstStyle/>
          <a:p>
            <a:r>
              <a:rPr lang="cs-CZ" dirty="0"/>
              <a:t>Fungování ESÚS</a:t>
            </a:r>
          </a:p>
        </p:txBody>
      </p:sp>
      <p:sp>
        <p:nvSpPr>
          <p:cNvPr id="3" name="Zástupný obsah 2">
            <a:extLst>
              <a:ext uri="{FF2B5EF4-FFF2-40B4-BE49-F238E27FC236}">
                <a16:creationId xmlns:a16="http://schemas.microsoft.com/office/drawing/2014/main" id="{A36EC7D9-2A53-11E3-23EA-A48A147B0F46}"/>
              </a:ext>
            </a:extLst>
          </p:cNvPr>
          <p:cNvSpPr>
            <a:spLocks noGrp="1"/>
          </p:cNvSpPr>
          <p:nvPr>
            <p:ph idx="1"/>
          </p:nvPr>
        </p:nvSpPr>
        <p:spPr/>
        <p:txBody>
          <a:bodyPr/>
          <a:lstStyle/>
          <a:p>
            <a:pPr marL="514350" indent="-514350">
              <a:buAutoNum type="arabicPeriod"/>
            </a:pPr>
            <a:r>
              <a:rPr lang="cs-CZ" dirty="0"/>
              <a:t>Právní subjektivita</a:t>
            </a:r>
          </a:p>
          <a:p>
            <a:pPr marL="514350" indent="-514350">
              <a:buAutoNum type="arabicPeriod"/>
            </a:pPr>
            <a:r>
              <a:rPr lang="cs-CZ" dirty="0"/>
              <a:t>Členové</a:t>
            </a:r>
          </a:p>
          <a:p>
            <a:pPr marL="514350" indent="-514350">
              <a:buAutoNum type="arabicPeriod"/>
            </a:pPr>
            <a:r>
              <a:rPr lang="cs-CZ" dirty="0"/>
              <a:t>Cíle a projekty</a:t>
            </a:r>
          </a:p>
          <a:p>
            <a:pPr marL="514350" indent="-514350">
              <a:buAutoNum type="arabicPeriod"/>
            </a:pPr>
            <a:r>
              <a:rPr lang="cs-CZ" dirty="0"/>
              <a:t>Financování</a:t>
            </a:r>
          </a:p>
          <a:p>
            <a:pPr marL="514350" indent="-514350">
              <a:buAutoNum type="arabicPeriod"/>
            </a:pPr>
            <a:r>
              <a:rPr lang="cs-CZ" dirty="0"/>
              <a:t>Správa a řízení</a:t>
            </a:r>
          </a:p>
          <a:p>
            <a:pPr marL="514350" indent="-514350">
              <a:buAutoNum type="arabicPeriod"/>
            </a:pPr>
            <a:endParaRPr lang="cs-CZ" dirty="0"/>
          </a:p>
          <a:p>
            <a:pPr marL="514350" indent="-514350">
              <a:buAutoNum type="arabicPeriod"/>
            </a:pPr>
            <a:endParaRPr lang="cs-CZ" dirty="0"/>
          </a:p>
        </p:txBody>
      </p:sp>
    </p:spTree>
    <p:extLst>
      <p:ext uri="{BB962C8B-B14F-4D97-AF65-F5344CB8AC3E}">
        <p14:creationId xmlns:p14="http://schemas.microsoft.com/office/powerpoint/2010/main" val="2503469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E66F68-5B5A-DBC0-9A24-6B74368B8EF0}"/>
              </a:ext>
            </a:extLst>
          </p:cNvPr>
          <p:cNvSpPr>
            <a:spLocks noGrp="1"/>
          </p:cNvSpPr>
          <p:nvPr>
            <p:ph type="title"/>
          </p:nvPr>
        </p:nvSpPr>
        <p:spPr/>
        <p:txBody>
          <a:bodyPr/>
          <a:lstStyle/>
          <a:p>
            <a:r>
              <a:rPr lang="cs-CZ" dirty="0"/>
              <a:t>EÚS</a:t>
            </a:r>
          </a:p>
        </p:txBody>
      </p:sp>
      <p:sp>
        <p:nvSpPr>
          <p:cNvPr id="3" name="Zástupný obsah 2">
            <a:extLst>
              <a:ext uri="{FF2B5EF4-FFF2-40B4-BE49-F238E27FC236}">
                <a16:creationId xmlns:a16="http://schemas.microsoft.com/office/drawing/2014/main" id="{CCB18FF3-6884-8B4F-D0F4-94AF919AEBC6}"/>
              </a:ext>
            </a:extLst>
          </p:cNvPr>
          <p:cNvSpPr>
            <a:spLocks noGrp="1"/>
          </p:cNvSpPr>
          <p:nvPr>
            <p:ph idx="1"/>
          </p:nvPr>
        </p:nvSpPr>
        <p:spPr/>
        <p:txBody>
          <a:bodyPr/>
          <a:lstStyle/>
          <a:p>
            <a:pPr marL="0" indent="0">
              <a:buNone/>
            </a:pPr>
            <a:r>
              <a:rPr lang="cs-CZ" dirty="0"/>
              <a:t>Evropská územní spolupráce (dále také jen EÚS) je součástí kohezní politiky EU od roku 1990. Je nástrojem určeným k řešení problémů, které překračují státní hranice a vyžadují jednotné řešení, a také nástrojem ke společnému rozvoji potenciálu různých území</a:t>
            </a:r>
          </a:p>
          <a:p>
            <a:pPr marL="0" indent="0">
              <a:buNone/>
            </a:pPr>
            <a:endParaRPr lang="cs-CZ" b="0" i="0" dirty="0">
              <a:solidFill>
                <a:srgbClr val="111111"/>
              </a:solidFill>
              <a:effectLst/>
              <a:latin typeface="-apple-system"/>
            </a:endParaRPr>
          </a:p>
          <a:p>
            <a:pPr marL="0" indent="0">
              <a:buNone/>
            </a:pPr>
            <a:r>
              <a:rPr lang="cs-CZ" dirty="0"/>
              <a:t>Významnou roli v rozvoji přeshraniční spolupráce, která představuje nejvýznamnější složku EÚS, hrají přeshraniční struktury – </a:t>
            </a:r>
            <a:r>
              <a:rPr lang="cs-CZ" b="1" dirty="0"/>
              <a:t>euroregiony</a:t>
            </a:r>
            <a:r>
              <a:rPr lang="cs-CZ" dirty="0"/>
              <a:t>.</a:t>
            </a:r>
          </a:p>
          <a:p>
            <a:pPr marL="0" indent="0">
              <a:buNone/>
            </a:pPr>
            <a:r>
              <a:rPr lang="cs-CZ" dirty="0"/>
              <a:t> Poměrně novým prvkem v EÚS jsou </a:t>
            </a:r>
            <a:r>
              <a:rPr lang="cs-CZ" b="1" dirty="0"/>
              <a:t>evropská seskupení pro územní spolupráci </a:t>
            </a:r>
            <a:r>
              <a:rPr lang="cs-CZ" dirty="0"/>
              <a:t>(ESÚS), která na rozdíl od euroregionů mají vždy právní subjektivitu.</a:t>
            </a:r>
            <a:endParaRPr lang="cs-CZ" b="0" i="0" dirty="0">
              <a:solidFill>
                <a:srgbClr val="111111"/>
              </a:solidFill>
              <a:effectLst/>
              <a:latin typeface="-apple-system"/>
            </a:endParaRPr>
          </a:p>
          <a:p>
            <a:pPr marL="0" indent="0">
              <a:buNone/>
            </a:pPr>
            <a:endParaRPr lang="cs-CZ" dirty="0">
              <a:solidFill>
                <a:srgbClr val="111111"/>
              </a:solidFill>
              <a:latin typeface="-apple-system"/>
            </a:endParaRPr>
          </a:p>
          <a:p>
            <a:pPr marL="0" indent="0">
              <a:buNone/>
            </a:pPr>
            <a:endParaRPr lang="cs-CZ" b="0" i="0" dirty="0">
              <a:solidFill>
                <a:srgbClr val="111111"/>
              </a:solidFill>
              <a:effectLst/>
              <a:latin typeface="-apple-system"/>
            </a:endParaRPr>
          </a:p>
          <a:p>
            <a:pPr marL="0" indent="0">
              <a:buNone/>
            </a:pPr>
            <a:endParaRPr lang="cs-CZ" dirty="0">
              <a:solidFill>
                <a:srgbClr val="111111"/>
              </a:solidFill>
              <a:latin typeface="-apple-system"/>
            </a:endParaRPr>
          </a:p>
          <a:p>
            <a:pPr marL="0" indent="0">
              <a:buNone/>
            </a:pPr>
            <a:endParaRPr lang="cs-CZ" dirty="0"/>
          </a:p>
        </p:txBody>
      </p:sp>
    </p:spTree>
    <p:extLst>
      <p:ext uri="{BB962C8B-B14F-4D97-AF65-F5344CB8AC3E}">
        <p14:creationId xmlns:p14="http://schemas.microsoft.com/office/powerpoint/2010/main" val="3809158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4848225"/>
            <a:chOff x="0" y="0"/>
            <a:chExt cx="12192000" cy="4848225"/>
          </a:xfrm>
        </p:grpSpPr>
        <p:sp>
          <p:nvSpPr>
            <p:cNvPr id="3" name="object 3"/>
            <p:cNvSpPr/>
            <p:nvPr/>
          </p:nvSpPr>
          <p:spPr>
            <a:xfrm>
              <a:off x="0" y="0"/>
              <a:ext cx="12192000" cy="866140"/>
            </a:xfrm>
            <a:custGeom>
              <a:avLst/>
              <a:gdLst/>
              <a:ahLst/>
              <a:cxnLst/>
              <a:rect l="l" t="t" r="r" b="b"/>
              <a:pathLst>
                <a:path w="12192000" h="866140">
                  <a:moveTo>
                    <a:pt x="12192000" y="0"/>
                  </a:moveTo>
                  <a:lnTo>
                    <a:pt x="0" y="0"/>
                  </a:lnTo>
                  <a:lnTo>
                    <a:pt x="0" y="865632"/>
                  </a:lnTo>
                  <a:lnTo>
                    <a:pt x="12192000" y="865632"/>
                  </a:lnTo>
                  <a:lnTo>
                    <a:pt x="12192000" y="0"/>
                  </a:lnTo>
                  <a:close/>
                </a:path>
              </a:pathLst>
            </a:custGeom>
            <a:solidFill>
              <a:srgbClr val="FFC000"/>
            </a:solidFill>
          </p:spPr>
          <p:txBody>
            <a:bodyPr wrap="square" lIns="0" tIns="0" rIns="0" bIns="0" rtlCol="0"/>
            <a:lstStyle/>
            <a:p>
              <a:endParaRPr/>
            </a:p>
          </p:txBody>
        </p:sp>
        <p:pic>
          <p:nvPicPr>
            <p:cNvPr id="4" name="object 4"/>
            <p:cNvPicPr/>
            <p:nvPr/>
          </p:nvPicPr>
          <p:blipFill>
            <a:blip r:embed="rId2" cstate="print"/>
            <a:stretch>
              <a:fillRect/>
            </a:stretch>
          </p:blipFill>
          <p:spPr>
            <a:xfrm>
              <a:off x="376427" y="0"/>
              <a:ext cx="11506200" cy="4847844"/>
            </a:xfrm>
            <a:prstGeom prst="rect">
              <a:avLst/>
            </a:prstGeom>
          </p:spPr>
        </p:pic>
        <p:sp>
          <p:nvSpPr>
            <p:cNvPr id="5" name="object 5"/>
            <p:cNvSpPr/>
            <p:nvPr/>
          </p:nvSpPr>
          <p:spPr>
            <a:xfrm>
              <a:off x="518159" y="0"/>
              <a:ext cx="11231880" cy="4589145"/>
            </a:xfrm>
            <a:custGeom>
              <a:avLst/>
              <a:gdLst/>
              <a:ahLst/>
              <a:cxnLst/>
              <a:rect l="l" t="t" r="r" b="b"/>
              <a:pathLst>
                <a:path w="11231880" h="4589145">
                  <a:moveTo>
                    <a:pt x="11231880" y="0"/>
                  </a:moveTo>
                  <a:lnTo>
                    <a:pt x="0" y="0"/>
                  </a:lnTo>
                  <a:lnTo>
                    <a:pt x="0" y="4588764"/>
                  </a:lnTo>
                  <a:lnTo>
                    <a:pt x="11231880" y="4588764"/>
                  </a:lnTo>
                  <a:lnTo>
                    <a:pt x="1123188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2501773" y="364363"/>
              <a:ext cx="7697089" cy="3867785"/>
            </a:xfrm>
            <a:prstGeom prst="rect">
              <a:avLst/>
            </a:prstGeom>
          </p:spPr>
        </p:pic>
      </p:grpSp>
      <p:sp>
        <p:nvSpPr>
          <p:cNvPr id="7" name="object 7"/>
          <p:cNvSpPr/>
          <p:nvPr/>
        </p:nvSpPr>
        <p:spPr>
          <a:xfrm>
            <a:off x="4709159" y="4953000"/>
            <a:ext cx="45720" cy="1463040"/>
          </a:xfrm>
          <a:custGeom>
            <a:avLst/>
            <a:gdLst/>
            <a:ahLst/>
            <a:cxnLst/>
            <a:rect l="l" t="t" r="r" b="b"/>
            <a:pathLst>
              <a:path w="45720" h="1463039">
                <a:moveTo>
                  <a:pt x="45720" y="0"/>
                </a:moveTo>
                <a:lnTo>
                  <a:pt x="0" y="0"/>
                </a:lnTo>
                <a:lnTo>
                  <a:pt x="0" y="1463040"/>
                </a:lnTo>
                <a:lnTo>
                  <a:pt x="45720" y="1463040"/>
                </a:lnTo>
                <a:lnTo>
                  <a:pt x="45720" y="0"/>
                </a:lnTo>
                <a:close/>
              </a:path>
            </a:pathLst>
          </a:custGeom>
          <a:solidFill>
            <a:srgbClr val="FFC000"/>
          </a:solidFill>
        </p:spPr>
        <p:txBody>
          <a:bodyPr wrap="square" lIns="0" tIns="0" rIns="0" bIns="0" rtlCol="0"/>
          <a:lstStyle/>
          <a:p>
            <a:endParaRPr/>
          </a:p>
        </p:txBody>
      </p:sp>
      <p:sp>
        <p:nvSpPr>
          <p:cNvPr id="8" name="object 8"/>
          <p:cNvSpPr txBox="1"/>
          <p:nvPr/>
        </p:nvSpPr>
        <p:spPr>
          <a:xfrm>
            <a:off x="8424798" y="5361228"/>
            <a:ext cx="3245485" cy="299720"/>
          </a:xfrm>
          <a:prstGeom prst="rect">
            <a:avLst/>
          </a:prstGeom>
        </p:spPr>
        <p:txBody>
          <a:bodyPr vert="horz" wrap="square" lIns="0" tIns="12700" rIns="0" bIns="0" rtlCol="0">
            <a:spAutoFit/>
          </a:bodyPr>
          <a:lstStyle/>
          <a:p>
            <a:pPr marL="12700">
              <a:lnSpc>
                <a:spcPct val="100000"/>
              </a:lnSpc>
              <a:spcBef>
                <a:spcPts val="100"/>
              </a:spcBef>
              <a:tabLst>
                <a:tab pos="868680" algn="l"/>
                <a:tab pos="1123315" algn="l"/>
                <a:tab pos="2246630" algn="l"/>
                <a:tab pos="2641600" algn="l"/>
              </a:tabLst>
            </a:pPr>
            <a:r>
              <a:rPr sz="1800" spc="-5" dirty="0">
                <a:latin typeface="Calibri"/>
                <a:cs typeface="Calibri"/>
              </a:rPr>
              <a:t>sl</a:t>
            </a:r>
            <a:r>
              <a:rPr sz="1800" spc="-30" dirty="0">
                <a:latin typeface="Calibri"/>
                <a:cs typeface="Calibri"/>
              </a:rPr>
              <a:t>o</a:t>
            </a:r>
            <a:r>
              <a:rPr sz="1800" spc="-40" dirty="0">
                <a:latin typeface="Calibri"/>
                <a:cs typeface="Calibri"/>
              </a:rPr>
              <a:t>ž</a:t>
            </a:r>
            <a:r>
              <a:rPr sz="1800" dirty="0">
                <a:latin typeface="Calibri"/>
                <a:cs typeface="Calibri"/>
              </a:rPr>
              <a:t>e</a:t>
            </a:r>
            <a:r>
              <a:rPr sz="1800" spc="5" dirty="0">
                <a:latin typeface="Calibri"/>
                <a:cs typeface="Calibri"/>
              </a:rPr>
              <a:t>n</a:t>
            </a:r>
            <a:r>
              <a:rPr sz="1800" dirty="0">
                <a:latin typeface="Calibri"/>
                <a:cs typeface="Calibri"/>
              </a:rPr>
              <a:t>é	z	</a:t>
            </a:r>
            <a:r>
              <a:rPr sz="1800" spc="-5" dirty="0">
                <a:latin typeface="Calibri"/>
                <a:cs typeface="Calibri"/>
              </a:rPr>
              <a:t>od</a:t>
            </a:r>
            <a:r>
              <a:rPr sz="1800" spc="15" dirty="0">
                <a:latin typeface="Calibri"/>
                <a:cs typeface="Calibri"/>
              </a:rPr>
              <a:t>b</a:t>
            </a:r>
            <a:r>
              <a:rPr sz="1800" spc="-5" dirty="0">
                <a:latin typeface="Calibri"/>
                <a:cs typeface="Calibri"/>
              </a:rPr>
              <a:t>o</a:t>
            </a:r>
            <a:r>
              <a:rPr sz="1800" dirty="0">
                <a:latin typeface="Calibri"/>
                <a:cs typeface="Calibri"/>
              </a:rPr>
              <a:t>r</a:t>
            </a:r>
            <a:r>
              <a:rPr sz="1800" spc="-5" dirty="0">
                <a:latin typeface="Calibri"/>
                <a:cs typeface="Calibri"/>
              </a:rPr>
              <a:t>ní</a:t>
            </a:r>
            <a:r>
              <a:rPr sz="1800" spc="-10" dirty="0">
                <a:latin typeface="Calibri"/>
                <a:cs typeface="Calibri"/>
              </a:rPr>
              <a:t>k</a:t>
            </a:r>
            <a:r>
              <a:rPr sz="1800" dirty="0">
                <a:latin typeface="Calibri"/>
                <a:cs typeface="Calibri"/>
              </a:rPr>
              <a:t>ů	na	</a:t>
            </a:r>
            <a:r>
              <a:rPr sz="1800" spc="-5" dirty="0">
                <a:latin typeface="Calibri"/>
                <a:cs typeface="Calibri"/>
              </a:rPr>
              <a:t>da</a:t>
            </a:r>
            <a:r>
              <a:rPr sz="1800" dirty="0">
                <a:latin typeface="Calibri"/>
                <a:cs typeface="Calibri"/>
              </a:rPr>
              <a:t>n</a:t>
            </a:r>
            <a:r>
              <a:rPr sz="1800" spc="-5" dirty="0">
                <a:latin typeface="Calibri"/>
                <a:cs typeface="Calibri"/>
              </a:rPr>
              <a:t>ou</a:t>
            </a:r>
            <a:endParaRPr sz="1800">
              <a:latin typeface="Calibri"/>
              <a:cs typeface="Calibri"/>
            </a:endParaRPr>
          </a:p>
        </p:txBody>
      </p:sp>
      <p:sp>
        <p:nvSpPr>
          <p:cNvPr id="9" name="object 9"/>
          <p:cNvSpPr txBox="1"/>
          <p:nvPr/>
        </p:nvSpPr>
        <p:spPr>
          <a:xfrm>
            <a:off x="5242052" y="5361228"/>
            <a:ext cx="3207385" cy="546735"/>
          </a:xfrm>
          <a:prstGeom prst="rect">
            <a:avLst/>
          </a:prstGeom>
        </p:spPr>
        <p:txBody>
          <a:bodyPr vert="horz" wrap="square" lIns="0" tIns="43815" rIns="0" bIns="0" rtlCol="0">
            <a:spAutoFit/>
          </a:bodyPr>
          <a:lstStyle/>
          <a:p>
            <a:pPr marL="12700" marR="5080">
              <a:lnSpc>
                <a:spcPts val="1939"/>
              </a:lnSpc>
              <a:spcBef>
                <a:spcPts val="345"/>
              </a:spcBef>
              <a:buFont typeface="Arial MT"/>
              <a:buChar char="•"/>
              <a:tabLst>
                <a:tab pos="240665" algn="l"/>
                <a:tab pos="241300" algn="l"/>
                <a:tab pos="1196975" algn="l"/>
                <a:tab pos="2063750" algn="l"/>
                <a:tab pos="2376170" algn="l"/>
              </a:tabLst>
            </a:pPr>
            <a:r>
              <a:rPr sz="1800" spc="-10" dirty="0">
                <a:latin typeface="Calibri"/>
                <a:cs typeface="Calibri"/>
              </a:rPr>
              <a:t>Pracovní	skupiny	</a:t>
            </a:r>
            <a:r>
              <a:rPr sz="1800" spc="-5" dirty="0">
                <a:latin typeface="Calibri"/>
                <a:cs typeface="Calibri"/>
              </a:rPr>
              <a:t>či	</a:t>
            </a:r>
            <a:r>
              <a:rPr sz="1800" spc="-15" dirty="0">
                <a:latin typeface="Calibri"/>
                <a:cs typeface="Calibri"/>
              </a:rPr>
              <a:t>komise </a:t>
            </a:r>
            <a:r>
              <a:rPr sz="1800" spc="-10" dirty="0">
                <a:latin typeface="Calibri"/>
                <a:cs typeface="Calibri"/>
              </a:rPr>
              <a:t> problematiku</a:t>
            </a:r>
            <a:r>
              <a:rPr sz="1800" spc="5" dirty="0">
                <a:latin typeface="Calibri"/>
                <a:cs typeface="Calibri"/>
              </a:rPr>
              <a:t> </a:t>
            </a:r>
            <a:r>
              <a:rPr sz="1800" dirty="0">
                <a:latin typeface="Calibri"/>
                <a:cs typeface="Calibri"/>
              </a:rPr>
              <a:t>z</a:t>
            </a:r>
            <a:r>
              <a:rPr sz="1800" spc="-15" dirty="0">
                <a:latin typeface="Calibri"/>
                <a:cs typeface="Calibri"/>
              </a:rPr>
              <a:t> </a:t>
            </a:r>
            <a:r>
              <a:rPr sz="1800" spc="-5" dirty="0">
                <a:latin typeface="Calibri"/>
                <a:cs typeface="Calibri"/>
              </a:rPr>
              <a:t>obou</a:t>
            </a:r>
            <a:r>
              <a:rPr sz="1800" spc="5" dirty="0">
                <a:latin typeface="Calibri"/>
                <a:cs typeface="Calibri"/>
              </a:rPr>
              <a:t> </a:t>
            </a:r>
            <a:r>
              <a:rPr sz="1800" spc="-15" dirty="0">
                <a:latin typeface="Calibri"/>
                <a:cs typeface="Calibri"/>
              </a:rPr>
              <a:t>stran</a:t>
            </a:r>
            <a:r>
              <a:rPr sz="1800" spc="-5" dirty="0">
                <a:latin typeface="Calibri"/>
                <a:cs typeface="Calibri"/>
              </a:rPr>
              <a:t> </a:t>
            </a:r>
            <a:r>
              <a:rPr sz="1800" spc="-10" dirty="0">
                <a:latin typeface="Calibri"/>
                <a:cs typeface="Calibri"/>
              </a:rPr>
              <a:t>hranice</a:t>
            </a:r>
            <a:endParaRPr sz="18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970275" cy="3383279"/>
          </a:xfrm>
          <a:prstGeom prst="rect">
            <a:avLst/>
          </a:prstGeom>
        </p:spPr>
      </p:pic>
      <p:pic>
        <p:nvPicPr>
          <p:cNvPr id="3" name="object 3"/>
          <p:cNvPicPr/>
          <p:nvPr/>
        </p:nvPicPr>
        <p:blipFill>
          <a:blip r:embed="rId3" cstate="print"/>
          <a:stretch>
            <a:fillRect/>
          </a:stretch>
        </p:blipFill>
        <p:spPr>
          <a:xfrm>
            <a:off x="3072383" y="0"/>
            <a:ext cx="2970275" cy="3383279"/>
          </a:xfrm>
          <a:prstGeom prst="rect">
            <a:avLst/>
          </a:prstGeom>
        </p:spPr>
      </p:pic>
      <p:pic>
        <p:nvPicPr>
          <p:cNvPr id="4" name="object 4"/>
          <p:cNvPicPr/>
          <p:nvPr/>
        </p:nvPicPr>
        <p:blipFill>
          <a:blip r:embed="rId4" cstate="print"/>
          <a:stretch>
            <a:fillRect/>
          </a:stretch>
        </p:blipFill>
        <p:spPr>
          <a:xfrm>
            <a:off x="9220200" y="0"/>
            <a:ext cx="2971800" cy="3383279"/>
          </a:xfrm>
          <a:prstGeom prst="rect">
            <a:avLst/>
          </a:prstGeom>
        </p:spPr>
      </p:pic>
      <p:pic>
        <p:nvPicPr>
          <p:cNvPr id="5" name="object 5"/>
          <p:cNvPicPr/>
          <p:nvPr/>
        </p:nvPicPr>
        <p:blipFill>
          <a:blip r:embed="rId5" cstate="print"/>
          <a:stretch>
            <a:fillRect/>
          </a:stretch>
        </p:blipFill>
        <p:spPr>
          <a:xfrm>
            <a:off x="6146165" y="0"/>
            <a:ext cx="2971927" cy="3383279"/>
          </a:xfrm>
          <a:prstGeom prst="rect">
            <a:avLst/>
          </a:prstGeom>
        </p:spPr>
      </p:pic>
      <p:pic>
        <p:nvPicPr>
          <p:cNvPr id="6" name="object 6"/>
          <p:cNvPicPr/>
          <p:nvPr/>
        </p:nvPicPr>
        <p:blipFill>
          <a:blip r:embed="rId6" cstate="print"/>
          <a:stretch>
            <a:fillRect/>
          </a:stretch>
        </p:blipFill>
        <p:spPr>
          <a:xfrm>
            <a:off x="0" y="3474719"/>
            <a:ext cx="6042659" cy="3383278"/>
          </a:xfrm>
          <a:prstGeom prst="rect">
            <a:avLst/>
          </a:prstGeom>
        </p:spPr>
      </p:pic>
      <p:sp>
        <p:nvSpPr>
          <p:cNvPr id="7" name="object 7"/>
          <p:cNvSpPr/>
          <p:nvPr/>
        </p:nvSpPr>
        <p:spPr>
          <a:xfrm>
            <a:off x="6146291" y="3474720"/>
            <a:ext cx="6045835" cy="3383279"/>
          </a:xfrm>
          <a:custGeom>
            <a:avLst/>
            <a:gdLst/>
            <a:ahLst/>
            <a:cxnLst/>
            <a:rect l="l" t="t" r="r" b="b"/>
            <a:pathLst>
              <a:path w="6045834" h="3383279">
                <a:moveTo>
                  <a:pt x="6045708" y="0"/>
                </a:moveTo>
                <a:lnTo>
                  <a:pt x="0" y="0"/>
                </a:lnTo>
                <a:lnTo>
                  <a:pt x="0" y="3383279"/>
                </a:lnTo>
                <a:lnTo>
                  <a:pt x="6045708" y="3383279"/>
                </a:lnTo>
                <a:lnTo>
                  <a:pt x="6045708" y="0"/>
                </a:lnTo>
                <a:close/>
              </a:path>
            </a:pathLst>
          </a:custGeom>
          <a:solidFill>
            <a:srgbClr val="3B5063"/>
          </a:solidFill>
        </p:spPr>
        <p:txBody>
          <a:bodyPr wrap="square" lIns="0" tIns="0" rIns="0" bIns="0" rtlCol="0"/>
          <a:lstStyle/>
          <a:p>
            <a:endParaRPr/>
          </a:p>
        </p:txBody>
      </p:sp>
      <p:sp>
        <p:nvSpPr>
          <p:cNvPr id="8" name="object 8"/>
          <p:cNvSpPr txBox="1"/>
          <p:nvPr/>
        </p:nvSpPr>
        <p:spPr>
          <a:xfrm>
            <a:off x="6471030" y="3805808"/>
            <a:ext cx="1972310" cy="2220595"/>
          </a:xfrm>
          <a:prstGeom prst="rect">
            <a:avLst/>
          </a:prstGeom>
        </p:spPr>
        <p:txBody>
          <a:bodyPr vert="horz" wrap="square" lIns="0" tIns="12700" rIns="0" bIns="0" rtlCol="0">
            <a:spAutoFit/>
          </a:bodyPr>
          <a:lstStyle/>
          <a:p>
            <a:pPr marL="12700" marR="426084">
              <a:lnSpc>
                <a:spcPct val="100000"/>
              </a:lnSpc>
              <a:spcBef>
                <a:spcPts val="100"/>
              </a:spcBef>
            </a:pPr>
            <a:r>
              <a:rPr sz="1800" spc="-10" dirty="0">
                <a:solidFill>
                  <a:srgbClr val="FFFFFF"/>
                </a:solidFill>
                <a:latin typeface="Calibri"/>
                <a:cs typeface="Calibri"/>
              </a:rPr>
              <a:t>Cestovní</a:t>
            </a:r>
            <a:r>
              <a:rPr sz="1800" spc="-5" dirty="0">
                <a:solidFill>
                  <a:srgbClr val="FFFFFF"/>
                </a:solidFill>
                <a:latin typeface="Calibri"/>
                <a:cs typeface="Calibri"/>
              </a:rPr>
              <a:t> ruch </a:t>
            </a:r>
            <a:r>
              <a:rPr sz="1800" dirty="0">
                <a:solidFill>
                  <a:srgbClr val="FFFFFF"/>
                </a:solidFill>
                <a:latin typeface="Calibri"/>
                <a:cs typeface="Calibri"/>
              </a:rPr>
              <a:t> </a:t>
            </a:r>
            <a:r>
              <a:rPr sz="1800" spc="-10" dirty="0">
                <a:solidFill>
                  <a:srgbClr val="FFFFFF"/>
                </a:solidFill>
                <a:latin typeface="Calibri"/>
                <a:cs typeface="Calibri"/>
              </a:rPr>
              <a:t>Životní </a:t>
            </a:r>
            <a:r>
              <a:rPr sz="1800" spc="-15" dirty="0">
                <a:solidFill>
                  <a:srgbClr val="FFFFFF"/>
                </a:solidFill>
                <a:latin typeface="Calibri"/>
                <a:cs typeface="Calibri"/>
              </a:rPr>
              <a:t>prostředí </a:t>
            </a:r>
            <a:r>
              <a:rPr sz="1800" spc="-395" dirty="0">
                <a:solidFill>
                  <a:srgbClr val="FFFFFF"/>
                </a:solidFill>
                <a:latin typeface="Calibri"/>
                <a:cs typeface="Calibri"/>
              </a:rPr>
              <a:t> </a:t>
            </a:r>
            <a:r>
              <a:rPr sz="1800" spc="-20" dirty="0">
                <a:solidFill>
                  <a:srgbClr val="FFFFFF"/>
                </a:solidFill>
                <a:latin typeface="Calibri"/>
                <a:cs typeface="Calibri"/>
              </a:rPr>
              <a:t>Doprava</a:t>
            </a:r>
            <a:endParaRPr sz="1800">
              <a:latin typeface="Calibri"/>
              <a:cs typeface="Calibri"/>
            </a:endParaRPr>
          </a:p>
          <a:p>
            <a:pPr marL="12700" marR="734695">
              <a:lnSpc>
                <a:spcPct val="100000"/>
              </a:lnSpc>
            </a:pPr>
            <a:r>
              <a:rPr sz="1800" spc="-15" dirty="0">
                <a:solidFill>
                  <a:srgbClr val="FFFFFF"/>
                </a:solidFill>
                <a:latin typeface="Calibri"/>
                <a:cs typeface="Calibri"/>
              </a:rPr>
              <a:t>Kultura </a:t>
            </a:r>
            <a:r>
              <a:rPr sz="1800" spc="-10" dirty="0">
                <a:solidFill>
                  <a:srgbClr val="FFFFFF"/>
                </a:solidFill>
                <a:latin typeface="Calibri"/>
                <a:cs typeface="Calibri"/>
              </a:rPr>
              <a:t> H</a:t>
            </a:r>
            <a:r>
              <a:rPr sz="1800" spc="-5" dirty="0">
                <a:solidFill>
                  <a:srgbClr val="FFFFFF"/>
                </a:solidFill>
                <a:latin typeface="Calibri"/>
                <a:cs typeface="Calibri"/>
              </a:rPr>
              <a:t>os</a:t>
            </a:r>
            <a:r>
              <a:rPr sz="1800" dirty="0">
                <a:solidFill>
                  <a:srgbClr val="FFFFFF"/>
                </a:solidFill>
                <a:latin typeface="Calibri"/>
                <a:cs typeface="Calibri"/>
              </a:rPr>
              <a:t>p</a:t>
            </a:r>
            <a:r>
              <a:rPr sz="1800" spc="-5" dirty="0">
                <a:solidFill>
                  <a:srgbClr val="FFFFFF"/>
                </a:solidFill>
                <a:latin typeface="Calibri"/>
                <a:cs typeface="Calibri"/>
              </a:rPr>
              <a:t>odá</a:t>
            </a:r>
            <a:r>
              <a:rPr sz="1800" spc="-40" dirty="0">
                <a:solidFill>
                  <a:srgbClr val="FFFFFF"/>
                </a:solidFill>
                <a:latin typeface="Calibri"/>
                <a:cs typeface="Calibri"/>
              </a:rPr>
              <a:t>ř</a:t>
            </a:r>
            <a:r>
              <a:rPr sz="1800" spc="-20" dirty="0">
                <a:solidFill>
                  <a:srgbClr val="FFFFFF"/>
                </a:solidFill>
                <a:latin typeface="Calibri"/>
                <a:cs typeface="Calibri"/>
              </a:rPr>
              <a:t>s</a:t>
            </a:r>
            <a:r>
              <a:rPr sz="1800" dirty="0">
                <a:solidFill>
                  <a:srgbClr val="FFFFFF"/>
                </a:solidFill>
                <a:latin typeface="Calibri"/>
                <a:cs typeface="Calibri"/>
              </a:rPr>
              <a:t>tví  </a:t>
            </a:r>
            <a:r>
              <a:rPr sz="1800" spc="-5" dirty="0">
                <a:solidFill>
                  <a:srgbClr val="FFFFFF"/>
                </a:solidFill>
                <a:latin typeface="Calibri"/>
                <a:cs typeface="Calibri"/>
              </a:rPr>
              <a:t>Sport </a:t>
            </a:r>
            <a:r>
              <a:rPr sz="1800" dirty="0">
                <a:solidFill>
                  <a:srgbClr val="FFFFFF"/>
                </a:solidFill>
                <a:latin typeface="Calibri"/>
                <a:cs typeface="Calibri"/>
              </a:rPr>
              <a:t> </a:t>
            </a:r>
            <a:r>
              <a:rPr sz="1800" spc="-15" dirty="0">
                <a:solidFill>
                  <a:srgbClr val="FFFFFF"/>
                </a:solidFill>
                <a:latin typeface="Calibri"/>
                <a:cs typeface="Calibri"/>
              </a:rPr>
              <a:t>Školství</a:t>
            </a:r>
            <a:endParaRPr sz="1800">
              <a:latin typeface="Calibri"/>
              <a:cs typeface="Calibri"/>
            </a:endParaRPr>
          </a:p>
          <a:p>
            <a:pPr marL="12700">
              <a:lnSpc>
                <a:spcPct val="100000"/>
              </a:lnSpc>
            </a:pPr>
            <a:r>
              <a:rPr sz="1800" spc="-15" dirty="0">
                <a:solidFill>
                  <a:srgbClr val="FFFFFF"/>
                </a:solidFill>
                <a:latin typeface="Calibri"/>
                <a:cs typeface="Calibri"/>
              </a:rPr>
              <a:t>Krizový</a:t>
            </a:r>
            <a:r>
              <a:rPr sz="1800" spc="-50" dirty="0">
                <a:solidFill>
                  <a:srgbClr val="FFFFFF"/>
                </a:solidFill>
                <a:latin typeface="Calibri"/>
                <a:cs typeface="Calibri"/>
              </a:rPr>
              <a:t> </a:t>
            </a:r>
            <a:r>
              <a:rPr sz="1800" spc="-5" dirty="0">
                <a:solidFill>
                  <a:srgbClr val="FFFFFF"/>
                </a:solidFill>
                <a:latin typeface="Calibri"/>
                <a:cs typeface="Calibri"/>
              </a:rPr>
              <a:t>management</a:t>
            </a:r>
            <a:endParaRPr sz="1800">
              <a:latin typeface="Calibri"/>
              <a:cs typeface="Calibri"/>
            </a:endParaRPr>
          </a:p>
        </p:txBody>
      </p:sp>
      <p:sp>
        <p:nvSpPr>
          <p:cNvPr id="9" name="object 9"/>
          <p:cNvSpPr txBox="1"/>
          <p:nvPr/>
        </p:nvSpPr>
        <p:spPr>
          <a:xfrm>
            <a:off x="9640951" y="3805808"/>
            <a:ext cx="1683385" cy="2220595"/>
          </a:xfrm>
          <a:prstGeom prst="rect">
            <a:avLst/>
          </a:prstGeom>
        </p:spPr>
        <p:txBody>
          <a:bodyPr vert="horz" wrap="square" lIns="0" tIns="12700" rIns="0" bIns="0" rtlCol="0">
            <a:spAutoFit/>
          </a:bodyPr>
          <a:lstStyle/>
          <a:p>
            <a:pPr marL="12700" marR="354965">
              <a:lnSpc>
                <a:spcPct val="100000"/>
              </a:lnSpc>
              <a:spcBef>
                <a:spcPts val="100"/>
              </a:spcBef>
            </a:pPr>
            <a:r>
              <a:rPr sz="1800" spc="-20" dirty="0">
                <a:solidFill>
                  <a:srgbClr val="FFFFFF"/>
                </a:solidFill>
                <a:latin typeface="Calibri"/>
                <a:cs typeface="Calibri"/>
              </a:rPr>
              <a:t>Veřejné</a:t>
            </a:r>
            <a:r>
              <a:rPr sz="1800" spc="-65" dirty="0">
                <a:solidFill>
                  <a:srgbClr val="FFFFFF"/>
                </a:solidFill>
                <a:latin typeface="Calibri"/>
                <a:cs typeface="Calibri"/>
              </a:rPr>
              <a:t> </a:t>
            </a:r>
            <a:r>
              <a:rPr sz="1800" spc="-20" dirty="0">
                <a:solidFill>
                  <a:srgbClr val="FFFFFF"/>
                </a:solidFill>
                <a:latin typeface="Calibri"/>
                <a:cs typeface="Calibri"/>
              </a:rPr>
              <a:t>zdraví </a:t>
            </a:r>
            <a:r>
              <a:rPr sz="1800" spc="-390" dirty="0">
                <a:solidFill>
                  <a:srgbClr val="FFFFFF"/>
                </a:solidFill>
                <a:latin typeface="Calibri"/>
                <a:cs typeface="Calibri"/>
              </a:rPr>
              <a:t> </a:t>
            </a:r>
            <a:r>
              <a:rPr sz="1800" spc="-15" dirty="0">
                <a:solidFill>
                  <a:srgbClr val="FFFFFF"/>
                </a:solidFill>
                <a:latin typeface="Calibri"/>
                <a:cs typeface="Calibri"/>
              </a:rPr>
              <a:t>Školství </a:t>
            </a:r>
            <a:r>
              <a:rPr sz="1800" spc="40" dirty="0">
                <a:solidFill>
                  <a:srgbClr val="FFFFFF"/>
                </a:solidFill>
                <a:latin typeface="Calibri"/>
                <a:cs typeface="Calibri"/>
              </a:rPr>
              <a:t> </a:t>
            </a:r>
            <a:r>
              <a:rPr sz="1800" spc="-15" dirty="0">
                <a:solidFill>
                  <a:srgbClr val="FFFFFF"/>
                </a:solidFill>
                <a:latin typeface="Calibri"/>
                <a:cs typeface="Calibri"/>
              </a:rPr>
              <a:t>Lidské zdroje </a:t>
            </a:r>
            <a:r>
              <a:rPr sz="1800" spc="-10" dirty="0">
                <a:solidFill>
                  <a:srgbClr val="FFFFFF"/>
                </a:solidFill>
                <a:latin typeface="Calibri"/>
                <a:cs typeface="Calibri"/>
              </a:rPr>
              <a:t> </a:t>
            </a:r>
            <a:r>
              <a:rPr sz="1800" spc="-15" dirty="0">
                <a:solidFill>
                  <a:srgbClr val="FFFFFF"/>
                </a:solidFill>
                <a:latin typeface="Calibri"/>
                <a:cs typeface="Calibri"/>
              </a:rPr>
              <a:t>Historie</a:t>
            </a:r>
            <a:endParaRPr sz="1800">
              <a:latin typeface="Calibri"/>
              <a:cs typeface="Calibri"/>
            </a:endParaRPr>
          </a:p>
          <a:p>
            <a:pPr marL="12700" marR="5080">
              <a:lnSpc>
                <a:spcPct val="100000"/>
              </a:lnSpc>
            </a:pPr>
            <a:r>
              <a:rPr sz="1800" spc="-10" dirty="0">
                <a:solidFill>
                  <a:srgbClr val="FFFFFF"/>
                </a:solidFill>
                <a:latin typeface="Calibri"/>
                <a:cs typeface="Calibri"/>
              </a:rPr>
              <a:t>Územní</a:t>
            </a:r>
            <a:r>
              <a:rPr sz="1800" spc="-45" dirty="0">
                <a:solidFill>
                  <a:srgbClr val="FFFFFF"/>
                </a:solidFill>
                <a:latin typeface="Calibri"/>
                <a:cs typeface="Calibri"/>
              </a:rPr>
              <a:t> </a:t>
            </a:r>
            <a:r>
              <a:rPr sz="1800" spc="-10" dirty="0">
                <a:solidFill>
                  <a:srgbClr val="FFFFFF"/>
                </a:solidFill>
                <a:latin typeface="Calibri"/>
                <a:cs typeface="Calibri"/>
              </a:rPr>
              <a:t>plánování </a:t>
            </a:r>
            <a:r>
              <a:rPr sz="1800" spc="-390" dirty="0">
                <a:solidFill>
                  <a:srgbClr val="FFFFFF"/>
                </a:solidFill>
                <a:latin typeface="Calibri"/>
                <a:cs typeface="Calibri"/>
              </a:rPr>
              <a:t> </a:t>
            </a:r>
            <a:r>
              <a:rPr sz="1800" spc="-10" dirty="0">
                <a:solidFill>
                  <a:srgbClr val="FFFFFF"/>
                </a:solidFill>
                <a:latin typeface="Calibri"/>
                <a:cs typeface="Calibri"/>
              </a:rPr>
              <a:t>Regionální</a:t>
            </a:r>
            <a:r>
              <a:rPr sz="1800" spc="-5" dirty="0">
                <a:solidFill>
                  <a:srgbClr val="FFFFFF"/>
                </a:solidFill>
                <a:latin typeface="Calibri"/>
                <a:cs typeface="Calibri"/>
              </a:rPr>
              <a:t> </a:t>
            </a:r>
            <a:r>
              <a:rPr sz="1800" spc="-20" dirty="0">
                <a:solidFill>
                  <a:srgbClr val="FFFFFF"/>
                </a:solidFill>
                <a:latin typeface="Calibri"/>
                <a:cs typeface="Calibri"/>
              </a:rPr>
              <a:t>rozvoj </a:t>
            </a:r>
            <a:r>
              <a:rPr sz="1800" spc="-15" dirty="0">
                <a:solidFill>
                  <a:srgbClr val="FFFFFF"/>
                </a:solidFill>
                <a:latin typeface="Calibri"/>
                <a:cs typeface="Calibri"/>
              </a:rPr>
              <a:t> </a:t>
            </a:r>
            <a:r>
              <a:rPr sz="1800" spc="-5" dirty="0">
                <a:solidFill>
                  <a:srgbClr val="FFFFFF"/>
                </a:solidFill>
                <a:latin typeface="Calibri"/>
                <a:cs typeface="Calibri"/>
              </a:rPr>
              <a:t>Sociální</a:t>
            </a:r>
            <a:r>
              <a:rPr sz="1800" spc="5" dirty="0">
                <a:solidFill>
                  <a:srgbClr val="FFFFFF"/>
                </a:solidFill>
                <a:latin typeface="Calibri"/>
                <a:cs typeface="Calibri"/>
              </a:rPr>
              <a:t> </a:t>
            </a:r>
            <a:r>
              <a:rPr sz="1800" spc="-5" dirty="0">
                <a:solidFill>
                  <a:srgbClr val="FFFFFF"/>
                </a:solidFill>
                <a:latin typeface="Calibri"/>
                <a:cs typeface="Calibri"/>
              </a:rPr>
              <a:t>věci </a:t>
            </a:r>
            <a:r>
              <a:rPr sz="1800" dirty="0">
                <a:solidFill>
                  <a:srgbClr val="FFFFFF"/>
                </a:solidFill>
                <a:latin typeface="Calibri"/>
                <a:cs typeface="Calibri"/>
              </a:rPr>
              <a:t> </a:t>
            </a:r>
            <a:r>
              <a:rPr sz="1800" spc="-5" dirty="0">
                <a:solidFill>
                  <a:srgbClr val="FFFFFF"/>
                </a:solidFill>
                <a:latin typeface="Calibri"/>
                <a:cs typeface="Calibri"/>
              </a:rPr>
              <a:t>Zemědělství</a:t>
            </a:r>
            <a:endParaRPr sz="18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3347085"/>
            <a:chOff x="0" y="0"/>
            <a:chExt cx="12192000" cy="3347085"/>
          </a:xfrm>
        </p:grpSpPr>
        <p:pic>
          <p:nvPicPr>
            <p:cNvPr id="3" name="object 3"/>
            <p:cNvPicPr/>
            <p:nvPr/>
          </p:nvPicPr>
          <p:blipFill>
            <a:blip r:embed="rId2" cstate="print"/>
            <a:stretch>
              <a:fillRect/>
            </a:stretch>
          </p:blipFill>
          <p:spPr>
            <a:xfrm>
              <a:off x="7967471" y="0"/>
              <a:ext cx="4224528" cy="3346577"/>
            </a:xfrm>
            <a:prstGeom prst="rect">
              <a:avLst/>
            </a:prstGeom>
          </p:spPr>
        </p:pic>
        <p:pic>
          <p:nvPicPr>
            <p:cNvPr id="4" name="object 4"/>
            <p:cNvPicPr/>
            <p:nvPr/>
          </p:nvPicPr>
          <p:blipFill>
            <a:blip r:embed="rId3" cstate="print"/>
            <a:stretch>
              <a:fillRect/>
            </a:stretch>
          </p:blipFill>
          <p:spPr>
            <a:xfrm>
              <a:off x="4492751" y="0"/>
              <a:ext cx="7699248" cy="3346577"/>
            </a:xfrm>
            <a:prstGeom prst="rect">
              <a:avLst/>
            </a:prstGeom>
          </p:spPr>
        </p:pic>
        <p:pic>
          <p:nvPicPr>
            <p:cNvPr id="5" name="object 5"/>
            <p:cNvPicPr/>
            <p:nvPr/>
          </p:nvPicPr>
          <p:blipFill>
            <a:blip r:embed="rId4" cstate="print"/>
            <a:stretch>
              <a:fillRect/>
            </a:stretch>
          </p:blipFill>
          <p:spPr>
            <a:xfrm>
              <a:off x="0" y="0"/>
              <a:ext cx="5859779" cy="3346704"/>
            </a:xfrm>
            <a:prstGeom prst="rect">
              <a:avLst/>
            </a:prstGeom>
          </p:spPr>
        </p:pic>
      </p:grpSp>
      <p:grpSp>
        <p:nvGrpSpPr>
          <p:cNvPr id="6" name="object 6"/>
          <p:cNvGrpSpPr/>
          <p:nvPr/>
        </p:nvGrpSpPr>
        <p:grpSpPr>
          <a:xfrm>
            <a:off x="0" y="3511296"/>
            <a:ext cx="12192000" cy="3347085"/>
            <a:chOff x="0" y="3511296"/>
            <a:chExt cx="12192000" cy="3347085"/>
          </a:xfrm>
        </p:grpSpPr>
        <p:pic>
          <p:nvPicPr>
            <p:cNvPr id="7" name="object 7"/>
            <p:cNvPicPr/>
            <p:nvPr/>
          </p:nvPicPr>
          <p:blipFill>
            <a:blip r:embed="rId5" cstate="print"/>
            <a:stretch>
              <a:fillRect/>
            </a:stretch>
          </p:blipFill>
          <p:spPr>
            <a:xfrm>
              <a:off x="6350507" y="3511321"/>
              <a:ext cx="5841492" cy="3346577"/>
            </a:xfrm>
            <a:prstGeom prst="rect">
              <a:avLst/>
            </a:prstGeom>
          </p:spPr>
        </p:pic>
        <p:pic>
          <p:nvPicPr>
            <p:cNvPr id="8" name="object 8"/>
            <p:cNvPicPr/>
            <p:nvPr/>
          </p:nvPicPr>
          <p:blipFill>
            <a:blip r:embed="rId6" cstate="print"/>
            <a:stretch>
              <a:fillRect/>
            </a:stretch>
          </p:blipFill>
          <p:spPr>
            <a:xfrm>
              <a:off x="2862071" y="3511296"/>
              <a:ext cx="4837176" cy="3346701"/>
            </a:xfrm>
            <a:prstGeom prst="rect">
              <a:avLst/>
            </a:prstGeom>
          </p:spPr>
        </p:pic>
        <p:pic>
          <p:nvPicPr>
            <p:cNvPr id="9" name="object 9"/>
            <p:cNvPicPr/>
            <p:nvPr/>
          </p:nvPicPr>
          <p:blipFill>
            <a:blip r:embed="rId7" cstate="print"/>
            <a:stretch>
              <a:fillRect/>
            </a:stretch>
          </p:blipFill>
          <p:spPr>
            <a:xfrm>
              <a:off x="0" y="3511296"/>
              <a:ext cx="4213859" cy="3346569"/>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3252469" cy="2499360"/>
          </a:xfrm>
          <a:prstGeom prst="rect">
            <a:avLst/>
          </a:prstGeom>
        </p:spPr>
      </p:pic>
      <p:grpSp>
        <p:nvGrpSpPr>
          <p:cNvPr id="3" name="object 3"/>
          <p:cNvGrpSpPr/>
          <p:nvPr/>
        </p:nvGrpSpPr>
        <p:grpSpPr>
          <a:xfrm>
            <a:off x="4675632" y="0"/>
            <a:ext cx="7516495" cy="2502535"/>
            <a:chOff x="4675632" y="0"/>
            <a:chExt cx="7516495" cy="2502535"/>
          </a:xfrm>
        </p:grpSpPr>
        <p:pic>
          <p:nvPicPr>
            <p:cNvPr id="4" name="object 4"/>
            <p:cNvPicPr/>
            <p:nvPr/>
          </p:nvPicPr>
          <p:blipFill>
            <a:blip r:embed="rId3" cstate="print"/>
            <a:stretch>
              <a:fillRect/>
            </a:stretch>
          </p:blipFill>
          <p:spPr>
            <a:xfrm>
              <a:off x="7382255" y="0"/>
              <a:ext cx="4809617" cy="2502408"/>
            </a:xfrm>
            <a:prstGeom prst="rect">
              <a:avLst/>
            </a:prstGeom>
          </p:spPr>
        </p:pic>
        <p:pic>
          <p:nvPicPr>
            <p:cNvPr id="5" name="object 5"/>
            <p:cNvPicPr/>
            <p:nvPr/>
          </p:nvPicPr>
          <p:blipFill>
            <a:blip r:embed="rId4" cstate="print"/>
            <a:stretch>
              <a:fillRect/>
            </a:stretch>
          </p:blipFill>
          <p:spPr>
            <a:xfrm>
              <a:off x="4675632" y="0"/>
              <a:ext cx="3674617" cy="2499360"/>
            </a:xfrm>
            <a:prstGeom prst="rect">
              <a:avLst/>
            </a:prstGeom>
          </p:spPr>
        </p:pic>
      </p:grpSp>
      <p:grpSp>
        <p:nvGrpSpPr>
          <p:cNvPr id="6" name="object 6"/>
          <p:cNvGrpSpPr/>
          <p:nvPr/>
        </p:nvGrpSpPr>
        <p:grpSpPr>
          <a:xfrm>
            <a:off x="0" y="2659379"/>
            <a:ext cx="12192000" cy="4198620"/>
            <a:chOff x="0" y="2659379"/>
            <a:chExt cx="12192000" cy="4198620"/>
          </a:xfrm>
        </p:grpSpPr>
        <p:pic>
          <p:nvPicPr>
            <p:cNvPr id="7" name="object 7"/>
            <p:cNvPicPr/>
            <p:nvPr/>
          </p:nvPicPr>
          <p:blipFill>
            <a:blip r:embed="rId5" cstate="print"/>
            <a:stretch>
              <a:fillRect/>
            </a:stretch>
          </p:blipFill>
          <p:spPr>
            <a:xfrm>
              <a:off x="5352288" y="2659379"/>
              <a:ext cx="6839711" cy="4198617"/>
            </a:xfrm>
            <a:prstGeom prst="rect">
              <a:avLst/>
            </a:prstGeom>
          </p:spPr>
        </p:pic>
        <p:sp>
          <p:nvSpPr>
            <p:cNvPr id="8" name="object 8"/>
            <p:cNvSpPr/>
            <p:nvPr/>
          </p:nvSpPr>
          <p:spPr>
            <a:xfrm>
              <a:off x="0" y="2659379"/>
              <a:ext cx="7123430" cy="4198620"/>
            </a:xfrm>
            <a:custGeom>
              <a:avLst/>
              <a:gdLst/>
              <a:ahLst/>
              <a:cxnLst/>
              <a:rect l="l" t="t" r="r" b="b"/>
              <a:pathLst>
                <a:path w="7123430" h="4198620">
                  <a:moveTo>
                    <a:pt x="7123176" y="0"/>
                  </a:moveTo>
                  <a:lnTo>
                    <a:pt x="0" y="0"/>
                  </a:lnTo>
                  <a:lnTo>
                    <a:pt x="0" y="4198619"/>
                  </a:lnTo>
                  <a:lnTo>
                    <a:pt x="5177917" y="4198619"/>
                  </a:lnTo>
                  <a:lnTo>
                    <a:pt x="7123176" y="0"/>
                  </a:lnTo>
                  <a:close/>
                </a:path>
              </a:pathLst>
            </a:custGeom>
            <a:solidFill>
              <a:srgbClr val="404040"/>
            </a:solidFill>
          </p:spPr>
          <p:txBody>
            <a:bodyPr wrap="square" lIns="0" tIns="0" rIns="0" bIns="0" rtlCol="0"/>
            <a:lstStyle/>
            <a:p>
              <a:endParaRPr/>
            </a:p>
          </p:txBody>
        </p:sp>
      </p:grpSp>
      <p:pic>
        <p:nvPicPr>
          <p:cNvPr id="9" name="object 9"/>
          <p:cNvPicPr/>
          <p:nvPr/>
        </p:nvPicPr>
        <p:blipFill>
          <a:blip r:embed="rId6" cstate="print"/>
          <a:stretch>
            <a:fillRect/>
          </a:stretch>
        </p:blipFill>
        <p:spPr>
          <a:xfrm>
            <a:off x="2269235" y="0"/>
            <a:ext cx="3393948" cy="2502280"/>
          </a:xfrm>
          <a:prstGeom prst="rect">
            <a:avLst/>
          </a:prstGeom>
        </p:spPr>
      </p:pic>
      <p:sp>
        <p:nvSpPr>
          <p:cNvPr id="10" name="object 10"/>
          <p:cNvSpPr txBox="1"/>
          <p:nvPr/>
        </p:nvSpPr>
        <p:spPr>
          <a:xfrm>
            <a:off x="761187" y="4682693"/>
            <a:ext cx="4589145" cy="606425"/>
          </a:xfrm>
          <a:prstGeom prst="rect">
            <a:avLst/>
          </a:prstGeom>
        </p:spPr>
        <p:txBody>
          <a:bodyPr vert="horz" wrap="square" lIns="0" tIns="13335" rIns="0" bIns="0" rtlCol="0">
            <a:spAutoFit/>
          </a:bodyPr>
          <a:lstStyle/>
          <a:p>
            <a:pPr marL="241300" indent="-228600">
              <a:lnSpc>
                <a:spcPts val="2280"/>
              </a:lnSpc>
              <a:spcBef>
                <a:spcPts val="105"/>
              </a:spcBef>
              <a:buFont typeface="Arial MT"/>
              <a:buChar char="•"/>
              <a:tabLst>
                <a:tab pos="240665" algn="l"/>
                <a:tab pos="241300" algn="l"/>
              </a:tabLst>
            </a:pPr>
            <a:r>
              <a:rPr sz="2000" spc="-15" dirty="0">
                <a:solidFill>
                  <a:srgbClr val="FFFFFF"/>
                </a:solidFill>
                <a:latin typeface="Calibri"/>
                <a:cs typeface="Calibri"/>
              </a:rPr>
              <a:t>Systém</a:t>
            </a:r>
            <a:r>
              <a:rPr sz="2000" spc="175" dirty="0">
                <a:solidFill>
                  <a:srgbClr val="FFFFFF"/>
                </a:solidFill>
                <a:latin typeface="Calibri"/>
                <a:cs typeface="Calibri"/>
              </a:rPr>
              <a:t> </a:t>
            </a:r>
            <a:r>
              <a:rPr sz="2000" spc="-5" dirty="0">
                <a:solidFill>
                  <a:srgbClr val="FFFFFF"/>
                </a:solidFill>
                <a:latin typeface="Calibri"/>
                <a:cs typeface="Calibri"/>
              </a:rPr>
              <a:t>odvracení</a:t>
            </a:r>
            <a:r>
              <a:rPr sz="2000" spc="190" dirty="0">
                <a:solidFill>
                  <a:srgbClr val="FFFFFF"/>
                </a:solidFill>
                <a:latin typeface="Calibri"/>
                <a:cs typeface="Calibri"/>
              </a:rPr>
              <a:t> </a:t>
            </a:r>
            <a:r>
              <a:rPr sz="2000" spc="-15" dirty="0">
                <a:solidFill>
                  <a:srgbClr val="FFFFFF"/>
                </a:solidFill>
                <a:latin typeface="Calibri"/>
                <a:cs typeface="Calibri"/>
              </a:rPr>
              <a:t>ohrožení</a:t>
            </a:r>
            <a:r>
              <a:rPr sz="2000" spc="185" dirty="0">
                <a:solidFill>
                  <a:srgbClr val="FFFFFF"/>
                </a:solidFill>
                <a:latin typeface="Calibri"/>
                <a:cs typeface="Calibri"/>
              </a:rPr>
              <a:t> </a:t>
            </a:r>
            <a:r>
              <a:rPr sz="2000" dirty="0">
                <a:solidFill>
                  <a:srgbClr val="FFFFFF"/>
                </a:solidFill>
                <a:latin typeface="Calibri"/>
                <a:cs typeface="Calibri"/>
              </a:rPr>
              <a:t>a</a:t>
            </a:r>
            <a:r>
              <a:rPr sz="2000" spc="175" dirty="0">
                <a:solidFill>
                  <a:srgbClr val="FFFFFF"/>
                </a:solidFill>
                <a:latin typeface="Calibri"/>
                <a:cs typeface="Calibri"/>
              </a:rPr>
              <a:t> </a:t>
            </a:r>
            <a:r>
              <a:rPr sz="2000" spc="-10" dirty="0">
                <a:solidFill>
                  <a:srgbClr val="FFFFFF"/>
                </a:solidFill>
                <a:latin typeface="Calibri"/>
                <a:cs typeface="Calibri"/>
              </a:rPr>
              <a:t>poskytování</a:t>
            </a:r>
            <a:endParaRPr sz="2000">
              <a:latin typeface="Calibri"/>
              <a:cs typeface="Calibri"/>
            </a:endParaRPr>
          </a:p>
          <a:p>
            <a:pPr marL="12700">
              <a:lnSpc>
                <a:spcPts val="2280"/>
              </a:lnSpc>
            </a:pPr>
            <a:r>
              <a:rPr sz="2000" spc="-5" dirty="0">
                <a:solidFill>
                  <a:srgbClr val="FFFFFF"/>
                </a:solidFill>
                <a:latin typeface="Calibri"/>
                <a:cs typeface="Calibri"/>
              </a:rPr>
              <a:t>pomoci</a:t>
            </a:r>
            <a:r>
              <a:rPr sz="2000" spc="-30" dirty="0">
                <a:solidFill>
                  <a:srgbClr val="FFFFFF"/>
                </a:solidFill>
                <a:latin typeface="Calibri"/>
                <a:cs typeface="Calibri"/>
              </a:rPr>
              <a:t> </a:t>
            </a:r>
            <a:r>
              <a:rPr sz="2000" dirty="0">
                <a:solidFill>
                  <a:srgbClr val="FFFFFF"/>
                </a:solidFill>
                <a:latin typeface="Calibri"/>
                <a:cs typeface="Calibri"/>
              </a:rPr>
              <a:t>v</a:t>
            </a:r>
            <a:r>
              <a:rPr sz="2000" spc="-40" dirty="0">
                <a:solidFill>
                  <a:srgbClr val="FFFFFF"/>
                </a:solidFill>
                <a:latin typeface="Calibri"/>
                <a:cs typeface="Calibri"/>
              </a:rPr>
              <a:t> </a:t>
            </a:r>
            <a:r>
              <a:rPr sz="2000" spc="-5" dirty="0">
                <a:solidFill>
                  <a:srgbClr val="FFFFFF"/>
                </a:solidFill>
                <a:latin typeface="Calibri"/>
                <a:cs typeface="Calibri"/>
              </a:rPr>
              <a:t>příhraničí</a:t>
            </a:r>
            <a:endParaRPr sz="2000">
              <a:latin typeface="Calibri"/>
              <a:cs typeface="Calibri"/>
            </a:endParaRPr>
          </a:p>
        </p:txBody>
      </p:sp>
      <p:pic>
        <p:nvPicPr>
          <p:cNvPr id="11" name="object 11"/>
          <p:cNvPicPr/>
          <p:nvPr/>
        </p:nvPicPr>
        <p:blipFill>
          <a:blip r:embed="rId7" cstate="print"/>
          <a:stretch>
            <a:fillRect/>
          </a:stretch>
        </p:blipFill>
        <p:spPr>
          <a:xfrm>
            <a:off x="11114658" y="6493027"/>
            <a:ext cx="137875" cy="977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8A8834-079B-47B0-9431-04E38756133A}"/>
              </a:ext>
            </a:extLst>
          </p:cNvPr>
          <p:cNvSpPr>
            <a:spLocks noGrp="1"/>
          </p:cNvSpPr>
          <p:nvPr>
            <p:ph type="title"/>
          </p:nvPr>
        </p:nvSpPr>
        <p:spPr/>
        <p:txBody>
          <a:bodyPr/>
          <a:lstStyle/>
          <a:p>
            <a:r>
              <a:rPr lang="cs-CZ" dirty="0"/>
              <a:t>Programové nástroje</a:t>
            </a:r>
          </a:p>
        </p:txBody>
      </p:sp>
      <p:sp>
        <p:nvSpPr>
          <p:cNvPr id="3" name="Zástupný obsah 2">
            <a:extLst>
              <a:ext uri="{FF2B5EF4-FFF2-40B4-BE49-F238E27FC236}">
                <a16:creationId xmlns:a16="http://schemas.microsoft.com/office/drawing/2014/main" id="{81333DBA-8191-9B34-995D-68C21B65A74A}"/>
              </a:ext>
            </a:extLst>
          </p:cNvPr>
          <p:cNvSpPr>
            <a:spLocks noGrp="1"/>
          </p:cNvSpPr>
          <p:nvPr>
            <p:ph idx="1"/>
          </p:nvPr>
        </p:nvSpPr>
        <p:spPr/>
        <p:txBody>
          <a:bodyPr/>
          <a:lstStyle/>
          <a:p>
            <a:r>
              <a:rPr lang="cs-CZ" dirty="0"/>
              <a:t>Společný strategický rámec </a:t>
            </a:r>
          </a:p>
          <a:p>
            <a:endParaRPr lang="cs-CZ" dirty="0"/>
          </a:p>
          <a:p>
            <a:r>
              <a:rPr lang="cs-CZ" dirty="0"/>
              <a:t>Dohoda o partnerství</a:t>
            </a:r>
          </a:p>
        </p:txBody>
      </p:sp>
    </p:spTree>
    <p:extLst>
      <p:ext uri="{BB962C8B-B14F-4D97-AF65-F5344CB8AC3E}">
        <p14:creationId xmlns:p14="http://schemas.microsoft.com/office/powerpoint/2010/main" val="3176238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B8C45F-E984-3E4B-3D2A-8975009E3E3B}"/>
              </a:ext>
            </a:extLst>
          </p:cNvPr>
          <p:cNvSpPr>
            <a:spLocks noGrp="1"/>
          </p:cNvSpPr>
          <p:nvPr>
            <p:ph type="title"/>
          </p:nvPr>
        </p:nvSpPr>
        <p:spPr/>
        <p:txBody>
          <a:bodyPr/>
          <a:lstStyle/>
          <a:p>
            <a:r>
              <a:rPr lang="cs-CZ" dirty="0"/>
              <a:t>Operační programy</a:t>
            </a:r>
          </a:p>
        </p:txBody>
      </p:sp>
      <p:sp>
        <p:nvSpPr>
          <p:cNvPr id="3" name="Zástupný obsah 2">
            <a:extLst>
              <a:ext uri="{FF2B5EF4-FFF2-40B4-BE49-F238E27FC236}">
                <a16:creationId xmlns:a16="http://schemas.microsoft.com/office/drawing/2014/main" id="{699441B7-02E0-9076-572C-1FE3E62AA888}"/>
              </a:ext>
            </a:extLst>
          </p:cNvPr>
          <p:cNvSpPr>
            <a:spLocks noGrp="1"/>
          </p:cNvSpPr>
          <p:nvPr>
            <p:ph idx="1"/>
          </p:nvPr>
        </p:nvSpPr>
        <p:spPr/>
        <p:txBody>
          <a:bodyPr/>
          <a:lstStyle/>
          <a:p>
            <a:r>
              <a:rPr lang="cs-CZ" dirty="0"/>
              <a:t>Každý program stanoví, na základě jaké strategie bude program přispívat k rozvoji EU, přičemž tato strategie musí být v souladu s příslušnými nařízeními, pravidly pro daný fond a dohodou o partnerství. </a:t>
            </a:r>
          </a:p>
          <a:p>
            <a:r>
              <a:rPr lang="cs-CZ" dirty="0"/>
              <a:t>Každý program obsahuje analytickou část, která se zabývá vyhodnocením socioekonomického prostředí a stanovením slabých a silných stránek podporovaného území. </a:t>
            </a:r>
          </a:p>
          <a:p>
            <a:r>
              <a:rPr lang="cs-CZ" dirty="0"/>
              <a:t>Každý program vymezí priority prostřednictvím stanovení zvláštních cílů, finančních prostředků na podporu z fondů ESI a odpovídajícího vnitrostátního spolufinancování a dále popis opatření.</a:t>
            </a:r>
          </a:p>
        </p:txBody>
      </p:sp>
    </p:spTree>
    <p:extLst>
      <p:ext uri="{BB962C8B-B14F-4D97-AF65-F5344CB8AC3E}">
        <p14:creationId xmlns:p14="http://schemas.microsoft.com/office/powerpoint/2010/main" val="1932913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C5F1D5-EF35-4C75-0CA8-F0A10A902109}"/>
              </a:ext>
            </a:extLst>
          </p:cNvPr>
          <p:cNvSpPr>
            <a:spLocks noGrp="1"/>
          </p:cNvSpPr>
          <p:nvPr>
            <p:ph type="title"/>
          </p:nvPr>
        </p:nvSpPr>
        <p:spPr/>
        <p:txBody>
          <a:bodyPr/>
          <a:lstStyle/>
          <a:p>
            <a:r>
              <a:rPr lang="cs-CZ" dirty="0"/>
              <a:t>Ukazatele programů</a:t>
            </a:r>
          </a:p>
        </p:txBody>
      </p:sp>
      <p:sp>
        <p:nvSpPr>
          <p:cNvPr id="3" name="Zástupný obsah 2">
            <a:extLst>
              <a:ext uri="{FF2B5EF4-FFF2-40B4-BE49-F238E27FC236}">
                <a16:creationId xmlns:a16="http://schemas.microsoft.com/office/drawing/2014/main" id="{1F7A05E3-6516-BAA8-9EDD-10645666EC15}"/>
              </a:ext>
            </a:extLst>
          </p:cNvPr>
          <p:cNvSpPr>
            <a:spLocks noGrp="1"/>
          </p:cNvSpPr>
          <p:nvPr>
            <p:ph idx="1"/>
          </p:nvPr>
        </p:nvSpPr>
        <p:spPr/>
        <p:txBody>
          <a:bodyPr/>
          <a:lstStyle/>
          <a:p>
            <a:pPr marL="0" indent="0">
              <a:buNone/>
            </a:pPr>
            <a:r>
              <a:rPr lang="cs-CZ" dirty="0"/>
              <a:t>a) finanční ukazatele týkající se přidělených výdajů; </a:t>
            </a:r>
          </a:p>
          <a:p>
            <a:pPr marL="0" indent="0">
              <a:buNone/>
            </a:pPr>
            <a:r>
              <a:rPr lang="cs-CZ" dirty="0"/>
              <a:t>b) ukazatele výstupů týkající se podporovaných operací; </a:t>
            </a:r>
          </a:p>
          <a:p>
            <a:pPr marL="0" indent="0">
              <a:buNone/>
            </a:pPr>
            <a:r>
              <a:rPr lang="cs-CZ" dirty="0"/>
              <a:t>c) ukazatele výsledků týkající se dotyčné priority.</a:t>
            </a:r>
          </a:p>
        </p:txBody>
      </p:sp>
    </p:spTree>
    <p:extLst>
      <p:ext uri="{BB962C8B-B14F-4D97-AF65-F5344CB8AC3E}">
        <p14:creationId xmlns:p14="http://schemas.microsoft.com/office/powerpoint/2010/main" val="43431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DBEB5A-BA66-69F0-71CC-3D449FB3B6D7}"/>
              </a:ext>
            </a:extLst>
          </p:cNvPr>
          <p:cNvSpPr>
            <a:spLocks noGrp="1"/>
          </p:cNvSpPr>
          <p:nvPr>
            <p:ph type="title"/>
          </p:nvPr>
        </p:nvSpPr>
        <p:spPr/>
        <p:txBody>
          <a:bodyPr/>
          <a:lstStyle/>
          <a:p>
            <a:r>
              <a:rPr lang="cs-CZ" dirty="0"/>
              <a:t>Řízení programu</a:t>
            </a:r>
          </a:p>
        </p:txBody>
      </p:sp>
      <p:sp>
        <p:nvSpPr>
          <p:cNvPr id="3" name="Zástupný obsah 2">
            <a:extLst>
              <a:ext uri="{FF2B5EF4-FFF2-40B4-BE49-F238E27FC236}">
                <a16:creationId xmlns:a16="http://schemas.microsoft.com/office/drawing/2014/main" id="{CE37D669-F3E2-FEF6-EA00-BC8D184FA013}"/>
              </a:ext>
            </a:extLst>
          </p:cNvPr>
          <p:cNvSpPr>
            <a:spLocks noGrp="1"/>
          </p:cNvSpPr>
          <p:nvPr>
            <p:ph idx="1"/>
          </p:nvPr>
        </p:nvSpPr>
        <p:spPr/>
        <p:txBody>
          <a:bodyPr/>
          <a:lstStyle/>
          <a:p>
            <a:r>
              <a:rPr lang="cs-CZ" dirty="0"/>
              <a:t>řídící orgán, který je pověřený řízením daného programu</a:t>
            </a:r>
          </a:p>
          <a:p>
            <a:r>
              <a:rPr lang="cs-CZ" dirty="0"/>
              <a:t>certifikační orgán, který je pověřený ověřováním výdajů a žádostí o platby před jejich odesláním Evropské komisi </a:t>
            </a:r>
          </a:p>
          <a:p>
            <a:r>
              <a:rPr lang="cs-CZ" dirty="0"/>
              <a:t>auditní orgán, který je pověřený ověřováním účinného fungování nastaveného řídícího a kontrolního mechanismu v daném programu. </a:t>
            </a:r>
          </a:p>
        </p:txBody>
      </p:sp>
    </p:spTree>
    <p:extLst>
      <p:ext uri="{BB962C8B-B14F-4D97-AF65-F5344CB8AC3E}">
        <p14:creationId xmlns:p14="http://schemas.microsoft.com/office/powerpoint/2010/main" val="237423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D64B7A-4D65-F02E-9198-62E301326CE8}"/>
              </a:ext>
            </a:extLst>
          </p:cNvPr>
          <p:cNvSpPr>
            <a:spLocks noGrp="1"/>
          </p:cNvSpPr>
          <p:nvPr>
            <p:ph type="title"/>
          </p:nvPr>
        </p:nvSpPr>
        <p:spPr/>
        <p:txBody>
          <a:bodyPr/>
          <a:lstStyle/>
          <a:p>
            <a:r>
              <a:rPr lang="cs-CZ" dirty="0"/>
              <a:t>Pravidlo n+3</a:t>
            </a:r>
          </a:p>
        </p:txBody>
      </p:sp>
      <p:sp>
        <p:nvSpPr>
          <p:cNvPr id="3" name="Zástupný obsah 2">
            <a:extLst>
              <a:ext uri="{FF2B5EF4-FFF2-40B4-BE49-F238E27FC236}">
                <a16:creationId xmlns:a16="http://schemas.microsoft.com/office/drawing/2014/main" id="{19EF9BD1-812F-BB96-D43A-635B21A85425}"/>
              </a:ext>
            </a:extLst>
          </p:cNvPr>
          <p:cNvSpPr>
            <a:spLocks noGrp="1"/>
          </p:cNvSpPr>
          <p:nvPr>
            <p:ph idx="1"/>
          </p:nvPr>
        </p:nvSpPr>
        <p:spPr/>
        <p:txBody>
          <a:bodyPr/>
          <a:lstStyle/>
          <a:p>
            <a:pPr marL="0" indent="0">
              <a:buNone/>
            </a:pPr>
            <a:r>
              <a:rPr lang="cs-CZ" dirty="0"/>
              <a:t>Pravidlo n+3, které je administrativním nástrojem k zajištění plynulosti čerpání finančních prostředků ze strukturálních fondů, znamená, že každý finanční závazek členské země přijatý vůči Evropské komisi musí být splněn do 3 let od jeho přijetí. </a:t>
            </a:r>
          </a:p>
        </p:txBody>
      </p:sp>
    </p:spTree>
    <p:extLst>
      <p:ext uri="{BB962C8B-B14F-4D97-AF65-F5344CB8AC3E}">
        <p14:creationId xmlns:p14="http://schemas.microsoft.com/office/powerpoint/2010/main" val="749981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3E2B461-C7B2-E14E-4EF8-AE0269AAD005}"/>
              </a:ext>
            </a:extLst>
          </p:cNvPr>
          <p:cNvPicPr>
            <a:picLocks noChangeAspect="1"/>
          </p:cNvPicPr>
          <p:nvPr/>
        </p:nvPicPr>
        <p:blipFill>
          <a:blip r:embed="rId3"/>
          <a:stretch>
            <a:fillRect/>
          </a:stretch>
        </p:blipFill>
        <p:spPr>
          <a:xfrm>
            <a:off x="1281304" y="443376"/>
            <a:ext cx="7708460" cy="6414624"/>
          </a:xfrm>
          <a:prstGeom prst="rect">
            <a:avLst/>
          </a:prstGeom>
        </p:spPr>
      </p:pic>
      <p:sp>
        <p:nvSpPr>
          <p:cNvPr id="4" name="Nadpis 3">
            <a:extLst>
              <a:ext uri="{FF2B5EF4-FFF2-40B4-BE49-F238E27FC236}">
                <a16:creationId xmlns:a16="http://schemas.microsoft.com/office/drawing/2014/main" id="{B3E9A6B3-BD8E-16CC-0E3A-6FC9C39BC55A}"/>
              </a:ext>
            </a:extLst>
          </p:cNvPr>
          <p:cNvSpPr>
            <a:spLocks noGrp="1"/>
          </p:cNvSpPr>
          <p:nvPr>
            <p:ph type="title"/>
          </p:nvPr>
        </p:nvSpPr>
        <p:spPr>
          <a:xfrm>
            <a:off x="838200" y="120200"/>
            <a:ext cx="10515600" cy="573863"/>
          </a:xfrm>
        </p:spPr>
        <p:txBody>
          <a:bodyPr>
            <a:normAutofit/>
          </a:bodyPr>
          <a:lstStyle/>
          <a:p>
            <a:r>
              <a:rPr lang="cs-CZ" sz="2000" b="1" i="0" dirty="0">
                <a:solidFill>
                  <a:srgbClr val="1C222F"/>
                </a:solidFill>
                <a:effectLst/>
                <a:latin typeface="Roboto" panose="02000000000000000000" pitchFamily="2" charset="0"/>
              </a:rPr>
              <a:t>Přehled programů v období 2021-2027</a:t>
            </a:r>
            <a:endParaRPr lang="cs-CZ" sz="2000" dirty="0"/>
          </a:p>
        </p:txBody>
      </p:sp>
    </p:spTree>
    <p:extLst>
      <p:ext uri="{BB962C8B-B14F-4D97-AF65-F5344CB8AC3E}">
        <p14:creationId xmlns:p14="http://schemas.microsoft.com/office/powerpoint/2010/main" val="297736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B46B30-57E8-36A5-63BF-4B493570CC53}"/>
              </a:ext>
            </a:extLst>
          </p:cNvPr>
          <p:cNvSpPr>
            <a:spLocks noGrp="1"/>
          </p:cNvSpPr>
          <p:nvPr>
            <p:ph type="title"/>
          </p:nvPr>
        </p:nvSpPr>
        <p:spPr/>
        <p:txBody>
          <a:bodyPr/>
          <a:lstStyle/>
          <a:p>
            <a:r>
              <a:rPr lang="cs-CZ" dirty="0"/>
              <a:t>EUROREGIONY</a:t>
            </a:r>
          </a:p>
        </p:txBody>
      </p:sp>
      <p:sp>
        <p:nvSpPr>
          <p:cNvPr id="3" name="Zástupný obsah 2">
            <a:extLst>
              <a:ext uri="{FF2B5EF4-FFF2-40B4-BE49-F238E27FC236}">
                <a16:creationId xmlns:a16="http://schemas.microsoft.com/office/drawing/2014/main" id="{4188D8EC-DA2E-090B-A9A5-25E237DF32CB}"/>
              </a:ext>
            </a:extLst>
          </p:cNvPr>
          <p:cNvSpPr>
            <a:spLocks noGrp="1"/>
          </p:cNvSpPr>
          <p:nvPr>
            <p:ph idx="1"/>
          </p:nvPr>
        </p:nvSpPr>
        <p:spPr/>
        <p:txBody>
          <a:bodyPr/>
          <a:lstStyle/>
          <a:p>
            <a:pPr marL="0" indent="0">
              <a:buNone/>
            </a:pPr>
            <a:r>
              <a:rPr lang="cs-CZ" dirty="0"/>
              <a:t>Euroregiony jsou přeshraniční struktury, které představují formu spolupráce přes hranice evropských zemí. </a:t>
            </a:r>
          </a:p>
          <a:p>
            <a:pPr marL="0" indent="0">
              <a:buNone/>
            </a:pPr>
            <a:r>
              <a:rPr lang="cs-CZ" dirty="0"/>
              <a:t>Pojem „euroregion“ (často také „</a:t>
            </a:r>
            <a:r>
              <a:rPr lang="cs-CZ" dirty="0" err="1"/>
              <a:t>Euregio</a:t>
            </a:r>
            <a:r>
              <a:rPr lang="cs-CZ" dirty="0"/>
              <a:t>“) nemá přesně stanovenou definici, může se jednat o přeshraniční strukturu tvořenou různými subjekty, např. místními a regionálním orgány, může působit v příhraničních oblastech dvou či více zemí, může nebo nemusí mít právní subjektivitu, příslušnost (členství) je založeno na dobrovolné bázi.</a:t>
            </a:r>
          </a:p>
        </p:txBody>
      </p:sp>
    </p:spTree>
    <p:extLst>
      <p:ext uri="{BB962C8B-B14F-4D97-AF65-F5344CB8AC3E}">
        <p14:creationId xmlns:p14="http://schemas.microsoft.com/office/powerpoint/2010/main" val="3494611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199A23-A0E1-03FA-AB02-C6B78C179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55" y="716096"/>
            <a:ext cx="10683118" cy="533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91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676B1B-7363-1C17-3B52-50CD413A18CC}"/>
              </a:ext>
            </a:extLst>
          </p:cNvPr>
          <p:cNvSpPr>
            <a:spLocks noGrp="1"/>
          </p:cNvSpPr>
          <p:nvPr>
            <p:ph type="title"/>
          </p:nvPr>
        </p:nvSpPr>
        <p:spPr/>
        <p:txBody>
          <a:bodyPr/>
          <a:lstStyle/>
          <a:p>
            <a:r>
              <a:rPr lang="cs-CZ" dirty="0"/>
              <a:t>Program Doprava</a:t>
            </a:r>
          </a:p>
        </p:txBody>
      </p:sp>
      <p:sp>
        <p:nvSpPr>
          <p:cNvPr id="3" name="Zástupný obsah 2">
            <a:extLst>
              <a:ext uri="{FF2B5EF4-FFF2-40B4-BE49-F238E27FC236}">
                <a16:creationId xmlns:a16="http://schemas.microsoft.com/office/drawing/2014/main" id="{A411319A-AC5C-59BE-D976-E6878E9C45A0}"/>
              </a:ext>
            </a:extLst>
          </p:cNvPr>
          <p:cNvSpPr>
            <a:spLocks noGrp="1"/>
          </p:cNvSpPr>
          <p:nvPr>
            <p:ph idx="1"/>
          </p:nvPr>
        </p:nvSpPr>
        <p:spPr/>
        <p:txBody>
          <a:bodyPr/>
          <a:lstStyle/>
          <a:p>
            <a:pPr marL="0" indent="0">
              <a:buNone/>
            </a:pPr>
            <a:r>
              <a:rPr lang="cs-CZ" b="0" i="0" dirty="0">
                <a:solidFill>
                  <a:srgbClr val="1A1F2A"/>
                </a:solidFill>
                <a:effectLst/>
                <a:latin typeface="Roboto" panose="02000000000000000000" pitchFamily="2" charset="0"/>
              </a:rPr>
              <a:t>Pro Českou republiku je jednoznačnou prioritou </a:t>
            </a:r>
            <a:r>
              <a:rPr lang="cs-CZ" b="1" i="0" dirty="0">
                <a:solidFill>
                  <a:srgbClr val="1A1F2A"/>
                </a:solidFill>
                <a:effectLst/>
                <a:latin typeface="Roboto" panose="02000000000000000000" pitchFamily="2" charset="0"/>
              </a:rPr>
              <a:t>rozvoj páteřní, příměstské a městské dopravní infrastruktury a udržitelné dopravy</a:t>
            </a:r>
            <a:r>
              <a:rPr lang="cs-CZ" b="0" i="0" dirty="0">
                <a:solidFill>
                  <a:srgbClr val="1A1F2A"/>
                </a:solidFill>
                <a:effectLst/>
                <a:latin typeface="Roboto" panose="02000000000000000000" pitchFamily="2" charset="0"/>
              </a:rPr>
              <a:t>, což umožní </a:t>
            </a:r>
            <a:r>
              <a:rPr lang="cs-CZ" b="1" i="0" dirty="0">
                <a:solidFill>
                  <a:srgbClr val="1A1F2A"/>
                </a:solidFill>
                <a:effectLst/>
                <a:latin typeface="Roboto" panose="02000000000000000000" pitchFamily="2" charset="0"/>
              </a:rPr>
              <a:t>lepší propojení mezi regiony</a:t>
            </a:r>
            <a:r>
              <a:rPr lang="cs-CZ" b="0" i="0" dirty="0">
                <a:solidFill>
                  <a:srgbClr val="1A1F2A"/>
                </a:solidFill>
                <a:effectLst/>
                <a:latin typeface="Roboto" panose="02000000000000000000" pitchFamily="2" charset="0"/>
              </a:rPr>
              <a:t>, potažmo </a:t>
            </a:r>
            <a:r>
              <a:rPr lang="cs-CZ" b="1" i="0" dirty="0">
                <a:solidFill>
                  <a:srgbClr val="1A1F2A"/>
                </a:solidFill>
                <a:effectLst/>
                <a:latin typeface="Roboto" panose="02000000000000000000" pitchFamily="2" charset="0"/>
              </a:rPr>
              <a:t>České republiky s ostatními státy EU</a:t>
            </a:r>
            <a:r>
              <a:rPr lang="cs-CZ" b="0" i="0" dirty="0">
                <a:solidFill>
                  <a:srgbClr val="1A1F2A"/>
                </a:solidFill>
                <a:effectLst/>
                <a:latin typeface="Roboto" panose="02000000000000000000" pitchFamily="2" charset="0"/>
              </a:rPr>
              <a:t>. </a:t>
            </a:r>
          </a:p>
          <a:p>
            <a:pPr marL="0" indent="0">
              <a:buNone/>
            </a:pPr>
            <a:r>
              <a:rPr lang="cs-CZ" b="1" i="0" dirty="0">
                <a:solidFill>
                  <a:srgbClr val="1A1F2A"/>
                </a:solidFill>
                <a:effectLst/>
                <a:latin typeface="Roboto" panose="02000000000000000000" pitchFamily="2" charset="0"/>
              </a:rPr>
              <a:t>Udržitelná celostátní a regionální mobilita</a:t>
            </a:r>
            <a:r>
              <a:rPr lang="cs-CZ" b="0" i="0" dirty="0">
                <a:solidFill>
                  <a:srgbClr val="1A1F2A"/>
                </a:solidFill>
                <a:effectLst/>
                <a:latin typeface="Roboto" panose="02000000000000000000" pitchFamily="2" charset="0"/>
              </a:rPr>
              <a:t> v silniční a železniční dopravě  </a:t>
            </a:r>
          </a:p>
          <a:p>
            <a:pPr marL="0" indent="0">
              <a:buNone/>
            </a:pPr>
            <a:r>
              <a:rPr lang="cs-CZ" b="1" dirty="0">
                <a:solidFill>
                  <a:srgbClr val="1A1F2A"/>
                </a:solidFill>
                <a:latin typeface="Roboto" panose="02000000000000000000" pitchFamily="2" charset="0"/>
              </a:rPr>
              <a:t>A</a:t>
            </a:r>
            <a:r>
              <a:rPr lang="cs-CZ" b="1" i="0" dirty="0">
                <a:solidFill>
                  <a:srgbClr val="1A1F2A"/>
                </a:solidFill>
                <a:effectLst/>
                <a:latin typeface="Roboto" panose="02000000000000000000" pitchFamily="2" charset="0"/>
              </a:rPr>
              <a:t>lternativní paliva</a:t>
            </a:r>
            <a:r>
              <a:rPr lang="cs-CZ" b="0" i="0" dirty="0">
                <a:solidFill>
                  <a:srgbClr val="1A1F2A"/>
                </a:solidFill>
                <a:effectLst/>
                <a:latin typeface="Roboto" panose="02000000000000000000" pitchFamily="2" charset="0"/>
              </a:rPr>
              <a:t>.</a:t>
            </a:r>
          </a:p>
          <a:p>
            <a:pPr marL="0" indent="0">
              <a:buNone/>
            </a:pPr>
            <a:br>
              <a:rPr lang="cs-CZ" dirty="0"/>
            </a:br>
            <a:r>
              <a:rPr lang="cs-CZ" b="0" i="0" dirty="0">
                <a:solidFill>
                  <a:srgbClr val="1A1F2A"/>
                </a:solidFill>
                <a:effectLst/>
                <a:latin typeface="Roboto" panose="02000000000000000000" pitchFamily="2" charset="0"/>
              </a:rPr>
              <a:t>Program má tři věcné priority a čtvrtá je určena pro Technickou pomoc. </a:t>
            </a:r>
            <a:endParaRPr lang="cs-CZ" dirty="0"/>
          </a:p>
        </p:txBody>
      </p:sp>
    </p:spTree>
    <p:extLst>
      <p:ext uri="{BB962C8B-B14F-4D97-AF65-F5344CB8AC3E}">
        <p14:creationId xmlns:p14="http://schemas.microsoft.com/office/powerpoint/2010/main" val="3094387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79E581-47C5-FD3B-2624-386351F03FF4}"/>
              </a:ext>
            </a:extLst>
          </p:cNvPr>
          <p:cNvSpPr>
            <a:spLocks noGrp="1"/>
          </p:cNvSpPr>
          <p:nvPr>
            <p:ph type="title"/>
          </p:nvPr>
        </p:nvSpPr>
        <p:spPr/>
        <p:txBody>
          <a:bodyPr/>
          <a:lstStyle/>
          <a:p>
            <a:r>
              <a:rPr lang="cs-CZ" dirty="0" err="1"/>
              <a:t>iROP</a:t>
            </a:r>
            <a:endParaRPr lang="cs-CZ" dirty="0"/>
          </a:p>
        </p:txBody>
      </p:sp>
      <p:sp>
        <p:nvSpPr>
          <p:cNvPr id="3" name="Zástupný obsah 2">
            <a:extLst>
              <a:ext uri="{FF2B5EF4-FFF2-40B4-BE49-F238E27FC236}">
                <a16:creationId xmlns:a16="http://schemas.microsoft.com/office/drawing/2014/main" id="{E59CB78B-0A3F-218C-85A2-C91BD0A6D880}"/>
              </a:ext>
            </a:extLst>
          </p:cNvPr>
          <p:cNvSpPr>
            <a:spLocks noGrp="1"/>
          </p:cNvSpPr>
          <p:nvPr>
            <p:ph idx="1"/>
          </p:nvPr>
        </p:nvSpPr>
        <p:spPr/>
        <p:txBody>
          <a:bodyPr/>
          <a:lstStyle/>
          <a:p>
            <a:pPr marL="0" indent="0">
              <a:buNone/>
            </a:pPr>
            <a:r>
              <a:rPr lang="cs-CZ" b="0" i="0" dirty="0">
                <a:solidFill>
                  <a:srgbClr val="1C222F"/>
                </a:solidFill>
                <a:effectLst/>
                <a:latin typeface="Roboto" panose="02000000000000000000" pitchFamily="2" charset="0"/>
              </a:rPr>
              <a:t>Prioritou programu je vyvážený rozvoj území, zkvalitnění infrastruktury, zlepšení veřejných služeb a veřejné správy a zajištění udržitelného rozvoje v obcích, městech a regionech. </a:t>
            </a:r>
            <a:endParaRPr lang="cs-CZ" dirty="0"/>
          </a:p>
        </p:txBody>
      </p:sp>
    </p:spTree>
    <p:extLst>
      <p:ext uri="{BB962C8B-B14F-4D97-AF65-F5344CB8AC3E}">
        <p14:creationId xmlns:p14="http://schemas.microsoft.com/office/powerpoint/2010/main" val="1114432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FE06A-80D3-0187-2F91-CBDF15C71088}"/>
              </a:ext>
            </a:extLst>
          </p:cNvPr>
          <p:cNvSpPr>
            <a:spLocks noGrp="1"/>
          </p:cNvSpPr>
          <p:nvPr>
            <p:ph type="title"/>
          </p:nvPr>
        </p:nvSpPr>
        <p:spPr/>
        <p:txBody>
          <a:bodyPr/>
          <a:lstStyle/>
          <a:p>
            <a:r>
              <a:rPr lang="cs-CZ" dirty="0" err="1"/>
              <a:t>iROP</a:t>
            </a:r>
            <a:endParaRPr lang="cs-CZ" dirty="0"/>
          </a:p>
        </p:txBody>
      </p:sp>
      <p:pic>
        <p:nvPicPr>
          <p:cNvPr id="1026" name="Picture 2">
            <a:extLst>
              <a:ext uri="{FF2B5EF4-FFF2-40B4-BE49-F238E27FC236}">
                <a16:creationId xmlns:a16="http://schemas.microsoft.com/office/drawing/2014/main" id="{6C21E6C2-D885-174E-9A0D-6E014256B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28"/>
          <a:stretch/>
        </p:blipFill>
        <p:spPr bwMode="auto">
          <a:xfrm>
            <a:off x="2236787" y="1027906"/>
            <a:ext cx="9117013" cy="569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84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9AF452-403A-66E6-6C70-F4013EB5E406}"/>
              </a:ext>
            </a:extLst>
          </p:cNvPr>
          <p:cNvSpPr>
            <a:spLocks noGrp="1"/>
          </p:cNvSpPr>
          <p:nvPr>
            <p:ph type="title"/>
          </p:nvPr>
        </p:nvSpPr>
        <p:spPr>
          <a:xfrm>
            <a:off x="838200" y="365125"/>
            <a:ext cx="10515600" cy="681477"/>
          </a:xfrm>
        </p:spPr>
        <p:txBody>
          <a:bodyPr>
            <a:normAutofit fontScale="90000"/>
          </a:bodyPr>
          <a:lstStyle/>
          <a:p>
            <a:r>
              <a:rPr lang="pl-PL" sz="2200" b="1" i="0" dirty="0">
                <a:solidFill>
                  <a:srgbClr val="1C222F"/>
                </a:solidFill>
                <a:effectLst/>
                <a:latin typeface="Roboto" panose="02000000000000000000" pitchFamily="2" charset="0"/>
              </a:rPr>
              <a:t>Technologie a aplikace pro konkurenceschopnost</a:t>
            </a:r>
            <a:br>
              <a:rPr lang="pl-PL" b="1" i="0" dirty="0">
                <a:solidFill>
                  <a:srgbClr val="1C222F"/>
                </a:solidFill>
                <a:effectLst/>
                <a:latin typeface="Roboto" panose="02000000000000000000" pitchFamily="2" charset="0"/>
              </a:rPr>
            </a:br>
            <a:endParaRPr lang="cs-CZ" dirty="0"/>
          </a:p>
        </p:txBody>
      </p:sp>
      <p:sp>
        <p:nvSpPr>
          <p:cNvPr id="3" name="Zástupný obsah 2">
            <a:extLst>
              <a:ext uri="{FF2B5EF4-FFF2-40B4-BE49-F238E27FC236}">
                <a16:creationId xmlns:a16="http://schemas.microsoft.com/office/drawing/2014/main" id="{2DE31365-F7B2-50B7-714E-278F1CBD3F2F}"/>
              </a:ext>
            </a:extLst>
          </p:cNvPr>
          <p:cNvSpPr>
            <a:spLocks noGrp="1"/>
          </p:cNvSpPr>
          <p:nvPr>
            <p:ph idx="1"/>
          </p:nvPr>
        </p:nvSpPr>
        <p:spPr/>
        <p:txBody>
          <a:bodyPr/>
          <a:lstStyle/>
          <a:p>
            <a:pPr marL="0" indent="0">
              <a:buNone/>
            </a:pPr>
            <a:r>
              <a:rPr lang="cs-CZ" b="0" i="0" dirty="0">
                <a:solidFill>
                  <a:srgbClr val="1A1F2A"/>
                </a:solidFill>
                <a:effectLst/>
                <a:latin typeface="Roboto" panose="02000000000000000000" pitchFamily="2" charset="0"/>
              </a:rPr>
              <a:t>Finanční prostředky mohou žadatelé využít na spolufinancování podnikatelských projektů v oblasti</a:t>
            </a:r>
            <a:r>
              <a:rPr lang="cs-CZ" b="1" i="0" dirty="0">
                <a:solidFill>
                  <a:srgbClr val="1A1F2A"/>
                </a:solidFill>
                <a:effectLst/>
                <a:latin typeface="Roboto" panose="02000000000000000000" pitchFamily="2" charset="0"/>
              </a:rPr>
              <a:t> výzkumu, vývoje a inovací, digitalizace a na digitální infrastrukturu, rozvoj podnikání, chytrou a udržitelnou energetiku a cirkulární ekonomiku.</a:t>
            </a:r>
            <a:br>
              <a:rPr lang="cs-CZ" dirty="0"/>
            </a:br>
            <a:endParaRPr lang="cs-CZ" dirty="0"/>
          </a:p>
        </p:txBody>
      </p:sp>
    </p:spTree>
    <p:extLst>
      <p:ext uri="{BB962C8B-B14F-4D97-AF65-F5344CB8AC3E}">
        <p14:creationId xmlns:p14="http://schemas.microsoft.com/office/powerpoint/2010/main" val="1179255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6950ECC-F51F-8E05-4DDC-B54CF867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205" y="112398"/>
            <a:ext cx="7336545" cy="607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3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33C2B-FA5E-DD92-72DE-061691BCA7C4}"/>
              </a:ext>
            </a:extLst>
          </p:cNvPr>
          <p:cNvSpPr>
            <a:spLocks noGrp="1"/>
          </p:cNvSpPr>
          <p:nvPr>
            <p:ph type="title"/>
          </p:nvPr>
        </p:nvSpPr>
        <p:spPr/>
        <p:txBody>
          <a:bodyPr/>
          <a:lstStyle/>
          <a:p>
            <a:r>
              <a:rPr lang="cs-CZ" dirty="0"/>
              <a:t>JAK</a:t>
            </a:r>
          </a:p>
        </p:txBody>
      </p:sp>
      <p:sp>
        <p:nvSpPr>
          <p:cNvPr id="3" name="Zástupný obsah 2">
            <a:extLst>
              <a:ext uri="{FF2B5EF4-FFF2-40B4-BE49-F238E27FC236}">
                <a16:creationId xmlns:a16="http://schemas.microsoft.com/office/drawing/2014/main" id="{7D768BB5-9FD3-77F6-E225-99C6D5D47B82}"/>
              </a:ext>
            </a:extLst>
          </p:cNvPr>
          <p:cNvSpPr>
            <a:spLocks noGrp="1"/>
          </p:cNvSpPr>
          <p:nvPr>
            <p:ph idx="1"/>
          </p:nvPr>
        </p:nvSpPr>
        <p:spPr/>
        <p:txBody>
          <a:bodyPr/>
          <a:lstStyle/>
          <a:p>
            <a:pPr marL="0" indent="0">
              <a:buNone/>
            </a:pPr>
            <a:r>
              <a:rPr lang="cs-CZ" b="0" i="0" dirty="0">
                <a:solidFill>
                  <a:srgbClr val="1A1F2A"/>
                </a:solidFill>
                <a:effectLst/>
                <a:latin typeface="Roboto" panose="02000000000000000000" pitchFamily="2" charset="0"/>
              </a:rPr>
              <a:t>Cílem je </a:t>
            </a:r>
            <a:r>
              <a:rPr lang="cs-CZ" b="1" i="0" dirty="0">
                <a:solidFill>
                  <a:srgbClr val="1A1F2A"/>
                </a:solidFill>
                <a:effectLst/>
                <a:latin typeface="Roboto" panose="02000000000000000000" pitchFamily="2" charset="0"/>
              </a:rPr>
              <a:t>podpořit kvalitu a dostupnost vzdělávání na všech úrovních, </a:t>
            </a:r>
            <a:r>
              <a:rPr lang="cs-CZ" b="0" i="0" dirty="0">
                <a:solidFill>
                  <a:srgbClr val="1A1F2A"/>
                </a:solidFill>
                <a:effectLst/>
                <a:latin typeface="Roboto" panose="02000000000000000000" pitchFamily="2" charset="0"/>
              </a:rPr>
              <a:t>počínaje </a:t>
            </a:r>
            <a:r>
              <a:rPr lang="cs-CZ" b="1" i="0" dirty="0">
                <a:solidFill>
                  <a:srgbClr val="1A1F2A"/>
                </a:solidFill>
                <a:effectLst/>
                <a:latin typeface="Roboto" panose="02000000000000000000" pitchFamily="2" charset="0"/>
              </a:rPr>
              <a:t>předškolním vzděláváním</a:t>
            </a:r>
            <a:r>
              <a:rPr lang="cs-CZ" b="0" i="0" dirty="0">
                <a:solidFill>
                  <a:srgbClr val="1A1F2A"/>
                </a:solidFill>
                <a:effectLst/>
                <a:latin typeface="Roboto" panose="02000000000000000000" pitchFamily="2" charset="0"/>
              </a:rPr>
              <a:t> a konče </a:t>
            </a:r>
            <a:r>
              <a:rPr lang="cs-CZ" b="1" i="0" dirty="0">
                <a:solidFill>
                  <a:srgbClr val="1A1F2A"/>
                </a:solidFill>
                <a:effectLst/>
                <a:latin typeface="Roboto" panose="02000000000000000000" pitchFamily="2" charset="0"/>
              </a:rPr>
              <a:t>oblastí výzkumu a vývoje</a:t>
            </a:r>
            <a:r>
              <a:rPr lang="cs-CZ" b="0" i="0" dirty="0">
                <a:solidFill>
                  <a:srgbClr val="1A1F2A"/>
                </a:solidFill>
                <a:effectLst/>
                <a:latin typeface="Roboto" panose="02000000000000000000" pitchFamily="2" charset="0"/>
              </a:rPr>
              <a:t>. </a:t>
            </a:r>
          </a:p>
          <a:p>
            <a:pPr marL="0" indent="0">
              <a:buNone/>
            </a:pPr>
            <a:r>
              <a:rPr lang="cs-CZ" b="0" i="0" dirty="0">
                <a:solidFill>
                  <a:srgbClr val="1A1F2A"/>
                </a:solidFill>
                <a:effectLst/>
                <a:latin typeface="Roboto" panose="02000000000000000000" pitchFamily="2" charset="0"/>
              </a:rPr>
              <a:t>Nosnou myšlenkou je </a:t>
            </a:r>
            <a:r>
              <a:rPr lang="cs-CZ" b="1" i="0" dirty="0">
                <a:solidFill>
                  <a:srgbClr val="1A1F2A"/>
                </a:solidFill>
                <a:effectLst/>
                <a:latin typeface="Roboto" panose="02000000000000000000" pitchFamily="2" charset="0"/>
              </a:rPr>
              <a:t>celoživotní vzdělávání.</a:t>
            </a:r>
            <a:endParaRPr lang="cs-CZ" dirty="0"/>
          </a:p>
        </p:txBody>
      </p:sp>
    </p:spTree>
    <p:extLst>
      <p:ext uri="{BB962C8B-B14F-4D97-AF65-F5344CB8AC3E}">
        <p14:creationId xmlns:p14="http://schemas.microsoft.com/office/powerpoint/2010/main" val="2506496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517CDD-4985-BE81-48EE-53F4E45C4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39" y="442401"/>
            <a:ext cx="11171103" cy="580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63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3D44C3-2004-4667-8E7C-E49A8C8D3F91}"/>
              </a:ext>
            </a:extLst>
          </p:cNvPr>
          <p:cNvSpPr>
            <a:spLocks noGrp="1"/>
          </p:cNvSpPr>
          <p:nvPr>
            <p:ph type="title"/>
          </p:nvPr>
        </p:nvSpPr>
        <p:spPr/>
        <p:txBody>
          <a:bodyPr/>
          <a:lstStyle/>
          <a:p>
            <a:r>
              <a:rPr lang="cs-CZ" dirty="0"/>
              <a:t>Životní prostředí</a:t>
            </a:r>
          </a:p>
        </p:txBody>
      </p:sp>
      <p:sp>
        <p:nvSpPr>
          <p:cNvPr id="3" name="Zástupný obsah 2">
            <a:extLst>
              <a:ext uri="{FF2B5EF4-FFF2-40B4-BE49-F238E27FC236}">
                <a16:creationId xmlns:a16="http://schemas.microsoft.com/office/drawing/2014/main" id="{4E1AA747-332E-C8AE-3724-2257920806E7}"/>
              </a:ext>
            </a:extLst>
          </p:cNvPr>
          <p:cNvSpPr>
            <a:spLocks noGrp="1"/>
          </p:cNvSpPr>
          <p:nvPr>
            <p:ph idx="1"/>
          </p:nvPr>
        </p:nvSpPr>
        <p:spPr/>
        <p:txBody>
          <a:bodyPr/>
          <a:lstStyle/>
          <a:p>
            <a:pPr marL="0" indent="0">
              <a:buNone/>
            </a:pPr>
            <a:r>
              <a:rPr lang="cs-CZ" b="1" i="0" dirty="0">
                <a:solidFill>
                  <a:srgbClr val="1A1F2A"/>
                </a:solidFill>
                <a:effectLst/>
                <a:latin typeface="Roboto" panose="02000000000000000000" pitchFamily="2" charset="0"/>
              </a:rPr>
              <a:t>adaptace na změnu klimatu, podporu vzdělávání, prevenci vzniku dalších typů odpadů</a:t>
            </a:r>
            <a:r>
              <a:rPr lang="cs-CZ" b="0" i="0" dirty="0">
                <a:solidFill>
                  <a:srgbClr val="1A1F2A"/>
                </a:solidFill>
                <a:effectLst/>
                <a:latin typeface="Roboto" panose="02000000000000000000" pitchFamily="2" charset="0"/>
              </a:rPr>
              <a:t> jako jsou </a:t>
            </a:r>
            <a:r>
              <a:rPr lang="cs-CZ" b="1" i="0" dirty="0">
                <a:solidFill>
                  <a:srgbClr val="1A1F2A"/>
                </a:solidFill>
                <a:effectLst/>
                <a:latin typeface="Roboto" panose="02000000000000000000" pitchFamily="2" charset="0"/>
              </a:rPr>
              <a:t>potravinové</a:t>
            </a:r>
            <a:r>
              <a:rPr lang="cs-CZ" b="0" i="0" dirty="0">
                <a:solidFill>
                  <a:srgbClr val="1A1F2A"/>
                </a:solidFill>
                <a:effectLst/>
                <a:latin typeface="Roboto" panose="02000000000000000000" pitchFamily="2" charset="0"/>
              </a:rPr>
              <a:t> odpady, t</a:t>
            </a:r>
            <a:r>
              <a:rPr lang="cs-CZ" b="1" i="0" dirty="0">
                <a:solidFill>
                  <a:srgbClr val="1A1F2A"/>
                </a:solidFill>
                <a:effectLst/>
                <a:latin typeface="Roboto" panose="02000000000000000000" pitchFamily="2" charset="0"/>
              </a:rPr>
              <a:t>extil</a:t>
            </a:r>
            <a:r>
              <a:rPr lang="cs-CZ" b="0" i="0" dirty="0">
                <a:solidFill>
                  <a:srgbClr val="1A1F2A"/>
                </a:solidFill>
                <a:effectLst/>
                <a:latin typeface="Roboto" panose="02000000000000000000" pitchFamily="2" charset="0"/>
              </a:rPr>
              <a:t> nebo </a:t>
            </a:r>
            <a:r>
              <a:rPr lang="cs-CZ" b="1" i="0" dirty="0">
                <a:solidFill>
                  <a:srgbClr val="1A1F2A"/>
                </a:solidFill>
                <a:effectLst/>
                <a:latin typeface="Roboto" panose="02000000000000000000" pitchFamily="2" charset="0"/>
              </a:rPr>
              <a:t>odpady ze zdravotnictví</a:t>
            </a:r>
            <a:r>
              <a:rPr lang="cs-CZ" b="0" i="0" dirty="0">
                <a:solidFill>
                  <a:srgbClr val="1A1F2A"/>
                </a:solidFill>
                <a:effectLst/>
                <a:latin typeface="Roboto" panose="02000000000000000000" pitchFamily="2" charset="0"/>
              </a:rPr>
              <a:t> apod.</a:t>
            </a:r>
            <a:br>
              <a:rPr lang="cs-CZ" dirty="0"/>
            </a:br>
            <a:br>
              <a:rPr lang="cs-CZ" dirty="0"/>
            </a:br>
            <a:r>
              <a:rPr lang="cs-CZ" b="0" i="0" dirty="0">
                <a:solidFill>
                  <a:srgbClr val="1A1F2A"/>
                </a:solidFill>
                <a:effectLst/>
                <a:latin typeface="Roboto" panose="02000000000000000000" pitchFamily="2" charset="0"/>
              </a:rPr>
              <a:t>Program je zaměřený zejména na veřejný sektor, nicméně v oblasti oběhového hospodářství, anebo ochrany ovzduší, dochází k zapojení soukromého sektoru.</a:t>
            </a:r>
            <a:endParaRPr lang="cs-CZ" dirty="0"/>
          </a:p>
        </p:txBody>
      </p:sp>
    </p:spTree>
    <p:extLst>
      <p:ext uri="{BB962C8B-B14F-4D97-AF65-F5344CB8AC3E}">
        <p14:creationId xmlns:p14="http://schemas.microsoft.com/office/powerpoint/2010/main" val="326861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B8B8426-5D7C-8B19-350B-5EF5AF0C0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340" y="163055"/>
            <a:ext cx="7248410" cy="604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6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427558" y="754378"/>
            <a:ext cx="4766234" cy="3771901"/>
          </a:xfrm>
          <a:prstGeom prst="rect">
            <a:avLst/>
          </a:prstGeom>
        </p:spPr>
      </p:pic>
      <p:sp>
        <p:nvSpPr>
          <p:cNvPr id="6" name="object 6"/>
          <p:cNvSpPr txBox="1">
            <a:spLocks noGrp="1"/>
          </p:cNvSpPr>
          <p:nvPr>
            <p:ph type="title"/>
          </p:nvPr>
        </p:nvSpPr>
        <p:spPr>
          <a:xfrm>
            <a:off x="183591" y="2123643"/>
            <a:ext cx="269303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Calibri"/>
                <a:cs typeface="Calibri"/>
              </a:rPr>
              <a:t>Eu</a:t>
            </a:r>
            <a:r>
              <a:rPr sz="4000" b="1" spc="-65" dirty="0">
                <a:solidFill>
                  <a:srgbClr val="FFFFFF"/>
                </a:solidFill>
                <a:latin typeface="Calibri"/>
                <a:cs typeface="Calibri"/>
              </a:rPr>
              <a:t>r</a:t>
            </a:r>
            <a:r>
              <a:rPr sz="4000" b="1" spc="-5" dirty="0">
                <a:solidFill>
                  <a:srgbClr val="FFFFFF"/>
                </a:solidFill>
                <a:latin typeface="Calibri"/>
                <a:cs typeface="Calibri"/>
              </a:rPr>
              <a:t>o</a:t>
            </a:r>
            <a:r>
              <a:rPr sz="4000" b="1" spc="-60" dirty="0">
                <a:solidFill>
                  <a:srgbClr val="FFFFFF"/>
                </a:solidFill>
                <a:latin typeface="Calibri"/>
                <a:cs typeface="Calibri"/>
              </a:rPr>
              <a:t>r</a:t>
            </a:r>
            <a:r>
              <a:rPr sz="4000" b="1" spc="-10" dirty="0">
                <a:solidFill>
                  <a:srgbClr val="FFFFFF"/>
                </a:solidFill>
                <a:latin typeface="Calibri"/>
                <a:cs typeface="Calibri"/>
              </a:rPr>
              <a:t>egion…</a:t>
            </a:r>
            <a:endParaRPr sz="4000">
              <a:latin typeface="Calibri"/>
              <a:cs typeface="Calibri"/>
            </a:endParaRPr>
          </a:p>
        </p:txBody>
      </p:sp>
      <p:sp>
        <p:nvSpPr>
          <p:cNvPr id="7" name="object 7"/>
          <p:cNvSpPr txBox="1"/>
          <p:nvPr/>
        </p:nvSpPr>
        <p:spPr>
          <a:xfrm>
            <a:off x="183591" y="3282441"/>
            <a:ext cx="5871210" cy="513715"/>
          </a:xfrm>
          <a:prstGeom prst="rect">
            <a:avLst/>
          </a:prstGeom>
        </p:spPr>
        <p:txBody>
          <a:bodyPr vert="horz" wrap="square" lIns="0" tIns="13335" rIns="0" bIns="0" rtlCol="0">
            <a:spAutoFit/>
          </a:bodyPr>
          <a:lstStyle/>
          <a:p>
            <a:pPr marL="12700">
              <a:lnSpc>
                <a:spcPct val="100000"/>
              </a:lnSpc>
              <a:spcBef>
                <a:spcPts val="105"/>
              </a:spcBef>
            </a:pPr>
            <a:r>
              <a:rPr sz="3200" b="1" spc="-25" dirty="0">
                <a:solidFill>
                  <a:srgbClr val="FFFFFF"/>
                </a:solidFill>
                <a:latin typeface="Calibri"/>
                <a:cs typeface="Calibri"/>
              </a:rPr>
              <a:t>kde</a:t>
            </a:r>
            <a:r>
              <a:rPr sz="3200" b="1" spc="-10" dirty="0">
                <a:solidFill>
                  <a:srgbClr val="FFFFFF"/>
                </a:solidFill>
                <a:latin typeface="Calibri"/>
                <a:cs typeface="Calibri"/>
              </a:rPr>
              <a:t> </a:t>
            </a:r>
            <a:r>
              <a:rPr sz="3200" b="1" dirty="0">
                <a:solidFill>
                  <a:srgbClr val="FFFFFF"/>
                </a:solidFill>
                <a:latin typeface="Calibri"/>
                <a:cs typeface="Calibri"/>
              </a:rPr>
              <a:t>se</a:t>
            </a:r>
            <a:r>
              <a:rPr sz="3200" b="1" spc="-5" dirty="0">
                <a:solidFill>
                  <a:srgbClr val="FFFFFF"/>
                </a:solidFill>
                <a:latin typeface="Calibri"/>
                <a:cs typeface="Calibri"/>
              </a:rPr>
              <a:t> </a:t>
            </a:r>
            <a:r>
              <a:rPr sz="3200" b="1" spc="-15" dirty="0">
                <a:solidFill>
                  <a:srgbClr val="FFFFFF"/>
                </a:solidFill>
                <a:latin typeface="Calibri"/>
                <a:cs typeface="Calibri"/>
              </a:rPr>
              <a:t>vzal,</a:t>
            </a:r>
            <a:r>
              <a:rPr sz="3200" b="1" spc="-25" dirty="0">
                <a:solidFill>
                  <a:srgbClr val="FFFFFF"/>
                </a:solidFill>
                <a:latin typeface="Calibri"/>
                <a:cs typeface="Calibri"/>
              </a:rPr>
              <a:t> </a:t>
            </a:r>
            <a:r>
              <a:rPr sz="3200" b="1" spc="-5" dirty="0">
                <a:solidFill>
                  <a:srgbClr val="FFFFFF"/>
                </a:solidFill>
                <a:latin typeface="Calibri"/>
                <a:cs typeface="Calibri"/>
              </a:rPr>
              <a:t>co</a:t>
            </a:r>
            <a:r>
              <a:rPr sz="3200" b="1" spc="-10" dirty="0">
                <a:solidFill>
                  <a:srgbClr val="FFFFFF"/>
                </a:solidFill>
                <a:latin typeface="Calibri"/>
                <a:cs typeface="Calibri"/>
              </a:rPr>
              <a:t> </a:t>
            </a:r>
            <a:r>
              <a:rPr sz="3200" b="1" dirty="0">
                <a:solidFill>
                  <a:srgbClr val="FFFFFF"/>
                </a:solidFill>
                <a:latin typeface="Calibri"/>
                <a:cs typeface="Calibri"/>
              </a:rPr>
              <a:t>tu</a:t>
            </a:r>
            <a:r>
              <a:rPr sz="3200" b="1" spc="-25" dirty="0">
                <a:solidFill>
                  <a:srgbClr val="FFFFFF"/>
                </a:solidFill>
                <a:latin typeface="Calibri"/>
                <a:cs typeface="Calibri"/>
              </a:rPr>
              <a:t> </a:t>
            </a:r>
            <a:r>
              <a:rPr sz="3200" b="1" dirty="0">
                <a:solidFill>
                  <a:srgbClr val="FFFFFF"/>
                </a:solidFill>
                <a:latin typeface="Calibri"/>
                <a:cs typeface="Calibri"/>
              </a:rPr>
              <a:t>dělá</a:t>
            </a:r>
            <a:r>
              <a:rPr sz="3200" b="1" spc="-5" dirty="0">
                <a:solidFill>
                  <a:srgbClr val="FFFFFF"/>
                </a:solidFill>
                <a:latin typeface="Calibri"/>
                <a:cs typeface="Calibri"/>
              </a:rPr>
              <a:t> </a:t>
            </a:r>
            <a:r>
              <a:rPr sz="3200" b="1" dirty="0">
                <a:solidFill>
                  <a:srgbClr val="FFFFFF"/>
                </a:solidFill>
                <a:latin typeface="Calibri"/>
                <a:cs typeface="Calibri"/>
              </a:rPr>
              <a:t>a</a:t>
            </a:r>
            <a:r>
              <a:rPr sz="3200" b="1" spc="-15" dirty="0">
                <a:solidFill>
                  <a:srgbClr val="FFFFFF"/>
                </a:solidFill>
                <a:latin typeface="Calibri"/>
                <a:cs typeface="Calibri"/>
              </a:rPr>
              <a:t> kam</a:t>
            </a:r>
            <a:r>
              <a:rPr sz="3200" b="1" spc="-20" dirty="0">
                <a:solidFill>
                  <a:srgbClr val="FFFFFF"/>
                </a:solidFill>
                <a:latin typeface="Calibri"/>
                <a:cs typeface="Calibri"/>
              </a:rPr>
              <a:t> </a:t>
            </a:r>
            <a:r>
              <a:rPr sz="3200" b="1" spc="-10" dirty="0">
                <a:solidFill>
                  <a:srgbClr val="FFFFFF"/>
                </a:solidFill>
                <a:latin typeface="Calibri"/>
                <a:cs typeface="Calibri"/>
              </a:rPr>
              <a:t>kráčí?</a:t>
            </a:r>
            <a:endParaRPr sz="3200">
              <a:latin typeface="Calibri"/>
              <a:cs typeface="Calibri"/>
            </a:endParaRPr>
          </a:p>
        </p:txBody>
      </p:sp>
      <p:sp>
        <p:nvSpPr>
          <p:cNvPr id="8" name="object 8"/>
          <p:cNvSpPr txBox="1"/>
          <p:nvPr/>
        </p:nvSpPr>
        <p:spPr>
          <a:xfrm>
            <a:off x="183591" y="4295368"/>
            <a:ext cx="3396615" cy="726440"/>
          </a:xfrm>
          <a:prstGeom prst="rect">
            <a:avLst/>
          </a:prstGeom>
        </p:spPr>
        <p:txBody>
          <a:bodyPr vert="horz" wrap="square" lIns="0" tIns="12700" rIns="0" bIns="0" rtlCol="0">
            <a:spAutoFit/>
          </a:bodyPr>
          <a:lstStyle/>
          <a:p>
            <a:pPr marL="12700" marR="5080">
              <a:lnSpc>
                <a:spcPct val="114999"/>
              </a:lnSpc>
              <a:spcBef>
                <a:spcPts val="100"/>
              </a:spcBef>
            </a:pPr>
            <a:r>
              <a:rPr sz="2000" i="1" spc="-10" dirty="0">
                <a:solidFill>
                  <a:srgbClr val="FFFFFF"/>
                </a:solidFill>
                <a:latin typeface="Calibri"/>
                <a:cs typeface="Calibri"/>
              </a:rPr>
              <a:t>Dovolte, </a:t>
            </a:r>
            <a:r>
              <a:rPr sz="2000" i="1" spc="-5" dirty="0">
                <a:solidFill>
                  <a:srgbClr val="FFFFFF"/>
                </a:solidFill>
                <a:latin typeface="Calibri"/>
                <a:cs typeface="Calibri"/>
              </a:rPr>
              <a:t>bych suše předpokládal, </a:t>
            </a:r>
            <a:r>
              <a:rPr sz="2000" i="1" spc="-440" dirty="0">
                <a:solidFill>
                  <a:srgbClr val="FFFFFF"/>
                </a:solidFill>
                <a:latin typeface="Calibri"/>
                <a:cs typeface="Calibri"/>
              </a:rPr>
              <a:t> </a:t>
            </a:r>
            <a:r>
              <a:rPr sz="2000" i="1" dirty="0">
                <a:solidFill>
                  <a:srgbClr val="FFFFFF"/>
                </a:solidFill>
                <a:latin typeface="Calibri"/>
                <a:cs typeface="Calibri"/>
              </a:rPr>
              <a:t>euroregion,</a:t>
            </a:r>
            <a:r>
              <a:rPr sz="2000" i="1" spc="-45" dirty="0">
                <a:solidFill>
                  <a:srgbClr val="FFFFFF"/>
                </a:solidFill>
                <a:latin typeface="Calibri"/>
                <a:cs typeface="Calibri"/>
              </a:rPr>
              <a:t> </a:t>
            </a:r>
            <a:r>
              <a:rPr sz="2000" i="1" spc="-15" dirty="0">
                <a:solidFill>
                  <a:srgbClr val="FFFFFF"/>
                </a:solidFill>
                <a:latin typeface="Calibri"/>
                <a:cs typeface="Calibri"/>
              </a:rPr>
              <a:t>že</a:t>
            </a:r>
            <a:r>
              <a:rPr sz="2000" i="1" spc="-25" dirty="0">
                <a:solidFill>
                  <a:srgbClr val="FFFFFF"/>
                </a:solidFill>
                <a:latin typeface="Calibri"/>
                <a:cs typeface="Calibri"/>
              </a:rPr>
              <a:t> </a:t>
            </a:r>
            <a:r>
              <a:rPr sz="2000" i="1" spc="-10" dirty="0">
                <a:solidFill>
                  <a:srgbClr val="FFFFFF"/>
                </a:solidFill>
                <a:latin typeface="Calibri"/>
                <a:cs typeface="Calibri"/>
              </a:rPr>
              <a:t>všichni</a:t>
            </a:r>
            <a:r>
              <a:rPr sz="2000" i="1" spc="-5" dirty="0">
                <a:solidFill>
                  <a:srgbClr val="FFFFFF"/>
                </a:solidFill>
                <a:latin typeface="Calibri"/>
                <a:cs typeface="Calibri"/>
              </a:rPr>
              <a:t> znáte</a:t>
            </a:r>
            <a:r>
              <a:rPr sz="2000" i="1" spc="-35" dirty="0">
                <a:solidFill>
                  <a:srgbClr val="FFFFFF"/>
                </a:solidFill>
                <a:latin typeface="Calibri"/>
                <a:cs typeface="Calibri"/>
              </a:rPr>
              <a:t> </a:t>
            </a:r>
            <a:r>
              <a:rPr sz="2000" i="1" dirty="0">
                <a:solidFill>
                  <a:srgbClr val="FFFFFF"/>
                </a:solidFill>
                <a:latin typeface="Calibri"/>
                <a:cs typeface="Calibri"/>
              </a:rPr>
              <a:t>tu.</a:t>
            </a:r>
            <a:endParaRPr sz="2000">
              <a:latin typeface="Calibri"/>
              <a:cs typeface="Calibri"/>
            </a:endParaRPr>
          </a:p>
        </p:txBody>
      </p:sp>
      <p:pic>
        <p:nvPicPr>
          <p:cNvPr id="9" name="object 9"/>
          <p:cNvPicPr/>
          <p:nvPr/>
        </p:nvPicPr>
        <p:blipFill>
          <a:blip r:embed="rId3" cstate="print"/>
          <a:stretch>
            <a:fillRect/>
          </a:stretch>
        </p:blipFill>
        <p:spPr>
          <a:xfrm>
            <a:off x="6054802" y="1929384"/>
            <a:ext cx="4162094" cy="393954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B26FDD-BCFC-8236-FE1D-D02F2D693179}"/>
              </a:ext>
            </a:extLst>
          </p:cNvPr>
          <p:cNvSpPr>
            <a:spLocks noGrp="1"/>
          </p:cNvSpPr>
          <p:nvPr>
            <p:ph type="title"/>
          </p:nvPr>
        </p:nvSpPr>
        <p:spPr/>
        <p:txBody>
          <a:bodyPr/>
          <a:lstStyle/>
          <a:p>
            <a:r>
              <a:rPr lang="cs-CZ" dirty="0"/>
              <a:t>Spravedlivá transformace</a:t>
            </a:r>
          </a:p>
        </p:txBody>
      </p:sp>
      <p:sp>
        <p:nvSpPr>
          <p:cNvPr id="3" name="Zástupný obsah 2">
            <a:extLst>
              <a:ext uri="{FF2B5EF4-FFF2-40B4-BE49-F238E27FC236}">
                <a16:creationId xmlns:a16="http://schemas.microsoft.com/office/drawing/2014/main" id="{FA58A527-24C5-817B-BA6A-5774E2298A01}"/>
              </a:ext>
            </a:extLst>
          </p:cNvPr>
          <p:cNvSpPr>
            <a:spLocks noGrp="1"/>
          </p:cNvSpPr>
          <p:nvPr>
            <p:ph idx="1"/>
          </p:nvPr>
        </p:nvSpPr>
        <p:spPr/>
        <p:txBody>
          <a:bodyPr/>
          <a:lstStyle/>
          <a:p>
            <a:pPr marL="0" indent="0">
              <a:buNone/>
            </a:pPr>
            <a:r>
              <a:rPr lang="cs-CZ" dirty="0">
                <a:solidFill>
                  <a:srgbClr val="1A1F2A"/>
                </a:solidFill>
                <a:latin typeface="Roboto" panose="02000000000000000000" pitchFamily="2" charset="0"/>
              </a:rPr>
              <a:t>Z</a:t>
            </a:r>
            <a:r>
              <a:rPr lang="cs-CZ" b="0" i="0" dirty="0">
                <a:solidFill>
                  <a:srgbClr val="1A1F2A"/>
                </a:solidFill>
                <a:effectLst/>
                <a:latin typeface="Roboto" panose="02000000000000000000" pitchFamily="2" charset="0"/>
              </a:rPr>
              <a:t>cela nový program zaměřeným na </a:t>
            </a:r>
            <a:r>
              <a:rPr lang="cs-CZ" b="1" i="0" dirty="0">
                <a:solidFill>
                  <a:srgbClr val="1A1F2A"/>
                </a:solidFill>
                <a:effectLst/>
                <a:latin typeface="Roboto" panose="02000000000000000000" pitchFamily="2" charset="0"/>
              </a:rPr>
              <a:t>řešení dopadů odklonu od uhlí v nejvíce zasažených regionech</a:t>
            </a:r>
            <a:r>
              <a:rPr lang="cs-CZ" b="0" i="0" dirty="0">
                <a:solidFill>
                  <a:srgbClr val="1A1F2A"/>
                </a:solidFill>
                <a:effectLst/>
                <a:latin typeface="Roboto" panose="02000000000000000000" pitchFamily="2" charset="0"/>
              </a:rPr>
              <a:t> – Karlovarském, Moravskoslezském a Ústeckém kraji (tzv. </a:t>
            </a:r>
            <a:r>
              <a:rPr lang="cs-CZ" b="1" i="0" dirty="0">
                <a:solidFill>
                  <a:srgbClr val="1A1F2A"/>
                </a:solidFill>
                <a:effectLst/>
                <a:latin typeface="Roboto" panose="02000000000000000000" pitchFamily="2" charset="0"/>
              </a:rPr>
              <a:t>uhelné regiony</a:t>
            </a:r>
            <a:r>
              <a:rPr lang="cs-CZ" b="0" i="0" dirty="0">
                <a:solidFill>
                  <a:srgbClr val="1A1F2A"/>
                </a:solidFill>
                <a:effectLst/>
                <a:latin typeface="Roboto" panose="02000000000000000000" pitchFamily="2" charset="0"/>
              </a:rPr>
              <a:t>).</a:t>
            </a:r>
            <a:br>
              <a:rPr lang="cs-CZ" dirty="0"/>
            </a:br>
            <a:br>
              <a:rPr lang="cs-CZ" dirty="0"/>
            </a:br>
            <a:r>
              <a:rPr lang="cs-CZ" b="0" i="0" dirty="0">
                <a:solidFill>
                  <a:srgbClr val="1A1F2A"/>
                </a:solidFill>
                <a:effectLst/>
                <a:latin typeface="Roboto" panose="02000000000000000000" pitchFamily="2" charset="0"/>
              </a:rPr>
              <a:t>Cílem podpory je zejména </a:t>
            </a:r>
            <a:r>
              <a:rPr lang="cs-CZ" b="1" i="0" dirty="0">
                <a:solidFill>
                  <a:srgbClr val="1A1F2A"/>
                </a:solidFill>
                <a:effectLst/>
                <a:latin typeface="Roboto" panose="02000000000000000000" pitchFamily="2" charset="0"/>
              </a:rPr>
              <a:t>zajistit dostatek pracovních míst</a:t>
            </a:r>
            <a:r>
              <a:rPr lang="cs-CZ" b="0" i="0" dirty="0">
                <a:solidFill>
                  <a:srgbClr val="1A1F2A"/>
                </a:solidFill>
                <a:effectLst/>
                <a:latin typeface="Roboto" panose="02000000000000000000" pitchFamily="2" charset="0"/>
              </a:rPr>
              <a:t> pro pracovníky, kteří odcházejí z uhelného průmyslu i </a:t>
            </a:r>
            <a:r>
              <a:rPr lang="cs-CZ" b="1" i="0" dirty="0">
                <a:solidFill>
                  <a:srgbClr val="1A1F2A"/>
                </a:solidFill>
                <a:effectLst/>
                <a:latin typeface="Roboto" panose="02000000000000000000" pitchFamily="2" charset="0"/>
              </a:rPr>
              <a:t>zlepšení životního prostředí</a:t>
            </a:r>
            <a:r>
              <a:rPr lang="cs-CZ" b="0" i="0" dirty="0">
                <a:solidFill>
                  <a:srgbClr val="1A1F2A"/>
                </a:solidFill>
                <a:effectLst/>
                <a:latin typeface="Roboto" panose="02000000000000000000" pitchFamily="2" charset="0"/>
              </a:rPr>
              <a:t>.</a:t>
            </a:r>
            <a:br>
              <a:rPr lang="cs-CZ" dirty="0"/>
            </a:br>
            <a:endParaRPr lang="cs-CZ" dirty="0"/>
          </a:p>
        </p:txBody>
      </p:sp>
    </p:spTree>
    <p:extLst>
      <p:ext uri="{BB962C8B-B14F-4D97-AF65-F5344CB8AC3E}">
        <p14:creationId xmlns:p14="http://schemas.microsoft.com/office/powerpoint/2010/main" val="468664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22312CF-D5C9-FC05-F8DE-009D3210D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007" y="188876"/>
            <a:ext cx="8879595" cy="601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39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6DF86C-B9AC-4EC1-104F-986578C4EBD2}"/>
              </a:ext>
            </a:extLst>
          </p:cNvPr>
          <p:cNvSpPr>
            <a:spLocks noGrp="1"/>
          </p:cNvSpPr>
          <p:nvPr>
            <p:ph type="title"/>
          </p:nvPr>
        </p:nvSpPr>
        <p:spPr/>
        <p:txBody>
          <a:bodyPr/>
          <a:lstStyle/>
          <a:p>
            <a:r>
              <a:rPr lang="cs-CZ" dirty="0"/>
              <a:t>Zaměstnanost Plus</a:t>
            </a:r>
          </a:p>
        </p:txBody>
      </p:sp>
      <p:sp>
        <p:nvSpPr>
          <p:cNvPr id="3" name="Zástupný obsah 2">
            <a:extLst>
              <a:ext uri="{FF2B5EF4-FFF2-40B4-BE49-F238E27FC236}">
                <a16:creationId xmlns:a16="http://schemas.microsoft.com/office/drawing/2014/main" id="{44A5B106-6417-909C-EBF5-1443C3D53710}"/>
              </a:ext>
            </a:extLst>
          </p:cNvPr>
          <p:cNvSpPr>
            <a:spLocks noGrp="1"/>
          </p:cNvSpPr>
          <p:nvPr>
            <p:ph idx="1"/>
          </p:nvPr>
        </p:nvSpPr>
        <p:spPr/>
        <p:txBody>
          <a:bodyPr>
            <a:normAutofit lnSpcReduction="10000"/>
          </a:bodyPr>
          <a:lstStyle/>
          <a:p>
            <a:pPr marL="0" indent="0">
              <a:buNone/>
            </a:pPr>
            <a:r>
              <a:rPr lang="cs-CZ" b="0" i="0" dirty="0">
                <a:solidFill>
                  <a:srgbClr val="1A1F2A"/>
                </a:solidFill>
                <a:effectLst/>
                <a:latin typeface="Roboto" panose="02000000000000000000" pitchFamily="2" charset="0"/>
              </a:rPr>
              <a:t> </a:t>
            </a:r>
            <a:r>
              <a:rPr lang="cs-CZ" b="1" i="0" dirty="0">
                <a:solidFill>
                  <a:srgbClr val="1A1F2A"/>
                </a:solidFill>
                <a:effectLst/>
                <a:latin typeface="Roboto" panose="02000000000000000000" pitchFamily="2" charset="0"/>
              </a:rPr>
              <a:t>zefektivnění veřejné správy</a:t>
            </a:r>
            <a:r>
              <a:rPr lang="cs-CZ" b="0" i="0" dirty="0">
                <a:solidFill>
                  <a:srgbClr val="1A1F2A"/>
                </a:solidFill>
                <a:effectLst/>
                <a:latin typeface="Roboto" panose="02000000000000000000" pitchFamily="2" charset="0"/>
              </a:rPr>
              <a:t> pro poskytování kvalitních služeb a </a:t>
            </a:r>
            <a:r>
              <a:rPr lang="cs-CZ" b="1" i="0" dirty="0">
                <a:solidFill>
                  <a:srgbClr val="1A1F2A"/>
                </a:solidFill>
                <a:effectLst/>
                <a:latin typeface="Roboto" panose="02000000000000000000" pitchFamily="2" charset="0"/>
              </a:rPr>
              <a:t>zvýšení účasti znevýhodněných skupin na trhu práce</a:t>
            </a:r>
            <a:r>
              <a:rPr lang="cs-CZ" b="0" i="0" dirty="0">
                <a:solidFill>
                  <a:srgbClr val="1A1F2A"/>
                </a:solidFill>
                <a:effectLst/>
                <a:latin typeface="Roboto" panose="02000000000000000000" pitchFamily="2" charset="0"/>
              </a:rPr>
              <a:t>.</a:t>
            </a:r>
            <a:br>
              <a:rPr lang="cs-CZ" dirty="0"/>
            </a:br>
            <a:br>
              <a:rPr lang="cs-CZ" dirty="0"/>
            </a:br>
            <a:r>
              <a:rPr lang="cs-CZ" b="1" i="0" dirty="0">
                <a:solidFill>
                  <a:srgbClr val="1A1F2A"/>
                </a:solidFill>
                <a:effectLst/>
                <a:latin typeface="Roboto" panose="02000000000000000000" pitchFamily="2" charset="0"/>
              </a:rPr>
              <a:t>Modernizace institucí</a:t>
            </a:r>
            <a:r>
              <a:rPr lang="cs-CZ" b="0" i="0" dirty="0">
                <a:solidFill>
                  <a:srgbClr val="1A1F2A"/>
                </a:solidFill>
                <a:effectLst/>
                <a:latin typeface="Roboto" panose="02000000000000000000" pitchFamily="2" charset="0"/>
              </a:rPr>
              <a:t> na trhu práce, </a:t>
            </a:r>
          </a:p>
          <a:p>
            <a:pPr marL="0" indent="0">
              <a:buNone/>
            </a:pPr>
            <a:r>
              <a:rPr lang="cs-CZ" b="1" dirty="0">
                <a:solidFill>
                  <a:srgbClr val="1A1F2A"/>
                </a:solidFill>
                <a:latin typeface="Roboto" panose="02000000000000000000" pitchFamily="2" charset="0"/>
              </a:rPr>
              <a:t>p</a:t>
            </a:r>
            <a:r>
              <a:rPr lang="cs-CZ" b="1" i="0" dirty="0">
                <a:solidFill>
                  <a:srgbClr val="1A1F2A"/>
                </a:solidFill>
                <a:effectLst/>
                <a:latin typeface="Roboto" panose="02000000000000000000" pitchFamily="2" charset="0"/>
              </a:rPr>
              <a:t>odpora</a:t>
            </a:r>
            <a:r>
              <a:rPr lang="cs-CZ" b="0" i="0" dirty="0">
                <a:solidFill>
                  <a:srgbClr val="1A1F2A"/>
                </a:solidFill>
                <a:effectLst/>
                <a:latin typeface="Roboto" panose="02000000000000000000" pitchFamily="2" charset="0"/>
              </a:rPr>
              <a:t> </a:t>
            </a:r>
            <a:r>
              <a:rPr lang="cs-CZ" b="1" i="0" dirty="0">
                <a:solidFill>
                  <a:srgbClr val="1A1F2A"/>
                </a:solidFill>
                <a:effectLst/>
                <a:latin typeface="Roboto" panose="02000000000000000000" pitchFamily="2" charset="0"/>
              </a:rPr>
              <a:t>rovných příležitostí a slaďování pracovního a osobního života </a:t>
            </a:r>
            <a:r>
              <a:rPr lang="cs-CZ" b="0" i="0" dirty="0">
                <a:solidFill>
                  <a:srgbClr val="1A1F2A"/>
                </a:solidFill>
                <a:effectLst/>
                <a:latin typeface="Roboto" panose="02000000000000000000" pitchFamily="2" charset="0"/>
              </a:rPr>
              <a:t>a další profesní vzdělávání.</a:t>
            </a:r>
            <a:br>
              <a:rPr lang="cs-CZ" dirty="0"/>
            </a:br>
            <a:r>
              <a:rPr lang="cs-CZ" b="1" i="0" dirty="0">
                <a:solidFill>
                  <a:srgbClr val="1A1F2A"/>
                </a:solidFill>
                <a:effectLst/>
                <a:latin typeface="Roboto" panose="02000000000000000000" pitchFamily="2" charset="0"/>
              </a:rPr>
              <a:t>Podpora a využití pracovní mobility, </a:t>
            </a:r>
          </a:p>
          <a:p>
            <a:pPr marL="0" indent="0">
              <a:buNone/>
            </a:pPr>
            <a:r>
              <a:rPr lang="cs-CZ" b="1" dirty="0">
                <a:solidFill>
                  <a:srgbClr val="1A1F2A"/>
                </a:solidFill>
                <a:latin typeface="Roboto" panose="02000000000000000000" pitchFamily="2" charset="0"/>
              </a:rPr>
              <a:t>S</a:t>
            </a:r>
            <a:r>
              <a:rPr lang="cs-CZ" b="1" i="0" dirty="0">
                <a:solidFill>
                  <a:srgbClr val="1A1F2A"/>
                </a:solidFill>
                <a:effectLst/>
                <a:latin typeface="Roboto" panose="02000000000000000000" pitchFamily="2" charset="0"/>
              </a:rPr>
              <a:t>ociální začleňování </a:t>
            </a:r>
          </a:p>
          <a:p>
            <a:pPr marL="0" indent="0">
              <a:buNone/>
            </a:pPr>
            <a:r>
              <a:rPr lang="cs-CZ" b="1" dirty="0">
                <a:solidFill>
                  <a:srgbClr val="1A1F2A"/>
                </a:solidFill>
                <a:latin typeface="Roboto" panose="02000000000000000000" pitchFamily="2" charset="0"/>
              </a:rPr>
              <a:t>S</a:t>
            </a:r>
            <a:r>
              <a:rPr lang="cs-CZ" b="1" i="0" dirty="0">
                <a:solidFill>
                  <a:srgbClr val="1A1F2A"/>
                </a:solidFill>
                <a:effectLst/>
                <a:latin typeface="Roboto" panose="02000000000000000000" pitchFamily="2" charset="0"/>
              </a:rPr>
              <a:t>ociální bydlení, </a:t>
            </a:r>
            <a:r>
              <a:rPr lang="cs-CZ" b="0" i="0" dirty="0">
                <a:solidFill>
                  <a:srgbClr val="1A1F2A"/>
                </a:solidFill>
                <a:effectLst/>
                <a:latin typeface="Roboto" panose="02000000000000000000" pitchFamily="2" charset="0"/>
              </a:rPr>
              <a:t>to jsou</a:t>
            </a:r>
            <a:r>
              <a:rPr lang="cs-CZ" b="1" i="0" dirty="0">
                <a:solidFill>
                  <a:srgbClr val="1A1F2A"/>
                </a:solidFill>
                <a:effectLst/>
                <a:latin typeface="Roboto" panose="02000000000000000000" pitchFamily="2" charset="0"/>
              </a:rPr>
              <a:t> </a:t>
            </a:r>
            <a:r>
              <a:rPr lang="cs-CZ" b="0" i="0" dirty="0">
                <a:solidFill>
                  <a:srgbClr val="1A1F2A"/>
                </a:solidFill>
                <a:effectLst/>
                <a:latin typeface="Roboto" panose="02000000000000000000" pitchFamily="2" charset="0"/>
              </a:rPr>
              <a:t>další témata programu s důrazem na </a:t>
            </a:r>
            <a:r>
              <a:rPr lang="cs-CZ" b="1" i="0" dirty="0">
                <a:solidFill>
                  <a:srgbClr val="1A1F2A"/>
                </a:solidFill>
                <a:effectLst/>
                <a:latin typeface="Roboto" panose="02000000000000000000" pitchFamily="2" charset="0"/>
              </a:rPr>
              <a:t>klientsky orientované sociální služby a zlepšování kvality a dostupnosti zdravotní péče</a:t>
            </a:r>
            <a:r>
              <a:rPr lang="cs-CZ" b="0" i="0" dirty="0">
                <a:solidFill>
                  <a:srgbClr val="1A1F2A"/>
                </a:solidFill>
                <a:effectLst/>
                <a:latin typeface="Roboto" panose="02000000000000000000" pitchFamily="2" charset="0"/>
              </a:rPr>
              <a:t>.</a:t>
            </a:r>
            <a:endParaRPr lang="cs-CZ" dirty="0"/>
          </a:p>
        </p:txBody>
      </p:sp>
    </p:spTree>
    <p:extLst>
      <p:ext uri="{BB962C8B-B14F-4D97-AF65-F5344CB8AC3E}">
        <p14:creationId xmlns:p14="http://schemas.microsoft.com/office/powerpoint/2010/main" val="3157417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A13A259-A6ED-DE93-63A9-798B74569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69" y="132879"/>
            <a:ext cx="8064347" cy="649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54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E80C8A-A394-7E5E-C658-CD88978C6883}"/>
              </a:ext>
            </a:extLst>
          </p:cNvPr>
          <p:cNvSpPr>
            <a:spLocks noGrp="1"/>
          </p:cNvSpPr>
          <p:nvPr>
            <p:ph type="title"/>
          </p:nvPr>
        </p:nvSpPr>
        <p:spPr/>
        <p:txBody>
          <a:bodyPr/>
          <a:lstStyle/>
          <a:p>
            <a:r>
              <a:rPr lang="cs-CZ" b="1" i="0" dirty="0">
                <a:solidFill>
                  <a:srgbClr val="1C222F"/>
                </a:solidFill>
                <a:effectLst/>
                <a:latin typeface="Roboto" panose="02000000000000000000" pitchFamily="2" charset="0"/>
              </a:rPr>
              <a:t>Operační program Technická pomoc</a:t>
            </a:r>
            <a:endParaRPr lang="cs-CZ" dirty="0"/>
          </a:p>
        </p:txBody>
      </p:sp>
      <p:sp>
        <p:nvSpPr>
          <p:cNvPr id="3" name="Zástupný obsah 2">
            <a:extLst>
              <a:ext uri="{FF2B5EF4-FFF2-40B4-BE49-F238E27FC236}">
                <a16:creationId xmlns:a16="http://schemas.microsoft.com/office/drawing/2014/main" id="{26FACDE8-41DA-71F6-4287-4501B72EEC25}"/>
              </a:ext>
            </a:extLst>
          </p:cNvPr>
          <p:cNvSpPr>
            <a:spLocks noGrp="1"/>
          </p:cNvSpPr>
          <p:nvPr>
            <p:ph idx="1"/>
          </p:nvPr>
        </p:nvSpPr>
        <p:spPr>
          <a:xfrm>
            <a:off x="353458" y="1690688"/>
            <a:ext cx="10515600" cy="4351338"/>
          </a:xfrm>
        </p:spPr>
        <p:txBody>
          <a:bodyPr/>
          <a:lstStyle/>
          <a:p>
            <a:pPr marL="0" indent="0">
              <a:buNone/>
            </a:pPr>
            <a:r>
              <a:rPr lang="cs-CZ" b="1" i="0" dirty="0">
                <a:solidFill>
                  <a:srgbClr val="1A1F2A"/>
                </a:solidFill>
                <a:effectLst/>
                <a:latin typeface="Roboto" panose="02000000000000000000" pitchFamily="2" charset="0"/>
              </a:rPr>
              <a:t>Umožnit a usnadnit čerpání a především zajistit efektivní využití finančních prostředků.</a:t>
            </a:r>
            <a:endParaRPr lang="cs-CZ" dirty="0"/>
          </a:p>
        </p:txBody>
      </p:sp>
      <p:pic>
        <p:nvPicPr>
          <p:cNvPr id="7170" name="Picture 2">
            <a:extLst>
              <a:ext uri="{FF2B5EF4-FFF2-40B4-BE49-F238E27FC236}">
                <a16:creationId xmlns:a16="http://schemas.microsoft.com/office/drawing/2014/main" id="{2E49B550-8A69-F00E-E047-C16758418F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468"/>
          <a:stretch/>
        </p:blipFill>
        <p:spPr bwMode="auto">
          <a:xfrm>
            <a:off x="2596996" y="2699133"/>
            <a:ext cx="7670723" cy="314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74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C01F31-9EC4-7455-BACD-8B576C82846E}"/>
              </a:ext>
            </a:extLst>
          </p:cNvPr>
          <p:cNvSpPr>
            <a:spLocks noGrp="1"/>
          </p:cNvSpPr>
          <p:nvPr>
            <p:ph type="title"/>
          </p:nvPr>
        </p:nvSpPr>
        <p:spPr/>
        <p:txBody>
          <a:bodyPr>
            <a:normAutofit/>
          </a:bodyPr>
          <a:lstStyle/>
          <a:p>
            <a:r>
              <a:rPr lang="pt-BR" sz="2800" b="1" i="0" dirty="0">
                <a:solidFill>
                  <a:srgbClr val="1C222F"/>
                </a:solidFill>
                <a:effectLst/>
                <a:latin typeface="Roboto" panose="02000000000000000000" pitchFamily="2" charset="0"/>
              </a:rPr>
              <a:t>Operační program Azylového, migračního a integračního fondu</a:t>
            </a:r>
            <a:endParaRPr lang="cs-CZ" sz="2800" dirty="0"/>
          </a:p>
        </p:txBody>
      </p:sp>
      <p:sp>
        <p:nvSpPr>
          <p:cNvPr id="3" name="Zástupný obsah 2">
            <a:extLst>
              <a:ext uri="{FF2B5EF4-FFF2-40B4-BE49-F238E27FC236}">
                <a16:creationId xmlns:a16="http://schemas.microsoft.com/office/drawing/2014/main" id="{817EBCDC-31A2-25CE-0B58-FD814976A4B8}"/>
              </a:ext>
            </a:extLst>
          </p:cNvPr>
          <p:cNvSpPr>
            <a:spLocks noGrp="1"/>
          </p:cNvSpPr>
          <p:nvPr>
            <p:ph idx="1"/>
          </p:nvPr>
        </p:nvSpPr>
        <p:spPr/>
        <p:txBody>
          <a:bodyPr>
            <a:normAutofit/>
          </a:bodyPr>
          <a:lstStyle/>
          <a:p>
            <a:pPr marL="0" indent="0" algn="l">
              <a:buNone/>
            </a:pPr>
            <a:r>
              <a:rPr lang="cs-CZ" b="0" i="0" dirty="0">
                <a:solidFill>
                  <a:srgbClr val="1A1F2A"/>
                </a:solidFill>
                <a:effectLst/>
                <a:latin typeface="Roboto" panose="02000000000000000000" pitchFamily="2" charset="0"/>
              </a:rPr>
              <a:t>podpora účinné integrace státních příslušníků třetích zemí.</a:t>
            </a:r>
          </a:p>
          <a:p>
            <a:pPr marL="0" indent="0" algn="l">
              <a:buNone/>
            </a:pPr>
            <a:r>
              <a:rPr lang="cs-CZ" b="0" i="0" dirty="0">
                <a:solidFill>
                  <a:srgbClr val="1A1F2A"/>
                </a:solidFill>
                <a:effectLst/>
                <a:latin typeface="Roboto" panose="02000000000000000000" pitchFamily="2" charset="0"/>
              </a:rPr>
              <a:t>Podpora aktivity návratové politiky, jako je zajištění účinného a důstojného navracení a reintegrace, a to jak na bázi dobrovolných návratů, tak v nezbytných případech nucených návratů.</a:t>
            </a:r>
          </a:p>
          <a:p>
            <a:pPr marL="0" indent="0" algn="l">
              <a:buNone/>
            </a:pPr>
            <a:r>
              <a:rPr lang="cs-CZ" b="0" i="0" dirty="0">
                <a:solidFill>
                  <a:srgbClr val="1A1F2A"/>
                </a:solidFill>
                <a:effectLst/>
                <a:latin typeface="Roboto" panose="02000000000000000000" pitchFamily="2" charset="0"/>
              </a:rPr>
              <a:t> Podporovanou oblastí je i boj s nelegální migrací včetně aspektů pracovního vykořisťování. V neposlední řadě je z programu podporováno účinné fungování azylového systému.</a:t>
            </a:r>
            <a:br>
              <a:rPr lang="cs-CZ" b="0" i="0" dirty="0">
                <a:solidFill>
                  <a:srgbClr val="1A1F2A"/>
                </a:solidFill>
                <a:effectLst/>
                <a:latin typeface="Roboto" panose="02000000000000000000" pitchFamily="2" charset="0"/>
              </a:rPr>
            </a:br>
            <a:br>
              <a:rPr lang="cs-CZ" b="0" i="0" dirty="0">
                <a:solidFill>
                  <a:srgbClr val="1A1F2A"/>
                </a:solidFill>
                <a:effectLst/>
                <a:latin typeface="Roboto" panose="02000000000000000000" pitchFamily="2" charset="0"/>
              </a:rPr>
            </a:br>
            <a:endParaRPr lang="cs-CZ" dirty="0"/>
          </a:p>
        </p:txBody>
      </p:sp>
    </p:spTree>
    <p:extLst>
      <p:ext uri="{BB962C8B-B14F-4D97-AF65-F5344CB8AC3E}">
        <p14:creationId xmlns:p14="http://schemas.microsoft.com/office/powerpoint/2010/main" val="4122960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A8186-F906-A37F-2FA6-7CD67CC9B8C8}"/>
              </a:ext>
            </a:extLst>
          </p:cNvPr>
          <p:cNvSpPr>
            <a:spLocks noGrp="1"/>
          </p:cNvSpPr>
          <p:nvPr>
            <p:ph type="title"/>
          </p:nvPr>
        </p:nvSpPr>
        <p:spPr/>
        <p:txBody>
          <a:bodyPr/>
          <a:lstStyle/>
          <a:p>
            <a:r>
              <a:rPr lang="cs-CZ" dirty="0"/>
              <a:t>Rybářství</a:t>
            </a:r>
          </a:p>
        </p:txBody>
      </p:sp>
      <p:sp>
        <p:nvSpPr>
          <p:cNvPr id="3" name="Zástupný obsah 2">
            <a:extLst>
              <a:ext uri="{FF2B5EF4-FFF2-40B4-BE49-F238E27FC236}">
                <a16:creationId xmlns:a16="http://schemas.microsoft.com/office/drawing/2014/main" id="{EA6FD5D6-07C6-D876-A9C9-47DF04B42AE5}"/>
              </a:ext>
            </a:extLst>
          </p:cNvPr>
          <p:cNvSpPr>
            <a:spLocks noGrp="1"/>
          </p:cNvSpPr>
          <p:nvPr>
            <p:ph idx="1"/>
          </p:nvPr>
        </p:nvSpPr>
        <p:spPr>
          <a:xfrm>
            <a:off x="838200" y="1418001"/>
            <a:ext cx="10515600" cy="4351338"/>
          </a:xfrm>
        </p:spPr>
        <p:txBody>
          <a:bodyPr/>
          <a:lstStyle/>
          <a:p>
            <a:pPr marL="0" indent="0">
              <a:buNone/>
            </a:pPr>
            <a:r>
              <a:rPr lang="cs-CZ" b="0" i="0" dirty="0">
                <a:solidFill>
                  <a:srgbClr val="1A1F2A"/>
                </a:solidFill>
                <a:effectLst/>
                <a:latin typeface="Roboto" panose="02000000000000000000" pitchFamily="2" charset="0"/>
              </a:rPr>
              <a:t>zaměřen na odvětví </a:t>
            </a:r>
            <a:r>
              <a:rPr lang="cs-CZ" b="1" i="0" dirty="0">
                <a:solidFill>
                  <a:srgbClr val="1A1F2A"/>
                </a:solidFill>
                <a:effectLst/>
                <a:latin typeface="Roboto" panose="02000000000000000000" pitchFamily="2" charset="0"/>
              </a:rPr>
              <a:t>sladkovodní akvakultury</a:t>
            </a:r>
            <a:r>
              <a:rPr lang="cs-CZ" b="0" i="0" dirty="0">
                <a:solidFill>
                  <a:srgbClr val="1A1F2A"/>
                </a:solidFill>
                <a:effectLst/>
                <a:latin typeface="Roboto" panose="02000000000000000000" pitchFamily="2" charset="0"/>
              </a:rPr>
              <a:t> a jeho hlavním cílem je </a:t>
            </a:r>
            <a:r>
              <a:rPr lang="cs-CZ" b="1" i="0" dirty="0">
                <a:solidFill>
                  <a:srgbClr val="1A1F2A"/>
                </a:solidFill>
                <a:effectLst/>
                <a:latin typeface="Roboto" panose="02000000000000000000" pitchFamily="2" charset="0"/>
              </a:rPr>
              <a:t>konkurenceschopná, odolná a udržitelně se rozvíjející akvakultura</a:t>
            </a:r>
            <a:r>
              <a:rPr lang="cs-CZ" b="0" i="0" dirty="0">
                <a:solidFill>
                  <a:srgbClr val="1A1F2A"/>
                </a:solidFill>
                <a:effectLst/>
                <a:latin typeface="Roboto" panose="02000000000000000000" pitchFamily="2" charset="0"/>
              </a:rPr>
              <a:t>, což je zároveň hlavní cíl pro oblast akvakultury definovaný v Zelené dohodě a v navazující strategii Evropské komise „Od zemědělce ke spotřebiteli“.</a:t>
            </a:r>
            <a:endParaRPr lang="cs-CZ" dirty="0"/>
          </a:p>
        </p:txBody>
      </p:sp>
      <p:pic>
        <p:nvPicPr>
          <p:cNvPr id="5" name="Obrázek 4">
            <a:extLst>
              <a:ext uri="{FF2B5EF4-FFF2-40B4-BE49-F238E27FC236}">
                <a16:creationId xmlns:a16="http://schemas.microsoft.com/office/drawing/2014/main" id="{64E3F67C-21B0-E69C-AFC5-2E58ED86CEEE}"/>
              </a:ext>
            </a:extLst>
          </p:cNvPr>
          <p:cNvPicPr>
            <a:picLocks noChangeAspect="1"/>
          </p:cNvPicPr>
          <p:nvPr/>
        </p:nvPicPr>
        <p:blipFill>
          <a:blip r:embed="rId2"/>
          <a:stretch>
            <a:fillRect/>
          </a:stretch>
        </p:blipFill>
        <p:spPr>
          <a:xfrm>
            <a:off x="1218778" y="3593670"/>
            <a:ext cx="9335803" cy="2972215"/>
          </a:xfrm>
          <a:prstGeom prst="rect">
            <a:avLst/>
          </a:prstGeom>
        </p:spPr>
      </p:pic>
    </p:spTree>
    <p:extLst>
      <p:ext uri="{BB962C8B-B14F-4D97-AF65-F5344CB8AC3E}">
        <p14:creationId xmlns:p14="http://schemas.microsoft.com/office/powerpoint/2010/main" val="312584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45C8A8-71B7-B163-E5D1-F627C039D371}"/>
              </a:ext>
            </a:extLst>
          </p:cNvPr>
          <p:cNvSpPr>
            <a:spLocks noGrp="1"/>
          </p:cNvSpPr>
          <p:nvPr>
            <p:ph type="title"/>
          </p:nvPr>
        </p:nvSpPr>
        <p:spPr/>
        <p:txBody>
          <a:bodyPr>
            <a:normAutofit/>
          </a:bodyPr>
          <a:lstStyle/>
          <a:p>
            <a:r>
              <a:rPr lang="cs-CZ" sz="3600" b="1" i="0" dirty="0">
                <a:solidFill>
                  <a:srgbClr val="1C222F"/>
                </a:solidFill>
                <a:effectLst/>
                <a:latin typeface="Roboto" panose="02000000000000000000" pitchFamily="2" charset="0"/>
              </a:rPr>
              <a:t>Operační program Fondu pro vnitřní bezpečnost</a:t>
            </a:r>
            <a:endParaRPr lang="cs-CZ" sz="3600" dirty="0"/>
          </a:p>
        </p:txBody>
      </p:sp>
      <p:sp>
        <p:nvSpPr>
          <p:cNvPr id="3" name="Zástupný obsah 2">
            <a:extLst>
              <a:ext uri="{FF2B5EF4-FFF2-40B4-BE49-F238E27FC236}">
                <a16:creationId xmlns:a16="http://schemas.microsoft.com/office/drawing/2014/main" id="{F477567B-FA5D-E5ED-BA9B-FB736154D406}"/>
              </a:ext>
            </a:extLst>
          </p:cNvPr>
          <p:cNvSpPr>
            <a:spLocks noGrp="1"/>
          </p:cNvSpPr>
          <p:nvPr>
            <p:ph idx="1"/>
          </p:nvPr>
        </p:nvSpPr>
        <p:spPr/>
        <p:txBody>
          <a:bodyPr/>
          <a:lstStyle/>
          <a:p>
            <a:pPr marL="0" indent="0">
              <a:buNone/>
            </a:pPr>
            <a:r>
              <a:rPr lang="cs-CZ" b="0" i="0" dirty="0">
                <a:solidFill>
                  <a:srgbClr val="1A1F2A"/>
                </a:solidFill>
                <a:effectLst/>
                <a:latin typeface="Roboto" panose="02000000000000000000" pitchFamily="2" charset="0"/>
              </a:rPr>
              <a:t>Podporované aktivity z OP FVB jsou zaměřeny na usnadnění výměny informací mezi příslušnými subjekty vnitřní bezpečnosti; zlepšení přeshraniční spolupráce bezpečnostních sborů; posilování kapacit v oblasti předcházení závažné trestné činnosti, terorismu a radikalizaci a boje proti nim.</a:t>
            </a:r>
            <a:br>
              <a:rPr lang="cs-CZ" dirty="0"/>
            </a:br>
            <a:br>
              <a:rPr lang="cs-CZ" dirty="0"/>
            </a:br>
            <a:r>
              <a:rPr lang="cs-CZ" b="0" i="0" dirty="0">
                <a:solidFill>
                  <a:srgbClr val="1A1F2A"/>
                </a:solidFill>
                <a:effectLst/>
                <a:latin typeface="Roboto" panose="02000000000000000000" pitchFamily="2" charset="0"/>
              </a:rPr>
              <a:t>Příjemci programu jsou zejména bezpečnostní sbory, jako je Policie České republiky či Celní správa České republiky.</a:t>
            </a:r>
            <a:br>
              <a:rPr lang="cs-CZ" dirty="0"/>
            </a:br>
            <a:r>
              <a:rPr lang="cs-CZ" b="0" i="0" dirty="0">
                <a:solidFill>
                  <a:srgbClr val="1A1F2A"/>
                </a:solidFill>
                <a:effectLst/>
                <a:latin typeface="Roboto" panose="02000000000000000000" pitchFamily="2" charset="0"/>
              </a:rPr>
              <a:t> </a:t>
            </a:r>
            <a:endParaRPr lang="cs-CZ" dirty="0"/>
          </a:p>
        </p:txBody>
      </p:sp>
    </p:spTree>
    <p:extLst>
      <p:ext uri="{BB962C8B-B14F-4D97-AF65-F5344CB8AC3E}">
        <p14:creationId xmlns:p14="http://schemas.microsoft.com/office/powerpoint/2010/main" val="1224260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FCB993-DA82-2130-FADC-01F57A9B567E}"/>
              </a:ext>
            </a:extLst>
          </p:cNvPr>
          <p:cNvSpPr>
            <a:spLocks noGrp="1"/>
          </p:cNvSpPr>
          <p:nvPr>
            <p:ph type="title"/>
          </p:nvPr>
        </p:nvSpPr>
        <p:spPr/>
        <p:txBody>
          <a:bodyPr>
            <a:normAutofit/>
          </a:bodyPr>
          <a:lstStyle/>
          <a:p>
            <a:r>
              <a:rPr lang="cs-CZ" sz="2000" b="1" i="0" dirty="0">
                <a:solidFill>
                  <a:srgbClr val="1C222F"/>
                </a:solidFill>
                <a:effectLst/>
                <a:latin typeface="Roboto" panose="02000000000000000000" pitchFamily="2" charset="0"/>
              </a:rPr>
              <a:t>Operační program Nástroje pro finanční podporu správy hranic a vízové politiky</a:t>
            </a:r>
            <a:endParaRPr lang="cs-CZ" sz="2000" dirty="0"/>
          </a:p>
        </p:txBody>
      </p:sp>
      <p:sp>
        <p:nvSpPr>
          <p:cNvPr id="3" name="Zástupný obsah 2">
            <a:extLst>
              <a:ext uri="{FF2B5EF4-FFF2-40B4-BE49-F238E27FC236}">
                <a16:creationId xmlns:a16="http://schemas.microsoft.com/office/drawing/2014/main" id="{308A1115-CE75-F4C8-6334-372552A773A2}"/>
              </a:ext>
            </a:extLst>
          </p:cNvPr>
          <p:cNvSpPr>
            <a:spLocks noGrp="1"/>
          </p:cNvSpPr>
          <p:nvPr>
            <p:ph idx="1"/>
          </p:nvPr>
        </p:nvSpPr>
        <p:spPr/>
        <p:txBody>
          <a:bodyPr>
            <a:normAutofit fontScale="92500" lnSpcReduction="20000"/>
          </a:bodyPr>
          <a:lstStyle/>
          <a:p>
            <a:pPr marL="0" indent="0">
              <a:buNone/>
            </a:pPr>
            <a:r>
              <a:rPr lang="cs-CZ" b="0" i="0" dirty="0">
                <a:solidFill>
                  <a:srgbClr val="1A1F2A"/>
                </a:solidFill>
                <a:effectLst/>
                <a:latin typeface="Roboto" panose="02000000000000000000" pitchFamily="2" charset="0"/>
              </a:rPr>
              <a:t>Podporované aktivity jsou zaměřeny na ochranu vnějších hranic Evropské unie a podporu společné vízové politiky.</a:t>
            </a:r>
          </a:p>
          <a:p>
            <a:pPr marL="0" indent="0">
              <a:buNone/>
            </a:pPr>
            <a:r>
              <a:rPr lang="cs-CZ" dirty="0">
                <a:solidFill>
                  <a:srgbClr val="1A1F2A"/>
                </a:solidFill>
                <a:latin typeface="Roboto" panose="02000000000000000000" pitchFamily="2" charset="0"/>
              </a:rPr>
              <a:t>P</a:t>
            </a:r>
            <a:r>
              <a:rPr lang="cs-CZ" b="0" i="0" dirty="0">
                <a:solidFill>
                  <a:srgbClr val="1A1F2A"/>
                </a:solidFill>
                <a:effectLst/>
                <a:latin typeface="Roboto" panose="02000000000000000000" pitchFamily="2" charset="0"/>
              </a:rPr>
              <a:t>odpora rozvoje a provozu rozsáhlých informačních systémů v této oblasti (např. Schengenský informační systém, Systém vstupu a výstupu (tzv. EES) či Evropský systém pro cestovní informace a povolení (tzv. ETIAS, neboli evropská „ESTA“)). </a:t>
            </a:r>
          </a:p>
          <a:p>
            <a:pPr marL="0" indent="0">
              <a:buNone/>
            </a:pPr>
            <a:r>
              <a:rPr lang="cs-CZ" b="0" i="0" dirty="0">
                <a:solidFill>
                  <a:srgbClr val="1A1F2A"/>
                </a:solidFill>
                <a:effectLst/>
                <a:latin typeface="Roboto" panose="02000000000000000000" pitchFamily="2" charset="0"/>
              </a:rPr>
              <a:t>Program se dále zaměřuje na posílení složek hraniční kontroly jak po materiální stránce, tak z pohledu lidských zdrojů. </a:t>
            </a:r>
          </a:p>
          <a:p>
            <a:pPr marL="0" indent="0">
              <a:buNone/>
            </a:pPr>
            <a:r>
              <a:rPr lang="cs-CZ" dirty="0">
                <a:solidFill>
                  <a:srgbClr val="1A1F2A"/>
                </a:solidFill>
                <a:latin typeface="Roboto" panose="02000000000000000000" pitchFamily="2" charset="0"/>
              </a:rPr>
              <a:t>R</a:t>
            </a:r>
            <a:r>
              <a:rPr lang="cs-CZ" b="0" i="0" dirty="0">
                <a:solidFill>
                  <a:srgbClr val="1A1F2A"/>
                </a:solidFill>
                <a:effectLst/>
                <a:latin typeface="Roboto" panose="02000000000000000000" pitchFamily="2" charset="0"/>
              </a:rPr>
              <a:t>ozvoj provádění společné vízové politiky (tzv. krátkodobá neboli schengenská víza).</a:t>
            </a:r>
            <a:br>
              <a:rPr lang="cs-CZ" dirty="0"/>
            </a:br>
            <a:br>
              <a:rPr lang="cs-CZ" dirty="0"/>
            </a:br>
            <a:r>
              <a:rPr lang="cs-CZ" b="0" i="0" dirty="0">
                <a:solidFill>
                  <a:srgbClr val="1A1F2A"/>
                </a:solidFill>
                <a:effectLst/>
                <a:latin typeface="Roboto" panose="02000000000000000000" pitchFamily="2" charset="0"/>
              </a:rPr>
              <a:t>Příjemci programu jsou zejména organizační složky státu, jako je Policie České republiky či Ministerstvo zahraničních věcí.</a:t>
            </a:r>
            <a:endParaRPr lang="cs-CZ" dirty="0"/>
          </a:p>
        </p:txBody>
      </p:sp>
    </p:spTree>
    <p:extLst>
      <p:ext uri="{BB962C8B-B14F-4D97-AF65-F5344CB8AC3E}">
        <p14:creationId xmlns:p14="http://schemas.microsoft.com/office/powerpoint/2010/main" val="1648438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B7DC23-CD31-F7FE-2340-F0EB2933F232}"/>
              </a:ext>
            </a:extLst>
          </p:cNvPr>
          <p:cNvSpPr>
            <a:spLocks noGrp="1"/>
          </p:cNvSpPr>
          <p:nvPr>
            <p:ph type="title"/>
          </p:nvPr>
        </p:nvSpPr>
        <p:spPr/>
        <p:txBody>
          <a:bodyPr/>
          <a:lstStyle/>
          <a:p>
            <a:r>
              <a:rPr lang="cs-CZ" b="0" i="0" dirty="0">
                <a:solidFill>
                  <a:srgbClr val="1C222F"/>
                </a:solidFill>
                <a:effectLst/>
                <a:latin typeface="Roboto" panose="02000000000000000000" pitchFamily="2" charset="0"/>
              </a:rPr>
              <a:t>Programy přeshraniční spolupráce</a:t>
            </a:r>
            <a:endParaRPr lang="cs-CZ" dirty="0"/>
          </a:p>
        </p:txBody>
      </p:sp>
      <p:sp>
        <p:nvSpPr>
          <p:cNvPr id="3" name="Zástupný obsah 2">
            <a:extLst>
              <a:ext uri="{FF2B5EF4-FFF2-40B4-BE49-F238E27FC236}">
                <a16:creationId xmlns:a16="http://schemas.microsoft.com/office/drawing/2014/main" id="{28A28EDC-80A6-684D-0E89-56943DDD7040}"/>
              </a:ext>
            </a:extLst>
          </p:cNvPr>
          <p:cNvSpPr>
            <a:spLocks noGrp="1"/>
          </p:cNvSpPr>
          <p:nvPr>
            <p:ph idx="1"/>
          </p:nvPr>
        </p:nvSpPr>
        <p:spPr/>
        <p:txBody>
          <a:bodyPr/>
          <a:lstStyle/>
          <a:p>
            <a:pPr marL="0" indent="0">
              <a:buNone/>
            </a:pPr>
            <a:r>
              <a:rPr lang="cs-CZ" sz="4000" b="1" dirty="0" err="1"/>
              <a:t>Interreg</a:t>
            </a:r>
            <a:endParaRPr lang="cs-CZ" sz="4000" b="1" dirty="0"/>
          </a:p>
          <a:p>
            <a:pPr marL="0" indent="0">
              <a:buNone/>
            </a:pPr>
            <a:endParaRPr lang="cs-CZ" dirty="0"/>
          </a:p>
          <a:p>
            <a:pPr marL="0" indent="0">
              <a:buNone/>
            </a:pPr>
            <a:r>
              <a:rPr lang="cs-CZ" dirty="0" err="1"/>
              <a:t>Interreg</a:t>
            </a:r>
            <a:r>
              <a:rPr lang="cs-CZ" dirty="0"/>
              <a:t> je klíčový nástroj Evropské unie (EU) podporující spolupráci přes hranice prostřednictvím financování projektů.</a:t>
            </a:r>
          </a:p>
          <a:p>
            <a:pPr marL="0" indent="0">
              <a:buNone/>
            </a:pPr>
            <a:r>
              <a:rPr lang="cs-CZ" dirty="0"/>
              <a:t>Cílem je společně řešit společné výzvy a nacházet sdílená řešení v oblastech jako jsou zdraví, životní prostředí, výzkum, vzdělávání, doprava a udržitelná energie</a:t>
            </a:r>
          </a:p>
        </p:txBody>
      </p:sp>
    </p:spTree>
    <p:extLst>
      <p:ext uri="{BB962C8B-B14F-4D97-AF65-F5344CB8AC3E}">
        <p14:creationId xmlns:p14="http://schemas.microsoft.com/office/powerpoint/2010/main" val="319840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708" y="290829"/>
            <a:ext cx="11565890" cy="1971039"/>
          </a:xfrm>
          <a:custGeom>
            <a:avLst/>
            <a:gdLst/>
            <a:ahLst/>
            <a:cxnLst/>
            <a:rect l="l" t="t" r="r" b="b"/>
            <a:pathLst>
              <a:path w="11565890" h="1971039">
                <a:moveTo>
                  <a:pt x="11502390" y="63512"/>
                </a:moveTo>
                <a:lnTo>
                  <a:pt x="63246" y="63512"/>
                </a:lnTo>
                <a:lnTo>
                  <a:pt x="63246" y="1907540"/>
                </a:lnTo>
                <a:lnTo>
                  <a:pt x="11502390" y="1907540"/>
                </a:lnTo>
                <a:lnTo>
                  <a:pt x="11502390" y="63512"/>
                </a:lnTo>
                <a:close/>
              </a:path>
              <a:path w="11565890" h="1971039">
                <a:moveTo>
                  <a:pt x="11565636" y="25527"/>
                </a:moveTo>
                <a:lnTo>
                  <a:pt x="11540363" y="25527"/>
                </a:lnTo>
                <a:lnTo>
                  <a:pt x="11540363" y="1945513"/>
                </a:lnTo>
                <a:lnTo>
                  <a:pt x="11565636" y="1945513"/>
                </a:lnTo>
                <a:lnTo>
                  <a:pt x="11565636" y="25527"/>
                </a:lnTo>
                <a:close/>
              </a:path>
              <a:path w="11565890" h="1971039">
                <a:moveTo>
                  <a:pt x="11565636" y="0"/>
                </a:moveTo>
                <a:lnTo>
                  <a:pt x="0" y="0"/>
                </a:lnTo>
                <a:lnTo>
                  <a:pt x="0" y="25400"/>
                </a:lnTo>
                <a:lnTo>
                  <a:pt x="0" y="1945640"/>
                </a:lnTo>
                <a:lnTo>
                  <a:pt x="0" y="1971040"/>
                </a:lnTo>
                <a:lnTo>
                  <a:pt x="11565636" y="1971040"/>
                </a:lnTo>
                <a:lnTo>
                  <a:pt x="11565636" y="1945640"/>
                </a:lnTo>
                <a:lnTo>
                  <a:pt x="25298" y="1945640"/>
                </a:lnTo>
                <a:lnTo>
                  <a:pt x="25298" y="25400"/>
                </a:lnTo>
                <a:lnTo>
                  <a:pt x="11565636" y="25400"/>
                </a:lnTo>
                <a:lnTo>
                  <a:pt x="11565636" y="0"/>
                </a:lnTo>
                <a:close/>
              </a:path>
            </a:pathLst>
          </a:custGeom>
          <a:solidFill>
            <a:srgbClr val="404040"/>
          </a:solidFill>
        </p:spPr>
        <p:txBody>
          <a:bodyPr wrap="square" lIns="0" tIns="0" rIns="0" bIns="0" rtlCol="0"/>
          <a:lstStyle/>
          <a:p>
            <a:endParaRPr/>
          </a:p>
        </p:txBody>
      </p:sp>
      <p:sp>
        <p:nvSpPr>
          <p:cNvPr id="3" name="object 3"/>
          <p:cNvSpPr txBox="1">
            <a:spLocks noGrp="1"/>
          </p:cNvSpPr>
          <p:nvPr>
            <p:ph type="title"/>
          </p:nvPr>
        </p:nvSpPr>
        <p:spPr>
          <a:xfrm>
            <a:off x="1123492" y="776096"/>
            <a:ext cx="3335654" cy="894715"/>
          </a:xfrm>
          <a:prstGeom prst="rect">
            <a:avLst/>
          </a:prstGeom>
        </p:spPr>
        <p:txBody>
          <a:bodyPr vert="horz" wrap="square" lIns="0" tIns="12700" rIns="0" bIns="0" rtlCol="0">
            <a:spAutoFit/>
          </a:bodyPr>
          <a:lstStyle/>
          <a:p>
            <a:pPr marR="6350" algn="r">
              <a:lnSpc>
                <a:spcPts val="3420"/>
              </a:lnSpc>
              <a:spcBef>
                <a:spcPts val="100"/>
              </a:spcBef>
            </a:pPr>
            <a:r>
              <a:rPr sz="3000" spc="-30" dirty="0">
                <a:solidFill>
                  <a:srgbClr val="FFFFFF"/>
                </a:solidFill>
              </a:rPr>
              <a:t>KDY</a:t>
            </a:r>
            <a:r>
              <a:rPr sz="3000" spc="-80" dirty="0">
                <a:solidFill>
                  <a:srgbClr val="FFFFFF"/>
                </a:solidFill>
              </a:rPr>
              <a:t> </a:t>
            </a:r>
            <a:r>
              <a:rPr sz="3000" spc="-10" dirty="0">
                <a:solidFill>
                  <a:srgbClr val="FFFFFF"/>
                </a:solidFill>
              </a:rPr>
              <a:t>SE</a:t>
            </a:r>
            <a:r>
              <a:rPr sz="3000" spc="-70" dirty="0">
                <a:solidFill>
                  <a:srgbClr val="FFFFFF"/>
                </a:solidFill>
              </a:rPr>
              <a:t> </a:t>
            </a:r>
            <a:r>
              <a:rPr sz="3000" spc="-20" dirty="0">
                <a:solidFill>
                  <a:srgbClr val="FFFFFF"/>
                </a:solidFill>
              </a:rPr>
              <a:t>OBJEVIL</a:t>
            </a:r>
            <a:r>
              <a:rPr sz="3000" spc="-95" dirty="0">
                <a:solidFill>
                  <a:srgbClr val="FFFFFF"/>
                </a:solidFill>
              </a:rPr>
              <a:t> </a:t>
            </a:r>
            <a:r>
              <a:rPr sz="3000" spc="-30" dirty="0">
                <a:solidFill>
                  <a:srgbClr val="FFFFFF"/>
                </a:solidFill>
              </a:rPr>
              <a:t>PRVNÍ</a:t>
            </a:r>
            <a:endParaRPr sz="3000"/>
          </a:p>
          <a:p>
            <a:pPr marR="5080" algn="r">
              <a:lnSpc>
                <a:spcPts val="3420"/>
              </a:lnSpc>
            </a:pPr>
            <a:r>
              <a:rPr sz="3000" spc="-35" dirty="0">
                <a:solidFill>
                  <a:srgbClr val="FFFFFF"/>
                </a:solidFill>
              </a:rPr>
              <a:t>EUROREGION?</a:t>
            </a:r>
            <a:endParaRPr sz="3000"/>
          </a:p>
        </p:txBody>
      </p:sp>
      <p:sp>
        <p:nvSpPr>
          <p:cNvPr id="4" name="object 4"/>
          <p:cNvSpPr/>
          <p:nvPr/>
        </p:nvSpPr>
        <p:spPr>
          <a:xfrm>
            <a:off x="4740402" y="581405"/>
            <a:ext cx="0" cy="1371600"/>
          </a:xfrm>
          <a:custGeom>
            <a:avLst/>
            <a:gdLst/>
            <a:ahLst/>
            <a:cxnLst/>
            <a:rect l="l" t="t" r="r" b="b"/>
            <a:pathLst>
              <a:path h="1371600">
                <a:moveTo>
                  <a:pt x="0" y="1371600"/>
                </a:moveTo>
                <a:lnTo>
                  <a:pt x="0" y="0"/>
                </a:lnTo>
              </a:path>
            </a:pathLst>
          </a:custGeom>
          <a:ln w="19812">
            <a:solidFill>
              <a:srgbClr val="FFFFFF"/>
            </a:solidFill>
          </a:ln>
        </p:spPr>
        <p:txBody>
          <a:bodyPr wrap="square" lIns="0" tIns="0" rIns="0" bIns="0" rtlCol="0"/>
          <a:lstStyle/>
          <a:p>
            <a:endParaRPr/>
          </a:p>
        </p:txBody>
      </p:sp>
      <p:sp>
        <p:nvSpPr>
          <p:cNvPr id="5" name="object 5"/>
          <p:cNvSpPr txBox="1"/>
          <p:nvPr/>
        </p:nvSpPr>
        <p:spPr>
          <a:xfrm>
            <a:off x="5037454" y="747217"/>
            <a:ext cx="6439535" cy="460375"/>
          </a:xfrm>
          <a:prstGeom prst="rect">
            <a:avLst/>
          </a:prstGeom>
        </p:spPr>
        <p:txBody>
          <a:bodyPr vert="horz" wrap="square" lIns="0" tIns="12700" rIns="0" bIns="0" rtlCol="0">
            <a:spAutoFit/>
          </a:bodyPr>
          <a:lstStyle/>
          <a:p>
            <a:pPr marL="227965" indent="-227965">
              <a:lnSpc>
                <a:spcPts val="1710"/>
              </a:lnSpc>
              <a:spcBef>
                <a:spcPts val="100"/>
              </a:spcBef>
              <a:buFont typeface="Arial MT"/>
              <a:buChar char="•"/>
              <a:tabLst>
                <a:tab pos="227965" algn="l"/>
                <a:tab pos="228600" algn="l"/>
              </a:tabLst>
            </a:pPr>
            <a:r>
              <a:rPr sz="1500" spc="-15" dirty="0">
                <a:solidFill>
                  <a:srgbClr val="FFFFFF"/>
                </a:solidFill>
                <a:latin typeface="Calibri"/>
                <a:cs typeface="Calibri"/>
              </a:rPr>
              <a:t>Počátky</a:t>
            </a:r>
            <a:r>
              <a:rPr sz="1500" spc="120" dirty="0">
                <a:solidFill>
                  <a:srgbClr val="FFFFFF"/>
                </a:solidFill>
                <a:latin typeface="Calibri"/>
                <a:cs typeface="Calibri"/>
              </a:rPr>
              <a:t> </a:t>
            </a:r>
            <a:r>
              <a:rPr sz="1500" spc="-5" dirty="0">
                <a:solidFill>
                  <a:srgbClr val="FFFFFF"/>
                </a:solidFill>
                <a:latin typeface="Calibri"/>
                <a:cs typeface="Calibri"/>
              </a:rPr>
              <a:t>přeshraniční</a:t>
            </a:r>
            <a:r>
              <a:rPr sz="1500" spc="100" dirty="0">
                <a:solidFill>
                  <a:srgbClr val="FFFFFF"/>
                </a:solidFill>
                <a:latin typeface="Calibri"/>
                <a:cs typeface="Calibri"/>
              </a:rPr>
              <a:t> </a:t>
            </a:r>
            <a:r>
              <a:rPr sz="1500" spc="-5" dirty="0">
                <a:solidFill>
                  <a:srgbClr val="FFFFFF"/>
                </a:solidFill>
                <a:latin typeface="Calibri"/>
                <a:cs typeface="Calibri"/>
              </a:rPr>
              <a:t>spolupráce</a:t>
            </a:r>
            <a:r>
              <a:rPr sz="1500" spc="114" dirty="0">
                <a:solidFill>
                  <a:srgbClr val="FFFFFF"/>
                </a:solidFill>
                <a:latin typeface="Calibri"/>
                <a:cs typeface="Calibri"/>
              </a:rPr>
              <a:t> </a:t>
            </a:r>
            <a:r>
              <a:rPr sz="1500" dirty="0">
                <a:solidFill>
                  <a:srgbClr val="FFFFFF"/>
                </a:solidFill>
                <a:latin typeface="Calibri"/>
                <a:cs typeface="Calibri"/>
              </a:rPr>
              <a:t>se</a:t>
            </a:r>
            <a:r>
              <a:rPr sz="1500" spc="114" dirty="0">
                <a:solidFill>
                  <a:srgbClr val="FFFFFF"/>
                </a:solidFill>
                <a:latin typeface="Calibri"/>
                <a:cs typeface="Calibri"/>
              </a:rPr>
              <a:t> </a:t>
            </a:r>
            <a:r>
              <a:rPr sz="1500" spc="-5" dirty="0">
                <a:solidFill>
                  <a:srgbClr val="FFFFFF"/>
                </a:solidFill>
                <a:latin typeface="Calibri"/>
                <a:cs typeface="Calibri"/>
              </a:rPr>
              <a:t>datují</a:t>
            </a:r>
            <a:r>
              <a:rPr sz="1500" spc="120" dirty="0">
                <a:solidFill>
                  <a:srgbClr val="FFFFFF"/>
                </a:solidFill>
                <a:latin typeface="Calibri"/>
                <a:cs typeface="Calibri"/>
              </a:rPr>
              <a:t> </a:t>
            </a:r>
            <a:r>
              <a:rPr sz="1500" dirty="0">
                <a:solidFill>
                  <a:srgbClr val="FFFFFF"/>
                </a:solidFill>
                <a:latin typeface="Calibri"/>
                <a:cs typeface="Calibri"/>
              </a:rPr>
              <a:t>do</a:t>
            </a:r>
            <a:r>
              <a:rPr sz="1500" spc="100" dirty="0">
                <a:solidFill>
                  <a:srgbClr val="FFFFFF"/>
                </a:solidFill>
                <a:latin typeface="Calibri"/>
                <a:cs typeface="Calibri"/>
              </a:rPr>
              <a:t> </a:t>
            </a:r>
            <a:r>
              <a:rPr sz="1500" spc="-10" dirty="0">
                <a:solidFill>
                  <a:srgbClr val="FFFFFF"/>
                </a:solidFill>
                <a:latin typeface="Calibri"/>
                <a:cs typeface="Calibri"/>
              </a:rPr>
              <a:t>doby</a:t>
            </a:r>
            <a:r>
              <a:rPr sz="1500" spc="105" dirty="0">
                <a:solidFill>
                  <a:srgbClr val="FFFFFF"/>
                </a:solidFill>
                <a:latin typeface="Calibri"/>
                <a:cs typeface="Calibri"/>
              </a:rPr>
              <a:t> </a:t>
            </a:r>
            <a:r>
              <a:rPr sz="1500" dirty="0">
                <a:solidFill>
                  <a:srgbClr val="FFFFFF"/>
                </a:solidFill>
                <a:latin typeface="Calibri"/>
                <a:cs typeface="Calibri"/>
              </a:rPr>
              <a:t>po</a:t>
            </a:r>
            <a:r>
              <a:rPr sz="1500" spc="120" dirty="0">
                <a:solidFill>
                  <a:srgbClr val="FFFFFF"/>
                </a:solidFill>
                <a:latin typeface="Calibri"/>
                <a:cs typeface="Calibri"/>
              </a:rPr>
              <a:t> </a:t>
            </a:r>
            <a:r>
              <a:rPr sz="1500" spc="-5" dirty="0">
                <a:solidFill>
                  <a:srgbClr val="FFFFFF"/>
                </a:solidFill>
                <a:latin typeface="Calibri"/>
                <a:cs typeface="Calibri"/>
              </a:rPr>
              <a:t>druhé</a:t>
            </a:r>
            <a:r>
              <a:rPr sz="1500" spc="114" dirty="0">
                <a:solidFill>
                  <a:srgbClr val="FFFFFF"/>
                </a:solidFill>
                <a:latin typeface="Calibri"/>
                <a:cs typeface="Calibri"/>
              </a:rPr>
              <a:t> </a:t>
            </a:r>
            <a:r>
              <a:rPr sz="1500" spc="-20" dirty="0">
                <a:solidFill>
                  <a:srgbClr val="FFFFFF"/>
                </a:solidFill>
                <a:latin typeface="Calibri"/>
                <a:cs typeface="Calibri"/>
              </a:rPr>
              <a:t>světové</a:t>
            </a:r>
            <a:r>
              <a:rPr sz="1500" spc="114" dirty="0">
                <a:solidFill>
                  <a:srgbClr val="FFFFFF"/>
                </a:solidFill>
                <a:latin typeface="Calibri"/>
                <a:cs typeface="Calibri"/>
              </a:rPr>
              <a:t> </a:t>
            </a:r>
            <a:r>
              <a:rPr sz="1500" spc="-5" dirty="0">
                <a:solidFill>
                  <a:srgbClr val="FFFFFF"/>
                </a:solidFill>
                <a:latin typeface="Calibri"/>
                <a:cs typeface="Calibri"/>
              </a:rPr>
              <a:t>válce,</a:t>
            </a:r>
            <a:r>
              <a:rPr sz="1500" spc="114" dirty="0">
                <a:solidFill>
                  <a:srgbClr val="FFFFFF"/>
                </a:solidFill>
                <a:latin typeface="Calibri"/>
                <a:cs typeface="Calibri"/>
              </a:rPr>
              <a:t> </a:t>
            </a:r>
            <a:r>
              <a:rPr sz="1500" spc="-20" dirty="0">
                <a:solidFill>
                  <a:srgbClr val="FFFFFF"/>
                </a:solidFill>
                <a:latin typeface="Calibri"/>
                <a:cs typeface="Calibri"/>
              </a:rPr>
              <a:t>kdy</a:t>
            </a:r>
            <a:endParaRPr sz="1500">
              <a:latin typeface="Calibri"/>
              <a:cs typeface="Calibri"/>
            </a:endParaRPr>
          </a:p>
          <a:p>
            <a:pPr>
              <a:lnSpc>
                <a:spcPts val="1710"/>
              </a:lnSpc>
            </a:pPr>
            <a:r>
              <a:rPr sz="1500" dirty="0">
                <a:solidFill>
                  <a:srgbClr val="FFFFFF"/>
                </a:solidFill>
                <a:latin typeface="Calibri"/>
                <a:cs typeface="Calibri"/>
              </a:rPr>
              <a:t>se</a:t>
            </a:r>
            <a:r>
              <a:rPr sz="1500" spc="5" dirty="0">
                <a:solidFill>
                  <a:srgbClr val="FFFFFF"/>
                </a:solidFill>
                <a:latin typeface="Calibri"/>
                <a:cs typeface="Calibri"/>
              </a:rPr>
              <a:t> </a:t>
            </a:r>
            <a:r>
              <a:rPr sz="1500" spc="-10" dirty="0">
                <a:solidFill>
                  <a:srgbClr val="FFFFFF"/>
                </a:solidFill>
                <a:latin typeface="Calibri"/>
                <a:cs typeface="Calibri"/>
              </a:rPr>
              <a:t>začala</a:t>
            </a:r>
            <a:r>
              <a:rPr sz="1500" spc="-20" dirty="0">
                <a:solidFill>
                  <a:srgbClr val="FFFFFF"/>
                </a:solidFill>
                <a:latin typeface="Calibri"/>
                <a:cs typeface="Calibri"/>
              </a:rPr>
              <a:t> </a:t>
            </a:r>
            <a:r>
              <a:rPr sz="1500" spc="-15" dirty="0">
                <a:solidFill>
                  <a:srgbClr val="FFFFFF"/>
                </a:solidFill>
                <a:latin typeface="Calibri"/>
                <a:cs typeface="Calibri"/>
              </a:rPr>
              <a:t>rozvíjet</a:t>
            </a:r>
            <a:r>
              <a:rPr sz="1500" spc="15" dirty="0">
                <a:solidFill>
                  <a:srgbClr val="FFFFFF"/>
                </a:solidFill>
                <a:latin typeface="Calibri"/>
                <a:cs typeface="Calibri"/>
              </a:rPr>
              <a:t> </a:t>
            </a:r>
            <a:r>
              <a:rPr sz="1500" spc="-10" dirty="0">
                <a:solidFill>
                  <a:srgbClr val="FFFFFF"/>
                </a:solidFill>
                <a:latin typeface="Calibri"/>
                <a:cs typeface="Calibri"/>
              </a:rPr>
              <a:t>především</a:t>
            </a:r>
            <a:r>
              <a:rPr sz="1500" spc="10" dirty="0">
                <a:solidFill>
                  <a:srgbClr val="FFFFFF"/>
                </a:solidFill>
                <a:latin typeface="Calibri"/>
                <a:cs typeface="Calibri"/>
              </a:rPr>
              <a:t> </a:t>
            </a:r>
            <a:r>
              <a:rPr sz="1500" dirty="0">
                <a:solidFill>
                  <a:srgbClr val="FFFFFF"/>
                </a:solidFill>
                <a:latin typeface="Calibri"/>
                <a:cs typeface="Calibri"/>
              </a:rPr>
              <a:t>na </a:t>
            </a:r>
            <a:r>
              <a:rPr sz="1500" spc="-5" dirty="0">
                <a:solidFill>
                  <a:srgbClr val="FFFFFF"/>
                </a:solidFill>
                <a:latin typeface="Calibri"/>
                <a:cs typeface="Calibri"/>
              </a:rPr>
              <a:t>hranicích Německa</a:t>
            </a:r>
            <a:r>
              <a:rPr sz="1500" spc="-10" dirty="0">
                <a:solidFill>
                  <a:srgbClr val="FFFFFF"/>
                </a:solidFill>
                <a:latin typeface="Calibri"/>
                <a:cs typeface="Calibri"/>
              </a:rPr>
              <a:t> </a:t>
            </a:r>
            <a:r>
              <a:rPr sz="1500" dirty="0">
                <a:solidFill>
                  <a:srgbClr val="FFFFFF"/>
                </a:solidFill>
                <a:latin typeface="Calibri"/>
                <a:cs typeface="Calibri"/>
              </a:rPr>
              <a:t>s</a:t>
            </a:r>
            <a:r>
              <a:rPr sz="1500" spc="-5" dirty="0">
                <a:solidFill>
                  <a:srgbClr val="FFFFFF"/>
                </a:solidFill>
                <a:latin typeface="Calibri"/>
                <a:cs typeface="Calibri"/>
              </a:rPr>
              <a:t> </a:t>
            </a:r>
            <a:r>
              <a:rPr sz="1500" spc="-15" dirty="0">
                <a:solidFill>
                  <a:srgbClr val="FFFFFF"/>
                </a:solidFill>
                <a:latin typeface="Calibri"/>
                <a:cs typeface="Calibri"/>
              </a:rPr>
              <a:t>Nizozemskem.</a:t>
            </a:r>
            <a:endParaRPr sz="1500">
              <a:latin typeface="Calibri"/>
              <a:cs typeface="Calibri"/>
            </a:endParaRPr>
          </a:p>
        </p:txBody>
      </p:sp>
      <p:sp>
        <p:nvSpPr>
          <p:cNvPr id="6" name="object 6"/>
          <p:cNvSpPr txBox="1"/>
          <p:nvPr/>
        </p:nvSpPr>
        <p:spPr>
          <a:xfrm>
            <a:off x="5037454" y="1285747"/>
            <a:ext cx="6438900" cy="459740"/>
          </a:xfrm>
          <a:prstGeom prst="rect">
            <a:avLst/>
          </a:prstGeom>
        </p:spPr>
        <p:txBody>
          <a:bodyPr vert="horz" wrap="square" lIns="0" tIns="12700" rIns="0" bIns="0" rtlCol="0">
            <a:spAutoFit/>
          </a:bodyPr>
          <a:lstStyle/>
          <a:p>
            <a:pPr marL="227965" indent="-227965">
              <a:lnSpc>
                <a:spcPts val="1710"/>
              </a:lnSpc>
              <a:spcBef>
                <a:spcPts val="100"/>
              </a:spcBef>
              <a:buFont typeface="Arial MT"/>
              <a:buChar char="•"/>
              <a:tabLst>
                <a:tab pos="227965" algn="l"/>
                <a:tab pos="228600" algn="l"/>
              </a:tabLst>
            </a:pPr>
            <a:r>
              <a:rPr sz="1500" dirty="0">
                <a:solidFill>
                  <a:srgbClr val="FFFFFF"/>
                </a:solidFill>
                <a:latin typeface="Calibri"/>
                <a:cs typeface="Calibri"/>
              </a:rPr>
              <a:t>V</a:t>
            </a:r>
            <a:r>
              <a:rPr sz="1500" spc="500" dirty="0">
                <a:solidFill>
                  <a:srgbClr val="FFFFFF"/>
                </a:solidFill>
                <a:latin typeface="Calibri"/>
                <a:cs typeface="Calibri"/>
              </a:rPr>
              <a:t> </a:t>
            </a:r>
            <a:r>
              <a:rPr sz="1500" spc="-10" dirty="0">
                <a:solidFill>
                  <a:srgbClr val="FFFFFF"/>
                </a:solidFill>
                <a:latin typeface="Calibri"/>
                <a:cs typeface="Calibri"/>
              </a:rPr>
              <a:t>roce</a:t>
            </a:r>
            <a:r>
              <a:rPr sz="1500" spc="500" dirty="0">
                <a:solidFill>
                  <a:srgbClr val="FFFFFF"/>
                </a:solidFill>
                <a:latin typeface="Calibri"/>
                <a:cs typeface="Calibri"/>
              </a:rPr>
              <a:t> </a:t>
            </a:r>
            <a:r>
              <a:rPr sz="1500" dirty="0">
                <a:solidFill>
                  <a:srgbClr val="FFFFFF"/>
                </a:solidFill>
                <a:latin typeface="Calibri"/>
                <a:cs typeface="Calibri"/>
              </a:rPr>
              <a:t>1958</a:t>
            </a:r>
            <a:r>
              <a:rPr sz="1500" spc="495" dirty="0">
                <a:solidFill>
                  <a:srgbClr val="FFFFFF"/>
                </a:solidFill>
                <a:latin typeface="Calibri"/>
                <a:cs typeface="Calibri"/>
              </a:rPr>
              <a:t> </a:t>
            </a:r>
            <a:r>
              <a:rPr sz="1500" spc="-5" dirty="0">
                <a:solidFill>
                  <a:srgbClr val="FFFFFF"/>
                </a:solidFill>
                <a:latin typeface="Calibri"/>
                <a:cs typeface="Calibri"/>
              </a:rPr>
              <a:t>bylo</a:t>
            </a:r>
            <a:r>
              <a:rPr sz="1500" spc="490" dirty="0">
                <a:solidFill>
                  <a:srgbClr val="FFFFFF"/>
                </a:solidFill>
                <a:latin typeface="Calibri"/>
                <a:cs typeface="Calibri"/>
              </a:rPr>
              <a:t> </a:t>
            </a:r>
            <a:r>
              <a:rPr sz="1500" spc="-15" dirty="0">
                <a:solidFill>
                  <a:srgbClr val="FFFFFF"/>
                </a:solidFill>
                <a:latin typeface="Calibri"/>
                <a:cs typeface="Calibri"/>
              </a:rPr>
              <a:t>kolem</a:t>
            </a:r>
            <a:r>
              <a:rPr sz="1500" spc="505" dirty="0">
                <a:solidFill>
                  <a:srgbClr val="FFFFFF"/>
                </a:solidFill>
                <a:latin typeface="Calibri"/>
                <a:cs typeface="Calibri"/>
              </a:rPr>
              <a:t> </a:t>
            </a:r>
            <a:r>
              <a:rPr sz="1500" spc="-10" dirty="0">
                <a:solidFill>
                  <a:srgbClr val="FFFFFF"/>
                </a:solidFill>
                <a:latin typeface="Calibri"/>
                <a:cs typeface="Calibri"/>
              </a:rPr>
              <a:t>Gronau</a:t>
            </a:r>
            <a:r>
              <a:rPr sz="1500" spc="509" dirty="0">
                <a:solidFill>
                  <a:srgbClr val="FFFFFF"/>
                </a:solidFill>
                <a:latin typeface="Calibri"/>
                <a:cs typeface="Calibri"/>
              </a:rPr>
              <a:t> </a:t>
            </a:r>
            <a:r>
              <a:rPr sz="1500" spc="-5" dirty="0">
                <a:solidFill>
                  <a:srgbClr val="FFFFFF"/>
                </a:solidFill>
                <a:latin typeface="Calibri"/>
                <a:cs typeface="Calibri"/>
              </a:rPr>
              <a:t>na</a:t>
            </a:r>
            <a:r>
              <a:rPr sz="1500" spc="490" dirty="0">
                <a:solidFill>
                  <a:srgbClr val="FFFFFF"/>
                </a:solidFill>
                <a:latin typeface="Calibri"/>
                <a:cs typeface="Calibri"/>
              </a:rPr>
              <a:t> </a:t>
            </a:r>
            <a:r>
              <a:rPr sz="1500" spc="-15" dirty="0">
                <a:solidFill>
                  <a:srgbClr val="FFFFFF"/>
                </a:solidFill>
                <a:latin typeface="Calibri"/>
                <a:cs typeface="Calibri"/>
              </a:rPr>
              <a:t>německo-nizozemské</a:t>
            </a:r>
            <a:r>
              <a:rPr sz="1500" spc="500" dirty="0">
                <a:solidFill>
                  <a:srgbClr val="FFFFFF"/>
                </a:solidFill>
                <a:latin typeface="Calibri"/>
                <a:cs typeface="Calibri"/>
              </a:rPr>
              <a:t> </a:t>
            </a:r>
            <a:r>
              <a:rPr sz="1500" spc="-5" dirty="0">
                <a:solidFill>
                  <a:srgbClr val="FFFFFF"/>
                </a:solidFill>
                <a:latin typeface="Calibri"/>
                <a:cs typeface="Calibri"/>
              </a:rPr>
              <a:t>hranici</a:t>
            </a:r>
            <a:r>
              <a:rPr sz="1500" spc="515" dirty="0">
                <a:solidFill>
                  <a:srgbClr val="FFFFFF"/>
                </a:solidFill>
                <a:latin typeface="Calibri"/>
                <a:cs typeface="Calibri"/>
              </a:rPr>
              <a:t> </a:t>
            </a:r>
            <a:r>
              <a:rPr sz="1500" spc="-15" dirty="0">
                <a:solidFill>
                  <a:srgbClr val="FFFFFF"/>
                </a:solidFill>
                <a:latin typeface="Calibri"/>
                <a:cs typeface="Calibri"/>
              </a:rPr>
              <a:t>založeno</a:t>
            </a:r>
            <a:endParaRPr sz="1500">
              <a:latin typeface="Calibri"/>
              <a:cs typeface="Calibri"/>
            </a:endParaRPr>
          </a:p>
          <a:p>
            <a:pPr>
              <a:lnSpc>
                <a:spcPts val="1710"/>
              </a:lnSpc>
            </a:pPr>
            <a:r>
              <a:rPr sz="1500" spc="-5" dirty="0">
                <a:solidFill>
                  <a:srgbClr val="FFFFFF"/>
                </a:solidFill>
                <a:latin typeface="Calibri"/>
                <a:cs typeface="Calibri"/>
              </a:rPr>
              <a:t>EUREGIO: </a:t>
            </a:r>
            <a:r>
              <a:rPr sz="1500" dirty="0">
                <a:solidFill>
                  <a:srgbClr val="FFFFFF"/>
                </a:solidFill>
                <a:latin typeface="Calibri"/>
                <a:cs typeface="Calibri"/>
              </a:rPr>
              <a:t>první</a:t>
            </a:r>
            <a:r>
              <a:rPr sz="1500" spc="-5" dirty="0">
                <a:solidFill>
                  <a:srgbClr val="FFFFFF"/>
                </a:solidFill>
                <a:latin typeface="Calibri"/>
                <a:cs typeface="Calibri"/>
              </a:rPr>
              <a:t> vyspělá institucionální</a:t>
            </a:r>
            <a:r>
              <a:rPr sz="1500" spc="-10" dirty="0">
                <a:solidFill>
                  <a:srgbClr val="FFFFFF"/>
                </a:solidFill>
                <a:latin typeface="Calibri"/>
                <a:cs typeface="Calibri"/>
              </a:rPr>
              <a:t> forma</a:t>
            </a:r>
            <a:r>
              <a:rPr sz="1500" dirty="0">
                <a:solidFill>
                  <a:srgbClr val="FFFFFF"/>
                </a:solidFill>
                <a:latin typeface="Calibri"/>
                <a:cs typeface="Calibri"/>
              </a:rPr>
              <a:t> </a:t>
            </a:r>
            <a:r>
              <a:rPr sz="1500" spc="-5" dirty="0">
                <a:solidFill>
                  <a:srgbClr val="FFFFFF"/>
                </a:solidFill>
                <a:latin typeface="Calibri"/>
                <a:cs typeface="Calibri"/>
              </a:rPr>
              <a:t>přeshraniční</a:t>
            </a:r>
            <a:r>
              <a:rPr sz="1500" spc="10" dirty="0">
                <a:solidFill>
                  <a:srgbClr val="FFFFFF"/>
                </a:solidFill>
                <a:latin typeface="Calibri"/>
                <a:cs typeface="Calibri"/>
              </a:rPr>
              <a:t> </a:t>
            </a:r>
            <a:r>
              <a:rPr sz="1500" spc="-5" dirty="0">
                <a:solidFill>
                  <a:srgbClr val="FFFFFF"/>
                </a:solidFill>
                <a:latin typeface="Calibri"/>
                <a:cs typeface="Calibri"/>
              </a:rPr>
              <a:t>spolupráce.</a:t>
            </a:r>
            <a:endParaRPr sz="1500">
              <a:latin typeface="Calibri"/>
              <a:cs typeface="Calibri"/>
            </a:endParaRPr>
          </a:p>
        </p:txBody>
      </p:sp>
      <p:pic>
        <p:nvPicPr>
          <p:cNvPr id="7" name="object 7"/>
          <p:cNvPicPr/>
          <p:nvPr/>
        </p:nvPicPr>
        <p:blipFill>
          <a:blip r:embed="rId3" cstate="print"/>
          <a:stretch>
            <a:fillRect/>
          </a:stretch>
        </p:blipFill>
        <p:spPr>
          <a:xfrm>
            <a:off x="393191" y="2654807"/>
            <a:ext cx="5559552" cy="3488436"/>
          </a:xfrm>
          <a:prstGeom prst="rect">
            <a:avLst/>
          </a:prstGeom>
        </p:spPr>
      </p:pic>
      <p:pic>
        <p:nvPicPr>
          <p:cNvPr id="8" name="object 8"/>
          <p:cNvPicPr/>
          <p:nvPr/>
        </p:nvPicPr>
        <p:blipFill>
          <a:blip r:embed="rId4" cstate="print"/>
          <a:stretch>
            <a:fillRect/>
          </a:stretch>
        </p:blipFill>
        <p:spPr>
          <a:xfrm>
            <a:off x="7239000" y="2528316"/>
            <a:ext cx="3572255" cy="374903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F8A110-B419-905A-4D12-3E1D41A09A1C}"/>
              </a:ext>
            </a:extLst>
          </p:cNvPr>
          <p:cNvSpPr>
            <a:spLocks noGrp="1"/>
          </p:cNvSpPr>
          <p:nvPr>
            <p:ph type="title"/>
          </p:nvPr>
        </p:nvSpPr>
        <p:spPr/>
        <p:txBody>
          <a:bodyPr/>
          <a:lstStyle/>
          <a:p>
            <a:r>
              <a:rPr lang="cs-CZ" dirty="0"/>
              <a:t>Hlavní cíle</a:t>
            </a:r>
          </a:p>
        </p:txBody>
      </p:sp>
      <p:sp>
        <p:nvSpPr>
          <p:cNvPr id="3" name="Zástupný obsah 2">
            <a:extLst>
              <a:ext uri="{FF2B5EF4-FFF2-40B4-BE49-F238E27FC236}">
                <a16:creationId xmlns:a16="http://schemas.microsoft.com/office/drawing/2014/main" id="{E7479C17-082A-C5E3-58DC-39A0AC7D7D03}"/>
              </a:ext>
            </a:extLst>
          </p:cNvPr>
          <p:cNvSpPr>
            <a:spLocks noGrp="1"/>
          </p:cNvSpPr>
          <p:nvPr>
            <p:ph idx="1"/>
          </p:nvPr>
        </p:nvSpPr>
        <p:spPr/>
        <p:txBody>
          <a:bodyPr/>
          <a:lstStyle/>
          <a:p>
            <a:pPr marL="0" indent="0">
              <a:buNone/>
            </a:pPr>
            <a:r>
              <a:rPr lang="cs-CZ" dirty="0"/>
              <a:t>Posílení regionálního rozvoje: Podpora harmonického ekonomického, sociálního a územního rozvoje EU.</a:t>
            </a:r>
          </a:p>
          <a:p>
            <a:pPr marL="0" indent="0">
              <a:buNone/>
            </a:pPr>
            <a:r>
              <a:rPr lang="cs-CZ" dirty="0"/>
              <a:t>Snížení ekonomických rozdílů: Pomoc regionům s nižšími příjmy a vyšší nezaměstnaností.</a:t>
            </a:r>
          </a:p>
          <a:p>
            <a:pPr marL="0" indent="0">
              <a:buNone/>
            </a:pPr>
            <a:r>
              <a:rPr lang="cs-CZ" dirty="0"/>
              <a:t>Podpora inovací a výzkumu: Financování projektů zaměřených na inovace, výzkum a technologický rozvoj</a:t>
            </a:r>
          </a:p>
        </p:txBody>
      </p:sp>
    </p:spTree>
    <p:extLst>
      <p:ext uri="{BB962C8B-B14F-4D97-AF65-F5344CB8AC3E}">
        <p14:creationId xmlns:p14="http://schemas.microsoft.com/office/powerpoint/2010/main" val="3866977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5464CD-4991-2619-5242-10D81AACAA99}"/>
              </a:ext>
            </a:extLst>
          </p:cNvPr>
          <p:cNvSpPr>
            <a:spLocks noGrp="1"/>
          </p:cNvSpPr>
          <p:nvPr>
            <p:ph type="title"/>
          </p:nvPr>
        </p:nvSpPr>
        <p:spPr/>
        <p:txBody>
          <a:bodyPr/>
          <a:lstStyle/>
          <a:p>
            <a:r>
              <a:rPr lang="cs-CZ" dirty="0"/>
              <a:t>Typy programů </a:t>
            </a:r>
            <a:r>
              <a:rPr lang="cs-CZ" dirty="0" err="1"/>
              <a:t>Interreg</a:t>
            </a:r>
            <a:endParaRPr lang="cs-CZ" dirty="0"/>
          </a:p>
        </p:txBody>
      </p:sp>
      <p:sp>
        <p:nvSpPr>
          <p:cNvPr id="3" name="Zástupný obsah 2">
            <a:extLst>
              <a:ext uri="{FF2B5EF4-FFF2-40B4-BE49-F238E27FC236}">
                <a16:creationId xmlns:a16="http://schemas.microsoft.com/office/drawing/2014/main" id="{B7C89AC2-9E81-6DE6-E4DD-B07B8A2FAB0A}"/>
              </a:ext>
            </a:extLst>
          </p:cNvPr>
          <p:cNvSpPr>
            <a:spLocks noGrp="1"/>
          </p:cNvSpPr>
          <p:nvPr>
            <p:ph idx="1"/>
          </p:nvPr>
        </p:nvSpPr>
        <p:spPr/>
        <p:txBody>
          <a:bodyPr/>
          <a:lstStyle/>
          <a:p>
            <a:pPr marL="0" indent="0">
              <a:buNone/>
            </a:pPr>
            <a:r>
              <a:rPr lang="cs-CZ" b="1" dirty="0" err="1"/>
              <a:t>Interreg</a:t>
            </a:r>
            <a:r>
              <a:rPr lang="cs-CZ" b="1" dirty="0"/>
              <a:t> A </a:t>
            </a:r>
            <a:r>
              <a:rPr lang="cs-CZ" dirty="0"/>
              <a:t>(Přeshraniční spolupráce): Projekty mezi sousedními regiony dvou nebo více zemí.</a:t>
            </a:r>
          </a:p>
          <a:p>
            <a:pPr marL="0" indent="0">
              <a:buNone/>
            </a:pPr>
            <a:endParaRPr lang="cs-CZ" dirty="0"/>
          </a:p>
          <a:p>
            <a:pPr marL="0" indent="0">
              <a:buNone/>
            </a:pPr>
            <a:r>
              <a:rPr lang="cs-CZ" b="1" dirty="0" err="1"/>
              <a:t>Interreg</a:t>
            </a:r>
            <a:r>
              <a:rPr lang="cs-CZ" b="1" dirty="0"/>
              <a:t> B </a:t>
            </a:r>
            <a:r>
              <a:rPr lang="cs-CZ" dirty="0"/>
              <a:t>(Nadnárodní spolupráce): Projekty mezi většími geografickými oblastmi, zahrnující více zemí.</a:t>
            </a:r>
          </a:p>
          <a:p>
            <a:pPr marL="0" indent="0">
              <a:buNone/>
            </a:pPr>
            <a:endParaRPr lang="cs-CZ" dirty="0"/>
          </a:p>
          <a:p>
            <a:pPr marL="0" indent="0">
              <a:buNone/>
            </a:pPr>
            <a:r>
              <a:rPr lang="cs-CZ" b="1" dirty="0" err="1"/>
              <a:t>Interreg</a:t>
            </a:r>
            <a:r>
              <a:rPr lang="cs-CZ" b="1" dirty="0"/>
              <a:t> C </a:t>
            </a:r>
            <a:r>
              <a:rPr lang="cs-CZ" dirty="0"/>
              <a:t>(Meziregionální spolupráce): Projekty zaměřené na výměnu zkušeností a osvědčených postupů mezi regiony celé EU</a:t>
            </a:r>
          </a:p>
        </p:txBody>
      </p:sp>
    </p:spTree>
    <p:extLst>
      <p:ext uri="{BB962C8B-B14F-4D97-AF65-F5344CB8AC3E}">
        <p14:creationId xmlns:p14="http://schemas.microsoft.com/office/powerpoint/2010/main" val="3069090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D889E9-63FE-3647-0A76-5FCD01B89A52}"/>
              </a:ext>
            </a:extLst>
          </p:cNvPr>
          <p:cNvSpPr>
            <a:spLocks noGrp="1"/>
          </p:cNvSpPr>
          <p:nvPr>
            <p:ph type="title"/>
          </p:nvPr>
        </p:nvSpPr>
        <p:spPr/>
        <p:txBody>
          <a:bodyPr/>
          <a:lstStyle/>
          <a:p>
            <a:r>
              <a:rPr lang="cs-CZ" dirty="0"/>
              <a:t>Financování a podpora</a:t>
            </a:r>
          </a:p>
        </p:txBody>
      </p:sp>
      <p:sp>
        <p:nvSpPr>
          <p:cNvPr id="3" name="Zástupný obsah 2">
            <a:extLst>
              <a:ext uri="{FF2B5EF4-FFF2-40B4-BE49-F238E27FC236}">
                <a16:creationId xmlns:a16="http://schemas.microsoft.com/office/drawing/2014/main" id="{E3BD52BD-D19B-C718-7258-D40634177BFD}"/>
              </a:ext>
            </a:extLst>
          </p:cNvPr>
          <p:cNvSpPr>
            <a:spLocks noGrp="1"/>
          </p:cNvSpPr>
          <p:nvPr>
            <p:ph idx="1"/>
          </p:nvPr>
        </p:nvSpPr>
        <p:spPr/>
        <p:txBody>
          <a:bodyPr>
            <a:normAutofit/>
          </a:bodyPr>
          <a:lstStyle/>
          <a:p>
            <a:pPr marL="0" indent="0">
              <a:buNone/>
            </a:pPr>
            <a:r>
              <a:rPr lang="cs-CZ" dirty="0"/>
              <a:t>Spolufinancování: Projekty jsou spolufinancovány z Evropského fondu pro regionální rozvoj (ERDF) a národních zdrojů.</a:t>
            </a:r>
          </a:p>
          <a:p>
            <a:pPr marL="0" indent="0">
              <a:buNone/>
            </a:pPr>
            <a:endParaRPr lang="cs-CZ" dirty="0"/>
          </a:p>
          <a:p>
            <a:pPr marL="0" indent="0">
              <a:buNone/>
            </a:pPr>
            <a:endParaRPr lang="cs-CZ" dirty="0"/>
          </a:p>
          <a:p>
            <a:pPr marL="0" indent="0">
              <a:buNone/>
            </a:pPr>
            <a:r>
              <a:rPr lang="cs-CZ" dirty="0"/>
              <a:t>Podporované aktivity: Konference, workshopy, příprava strategií, akčních plánů, školení a pilotní investice</a:t>
            </a:r>
          </a:p>
          <a:p>
            <a:pPr marL="0" indent="0">
              <a:buNone/>
            </a:pPr>
            <a:endParaRPr lang="cs-CZ" dirty="0"/>
          </a:p>
        </p:txBody>
      </p:sp>
    </p:spTree>
    <p:extLst>
      <p:ext uri="{BB962C8B-B14F-4D97-AF65-F5344CB8AC3E}">
        <p14:creationId xmlns:p14="http://schemas.microsoft.com/office/powerpoint/2010/main" val="335465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9B94C37-3765-7518-D9F8-B69439FF4B83}"/>
              </a:ext>
            </a:extLst>
          </p:cNvPr>
          <p:cNvPicPr>
            <a:picLocks noChangeAspect="1"/>
          </p:cNvPicPr>
          <p:nvPr/>
        </p:nvPicPr>
        <p:blipFill>
          <a:blip r:embed="rId2"/>
          <a:srcRect b="9582"/>
          <a:stretch/>
        </p:blipFill>
        <p:spPr>
          <a:xfrm>
            <a:off x="381784" y="616945"/>
            <a:ext cx="10921522" cy="5075760"/>
          </a:xfrm>
          <a:prstGeom prst="rect">
            <a:avLst/>
          </a:prstGeom>
        </p:spPr>
      </p:pic>
    </p:spTree>
    <p:extLst>
      <p:ext uri="{BB962C8B-B14F-4D97-AF65-F5344CB8AC3E}">
        <p14:creationId xmlns:p14="http://schemas.microsoft.com/office/powerpoint/2010/main" val="2430117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62BC8F-F2D4-19A0-6BF3-757FE12EADDF}"/>
              </a:ext>
            </a:extLst>
          </p:cNvPr>
          <p:cNvSpPr>
            <a:spLocks noGrp="1"/>
          </p:cNvSpPr>
          <p:nvPr>
            <p:ph type="title"/>
          </p:nvPr>
        </p:nvSpPr>
        <p:spPr/>
        <p:txBody>
          <a:bodyPr/>
          <a:lstStyle/>
          <a:p>
            <a:r>
              <a:rPr lang="cs-CZ" dirty="0"/>
              <a:t>INTERREG Česko - Polsko 2021-2027</a:t>
            </a:r>
          </a:p>
        </p:txBody>
      </p:sp>
      <p:sp>
        <p:nvSpPr>
          <p:cNvPr id="3" name="Zástupný obsah 2">
            <a:extLst>
              <a:ext uri="{FF2B5EF4-FFF2-40B4-BE49-F238E27FC236}">
                <a16:creationId xmlns:a16="http://schemas.microsoft.com/office/drawing/2014/main" id="{04E5D832-54C2-958E-0D2D-7A087F97E38E}"/>
              </a:ext>
            </a:extLst>
          </p:cNvPr>
          <p:cNvSpPr>
            <a:spLocks noGrp="1"/>
          </p:cNvSpPr>
          <p:nvPr>
            <p:ph idx="1"/>
          </p:nvPr>
        </p:nvSpPr>
        <p:spPr/>
        <p:txBody>
          <a:bodyPr/>
          <a:lstStyle/>
          <a:p>
            <a:pPr algn="just">
              <a:buFont typeface="Arial" panose="020B0604020202020204" pitchFamily="34" charset="0"/>
              <a:buChar char="•"/>
            </a:pPr>
            <a:r>
              <a:rPr lang="cs-CZ" b="0" i="0" dirty="0">
                <a:solidFill>
                  <a:srgbClr val="1C222F"/>
                </a:solidFill>
                <a:effectLst/>
                <a:latin typeface="Roboto" panose="02000000000000000000" pitchFamily="2" charset="0"/>
              </a:rPr>
              <a:t>Programové území, ležící v česko-polském pohraničí, je tvořeno regiony NUTS 3, které </a:t>
            </a:r>
            <a:r>
              <a:rPr lang="cs-CZ" b="0" i="0" dirty="0" err="1">
                <a:solidFill>
                  <a:srgbClr val="1C222F"/>
                </a:solidFill>
                <a:effectLst/>
                <a:latin typeface="Roboto" panose="02000000000000000000" pitchFamily="2" charset="0"/>
              </a:rPr>
              <a:t>představuje:na</a:t>
            </a:r>
            <a:r>
              <a:rPr lang="cs-CZ" b="0" i="0" dirty="0">
                <a:solidFill>
                  <a:srgbClr val="1C222F"/>
                </a:solidFill>
                <a:effectLst/>
                <a:latin typeface="Roboto" panose="02000000000000000000" pitchFamily="2" charset="0"/>
              </a:rPr>
              <a:t> české straně: Liberecký kraj, Královéhradecký kraj, Pardubický kraj, Olomoucký kraj a Moravskoslezský kraj a</a:t>
            </a:r>
          </a:p>
          <a:p>
            <a:pPr algn="just">
              <a:buFont typeface="Arial" panose="020B0604020202020204" pitchFamily="34" charset="0"/>
              <a:buChar char="•"/>
            </a:pPr>
            <a:r>
              <a:rPr lang="cs-CZ" b="0" i="0" dirty="0">
                <a:solidFill>
                  <a:srgbClr val="1C222F"/>
                </a:solidFill>
                <a:effectLst/>
                <a:latin typeface="Roboto" panose="02000000000000000000" pitchFamily="2" charset="0"/>
              </a:rPr>
              <a:t>na polské straně:  </a:t>
            </a:r>
            <a:r>
              <a:rPr lang="cs-CZ" b="0" i="0" dirty="0" err="1">
                <a:solidFill>
                  <a:srgbClr val="1C222F"/>
                </a:solidFill>
                <a:effectLst/>
                <a:latin typeface="Roboto" panose="02000000000000000000" pitchFamily="2" charset="0"/>
              </a:rPr>
              <a:t>podregion</a:t>
            </a:r>
            <a:r>
              <a:rPr lang="cs-CZ" b="0" i="0" dirty="0">
                <a:solidFill>
                  <a:srgbClr val="1C222F"/>
                </a:solidFill>
                <a:effectLst/>
                <a:latin typeface="Roboto" panose="02000000000000000000" pitchFamily="2" charset="0"/>
              </a:rPr>
              <a:t> </a:t>
            </a:r>
            <a:r>
              <a:rPr lang="cs-CZ" b="0" i="0" dirty="0" err="1">
                <a:solidFill>
                  <a:srgbClr val="1C222F"/>
                </a:solidFill>
                <a:effectLst/>
                <a:latin typeface="Roboto" panose="02000000000000000000" pitchFamily="2" charset="0"/>
              </a:rPr>
              <a:t>Bielski</a:t>
            </a:r>
            <a:r>
              <a:rPr lang="cs-CZ" b="0" i="0" dirty="0">
                <a:solidFill>
                  <a:srgbClr val="1C222F"/>
                </a:solidFill>
                <a:effectLst/>
                <a:latin typeface="Roboto" panose="02000000000000000000" pitchFamily="2" charset="0"/>
              </a:rPr>
              <a:t> a </a:t>
            </a:r>
            <a:r>
              <a:rPr lang="cs-CZ" b="0" i="0" dirty="0" err="1">
                <a:solidFill>
                  <a:srgbClr val="1C222F"/>
                </a:solidFill>
                <a:effectLst/>
                <a:latin typeface="Roboto" panose="02000000000000000000" pitchFamily="2" charset="0"/>
              </a:rPr>
              <a:t>Rybnicki</a:t>
            </a:r>
            <a:r>
              <a:rPr lang="cs-CZ" b="0" i="0" dirty="0">
                <a:solidFill>
                  <a:srgbClr val="1C222F"/>
                </a:solidFill>
                <a:effectLst/>
                <a:latin typeface="Roboto" panose="02000000000000000000" pitchFamily="2" charset="0"/>
              </a:rPr>
              <a:t> (Slezské vojvodství), </a:t>
            </a:r>
            <a:r>
              <a:rPr lang="cs-CZ" b="0" i="0" dirty="0" err="1">
                <a:solidFill>
                  <a:srgbClr val="1C222F"/>
                </a:solidFill>
                <a:effectLst/>
                <a:latin typeface="Roboto" panose="02000000000000000000" pitchFamily="2" charset="0"/>
              </a:rPr>
              <a:t>Jeleniogórski</a:t>
            </a:r>
            <a:r>
              <a:rPr lang="cs-CZ" b="0" i="0" dirty="0">
                <a:solidFill>
                  <a:srgbClr val="1C222F"/>
                </a:solidFill>
                <a:effectLst/>
                <a:latin typeface="Roboto" panose="02000000000000000000" pitchFamily="2" charset="0"/>
              </a:rPr>
              <a:t> a </a:t>
            </a:r>
            <a:r>
              <a:rPr lang="cs-CZ" b="0" i="0" dirty="0" err="1">
                <a:solidFill>
                  <a:srgbClr val="1C222F"/>
                </a:solidFill>
                <a:effectLst/>
                <a:latin typeface="Roboto" panose="02000000000000000000" pitchFamily="2" charset="0"/>
              </a:rPr>
              <a:t>Wałbrzyski</a:t>
            </a:r>
            <a:r>
              <a:rPr lang="cs-CZ" b="0" i="0" dirty="0">
                <a:solidFill>
                  <a:srgbClr val="1C222F"/>
                </a:solidFill>
                <a:effectLst/>
                <a:latin typeface="Roboto" panose="02000000000000000000" pitchFamily="2" charset="0"/>
              </a:rPr>
              <a:t> (Dolnoslezské vojvodství), </a:t>
            </a:r>
            <a:r>
              <a:rPr lang="cs-CZ" b="0" i="0" dirty="0" err="1">
                <a:solidFill>
                  <a:srgbClr val="1C222F"/>
                </a:solidFill>
                <a:effectLst/>
                <a:latin typeface="Roboto" panose="02000000000000000000" pitchFamily="2" charset="0"/>
              </a:rPr>
              <a:t>Nyski</a:t>
            </a:r>
            <a:r>
              <a:rPr lang="cs-CZ" b="0" i="0" dirty="0">
                <a:solidFill>
                  <a:srgbClr val="1C222F"/>
                </a:solidFill>
                <a:effectLst/>
                <a:latin typeface="Roboto" panose="02000000000000000000" pitchFamily="2" charset="0"/>
              </a:rPr>
              <a:t> a </a:t>
            </a:r>
            <a:r>
              <a:rPr lang="cs-CZ" b="0" i="0" dirty="0" err="1">
                <a:solidFill>
                  <a:srgbClr val="1C222F"/>
                </a:solidFill>
                <a:effectLst/>
                <a:latin typeface="Roboto" panose="02000000000000000000" pitchFamily="2" charset="0"/>
              </a:rPr>
              <a:t>Opolski</a:t>
            </a:r>
            <a:r>
              <a:rPr lang="cs-CZ" b="0" i="0" dirty="0">
                <a:solidFill>
                  <a:srgbClr val="1C222F"/>
                </a:solidFill>
                <a:effectLst/>
                <a:latin typeface="Roboto" panose="02000000000000000000" pitchFamily="2" charset="0"/>
              </a:rPr>
              <a:t> (Opolské vojvodství) a dále okresy </a:t>
            </a:r>
            <a:r>
              <a:rPr lang="cs-CZ" b="0" i="0" dirty="0" err="1">
                <a:solidFill>
                  <a:srgbClr val="1C222F"/>
                </a:solidFill>
                <a:effectLst/>
                <a:latin typeface="Roboto" panose="02000000000000000000" pitchFamily="2" charset="0"/>
              </a:rPr>
              <a:t>Strzeliński</a:t>
            </a:r>
            <a:r>
              <a:rPr lang="cs-CZ" b="0" i="0" dirty="0">
                <a:solidFill>
                  <a:srgbClr val="1C222F"/>
                </a:solidFill>
                <a:effectLst/>
                <a:latin typeface="Roboto" panose="02000000000000000000" pitchFamily="2" charset="0"/>
              </a:rPr>
              <a:t> (</a:t>
            </a:r>
            <a:r>
              <a:rPr lang="cs-CZ" b="0" i="0" dirty="0" err="1">
                <a:solidFill>
                  <a:srgbClr val="1C222F"/>
                </a:solidFill>
                <a:effectLst/>
                <a:latin typeface="Roboto" panose="02000000000000000000" pitchFamily="2" charset="0"/>
              </a:rPr>
              <a:t>podregion</a:t>
            </a:r>
            <a:r>
              <a:rPr lang="cs-CZ" b="0" i="0" dirty="0">
                <a:solidFill>
                  <a:srgbClr val="1C222F"/>
                </a:solidFill>
                <a:effectLst/>
                <a:latin typeface="Roboto" panose="02000000000000000000" pitchFamily="2" charset="0"/>
              </a:rPr>
              <a:t> </a:t>
            </a:r>
            <a:r>
              <a:rPr lang="cs-CZ" b="0" i="0" dirty="0" err="1">
                <a:solidFill>
                  <a:srgbClr val="1C222F"/>
                </a:solidFill>
                <a:effectLst/>
                <a:latin typeface="Roboto" panose="02000000000000000000" pitchFamily="2" charset="0"/>
              </a:rPr>
              <a:t>Wrocławski</a:t>
            </a:r>
            <a:r>
              <a:rPr lang="cs-CZ" b="0" i="0" dirty="0">
                <a:solidFill>
                  <a:srgbClr val="1C222F"/>
                </a:solidFill>
                <a:effectLst/>
                <a:latin typeface="Roboto" panose="02000000000000000000" pitchFamily="2" charset="0"/>
              </a:rPr>
              <a:t> v Dolnoslezském vojvodství) a </a:t>
            </a:r>
            <a:r>
              <a:rPr lang="cs-CZ" b="0" i="0" dirty="0" err="1">
                <a:solidFill>
                  <a:srgbClr val="1C222F"/>
                </a:solidFill>
                <a:effectLst/>
                <a:latin typeface="Roboto" panose="02000000000000000000" pitchFamily="2" charset="0"/>
              </a:rPr>
              <a:t>Pszczyński</a:t>
            </a:r>
            <a:r>
              <a:rPr lang="cs-CZ" b="0" i="0" dirty="0">
                <a:solidFill>
                  <a:srgbClr val="1C222F"/>
                </a:solidFill>
                <a:effectLst/>
                <a:latin typeface="Roboto" panose="02000000000000000000" pitchFamily="2" charset="0"/>
              </a:rPr>
              <a:t> (</a:t>
            </a:r>
            <a:r>
              <a:rPr lang="cs-CZ" b="0" i="0" dirty="0" err="1">
                <a:solidFill>
                  <a:srgbClr val="1C222F"/>
                </a:solidFill>
                <a:effectLst/>
                <a:latin typeface="Roboto" panose="02000000000000000000" pitchFamily="2" charset="0"/>
              </a:rPr>
              <a:t>podregion</a:t>
            </a:r>
            <a:r>
              <a:rPr lang="cs-CZ" b="0" i="0" dirty="0">
                <a:solidFill>
                  <a:srgbClr val="1C222F"/>
                </a:solidFill>
                <a:effectLst/>
                <a:latin typeface="Roboto" panose="02000000000000000000" pitchFamily="2" charset="0"/>
              </a:rPr>
              <a:t> </a:t>
            </a:r>
            <a:r>
              <a:rPr lang="cs-CZ" b="0" i="0" dirty="0" err="1">
                <a:solidFill>
                  <a:srgbClr val="1C222F"/>
                </a:solidFill>
                <a:effectLst/>
                <a:latin typeface="Roboto" panose="02000000000000000000" pitchFamily="2" charset="0"/>
              </a:rPr>
              <a:t>Tyski</a:t>
            </a:r>
            <a:r>
              <a:rPr lang="cs-CZ" b="0" i="0" dirty="0">
                <a:solidFill>
                  <a:srgbClr val="1C222F"/>
                </a:solidFill>
                <a:effectLst/>
                <a:latin typeface="Roboto" panose="02000000000000000000" pitchFamily="2" charset="0"/>
              </a:rPr>
              <a:t> ve Slezském vojvodství).</a:t>
            </a:r>
          </a:p>
          <a:p>
            <a:pPr marL="0" indent="0">
              <a:buNone/>
            </a:pPr>
            <a:endParaRPr lang="cs-CZ" dirty="0"/>
          </a:p>
        </p:txBody>
      </p:sp>
    </p:spTree>
    <p:extLst>
      <p:ext uri="{BB962C8B-B14F-4D97-AF65-F5344CB8AC3E}">
        <p14:creationId xmlns:p14="http://schemas.microsoft.com/office/powerpoint/2010/main" val="92226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132B47-8132-D033-6054-51F67EC578E4}"/>
              </a:ext>
            </a:extLst>
          </p:cNvPr>
          <p:cNvSpPr>
            <a:spLocks noGrp="1"/>
          </p:cNvSpPr>
          <p:nvPr>
            <p:ph type="title"/>
          </p:nvPr>
        </p:nvSpPr>
        <p:spPr/>
        <p:txBody>
          <a:bodyPr>
            <a:normAutofit/>
          </a:bodyPr>
          <a:lstStyle/>
          <a:p>
            <a:r>
              <a:rPr lang="cs-CZ" sz="2400" b="1" i="0" dirty="0">
                <a:solidFill>
                  <a:srgbClr val="1C222F"/>
                </a:solidFill>
                <a:effectLst/>
                <a:latin typeface="Roboto" panose="02000000000000000000" pitchFamily="2" charset="0"/>
              </a:rPr>
              <a:t>Program přeshraniční spolupráce </a:t>
            </a:r>
            <a:r>
              <a:rPr lang="cs-CZ" sz="2400" b="1" i="0" dirty="0" err="1">
                <a:solidFill>
                  <a:srgbClr val="1C222F"/>
                </a:solidFill>
                <a:effectLst/>
                <a:latin typeface="Roboto" panose="02000000000000000000" pitchFamily="2" charset="0"/>
              </a:rPr>
              <a:t>Interreg</a:t>
            </a:r>
            <a:r>
              <a:rPr lang="cs-CZ" sz="2400" b="1" i="0" dirty="0">
                <a:solidFill>
                  <a:srgbClr val="1C222F"/>
                </a:solidFill>
                <a:effectLst/>
                <a:latin typeface="Roboto" panose="02000000000000000000" pitchFamily="2" charset="0"/>
              </a:rPr>
              <a:t> Slovensko - Česko 2021 - 2027</a:t>
            </a:r>
            <a:endParaRPr lang="cs-CZ" sz="2400" dirty="0"/>
          </a:p>
        </p:txBody>
      </p:sp>
      <p:sp>
        <p:nvSpPr>
          <p:cNvPr id="3" name="Zástupný obsah 2">
            <a:extLst>
              <a:ext uri="{FF2B5EF4-FFF2-40B4-BE49-F238E27FC236}">
                <a16:creationId xmlns:a16="http://schemas.microsoft.com/office/drawing/2014/main" id="{3DFB1E40-6DE8-4712-F0E7-88195F8BF219}"/>
              </a:ext>
            </a:extLst>
          </p:cNvPr>
          <p:cNvSpPr>
            <a:spLocks noGrp="1"/>
          </p:cNvSpPr>
          <p:nvPr>
            <p:ph idx="1"/>
          </p:nvPr>
        </p:nvSpPr>
        <p:spPr/>
        <p:txBody>
          <a:bodyPr/>
          <a:lstStyle/>
          <a:p>
            <a:r>
              <a:rPr lang="cs-CZ" b="0" i="0" dirty="0">
                <a:solidFill>
                  <a:srgbClr val="1C222F"/>
                </a:solidFill>
                <a:effectLst/>
                <a:latin typeface="Roboto" panose="02000000000000000000" pitchFamily="2" charset="0"/>
              </a:rPr>
              <a:t>Hlavním cílem programu je podporovat udržitelnou přeshraniční spolupráci a napomáhat tak ke zlepšení ekonomické, sociální a územní integrace v programovém území. Budou podporovány projekty, které zlepší kvalitu života v slovensko-českém pohraničí.</a:t>
            </a:r>
          </a:p>
          <a:p>
            <a:r>
              <a:rPr lang="cs-CZ" b="0" i="0" dirty="0">
                <a:solidFill>
                  <a:srgbClr val="1C222F"/>
                </a:solidFill>
                <a:effectLst/>
                <a:latin typeface="Roboto" panose="02000000000000000000" pitchFamily="2" charset="0"/>
              </a:rPr>
              <a:t>Programové území umožní podporu pro projekty s pozitivním přeshraničním dopadem v Jihomoravském, Zlínském a Moravskoslezském kraji na české straně a v Trnavském, Trenčianském a Žilinském kraji na slovenské straně.</a:t>
            </a:r>
            <a:endParaRPr lang="cs-CZ" dirty="0"/>
          </a:p>
        </p:txBody>
      </p:sp>
    </p:spTree>
    <p:extLst>
      <p:ext uri="{BB962C8B-B14F-4D97-AF65-F5344CB8AC3E}">
        <p14:creationId xmlns:p14="http://schemas.microsoft.com/office/powerpoint/2010/main" val="1701022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54274-2A54-145F-BDE7-4431F717B1E9}"/>
              </a:ext>
            </a:extLst>
          </p:cNvPr>
          <p:cNvSpPr>
            <a:spLocks noGrp="1"/>
          </p:cNvSpPr>
          <p:nvPr>
            <p:ph type="title"/>
          </p:nvPr>
        </p:nvSpPr>
        <p:spPr/>
        <p:txBody>
          <a:bodyPr/>
          <a:lstStyle/>
          <a:p>
            <a:r>
              <a:rPr lang="cs-CZ" dirty="0"/>
              <a:t>INTERREG Rakousko - Česko 2021-2027</a:t>
            </a:r>
          </a:p>
        </p:txBody>
      </p:sp>
      <p:sp>
        <p:nvSpPr>
          <p:cNvPr id="3" name="Zástupný obsah 2">
            <a:extLst>
              <a:ext uri="{FF2B5EF4-FFF2-40B4-BE49-F238E27FC236}">
                <a16:creationId xmlns:a16="http://schemas.microsoft.com/office/drawing/2014/main" id="{AE700B93-4AE7-B1D5-427D-015E1ADEA548}"/>
              </a:ext>
            </a:extLst>
          </p:cNvPr>
          <p:cNvSpPr>
            <a:spLocks noGrp="1"/>
          </p:cNvSpPr>
          <p:nvPr>
            <p:ph idx="1"/>
          </p:nvPr>
        </p:nvSpPr>
        <p:spPr/>
        <p:txBody>
          <a:bodyPr>
            <a:normAutofit fontScale="92500"/>
          </a:bodyPr>
          <a:lstStyle/>
          <a:p>
            <a:r>
              <a:rPr lang="cs-CZ" b="0" i="0" dirty="0">
                <a:solidFill>
                  <a:srgbClr val="1A1F2A"/>
                </a:solidFill>
                <a:effectLst/>
                <a:latin typeface="Roboto" panose="02000000000000000000" pitchFamily="2" charset="0"/>
              </a:rPr>
              <a:t>Hlavním cílem programu je prostřednictvím realizace projektů v tematických oblastech: věda a výzkum, ochrana klimatu a životního prostředí, vzdělávání, kultura a cestovní ruch, přeshraniční správa opět podporovat udržitelnou přeshraniční spolupráci a napomáhat tak ke zlepšení ekonomické, sociální a územní integrace. Dotace projektu z EFRR je ve výši 80% celkových způsobilých výdajů. </a:t>
            </a:r>
          </a:p>
          <a:p>
            <a:pPr algn="l"/>
            <a:r>
              <a:rPr lang="cs-CZ" b="1" i="0" dirty="0">
                <a:solidFill>
                  <a:srgbClr val="1A1F2A"/>
                </a:solidFill>
                <a:effectLst/>
                <a:latin typeface="Roboto" panose="02000000000000000000" pitchFamily="2" charset="0"/>
              </a:rPr>
              <a:t>Česká republika: </a:t>
            </a:r>
            <a:r>
              <a:rPr lang="cs-CZ" b="0" i="0" dirty="0">
                <a:solidFill>
                  <a:srgbClr val="1A1F2A"/>
                </a:solidFill>
                <a:effectLst/>
                <a:latin typeface="Roboto" panose="02000000000000000000" pitchFamily="2" charset="0"/>
              </a:rPr>
              <a:t>Jihomoravský kraj, Jihočeský kraj, Kraj Vysočina</a:t>
            </a:r>
          </a:p>
          <a:p>
            <a:pPr algn="l"/>
            <a:r>
              <a:rPr lang="cs-CZ" b="1" i="0" dirty="0">
                <a:solidFill>
                  <a:srgbClr val="1A1F2A"/>
                </a:solidFill>
                <a:effectLst/>
                <a:latin typeface="Roboto" panose="02000000000000000000" pitchFamily="2" charset="0"/>
              </a:rPr>
              <a:t>Rakousko: </a:t>
            </a:r>
            <a:r>
              <a:rPr lang="cs-CZ" b="0" i="0" dirty="0" err="1">
                <a:solidFill>
                  <a:srgbClr val="1A1F2A"/>
                </a:solidFill>
                <a:effectLst/>
                <a:latin typeface="Roboto" panose="02000000000000000000" pitchFamily="2" charset="0"/>
              </a:rPr>
              <a:t>Mostviertel-Eisenwurzen</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Sankt</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Pölten</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Waldviertel</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Weinviertel</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Wiener</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Umland-Nordteil</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Wien</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Innviertel</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Linz-Wels</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Mühlviertel</a:t>
            </a:r>
            <a:r>
              <a:rPr lang="cs-CZ" b="0" i="0" dirty="0">
                <a:solidFill>
                  <a:srgbClr val="1A1F2A"/>
                </a:solidFill>
                <a:effectLst/>
                <a:latin typeface="Roboto" panose="02000000000000000000" pitchFamily="2" charset="0"/>
              </a:rPr>
              <a:t>, </a:t>
            </a:r>
            <a:r>
              <a:rPr lang="cs-CZ" b="0" i="0" dirty="0" err="1">
                <a:solidFill>
                  <a:srgbClr val="1A1F2A"/>
                </a:solidFill>
                <a:effectLst/>
                <a:latin typeface="Roboto" panose="02000000000000000000" pitchFamily="2" charset="0"/>
              </a:rPr>
              <a:t>Steyr-Kirchdorf</a:t>
            </a:r>
            <a:endParaRPr lang="cs-CZ" b="0" i="0" dirty="0">
              <a:solidFill>
                <a:srgbClr val="1A1F2A"/>
              </a:solidFill>
              <a:effectLst/>
              <a:latin typeface="Roboto" panose="02000000000000000000" pitchFamily="2" charset="0"/>
            </a:endParaRPr>
          </a:p>
          <a:p>
            <a:endParaRPr lang="cs-CZ" dirty="0"/>
          </a:p>
        </p:txBody>
      </p:sp>
    </p:spTree>
    <p:extLst>
      <p:ext uri="{BB962C8B-B14F-4D97-AF65-F5344CB8AC3E}">
        <p14:creationId xmlns:p14="http://schemas.microsoft.com/office/powerpoint/2010/main" val="1649339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755766-876D-AC08-A229-3482D7595524}"/>
              </a:ext>
            </a:extLst>
          </p:cNvPr>
          <p:cNvSpPr>
            <a:spLocks noGrp="1"/>
          </p:cNvSpPr>
          <p:nvPr>
            <p:ph type="title"/>
          </p:nvPr>
        </p:nvSpPr>
        <p:spPr/>
        <p:txBody>
          <a:bodyPr>
            <a:normAutofit/>
          </a:bodyPr>
          <a:lstStyle/>
          <a:p>
            <a:r>
              <a:rPr lang="cs-CZ" sz="3200" b="0" i="0" dirty="0">
                <a:solidFill>
                  <a:srgbClr val="1C222F"/>
                </a:solidFill>
                <a:effectLst/>
                <a:latin typeface="Roboto" panose="02000000000000000000" pitchFamily="2" charset="0"/>
              </a:rPr>
              <a:t>Programy nadnárodní a meziregionální spolupráce </a:t>
            </a:r>
            <a:endParaRPr lang="cs-CZ" sz="3200" dirty="0"/>
          </a:p>
        </p:txBody>
      </p:sp>
      <p:pic>
        <p:nvPicPr>
          <p:cNvPr id="5" name="Zástupný obsah 4">
            <a:extLst>
              <a:ext uri="{FF2B5EF4-FFF2-40B4-BE49-F238E27FC236}">
                <a16:creationId xmlns:a16="http://schemas.microsoft.com/office/drawing/2014/main" id="{F5ADD5D4-29F3-1A87-3ADB-99593C35B014}"/>
              </a:ext>
            </a:extLst>
          </p:cNvPr>
          <p:cNvPicPr>
            <a:picLocks noGrp="1" noChangeAspect="1"/>
          </p:cNvPicPr>
          <p:nvPr>
            <p:ph idx="1"/>
          </p:nvPr>
        </p:nvPicPr>
        <p:blipFill>
          <a:blip r:embed="rId2"/>
          <a:stretch>
            <a:fillRect/>
          </a:stretch>
        </p:blipFill>
        <p:spPr>
          <a:xfrm>
            <a:off x="1465243" y="1574847"/>
            <a:ext cx="9805012" cy="5137680"/>
          </a:xfrm>
        </p:spPr>
      </p:pic>
    </p:spTree>
    <p:extLst>
      <p:ext uri="{BB962C8B-B14F-4D97-AF65-F5344CB8AC3E}">
        <p14:creationId xmlns:p14="http://schemas.microsoft.com/office/powerpoint/2010/main" val="2938167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CFB0C5-A208-4B8B-1DAE-F8FAB60F2E16}"/>
              </a:ext>
            </a:extLst>
          </p:cNvPr>
          <p:cNvSpPr>
            <a:spLocks noGrp="1"/>
          </p:cNvSpPr>
          <p:nvPr>
            <p:ph type="title"/>
          </p:nvPr>
        </p:nvSpPr>
        <p:spPr/>
        <p:txBody>
          <a:bodyPr/>
          <a:lstStyle/>
          <a:p>
            <a:r>
              <a:rPr lang="cs-CZ" b="1" i="0" dirty="0">
                <a:solidFill>
                  <a:srgbClr val="1C222F"/>
                </a:solidFill>
                <a:effectLst/>
                <a:latin typeface="Roboto" panose="02000000000000000000" pitchFamily="2" charset="0"/>
              </a:rPr>
              <a:t>INTERREG EUROPE (2021-2027)</a:t>
            </a:r>
            <a:endParaRPr lang="cs-CZ" dirty="0"/>
          </a:p>
        </p:txBody>
      </p:sp>
      <p:sp>
        <p:nvSpPr>
          <p:cNvPr id="3" name="Zástupný obsah 2">
            <a:extLst>
              <a:ext uri="{FF2B5EF4-FFF2-40B4-BE49-F238E27FC236}">
                <a16:creationId xmlns:a16="http://schemas.microsoft.com/office/drawing/2014/main" id="{5C29AEFE-F33F-C01C-A9EE-932E552FE8D8}"/>
              </a:ext>
            </a:extLst>
          </p:cNvPr>
          <p:cNvSpPr>
            <a:spLocks noGrp="1"/>
          </p:cNvSpPr>
          <p:nvPr>
            <p:ph idx="1"/>
          </p:nvPr>
        </p:nvSpPr>
        <p:spPr/>
        <p:txBody>
          <a:bodyPr>
            <a:normAutofit fontScale="92500" lnSpcReduction="10000"/>
          </a:bodyPr>
          <a:lstStyle/>
          <a:p>
            <a:pPr marL="0" indent="0">
              <a:buNone/>
            </a:pPr>
            <a:r>
              <a:rPr lang="cs-CZ" b="1" i="0" dirty="0">
                <a:solidFill>
                  <a:srgbClr val="1A1F2A"/>
                </a:solidFill>
                <a:effectLst/>
                <a:latin typeface="Roboto" panose="02000000000000000000" pitchFamily="2" charset="0"/>
              </a:rPr>
              <a:t>Cíl programu</a:t>
            </a:r>
            <a:br>
              <a:rPr lang="cs-CZ" dirty="0"/>
            </a:br>
            <a:r>
              <a:rPr lang="cs-CZ" b="0" i="0" dirty="0">
                <a:solidFill>
                  <a:srgbClr val="1A1F2A"/>
                </a:solidFill>
                <a:effectLst/>
                <a:latin typeface="Roboto" panose="02000000000000000000" pitchFamily="2" charset="0"/>
              </a:rPr>
              <a:t>Zlepšit implementaci regionálních rozvojových politik, včetně programů Investice pro růst a zaměstnanost</a:t>
            </a:r>
            <a:br>
              <a:rPr lang="cs-CZ" dirty="0"/>
            </a:br>
            <a:br>
              <a:rPr lang="cs-CZ" dirty="0"/>
            </a:br>
            <a:r>
              <a:rPr lang="cs-CZ" b="1" i="0" dirty="0">
                <a:solidFill>
                  <a:srgbClr val="1A1F2A"/>
                </a:solidFill>
                <a:effectLst/>
                <a:latin typeface="Roboto" panose="02000000000000000000" pitchFamily="2" charset="0"/>
              </a:rPr>
              <a:t>Území programu</a:t>
            </a:r>
            <a:br>
              <a:rPr lang="cs-CZ" dirty="0"/>
            </a:br>
            <a:r>
              <a:rPr lang="cs-CZ" b="0" i="0" dirty="0">
                <a:solidFill>
                  <a:srgbClr val="1A1F2A"/>
                </a:solidFill>
                <a:effectLst/>
                <a:latin typeface="Roboto" panose="02000000000000000000" pitchFamily="2" charset="0"/>
              </a:rPr>
              <a:t>Všechny státy EU + Švýcarsko a Norsko</a:t>
            </a:r>
            <a:br>
              <a:rPr lang="cs-CZ" dirty="0"/>
            </a:br>
            <a:br>
              <a:rPr lang="cs-CZ" dirty="0"/>
            </a:br>
            <a:r>
              <a:rPr lang="cs-CZ" b="1" i="0" dirty="0">
                <a:solidFill>
                  <a:srgbClr val="1A1F2A"/>
                </a:solidFill>
                <a:effectLst/>
                <a:latin typeface="Roboto" panose="02000000000000000000" pitchFamily="2" charset="0"/>
              </a:rPr>
              <a:t>Tematické zaměření programu</a:t>
            </a:r>
            <a:br>
              <a:rPr lang="cs-CZ" dirty="0"/>
            </a:br>
            <a:r>
              <a:rPr lang="cs-CZ" b="0" i="0" dirty="0">
                <a:solidFill>
                  <a:srgbClr val="1A1F2A"/>
                </a:solidFill>
                <a:effectLst/>
                <a:latin typeface="Roboto" panose="02000000000000000000" pitchFamily="2" charset="0"/>
              </a:rPr>
              <a:t>Jediná priorita programu: </a:t>
            </a:r>
            <a:r>
              <a:rPr lang="cs-CZ" b="1" i="0" dirty="0">
                <a:solidFill>
                  <a:srgbClr val="1A1F2A"/>
                </a:solidFill>
                <a:effectLst/>
                <a:latin typeface="Roboto" panose="02000000000000000000" pitchFamily="2" charset="0"/>
              </a:rPr>
              <a:t>Lepší správní/institucionální spolupráce</a:t>
            </a:r>
            <a:br>
              <a:rPr lang="cs-CZ" dirty="0"/>
            </a:br>
            <a:r>
              <a:rPr lang="cs-CZ" b="0" i="0" dirty="0">
                <a:solidFill>
                  <a:srgbClr val="1A1F2A"/>
                </a:solidFill>
                <a:effectLst/>
                <a:latin typeface="Roboto" panose="02000000000000000000" pitchFamily="2" charset="0"/>
              </a:rPr>
              <a:t>Umožní projektům realizovat aktivity zaměřené na posilování institucionální kapacity a výměnu dobrých praxí mezi subjekty zapojených do realizace regionální politiky, ve všech oblastech odpovídajících tematickému zaměření kohezní politiky.</a:t>
            </a:r>
            <a:endParaRPr lang="cs-CZ" dirty="0"/>
          </a:p>
        </p:txBody>
      </p:sp>
    </p:spTree>
    <p:extLst>
      <p:ext uri="{BB962C8B-B14F-4D97-AF65-F5344CB8AC3E}">
        <p14:creationId xmlns:p14="http://schemas.microsoft.com/office/powerpoint/2010/main" val="1867976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EBE28-4BAC-82A7-054B-4008476D774F}"/>
              </a:ext>
            </a:extLst>
          </p:cNvPr>
          <p:cNvSpPr>
            <a:spLocks noGrp="1"/>
          </p:cNvSpPr>
          <p:nvPr>
            <p:ph type="title"/>
          </p:nvPr>
        </p:nvSpPr>
        <p:spPr/>
        <p:txBody>
          <a:bodyPr/>
          <a:lstStyle/>
          <a:p>
            <a:r>
              <a:rPr lang="cs-CZ" dirty="0"/>
              <a:t>Tematické oblasti</a:t>
            </a:r>
          </a:p>
        </p:txBody>
      </p:sp>
      <p:sp>
        <p:nvSpPr>
          <p:cNvPr id="3" name="Zástupný obsah 2">
            <a:extLst>
              <a:ext uri="{FF2B5EF4-FFF2-40B4-BE49-F238E27FC236}">
                <a16:creationId xmlns:a16="http://schemas.microsoft.com/office/drawing/2014/main" id="{0F899242-A754-65D9-B8FE-52F52485ED0C}"/>
              </a:ext>
            </a:extLst>
          </p:cNvPr>
          <p:cNvSpPr>
            <a:spLocks noGrp="1"/>
          </p:cNvSpPr>
          <p:nvPr>
            <p:ph idx="1"/>
          </p:nvPr>
        </p:nvSpPr>
        <p:spPr/>
        <p:txBody>
          <a:bodyPr/>
          <a:lstStyle/>
          <a:p>
            <a:pPr marL="0" indent="0">
              <a:buNone/>
            </a:pPr>
            <a:r>
              <a:rPr lang="cs-CZ" b="1" i="0" dirty="0">
                <a:solidFill>
                  <a:srgbClr val="1A1F2A"/>
                </a:solidFill>
                <a:effectLst/>
                <a:latin typeface="Roboto" panose="02000000000000000000" pitchFamily="2" charset="0"/>
              </a:rPr>
              <a:t>Cíl politiky 1: Inteligentnější Evropa</a:t>
            </a:r>
          </a:p>
          <a:p>
            <a:pPr marL="0" indent="0">
              <a:buNone/>
            </a:pPr>
            <a:r>
              <a:rPr lang="cs-CZ" b="1" i="0" dirty="0">
                <a:solidFill>
                  <a:srgbClr val="1C222F"/>
                </a:solidFill>
                <a:effectLst/>
                <a:latin typeface="Roboto" panose="02000000000000000000" pitchFamily="2" charset="0"/>
              </a:rPr>
              <a:t>Cíl politiky 2: Zelenější Evropa</a:t>
            </a:r>
            <a:endParaRPr lang="cs-CZ" b="1" dirty="0">
              <a:solidFill>
                <a:srgbClr val="1A1F2A"/>
              </a:solidFill>
              <a:latin typeface="Roboto" panose="02000000000000000000" pitchFamily="2" charset="0"/>
            </a:endParaRPr>
          </a:p>
          <a:p>
            <a:pPr marL="0" indent="0">
              <a:buNone/>
            </a:pPr>
            <a:r>
              <a:rPr lang="cs-CZ" b="1" i="0" dirty="0">
                <a:solidFill>
                  <a:srgbClr val="1C222F"/>
                </a:solidFill>
                <a:effectLst/>
                <a:latin typeface="Roboto" panose="02000000000000000000" pitchFamily="2" charset="0"/>
              </a:rPr>
              <a:t>Cíl politiky 3: Propojenější Evropa</a:t>
            </a:r>
          </a:p>
          <a:p>
            <a:pPr marL="0" indent="0">
              <a:buNone/>
            </a:pPr>
            <a:r>
              <a:rPr lang="cs-CZ" b="1" i="0" dirty="0">
                <a:solidFill>
                  <a:srgbClr val="212529"/>
                </a:solidFill>
                <a:effectLst/>
                <a:latin typeface="Roboto" panose="02000000000000000000" pitchFamily="2" charset="0"/>
                <a:ea typeface="Roboto" panose="02000000000000000000" pitchFamily="2" charset="0"/>
                <a:cs typeface="Roboto" panose="02000000000000000000" pitchFamily="2" charset="0"/>
              </a:rPr>
              <a:t>Cíl politiky 4: Sociálnější Evropa</a:t>
            </a:r>
            <a:endParaRPr lang="cs-CZ" b="1" dirty="0">
              <a:solidFill>
                <a:srgbClr val="1C222F"/>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cs-CZ" b="1" i="0" dirty="0">
                <a:solidFill>
                  <a:srgbClr val="212529"/>
                </a:solidFill>
                <a:effectLst/>
                <a:latin typeface="Roboto" panose="02000000000000000000" pitchFamily="2" charset="0"/>
                <a:ea typeface="Roboto" panose="02000000000000000000" pitchFamily="2" charset="0"/>
                <a:cs typeface="Roboto" panose="02000000000000000000" pitchFamily="2" charset="0"/>
              </a:rPr>
              <a:t>Cíl politiky 5: Evropa blíže občanům</a:t>
            </a:r>
            <a:endParaRPr lang="cs-CZ"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24525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E3E3E"/>
          </a:solidFill>
        </p:spPr>
        <p:txBody>
          <a:bodyPr wrap="square" lIns="0" tIns="0" rIns="0" bIns="0" rtlCol="0"/>
          <a:lstStyle/>
          <a:p>
            <a:endParaRPr/>
          </a:p>
        </p:txBody>
      </p:sp>
      <p:grpSp>
        <p:nvGrpSpPr>
          <p:cNvPr id="3" name="object 3"/>
          <p:cNvGrpSpPr/>
          <p:nvPr/>
        </p:nvGrpSpPr>
        <p:grpSpPr>
          <a:xfrm>
            <a:off x="0" y="0"/>
            <a:ext cx="9951720" cy="6858000"/>
            <a:chOff x="0" y="0"/>
            <a:chExt cx="9951720" cy="6858000"/>
          </a:xfrm>
        </p:grpSpPr>
        <p:sp>
          <p:nvSpPr>
            <p:cNvPr id="4" name="object 4"/>
            <p:cNvSpPr/>
            <p:nvPr/>
          </p:nvSpPr>
          <p:spPr>
            <a:xfrm>
              <a:off x="0" y="0"/>
              <a:ext cx="9951720" cy="6858000"/>
            </a:xfrm>
            <a:custGeom>
              <a:avLst/>
              <a:gdLst/>
              <a:ahLst/>
              <a:cxnLst/>
              <a:rect l="l" t="t" r="r" b="b"/>
              <a:pathLst>
                <a:path w="9951720" h="6858000">
                  <a:moveTo>
                    <a:pt x="9843008" y="0"/>
                  </a:moveTo>
                  <a:lnTo>
                    <a:pt x="0" y="0"/>
                  </a:lnTo>
                  <a:lnTo>
                    <a:pt x="0" y="6857999"/>
                  </a:lnTo>
                  <a:lnTo>
                    <a:pt x="7612380" y="6857999"/>
                  </a:lnTo>
                  <a:lnTo>
                    <a:pt x="7761097" y="6712661"/>
                  </a:lnTo>
                  <a:lnTo>
                    <a:pt x="7794616" y="6677758"/>
                  </a:lnTo>
                  <a:lnTo>
                    <a:pt x="7827919" y="6642648"/>
                  </a:lnTo>
                  <a:lnTo>
                    <a:pt x="7861007" y="6607333"/>
                  </a:lnTo>
                  <a:lnTo>
                    <a:pt x="7893878" y="6571813"/>
                  </a:lnTo>
                  <a:lnTo>
                    <a:pt x="7926530" y="6536089"/>
                  </a:lnTo>
                  <a:lnTo>
                    <a:pt x="7958963" y="6500162"/>
                  </a:lnTo>
                  <a:lnTo>
                    <a:pt x="7991177" y="6464033"/>
                  </a:lnTo>
                  <a:lnTo>
                    <a:pt x="8023168" y="6427705"/>
                  </a:lnTo>
                  <a:lnTo>
                    <a:pt x="8054938" y="6391176"/>
                  </a:lnTo>
                  <a:lnTo>
                    <a:pt x="8086484" y="6354449"/>
                  </a:lnTo>
                  <a:lnTo>
                    <a:pt x="8117806" y="6317525"/>
                  </a:lnTo>
                  <a:lnTo>
                    <a:pt x="8148902" y="6280404"/>
                  </a:lnTo>
                  <a:lnTo>
                    <a:pt x="8179772" y="6243088"/>
                  </a:lnTo>
                  <a:lnTo>
                    <a:pt x="8210414" y="6205578"/>
                  </a:lnTo>
                  <a:lnTo>
                    <a:pt x="8240827" y="6167874"/>
                  </a:lnTo>
                  <a:lnTo>
                    <a:pt x="8271011" y="6129979"/>
                  </a:lnTo>
                  <a:lnTo>
                    <a:pt x="8300964" y="6091892"/>
                  </a:lnTo>
                  <a:lnTo>
                    <a:pt x="8330685" y="6053616"/>
                  </a:lnTo>
                  <a:lnTo>
                    <a:pt x="8360173" y="6015150"/>
                  </a:lnTo>
                  <a:lnTo>
                    <a:pt x="8389427" y="5976497"/>
                  </a:lnTo>
                  <a:lnTo>
                    <a:pt x="8418446" y="5937657"/>
                  </a:lnTo>
                  <a:lnTo>
                    <a:pt x="8447229" y="5898631"/>
                  </a:lnTo>
                  <a:lnTo>
                    <a:pt x="8475775" y="5859420"/>
                  </a:lnTo>
                  <a:lnTo>
                    <a:pt x="8504083" y="5820026"/>
                  </a:lnTo>
                  <a:lnTo>
                    <a:pt x="8532151" y="5780449"/>
                  </a:lnTo>
                  <a:lnTo>
                    <a:pt x="8559979" y="5740691"/>
                  </a:lnTo>
                  <a:lnTo>
                    <a:pt x="8587566" y="5700752"/>
                  </a:lnTo>
                  <a:lnTo>
                    <a:pt x="8614910" y="5660634"/>
                  </a:lnTo>
                  <a:lnTo>
                    <a:pt x="8642011" y="5620338"/>
                  </a:lnTo>
                  <a:lnTo>
                    <a:pt x="8668867" y="5579864"/>
                  </a:lnTo>
                  <a:lnTo>
                    <a:pt x="8695478" y="5539214"/>
                  </a:lnTo>
                  <a:lnTo>
                    <a:pt x="8721842" y="5498389"/>
                  </a:lnTo>
                  <a:lnTo>
                    <a:pt x="8747958" y="5457389"/>
                  </a:lnTo>
                  <a:lnTo>
                    <a:pt x="8773825" y="5416217"/>
                  </a:lnTo>
                  <a:lnTo>
                    <a:pt x="8799443" y="5374873"/>
                  </a:lnTo>
                  <a:lnTo>
                    <a:pt x="8824810" y="5333358"/>
                  </a:lnTo>
                  <a:lnTo>
                    <a:pt x="8849924" y="5291672"/>
                  </a:lnTo>
                  <a:lnTo>
                    <a:pt x="8874786" y="5249819"/>
                  </a:lnTo>
                  <a:lnTo>
                    <a:pt x="8899394" y="5207797"/>
                  </a:lnTo>
                  <a:lnTo>
                    <a:pt x="8923746" y="5165609"/>
                  </a:lnTo>
                  <a:lnTo>
                    <a:pt x="8947842" y="5123255"/>
                  </a:lnTo>
                  <a:lnTo>
                    <a:pt x="8971681" y="5080736"/>
                  </a:lnTo>
                  <a:lnTo>
                    <a:pt x="8995262" y="5038054"/>
                  </a:lnTo>
                  <a:lnTo>
                    <a:pt x="9018584" y="4995210"/>
                  </a:lnTo>
                  <a:lnTo>
                    <a:pt x="9041644" y="4952204"/>
                  </a:lnTo>
                  <a:lnTo>
                    <a:pt x="9064444" y="4909037"/>
                  </a:lnTo>
                  <a:lnTo>
                    <a:pt x="9086981" y="4865712"/>
                  </a:lnTo>
                  <a:lnTo>
                    <a:pt x="9109254" y="4822228"/>
                  </a:lnTo>
                  <a:lnTo>
                    <a:pt x="9131263" y="4778587"/>
                  </a:lnTo>
                  <a:lnTo>
                    <a:pt x="9153005" y="4734790"/>
                  </a:lnTo>
                  <a:lnTo>
                    <a:pt x="9174482" y="4690838"/>
                  </a:lnTo>
                  <a:lnTo>
                    <a:pt x="9195690" y="4646732"/>
                  </a:lnTo>
                  <a:lnTo>
                    <a:pt x="9216629" y="4602474"/>
                  </a:lnTo>
                  <a:lnTo>
                    <a:pt x="9237298" y="4558063"/>
                  </a:lnTo>
                  <a:lnTo>
                    <a:pt x="9257697" y="4513501"/>
                  </a:lnTo>
                  <a:lnTo>
                    <a:pt x="9277823" y="4468790"/>
                  </a:lnTo>
                  <a:lnTo>
                    <a:pt x="9297676" y="4423930"/>
                  </a:lnTo>
                  <a:lnTo>
                    <a:pt x="9317255" y="4378922"/>
                  </a:lnTo>
                  <a:lnTo>
                    <a:pt x="9336559" y="4333768"/>
                  </a:lnTo>
                  <a:lnTo>
                    <a:pt x="9355586" y="4288468"/>
                  </a:lnTo>
                  <a:lnTo>
                    <a:pt x="9374336" y="4243024"/>
                  </a:lnTo>
                  <a:lnTo>
                    <a:pt x="9392808" y="4197437"/>
                  </a:lnTo>
                  <a:lnTo>
                    <a:pt x="9411000" y="4151707"/>
                  </a:lnTo>
                  <a:lnTo>
                    <a:pt x="9428912" y="4105836"/>
                  </a:lnTo>
                  <a:lnTo>
                    <a:pt x="9446542" y="4059825"/>
                  </a:lnTo>
                  <a:lnTo>
                    <a:pt x="9463889" y="4013674"/>
                  </a:lnTo>
                  <a:lnTo>
                    <a:pt x="9480953" y="3967386"/>
                  </a:lnTo>
                  <a:lnTo>
                    <a:pt x="9497731" y="3920960"/>
                  </a:lnTo>
                  <a:lnTo>
                    <a:pt x="9514224" y="3874398"/>
                  </a:lnTo>
                  <a:lnTo>
                    <a:pt x="9530431" y="3827702"/>
                  </a:lnTo>
                  <a:lnTo>
                    <a:pt x="9546349" y="3780872"/>
                  </a:lnTo>
                  <a:lnTo>
                    <a:pt x="9561978" y="3733908"/>
                  </a:lnTo>
                  <a:lnTo>
                    <a:pt x="9577317" y="3686814"/>
                  </a:lnTo>
                  <a:lnTo>
                    <a:pt x="9592365" y="3639588"/>
                  </a:lnTo>
                  <a:lnTo>
                    <a:pt x="9607120" y="3592233"/>
                  </a:lnTo>
                  <a:lnTo>
                    <a:pt x="9621583" y="3544749"/>
                  </a:lnTo>
                  <a:lnTo>
                    <a:pt x="9635751" y="3497138"/>
                  </a:lnTo>
                  <a:lnTo>
                    <a:pt x="9649624" y="3449400"/>
                  </a:lnTo>
                  <a:lnTo>
                    <a:pt x="9663200" y="3401537"/>
                  </a:lnTo>
                  <a:lnTo>
                    <a:pt x="9676479" y="3353550"/>
                  </a:lnTo>
                  <a:lnTo>
                    <a:pt x="9689460" y="3305439"/>
                  </a:lnTo>
                  <a:lnTo>
                    <a:pt x="9702140" y="3257206"/>
                  </a:lnTo>
                  <a:lnTo>
                    <a:pt x="9714521" y="3208852"/>
                  </a:lnTo>
                  <a:lnTo>
                    <a:pt x="9726599" y="3160378"/>
                  </a:lnTo>
                  <a:lnTo>
                    <a:pt x="9738375" y="3111785"/>
                  </a:lnTo>
                  <a:lnTo>
                    <a:pt x="9749846" y="3063074"/>
                  </a:lnTo>
                  <a:lnTo>
                    <a:pt x="9761013" y="3014246"/>
                  </a:lnTo>
                  <a:lnTo>
                    <a:pt x="9771874" y="2965302"/>
                  </a:lnTo>
                  <a:lnTo>
                    <a:pt x="9782428" y="2916244"/>
                  </a:lnTo>
                  <a:lnTo>
                    <a:pt x="9792674" y="2867072"/>
                  </a:lnTo>
                  <a:lnTo>
                    <a:pt x="9802611" y="2817787"/>
                  </a:lnTo>
                  <a:lnTo>
                    <a:pt x="9812237" y="2768390"/>
                  </a:lnTo>
                  <a:lnTo>
                    <a:pt x="9821553" y="2718883"/>
                  </a:lnTo>
                  <a:lnTo>
                    <a:pt x="9830556" y="2669266"/>
                  </a:lnTo>
                  <a:lnTo>
                    <a:pt x="9839245" y="2619541"/>
                  </a:lnTo>
                  <a:lnTo>
                    <a:pt x="9847621" y="2569709"/>
                  </a:lnTo>
                  <a:lnTo>
                    <a:pt x="9855681" y="2519770"/>
                  </a:lnTo>
                  <a:lnTo>
                    <a:pt x="9863424" y="2469726"/>
                  </a:lnTo>
                  <a:lnTo>
                    <a:pt x="9870849" y="2419577"/>
                  </a:lnTo>
                  <a:lnTo>
                    <a:pt x="9877956" y="2369326"/>
                  </a:lnTo>
                  <a:lnTo>
                    <a:pt x="9884744" y="2318973"/>
                  </a:lnTo>
                  <a:lnTo>
                    <a:pt x="9891210" y="2268518"/>
                  </a:lnTo>
                  <a:lnTo>
                    <a:pt x="9897355" y="2217964"/>
                  </a:lnTo>
                  <a:lnTo>
                    <a:pt x="9903177" y="2167310"/>
                  </a:lnTo>
                  <a:lnTo>
                    <a:pt x="9908675" y="2116559"/>
                  </a:lnTo>
                  <a:lnTo>
                    <a:pt x="9913847" y="2065711"/>
                  </a:lnTo>
                  <a:lnTo>
                    <a:pt x="9918694" y="2014767"/>
                  </a:lnTo>
                  <a:lnTo>
                    <a:pt x="9923214" y="1963729"/>
                  </a:lnTo>
                  <a:lnTo>
                    <a:pt x="9927405" y="1912597"/>
                  </a:lnTo>
                  <a:lnTo>
                    <a:pt x="9931268" y="1861373"/>
                  </a:lnTo>
                  <a:lnTo>
                    <a:pt x="9934800" y="1810057"/>
                  </a:lnTo>
                  <a:lnTo>
                    <a:pt x="9938000" y="1758650"/>
                  </a:lnTo>
                  <a:lnTo>
                    <a:pt x="9940869" y="1707154"/>
                  </a:lnTo>
                  <a:lnTo>
                    <a:pt x="9943403" y="1655570"/>
                  </a:lnTo>
                  <a:lnTo>
                    <a:pt x="9945603" y="1603899"/>
                  </a:lnTo>
                  <a:lnTo>
                    <a:pt x="9947468" y="1552141"/>
                  </a:lnTo>
                  <a:lnTo>
                    <a:pt x="9948996" y="1500298"/>
                  </a:lnTo>
                  <a:lnTo>
                    <a:pt x="9950186" y="1448372"/>
                  </a:lnTo>
                  <a:lnTo>
                    <a:pt x="9951038" y="1396362"/>
                  </a:lnTo>
                  <a:lnTo>
                    <a:pt x="9951549" y="1344270"/>
                  </a:lnTo>
                  <a:lnTo>
                    <a:pt x="9951720" y="1292098"/>
                  </a:lnTo>
                  <a:lnTo>
                    <a:pt x="9951554" y="1240494"/>
                  </a:lnTo>
                  <a:lnTo>
                    <a:pt x="9951054" y="1188971"/>
                  </a:lnTo>
                  <a:lnTo>
                    <a:pt x="9950223" y="1137528"/>
                  </a:lnTo>
                  <a:lnTo>
                    <a:pt x="9949060" y="1086167"/>
                  </a:lnTo>
                  <a:lnTo>
                    <a:pt x="9947568" y="1034888"/>
                  </a:lnTo>
                  <a:lnTo>
                    <a:pt x="9945746" y="983694"/>
                  </a:lnTo>
                  <a:lnTo>
                    <a:pt x="9943596" y="932584"/>
                  </a:lnTo>
                  <a:lnTo>
                    <a:pt x="9941119" y="881559"/>
                  </a:lnTo>
                  <a:lnTo>
                    <a:pt x="9938316" y="830622"/>
                  </a:lnTo>
                  <a:lnTo>
                    <a:pt x="9935187" y="779772"/>
                  </a:lnTo>
                  <a:lnTo>
                    <a:pt x="9931734" y="729011"/>
                  </a:lnTo>
                  <a:lnTo>
                    <a:pt x="9927957" y="678340"/>
                  </a:lnTo>
                  <a:lnTo>
                    <a:pt x="9923857" y="627759"/>
                  </a:lnTo>
                  <a:lnTo>
                    <a:pt x="9919436" y="577271"/>
                  </a:lnTo>
                  <a:lnTo>
                    <a:pt x="9914695" y="526875"/>
                  </a:lnTo>
                  <a:lnTo>
                    <a:pt x="9909633" y="476572"/>
                  </a:lnTo>
                  <a:lnTo>
                    <a:pt x="9904252" y="426365"/>
                  </a:lnTo>
                  <a:lnTo>
                    <a:pt x="9898554" y="376253"/>
                  </a:lnTo>
                  <a:lnTo>
                    <a:pt x="9892539" y="326238"/>
                  </a:lnTo>
                  <a:lnTo>
                    <a:pt x="9886207" y="276321"/>
                  </a:lnTo>
                  <a:lnTo>
                    <a:pt x="9879560" y="226502"/>
                  </a:lnTo>
                  <a:lnTo>
                    <a:pt x="9872599" y="176783"/>
                  </a:lnTo>
                  <a:lnTo>
                    <a:pt x="9843008" y="0"/>
                  </a:lnTo>
                  <a:close/>
                </a:path>
              </a:pathLst>
            </a:custGeom>
            <a:solidFill>
              <a:srgbClr val="FFFFFF">
                <a:alpha val="79998"/>
              </a:srgbClr>
            </a:solidFill>
          </p:spPr>
          <p:txBody>
            <a:bodyPr wrap="square" lIns="0" tIns="0" rIns="0" bIns="0" rtlCol="0"/>
            <a:lstStyle/>
            <a:p>
              <a:endParaRPr/>
            </a:p>
          </p:txBody>
        </p:sp>
        <p:sp>
          <p:nvSpPr>
            <p:cNvPr id="5" name="object 5"/>
            <p:cNvSpPr/>
            <p:nvPr/>
          </p:nvSpPr>
          <p:spPr>
            <a:xfrm>
              <a:off x="0" y="0"/>
              <a:ext cx="9652000" cy="6858000"/>
            </a:xfrm>
            <a:custGeom>
              <a:avLst/>
              <a:gdLst/>
              <a:ahLst/>
              <a:cxnLst/>
              <a:rect l="l" t="t" r="r" b="b"/>
              <a:pathLst>
                <a:path w="9652000" h="6858000">
                  <a:moveTo>
                    <a:pt x="9538716" y="0"/>
                  </a:moveTo>
                  <a:lnTo>
                    <a:pt x="0" y="0"/>
                  </a:lnTo>
                  <a:lnTo>
                    <a:pt x="0" y="6857999"/>
                  </a:lnTo>
                  <a:lnTo>
                    <a:pt x="7179310" y="6857999"/>
                  </a:lnTo>
                  <a:lnTo>
                    <a:pt x="7494143" y="6556514"/>
                  </a:lnTo>
                  <a:lnTo>
                    <a:pt x="7527952" y="6521976"/>
                  </a:lnTo>
                  <a:lnTo>
                    <a:pt x="7561539" y="6487222"/>
                  </a:lnTo>
                  <a:lnTo>
                    <a:pt x="7594903" y="6452253"/>
                  </a:lnTo>
                  <a:lnTo>
                    <a:pt x="7628045" y="6417070"/>
                  </a:lnTo>
                  <a:lnTo>
                    <a:pt x="7660961" y="6381674"/>
                  </a:lnTo>
                  <a:lnTo>
                    <a:pt x="7693651" y="6346066"/>
                  </a:lnTo>
                  <a:lnTo>
                    <a:pt x="7726115" y="6310247"/>
                  </a:lnTo>
                  <a:lnTo>
                    <a:pt x="7758350" y="6274219"/>
                  </a:lnTo>
                  <a:lnTo>
                    <a:pt x="7790356" y="6237983"/>
                  </a:lnTo>
                  <a:lnTo>
                    <a:pt x="7822132" y="6201539"/>
                  </a:lnTo>
                  <a:lnTo>
                    <a:pt x="7853676" y="6164889"/>
                  </a:lnTo>
                  <a:lnTo>
                    <a:pt x="7884987" y="6128035"/>
                  </a:lnTo>
                  <a:lnTo>
                    <a:pt x="7916065" y="6090976"/>
                  </a:lnTo>
                  <a:lnTo>
                    <a:pt x="7946908" y="6053715"/>
                  </a:lnTo>
                  <a:lnTo>
                    <a:pt x="7977514" y="6016252"/>
                  </a:lnTo>
                  <a:lnTo>
                    <a:pt x="8007883" y="5978589"/>
                  </a:lnTo>
                  <a:lnTo>
                    <a:pt x="8038014" y="5940727"/>
                  </a:lnTo>
                  <a:lnTo>
                    <a:pt x="8067905" y="5902667"/>
                  </a:lnTo>
                  <a:lnTo>
                    <a:pt x="8097556" y="5864410"/>
                  </a:lnTo>
                  <a:lnTo>
                    <a:pt x="8126964" y="5825957"/>
                  </a:lnTo>
                  <a:lnTo>
                    <a:pt x="8156130" y="5787309"/>
                  </a:lnTo>
                  <a:lnTo>
                    <a:pt x="8185051" y="5748468"/>
                  </a:lnTo>
                  <a:lnTo>
                    <a:pt x="8213728" y="5709434"/>
                  </a:lnTo>
                  <a:lnTo>
                    <a:pt x="8242158" y="5670209"/>
                  </a:lnTo>
                  <a:lnTo>
                    <a:pt x="8270340" y="5630794"/>
                  </a:lnTo>
                  <a:lnTo>
                    <a:pt x="8298274" y="5591190"/>
                  </a:lnTo>
                  <a:lnTo>
                    <a:pt x="8325958" y="5551398"/>
                  </a:lnTo>
                  <a:lnTo>
                    <a:pt x="8353391" y="5511420"/>
                  </a:lnTo>
                  <a:lnTo>
                    <a:pt x="8380572" y="5471256"/>
                  </a:lnTo>
                  <a:lnTo>
                    <a:pt x="8407499" y="5430908"/>
                  </a:lnTo>
                  <a:lnTo>
                    <a:pt x="8434173" y="5390376"/>
                  </a:lnTo>
                  <a:lnTo>
                    <a:pt x="8460590" y="5349662"/>
                  </a:lnTo>
                  <a:lnTo>
                    <a:pt x="8486752" y="5308767"/>
                  </a:lnTo>
                  <a:lnTo>
                    <a:pt x="8512655" y="5267693"/>
                  </a:lnTo>
                  <a:lnTo>
                    <a:pt x="8538299" y="5226440"/>
                  </a:lnTo>
                  <a:lnTo>
                    <a:pt x="8563684" y="5185009"/>
                  </a:lnTo>
                  <a:lnTo>
                    <a:pt x="8588807" y="5143401"/>
                  </a:lnTo>
                  <a:lnTo>
                    <a:pt x="8613667" y="5101619"/>
                  </a:lnTo>
                  <a:lnTo>
                    <a:pt x="8638265" y="5059662"/>
                  </a:lnTo>
                  <a:lnTo>
                    <a:pt x="8662597" y="5017532"/>
                  </a:lnTo>
                  <a:lnTo>
                    <a:pt x="8686664" y="4975231"/>
                  </a:lnTo>
                  <a:lnTo>
                    <a:pt x="8710464" y="4932759"/>
                  </a:lnTo>
                  <a:lnTo>
                    <a:pt x="8733996" y="4890117"/>
                  </a:lnTo>
                  <a:lnTo>
                    <a:pt x="8757258" y="4847306"/>
                  </a:lnTo>
                  <a:lnTo>
                    <a:pt x="8780251" y="4804329"/>
                  </a:lnTo>
                  <a:lnTo>
                    <a:pt x="8802971" y="4761185"/>
                  </a:lnTo>
                  <a:lnTo>
                    <a:pt x="8825420" y="4717876"/>
                  </a:lnTo>
                  <a:lnTo>
                    <a:pt x="8847594" y="4674404"/>
                  </a:lnTo>
                  <a:lnTo>
                    <a:pt x="8869494" y="4630768"/>
                  </a:lnTo>
                  <a:lnTo>
                    <a:pt x="8891117" y="4586971"/>
                  </a:lnTo>
                  <a:lnTo>
                    <a:pt x="8912463" y="4543014"/>
                  </a:lnTo>
                  <a:lnTo>
                    <a:pt x="8933531" y="4498897"/>
                  </a:lnTo>
                  <a:lnTo>
                    <a:pt x="8954320" y="4454622"/>
                  </a:lnTo>
                  <a:lnTo>
                    <a:pt x="8974828" y="4410190"/>
                  </a:lnTo>
                  <a:lnTo>
                    <a:pt x="8995054" y="4365602"/>
                  </a:lnTo>
                  <a:lnTo>
                    <a:pt x="9014997" y="4320860"/>
                  </a:lnTo>
                  <a:lnTo>
                    <a:pt x="9034657" y="4275963"/>
                  </a:lnTo>
                  <a:lnTo>
                    <a:pt x="9054031" y="4230915"/>
                  </a:lnTo>
                  <a:lnTo>
                    <a:pt x="9073118" y="4185715"/>
                  </a:lnTo>
                  <a:lnTo>
                    <a:pt x="9091919" y="4140364"/>
                  </a:lnTo>
                  <a:lnTo>
                    <a:pt x="9110430" y="4094865"/>
                  </a:lnTo>
                  <a:lnTo>
                    <a:pt x="9128653" y="4049218"/>
                  </a:lnTo>
                  <a:lnTo>
                    <a:pt x="9146584" y="4003424"/>
                  </a:lnTo>
                  <a:lnTo>
                    <a:pt x="9164223" y="3957485"/>
                  </a:lnTo>
                  <a:lnTo>
                    <a:pt x="9181569" y="3911400"/>
                  </a:lnTo>
                  <a:lnTo>
                    <a:pt x="9198621" y="3865173"/>
                  </a:lnTo>
                  <a:lnTo>
                    <a:pt x="9215377" y="3818803"/>
                  </a:lnTo>
                  <a:lnTo>
                    <a:pt x="9231837" y="3772293"/>
                  </a:lnTo>
                  <a:lnTo>
                    <a:pt x="9247999" y="3725642"/>
                  </a:lnTo>
                  <a:lnTo>
                    <a:pt x="9263862" y="3678853"/>
                  </a:lnTo>
                  <a:lnTo>
                    <a:pt x="9279425" y="3631926"/>
                  </a:lnTo>
                  <a:lnTo>
                    <a:pt x="9294687" y="3584862"/>
                  </a:lnTo>
                  <a:lnTo>
                    <a:pt x="9309647" y="3537663"/>
                  </a:lnTo>
                  <a:lnTo>
                    <a:pt x="9324303" y="3490330"/>
                  </a:lnTo>
                  <a:lnTo>
                    <a:pt x="9338655" y="3442864"/>
                  </a:lnTo>
                  <a:lnTo>
                    <a:pt x="9352701" y="3395265"/>
                  </a:lnTo>
                  <a:lnTo>
                    <a:pt x="9366440" y="3347536"/>
                  </a:lnTo>
                  <a:lnTo>
                    <a:pt x="9379871" y="3299678"/>
                  </a:lnTo>
                  <a:lnTo>
                    <a:pt x="9392994" y="3251691"/>
                  </a:lnTo>
                  <a:lnTo>
                    <a:pt x="9405806" y="3203576"/>
                  </a:lnTo>
                  <a:lnTo>
                    <a:pt x="9418306" y="3155335"/>
                  </a:lnTo>
                  <a:lnTo>
                    <a:pt x="9430494" y="3106969"/>
                  </a:lnTo>
                  <a:lnTo>
                    <a:pt x="9442368" y="3058479"/>
                  </a:lnTo>
                  <a:lnTo>
                    <a:pt x="9453928" y="3009867"/>
                  </a:lnTo>
                  <a:lnTo>
                    <a:pt x="9465171" y="2961132"/>
                  </a:lnTo>
                  <a:lnTo>
                    <a:pt x="9476098" y="2912277"/>
                  </a:lnTo>
                  <a:lnTo>
                    <a:pt x="9486706" y="2863303"/>
                  </a:lnTo>
                  <a:lnTo>
                    <a:pt x="9496995" y="2814210"/>
                  </a:lnTo>
                  <a:lnTo>
                    <a:pt x="9506963" y="2765001"/>
                  </a:lnTo>
                  <a:lnTo>
                    <a:pt x="9516610" y="2715675"/>
                  </a:lnTo>
                  <a:lnTo>
                    <a:pt x="9525934" y="2666235"/>
                  </a:lnTo>
                  <a:lnTo>
                    <a:pt x="9534934" y="2616680"/>
                  </a:lnTo>
                  <a:lnTo>
                    <a:pt x="9543608" y="2567013"/>
                  </a:lnTo>
                  <a:lnTo>
                    <a:pt x="9551957" y="2517235"/>
                  </a:lnTo>
                  <a:lnTo>
                    <a:pt x="9559978" y="2467347"/>
                  </a:lnTo>
                  <a:lnTo>
                    <a:pt x="9567671" y="2417349"/>
                  </a:lnTo>
                  <a:lnTo>
                    <a:pt x="9575034" y="2367244"/>
                  </a:lnTo>
                  <a:lnTo>
                    <a:pt x="9582067" y="2317031"/>
                  </a:lnTo>
                  <a:lnTo>
                    <a:pt x="9588767" y="2266713"/>
                  </a:lnTo>
                  <a:lnTo>
                    <a:pt x="9595134" y="2216290"/>
                  </a:lnTo>
                  <a:lnTo>
                    <a:pt x="9601167" y="2165764"/>
                  </a:lnTo>
                  <a:lnTo>
                    <a:pt x="9606865" y="2115135"/>
                  </a:lnTo>
                  <a:lnTo>
                    <a:pt x="9612226" y="2064406"/>
                  </a:lnTo>
                  <a:lnTo>
                    <a:pt x="9617250" y="2013576"/>
                  </a:lnTo>
                  <a:lnTo>
                    <a:pt x="9621935" y="1962647"/>
                  </a:lnTo>
                  <a:lnTo>
                    <a:pt x="9626280" y="1911621"/>
                  </a:lnTo>
                  <a:lnTo>
                    <a:pt x="9630284" y="1860498"/>
                  </a:lnTo>
                  <a:lnTo>
                    <a:pt x="9633946" y="1809280"/>
                  </a:lnTo>
                  <a:lnTo>
                    <a:pt x="9637264" y="1757967"/>
                  </a:lnTo>
                  <a:lnTo>
                    <a:pt x="9640238" y="1706561"/>
                  </a:lnTo>
                  <a:lnTo>
                    <a:pt x="9642867" y="1655064"/>
                  </a:lnTo>
                  <a:lnTo>
                    <a:pt x="9645148" y="1603475"/>
                  </a:lnTo>
                  <a:lnTo>
                    <a:pt x="9647082" y="1551796"/>
                  </a:lnTo>
                  <a:lnTo>
                    <a:pt x="9648667" y="1500029"/>
                  </a:lnTo>
                  <a:lnTo>
                    <a:pt x="9649901" y="1448175"/>
                  </a:lnTo>
                  <a:lnTo>
                    <a:pt x="9650784" y="1396234"/>
                  </a:lnTo>
                  <a:lnTo>
                    <a:pt x="9651315" y="1344208"/>
                  </a:lnTo>
                  <a:lnTo>
                    <a:pt x="9651492" y="1292098"/>
                  </a:lnTo>
                  <a:lnTo>
                    <a:pt x="9651316" y="1240124"/>
                  </a:lnTo>
                  <a:lnTo>
                    <a:pt x="9650789" y="1188234"/>
                  </a:lnTo>
                  <a:lnTo>
                    <a:pt x="9649911" y="1136429"/>
                  </a:lnTo>
                  <a:lnTo>
                    <a:pt x="9648684" y="1084710"/>
                  </a:lnTo>
                  <a:lnTo>
                    <a:pt x="9647108" y="1033079"/>
                  </a:lnTo>
                  <a:lnTo>
                    <a:pt x="9645186" y="981535"/>
                  </a:lnTo>
                  <a:lnTo>
                    <a:pt x="9642917" y="930082"/>
                  </a:lnTo>
                  <a:lnTo>
                    <a:pt x="9640304" y="878718"/>
                  </a:lnTo>
                  <a:lnTo>
                    <a:pt x="9637346" y="827446"/>
                  </a:lnTo>
                  <a:lnTo>
                    <a:pt x="9634046" y="776267"/>
                  </a:lnTo>
                  <a:lnTo>
                    <a:pt x="9630404" y="725181"/>
                  </a:lnTo>
                  <a:lnTo>
                    <a:pt x="9626421" y="674190"/>
                  </a:lnTo>
                  <a:lnTo>
                    <a:pt x="9622099" y="623295"/>
                  </a:lnTo>
                  <a:lnTo>
                    <a:pt x="9617437" y="572497"/>
                  </a:lnTo>
                  <a:lnTo>
                    <a:pt x="9612439" y="521796"/>
                  </a:lnTo>
                  <a:lnTo>
                    <a:pt x="9607104" y="471195"/>
                  </a:lnTo>
                  <a:lnTo>
                    <a:pt x="9601433" y="420693"/>
                  </a:lnTo>
                  <a:lnTo>
                    <a:pt x="9595429" y="370293"/>
                  </a:lnTo>
                  <a:lnTo>
                    <a:pt x="9589091" y="319995"/>
                  </a:lnTo>
                  <a:lnTo>
                    <a:pt x="9582421" y="269800"/>
                  </a:lnTo>
                  <a:lnTo>
                    <a:pt x="9575419" y="219709"/>
                  </a:lnTo>
                  <a:lnTo>
                    <a:pt x="9538716" y="0"/>
                  </a:lnTo>
                  <a:close/>
                </a:path>
              </a:pathLst>
            </a:custGeom>
            <a:solidFill>
              <a:srgbClr val="585858"/>
            </a:solidFill>
          </p:spPr>
          <p:txBody>
            <a:bodyPr wrap="square" lIns="0" tIns="0" rIns="0" bIns="0" rtlCol="0"/>
            <a:lstStyle/>
            <a:p>
              <a:endParaRPr/>
            </a:p>
          </p:txBody>
        </p:sp>
      </p:grpSp>
      <p:sp>
        <p:nvSpPr>
          <p:cNvPr id="6" name="object 6"/>
          <p:cNvSpPr txBox="1">
            <a:spLocks noGrp="1"/>
          </p:cNvSpPr>
          <p:nvPr>
            <p:ph type="title"/>
          </p:nvPr>
        </p:nvSpPr>
        <p:spPr>
          <a:xfrm>
            <a:off x="916939" y="374091"/>
            <a:ext cx="7266940" cy="1214120"/>
          </a:xfrm>
          <a:prstGeom prst="rect">
            <a:avLst/>
          </a:prstGeom>
        </p:spPr>
        <p:txBody>
          <a:bodyPr vert="horz" wrap="square" lIns="0" tIns="13335" rIns="0" bIns="0" rtlCol="0">
            <a:spAutoFit/>
          </a:bodyPr>
          <a:lstStyle/>
          <a:p>
            <a:pPr marL="12700">
              <a:lnSpc>
                <a:spcPts val="4675"/>
              </a:lnSpc>
              <a:spcBef>
                <a:spcPts val="105"/>
              </a:spcBef>
            </a:pPr>
            <a:r>
              <a:rPr sz="4100" spc="-40" dirty="0">
                <a:solidFill>
                  <a:srgbClr val="FFFFFF"/>
                </a:solidFill>
              </a:rPr>
              <a:t>EXISTUJE</a:t>
            </a:r>
            <a:r>
              <a:rPr sz="4100" spc="-90" dirty="0">
                <a:solidFill>
                  <a:srgbClr val="FFFFFF"/>
                </a:solidFill>
              </a:rPr>
              <a:t> </a:t>
            </a:r>
            <a:r>
              <a:rPr sz="4100" spc="-45" dirty="0">
                <a:solidFill>
                  <a:srgbClr val="FFFFFF"/>
                </a:solidFill>
              </a:rPr>
              <a:t>EUROREGION</a:t>
            </a:r>
            <a:r>
              <a:rPr sz="4100" spc="-120" dirty="0">
                <a:solidFill>
                  <a:srgbClr val="FFFFFF"/>
                </a:solidFill>
              </a:rPr>
              <a:t> </a:t>
            </a:r>
            <a:r>
              <a:rPr sz="4100" dirty="0">
                <a:solidFill>
                  <a:srgbClr val="FFFFFF"/>
                </a:solidFill>
              </a:rPr>
              <a:t>Z</a:t>
            </a:r>
            <a:r>
              <a:rPr sz="4100" spc="-50" dirty="0">
                <a:solidFill>
                  <a:srgbClr val="FFFFFF"/>
                </a:solidFill>
              </a:rPr>
              <a:t> </a:t>
            </a:r>
            <a:r>
              <a:rPr sz="4100" spc="-35" dirty="0">
                <a:solidFill>
                  <a:srgbClr val="FFFFFF"/>
                </a:solidFill>
              </a:rPr>
              <a:t>POHLEDU</a:t>
            </a:r>
            <a:endParaRPr sz="4100"/>
          </a:p>
          <a:p>
            <a:pPr marL="12700">
              <a:lnSpc>
                <a:spcPts val="4675"/>
              </a:lnSpc>
            </a:pPr>
            <a:r>
              <a:rPr sz="4100" spc="-40" dirty="0">
                <a:solidFill>
                  <a:srgbClr val="FFFFFF"/>
                </a:solidFill>
              </a:rPr>
              <a:t>EVROPSKÉ</a:t>
            </a:r>
            <a:r>
              <a:rPr sz="4100" spc="-114" dirty="0">
                <a:solidFill>
                  <a:srgbClr val="FFFFFF"/>
                </a:solidFill>
              </a:rPr>
              <a:t> </a:t>
            </a:r>
            <a:r>
              <a:rPr sz="4100" spc="-25" dirty="0">
                <a:solidFill>
                  <a:srgbClr val="FFFFFF"/>
                </a:solidFill>
              </a:rPr>
              <a:t>UNIE?</a:t>
            </a:r>
            <a:endParaRPr sz="4100"/>
          </a:p>
        </p:txBody>
      </p:sp>
      <p:grpSp>
        <p:nvGrpSpPr>
          <p:cNvPr id="7" name="object 7"/>
          <p:cNvGrpSpPr/>
          <p:nvPr/>
        </p:nvGrpSpPr>
        <p:grpSpPr>
          <a:xfrm>
            <a:off x="832103" y="2025395"/>
            <a:ext cx="7335520" cy="3769360"/>
            <a:chOff x="832103" y="2025395"/>
            <a:chExt cx="7335520" cy="3769360"/>
          </a:xfrm>
        </p:grpSpPr>
        <p:sp>
          <p:nvSpPr>
            <p:cNvPr id="8" name="object 8"/>
            <p:cNvSpPr/>
            <p:nvPr/>
          </p:nvSpPr>
          <p:spPr>
            <a:xfrm>
              <a:off x="838199" y="2031491"/>
              <a:ext cx="7322820" cy="1210310"/>
            </a:xfrm>
            <a:custGeom>
              <a:avLst/>
              <a:gdLst/>
              <a:ahLst/>
              <a:cxnLst/>
              <a:rect l="l" t="t" r="r" b="b"/>
              <a:pathLst>
                <a:path w="7322820" h="1210310">
                  <a:moveTo>
                    <a:pt x="7121144" y="0"/>
                  </a:moveTo>
                  <a:lnTo>
                    <a:pt x="201675" y="0"/>
                  </a:lnTo>
                  <a:lnTo>
                    <a:pt x="155434" y="5326"/>
                  </a:lnTo>
                  <a:lnTo>
                    <a:pt x="112985" y="20499"/>
                  </a:lnTo>
                  <a:lnTo>
                    <a:pt x="75539" y="44307"/>
                  </a:lnTo>
                  <a:lnTo>
                    <a:pt x="44307" y="75539"/>
                  </a:lnTo>
                  <a:lnTo>
                    <a:pt x="20499" y="112985"/>
                  </a:lnTo>
                  <a:lnTo>
                    <a:pt x="5326" y="155434"/>
                  </a:lnTo>
                  <a:lnTo>
                    <a:pt x="0" y="201675"/>
                  </a:lnTo>
                  <a:lnTo>
                    <a:pt x="0" y="1008380"/>
                  </a:lnTo>
                  <a:lnTo>
                    <a:pt x="5326" y="1054621"/>
                  </a:lnTo>
                  <a:lnTo>
                    <a:pt x="20499" y="1097070"/>
                  </a:lnTo>
                  <a:lnTo>
                    <a:pt x="44307" y="1134516"/>
                  </a:lnTo>
                  <a:lnTo>
                    <a:pt x="75539" y="1165748"/>
                  </a:lnTo>
                  <a:lnTo>
                    <a:pt x="112985" y="1189556"/>
                  </a:lnTo>
                  <a:lnTo>
                    <a:pt x="155434" y="1204729"/>
                  </a:lnTo>
                  <a:lnTo>
                    <a:pt x="201675" y="1210056"/>
                  </a:lnTo>
                  <a:lnTo>
                    <a:pt x="7121144" y="1210056"/>
                  </a:lnTo>
                  <a:lnTo>
                    <a:pt x="7167385" y="1204729"/>
                  </a:lnTo>
                  <a:lnTo>
                    <a:pt x="7209834" y="1189556"/>
                  </a:lnTo>
                  <a:lnTo>
                    <a:pt x="7247280" y="1165748"/>
                  </a:lnTo>
                  <a:lnTo>
                    <a:pt x="7278512" y="1134516"/>
                  </a:lnTo>
                  <a:lnTo>
                    <a:pt x="7302320" y="1097070"/>
                  </a:lnTo>
                  <a:lnTo>
                    <a:pt x="7317493" y="1054621"/>
                  </a:lnTo>
                  <a:lnTo>
                    <a:pt x="7322820" y="1008380"/>
                  </a:lnTo>
                  <a:lnTo>
                    <a:pt x="7322820" y="201675"/>
                  </a:lnTo>
                  <a:lnTo>
                    <a:pt x="7317493" y="155434"/>
                  </a:lnTo>
                  <a:lnTo>
                    <a:pt x="7302320" y="112985"/>
                  </a:lnTo>
                  <a:lnTo>
                    <a:pt x="7278512" y="75539"/>
                  </a:lnTo>
                  <a:lnTo>
                    <a:pt x="7247280" y="44307"/>
                  </a:lnTo>
                  <a:lnTo>
                    <a:pt x="7209834" y="20499"/>
                  </a:lnTo>
                  <a:lnTo>
                    <a:pt x="7167385" y="5326"/>
                  </a:lnTo>
                  <a:lnTo>
                    <a:pt x="7121144" y="0"/>
                  </a:lnTo>
                  <a:close/>
                </a:path>
              </a:pathLst>
            </a:custGeom>
            <a:solidFill>
              <a:srgbClr val="4471C4"/>
            </a:solidFill>
          </p:spPr>
          <p:txBody>
            <a:bodyPr wrap="square" lIns="0" tIns="0" rIns="0" bIns="0" rtlCol="0"/>
            <a:lstStyle/>
            <a:p>
              <a:endParaRPr/>
            </a:p>
          </p:txBody>
        </p:sp>
        <p:sp>
          <p:nvSpPr>
            <p:cNvPr id="9" name="object 9"/>
            <p:cNvSpPr/>
            <p:nvPr/>
          </p:nvSpPr>
          <p:spPr>
            <a:xfrm>
              <a:off x="838199" y="2031491"/>
              <a:ext cx="7322820" cy="1210310"/>
            </a:xfrm>
            <a:custGeom>
              <a:avLst/>
              <a:gdLst/>
              <a:ahLst/>
              <a:cxnLst/>
              <a:rect l="l" t="t" r="r" b="b"/>
              <a:pathLst>
                <a:path w="7322820" h="1210310">
                  <a:moveTo>
                    <a:pt x="0" y="201675"/>
                  </a:moveTo>
                  <a:lnTo>
                    <a:pt x="5326" y="155434"/>
                  </a:lnTo>
                  <a:lnTo>
                    <a:pt x="20499" y="112985"/>
                  </a:lnTo>
                  <a:lnTo>
                    <a:pt x="44307" y="75539"/>
                  </a:lnTo>
                  <a:lnTo>
                    <a:pt x="75539" y="44307"/>
                  </a:lnTo>
                  <a:lnTo>
                    <a:pt x="112985" y="20499"/>
                  </a:lnTo>
                  <a:lnTo>
                    <a:pt x="155434" y="5326"/>
                  </a:lnTo>
                  <a:lnTo>
                    <a:pt x="201675" y="0"/>
                  </a:lnTo>
                  <a:lnTo>
                    <a:pt x="7121144" y="0"/>
                  </a:lnTo>
                  <a:lnTo>
                    <a:pt x="7167385" y="5326"/>
                  </a:lnTo>
                  <a:lnTo>
                    <a:pt x="7209834" y="20499"/>
                  </a:lnTo>
                  <a:lnTo>
                    <a:pt x="7247280" y="44307"/>
                  </a:lnTo>
                  <a:lnTo>
                    <a:pt x="7278512" y="75539"/>
                  </a:lnTo>
                  <a:lnTo>
                    <a:pt x="7302320" y="112985"/>
                  </a:lnTo>
                  <a:lnTo>
                    <a:pt x="7317493" y="155434"/>
                  </a:lnTo>
                  <a:lnTo>
                    <a:pt x="7322820" y="201675"/>
                  </a:lnTo>
                  <a:lnTo>
                    <a:pt x="7322820" y="1008380"/>
                  </a:lnTo>
                  <a:lnTo>
                    <a:pt x="7317493" y="1054621"/>
                  </a:lnTo>
                  <a:lnTo>
                    <a:pt x="7302320" y="1097070"/>
                  </a:lnTo>
                  <a:lnTo>
                    <a:pt x="7278512" y="1134516"/>
                  </a:lnTo>
                  <a:lnTo>
                    <a:pt x="7247280" y="1165748"/>
                  </a:lnTo>
                  <a:lnTo>
                    <a:pt x="7209834" y="1189556"/>
                  </a:lnTo>
                  <a:lnTo>
                    <a:pt x="7167385" y="1204729"/>
                  </a:lnTo>
                  <a:lnTo>
                    <a:pt x="7121144" y="1210056"/>
                  </a:lnTo>
                  <a:lnTo>
                    <a:pt x="201675" y="1210056"/>
                  </a:lnTo>
                  <a:lnTo>
                    <a:pt x="155434" y="1204729"/>
                  </a:lnTo>
                  <a:lnTo>
                    <a:pt x="112985" y="1189556"/>
                  </a:lnTo>
                  <a:lnTo>
                    <a:pt x="75539" y="1165748"/>
                  </a:lnTo>
                  <a:lnTo>
                    <a:pt x="44307" y="1134516"/>
                  </a:lnTo>
                  <a:lnTo>
                    <a:pt x="20499" y="1097070"/>
                  </a:lnTo>
                  <a:lnTo>
                    <a:pt x="5326" y="1054621"/>
                  </a:lnTo>
                  <a:lnTo>
                    <a:pt x="0" y="1008380"/>
                  </a:lnTo>
                  <a:lnTo>
                    <a:pt x="0" y="201675"/>
                  </a:lnTo>
                  <a:close/>
                </a:path>
              </a:pathLst>
            </a:custGeom>
            <a:ln w="12192">
              <a:solidFill>
                <a:srgbClr val="FFFFFF"/>
              </a:solidFill>
            </a:ln>
          </p:spPr>
          <p:txBody>
            <a:bodyPr wrap="square" lIns="0" tIns="0" rIns="0" bIns="0" rtlCol="0"/>
            <a:lstStyle/>
            <a:p>
              <a:endParaRPr/>
            </a:p>
          </p:txBody>
        </p:sp>
        <p:sp>
          <p:nvSpPr>
            <p:cNvPr id="10" name="object 10"/>
            <p:cNvSpPr/>
            <p:nvPr/>
          </p:nvSpPr>
          <p:spPr>
            <a:xfrm>
              <a:off x="838199" y="3305555"/>
              <a:ext cx="7322820" cy="1210310"/>
            </a:xfrm>
            <a:custGeom>
              <a:avLst/>
              <a:gdLst/>
              <a:ahLst/>
              <a:cxnLst/>
              <a:rect l="l" t="t" r="r" b="b"/>
              <a:pathLst>
                <a:path w="7322820" h="1210310">
                  <a:moveTo>
                    <a:pt x="7121144" y="0"/>
                  </a:moveTo>
                  <a:lnTo>
                    <a:pt x="201675" y="0"/>
                  </a:lnTo>
                  <a:lnTo>
                    <a:pt x="155434" y="5326"/>
                  </a:lnTo>
                  <a:lnTo>
                    <a:pt x="112985" y="20499"/>
                  </a:lnTo>
                  <a:lnTo>
                    <a:pt x="75539" y="44307"/>
                  </a:lnTo>
                  <a:lnTo>
                    <a:pt x="44307" y="75539"/>
                  </a:lnTo>
                  <a:lnTo>
                    <a:pt x="20499" y="112985"/>
                  </a:lnTo>
                  <a:lnTo>
                    <a:pt x="5326" y="155434"/>
                  </a:lnTo>
                  <a:lnTo>
                    <a:pt x="0" y="201676"/>
                  </a:lnTo>
                  <a:lnTo>
                    <a:pt x="0" y="1008380"/>
                  </a:lnTo>
                  <a:lnTo>
                    <a:pt x="5326" y="1054621"/>
                  </a:lnTo>
                  <a:lnTo>
                    <a:pt x="20499" y="1097070"/>
                  </a:lnTo>
                  <a:lnTo>
                    <a:pt x="44307" y="1134516"/>
                  </a:lnTo>
                  <a:lnTo>
                    <a:pt x="75539" y="1165748"/>
                  </a:lnTo>
                  <a:lnTo>
                    <a:pt x="112985" y="1189556"/>
                  </a:lnTo>
                  <a:lnTo>
                    <a:pt x="155434" y="1204729"/>
                  </a:lnTo>
                  <a:lnTo>
                    <a:pt x="201675" y="1210056"/>
                  </a:lnTo>
                  <a:lnTo>
                    <a:pt x="7121144" y="1210056"/>
                  </a:lnTo>
                  <a:lnTo>
                    <a:pt x="7167385" y="1204729"/>
                  </a:lnTo>
                  <a:lnTo>
                    <a:pt x="7209834" y="1189556"/>
                  </a:lnTo>
                  <a:lnTo>
                    <a:pt x="7247280" y="1165748"/>
                  </a:lnTo>
                  <a:lnTo>
                    <a:pt x="7278512" y="1134516"/>
                  </a:lnTo>
                  <a:lnTo>
                    <a:pt x="7302320" y="1097070"/>
                  </a:lnTo>
                  <a:lnTo>
                    <a:pt x="7317493" y="1054621"/>
                  </a:lnTo>
                  <a:lnTo>
                    <a:pt x="7322820" y="1008380"/>
                  </a:lnTo>
                  <a:lnTo>
                    <a:pt x="7322820" y="201676"/>
                  </a:lnTo>
                  <a:lnTo>
                    <a:pt x="7317493" y="155434"/>
                  </a:lnTo>
                  <a:lnTo>
                    <a:pt x="7302320" y="112985"/>
                  </a:lnTo>
                  <a:lnTo>
                    <a:pt x="7278512" y="75539"/>
                  </a:lnTo>
                  <a:lnTo>
                    <a:pt x="7247280" y="44307"/>
                  </a:lnTo>
                  <a:lnTo>
                    <a:pt x="7209834" y="20499"/>
                  </a:lnTo>
                  <a:lnTo>
                    <a:pt x="7167385" y="5326"/>
                  </a:lnTo>
                  <a:lnTo>
                    <a:pt x="7121144" y="0"/>
                  </a:lnTo>
                  <a:close/>
                </a:path>
              </a:pathLst>
            </a:custGeom>
            <a:solidFill>
              <a:srgbClr val="4471C4"/>
            </a:solidFill>
          </p:spPr>
          <p:txBody>
            <a:bodyPr wrap="square" lIns="0" tIns="0" rIns="0" bIns="0" rtlCol="0"/>
            <a:lstStyle/>
            <a:p>
              <a:endParaRPr/>
            </a:p>
          </p:txBody>
        </p:sp>
        <p:sp>
          <p:nvSpPr>
            <p:cNvPr id="11" name="object 11"/>
            <p:cNvSpPr/>
            <p:nvPr/>
          </p:nvSpPr>
          <p:spPr>
            <a:xfrm>
              <a:off x="838199" y="3305555"/>
              <a:ext cx="7322820" cy="1210310"/>
            </a:xfrm>
            <a:custGeom>
              <a:avLst/>
              <a:gdLst/>
              <a:ahLst/>
              <a:cxnLst/>
              <a:rect l="l" t="t" r="r" b="b"/>
              <a:pathLst>
                <a:path w="7322820" h="1210310">
                  <a:moveTo>
                    <a:pt x="0" y="201676"/>
                  </a:moveTo>
                  <a:lnTo>
                    <a:pt x="5326" y="155434"/>
                  </a:lnTo>
                  <a:lnTo>
                    <a:pt x="20499" y="112985"/>
                  </a:lnTo>
                  <a:lnTo>
                    <a:pt x="44307" y="75539"/>
                  </a:lnTo>
                  <a:lnTo>
                    <a:pt x="75539" y="44307"/>
                  </a:lnTo>
                  <a:lnTo>
                    <a:pt x="112985" y="20499"/>
                  </a:lnTo>
                  <a:lnTo>
                    <a:pt x="155434" y="5326"/>
                  </a:lnTo>
                  <a:lnTo>
                    <a:pt x="201675" y="0"/>
                  </a:lnTo>
                  <a:lnTo>
                    <a:pt x="7121144" y="0"/>
                  </a:lnTo>
                  <a:lnTo>
                    <a:pt x="7167385" y="5326"/>
                  </a:lnTo>
                  <a:lnTo>
                    <a:pt x="7209834" y="20499"/>
                  </a:lnTo>
                  <a:lnTo>
                    <a:pt x="7247280" y="44307"/>
                  </a:lnTo>
                  <a:lnTo>
                    <a:pt x="7278512" y="75539"/>
                  </a:lnTo>
                  <a:lnTo>
                    <a:pt x="7302320" y="112985"/>
                  </a:lnTo>
                  <a:lnTo>
                    <a:pt x="7317493" y="155434"/>
                  </a:lnTo>
                  <a:lnTo>
                    <a:pt x="7322820" y="201676"/>
                  </a:lnTo>
                  <a:lnTo>
                    <a:pt x="7322820" y="1008380"/>
                  </a:lnTo>
                  <a:lnTo>
                    <a:pt x="7317493" y="1054621"/>
                  </a:lnTo>
                  <a:lnTo>
                    <a:pt x="7302320" y="1097070"/>
                  </a:lnTo>
                  <a:lnTo>
                    <a:pt x="7278512" y="1134516"/>
                  </a:lnTo>
                  <a:lnTo>
                    <a:pt x="7247280" y="1165748"/>
                  </a:lnTo>
                  <a:lnTo>
                    <a:pt x="7209834" y="1189556"/>
                  </a:lnTo>
                  <a:lnTo>
                    <a:pt x="7167385" y="1204729"/>
                  </a:lnTo>
                  <a:lnTo>
                    <a:pt x="7121144" y="1210056"/>
                  </a:lnTo>
                  <a:lnTo>
                    <a:pt x="201675" y="1210056"/>
                  </a:lnTo>
                  <a:lnTo>
                    <a:pt x="155434" y="1204729"/>
                  </a:lnTo>
                  <a:lnTo>
                    <a:pt x="112985" y="1189556"/>
                  </a:lnTo>
                  <a:lnTo>
                    <a:pt x="75539" y="1165748"/>
                  </a:lnTo>
                  <a:lnTo>
                    <a:pt x="44307" y="1134516"/>
                  </a:lnTo>
                  <a:lnTo>
                    <a:pt x="20499" y="1097070"/>
                  </a:lnTo>
                  <a:lnTo>
                    <a:pt x="5326" y="1054621"/>
                  </a:lnTo>
                  <a:lnTo>
                    <a:pt x="0" y="1008380"/>
                  </a:lnTo>
                  <a:lnTo>
                    <a:pt x="0" y="201676"/>
                  </a:lnTo>
                  <a:close/>
                </a:path>
              </a:pathLst>
            </a:custGeom>
            <a:ln w="12192">
              <a:solidFill>
                <a:srgbClr val="FFFFFF"/>
              </a:solidFill>
            </a:ln>
          </p:spPr>
          <p:txBody>
            <a:bodyPr wrap="square" lIns="0" tIns="0" rIns="0" bIns="0" rtlCol="0"/>
            <a:lstStyle/>
            <a:p>
              <a:endParaRPr/>
            </a:p>
          </p:txBody>
        </p:sp>
        <p:sp>
          <p:nvSpPr>
            <p:cNvPr id="12" name="object 12"/>
            <p:cNvSpPr/>
            <p:nvPr/>
          </p:nvSpPr>
          <p:spPr>
            <a:xfrm>
              <a:off x="838199" y="4578095"/>
              <a:ext cx="7322820" cy="1210310"/>
            </a:xfrm>
            <a:custGeom>
              <a:avLst/>
              <a:gdLst/>
              <a:ahLst/>
              <a:cxnLst/>
              <a:rect l="l" t="t" r="r" b="b"/>
              <a:pathLst>
                <a:path w="7322820" h="1210310">
                  <a:moveTo>
                    <a:pt x="7121144"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7121144" y="1210055"/>
                  </a:lnTo>
                  <a:lnTo>
                    <a:pt x="7167385" y="1204729"/>
                  </a:lnTo>
                  <a:lnTo>
                    <a:pt x="7209834" y="1189556"/>
                  </a:lnTo>
                  <a:lnTo>
                    <a:pt x="7247280" y="1165748"/>
                  </a:lnTo>
                  <a:lnTo>
                    <a:pt x="7278512" y="1134516"/>
                  </a:lnTo>
                  <a:lnTo>
                    <a:pt x="7302320" y="1097070"/>
                  </a:lnTo>
                  <a:lnTo>
                    <a:pt x="7317493" y="1054621"/>
                  </a:lnTo>
                  <a:lnTo>
                    <a:pt x="7322820" y="1008379"/>
                  </a:lnTo>
                  <a:lnTo>
                    <a:pt x="7322820" y="201675"/>
                  </a:lnTo>
                  <a:lnTo>
                    <a:pt x="7317493" y="155434"/>
                  </a:lnTo>
                  <a:lnTo>
                    <a:pt x="7302320" y="112985"/>
                  </a:lnTo>
                  <a:lnTo>
                    <a:pt x="7278512" y="75539"/>
                  </a:lnTo>
                  <a:lnTo>
                    <a:pt x="7247280" y="44307"/>
                  </a:lnTo>
                  <a:lnTo>
                    <a:pt x="7209834" y="20499"/>
                  </a:lnTo>
                  <a:lnTo>
                    <a:pt x="7167385" y="5326"/>
                  </a:lnTo>
                  <a:lnTo>
                    <a:pt x="7121144" y="0"/>
                  </a:lnTo>
                  <a:close/>
                </a:path>
              </a:pathLst>
            </a:custGeom>
            <a:solidFill>
              <a:srgbClr val="4471C4"/>
            </a:solidFill>
          </p:spPr>
          <p:txBody>
            <a:bodyPr wrap="square" lIns="0" tIns="0" rIns="0" bIns="0" rtlCol="0"/>
            <a:lstStyle/>
            <a:p>
              <a:endParaRPr/>
            </a:p>
          </p:txBody>
        </p:sp>
        <p:sp>
          <p:nvSpPr>
            <p:cNvPr id="13" name="object 13"/>
            <p:cNvSpPr/>
            <p:nvPr/>
          </p:nvSpPr>
          <p:spPr>
            <a:xfrm>
              <a:off x="838199" y="4578095"/>
              <a:ext cx="7322820" cy="1210310"/>
            </a:xfrm>
            <a:custGeom>
              <a:avLst/>
              <a:gdLst/>
              <a:ahLst/>
              <a:cxnLst/>
              <a:rect l="l" t="t" r="r" b="b"/>
              <a:pathLst>
                <a:path w="7322820" h="1210310">
                  <a:moveTo>
                    <a:pt x="0" y="201675"/>
                  </a:moveTo>
                  <a:lnTo>
                    <a:pt x="5326" y="155434"/>
                  </a:lnTo>
                  <a:lnTo>
                    <a:pt x="20499" y="112985"/>
                  </a:lnTo>
                  <a:lnTo>
                    <a:pt x="44307" y="75539"/>
                  </a:lnTo>
                  <a:lnTo>
                    <a:pt x="75539" y="44307"/>
                  </a:lnTo>
                  <a:lnTo>
                    <a:pt x="112985" y="20499"/>
                  </a:lnTo>
                  <a:lnTo>
                    <a:pt x="155434" y="5326"/>
                  </a:lnTo>
                  <a:lnTo>
                    <a:pt x="201675" y="0"/>
                  </a:lnTo>
                  <a:lnTo>
                    <a:pt x="7121144" y="0"/>
                  </a:lnTo>
                  <a:lnTo>
                    <a:pt x="7167385" y="5326"/>
                  </a:lnTo>
                  <a:lnTo>
                    <a:pt x="7209834" y="20499"/>
                  </a:lnTo>
                  <a:lnTo>
                    <a:pt x="7247280" y="44307"/>
                  </a:lnTo>
                  <a:lnTo>
                    <a:pt x="7278512" y="75539"/>
                  </a:lnTo>
                  <a:lnTo>
                    <a:pt x="7302320" y="112985"/>
                  </a:lnTo>
                  <a:lnTo>
                    <a:pt x="7317493" y="155434"/>
                  </a:lnTo>
                  <a:lnTo>
                    <a:pt x="7322820" y="201675"/>
                  </a:lnTo>
                  <a:lnTo>
                    <a:pt x="7322820" y="1008379"/>
                  </a:lnTo>
                  <a:lnTo>
                    <a:pt x="7317493" y="1054621"/>
                  </a:lnTo>
                  <a:lnTo>
                    <a:pt x="7302320" y="1097070"/>
                  </a:lnTo>
                  <a:lnTo>
                    <a:pt x="7278512" y="1134516"/>
                  </a:lnTo>
                  <a:lnTo>
                    <a:pt x="7247280" y="1165748"/>
                  </a:lnTo>
                  <a:lnTo>
                    <a:pt x="7209834" y="1189556"/>
                  </a:lnTo>
                  <a:lnTo>
                    <a:pt x="7167385" y="1204729"/>
                  </a:lnTo>
                  <a:lnTo>
                    <a:pt x="7121144" y="1210055"/>
                  </a:lnTo>
                  <a:lnTo>
                    <a:pt x="201675" y="1210055"/>
                  </a:lnTo>
                  <a:lnTo>
                    <a:pt x="155434" y="1204729"/>
                  </a:lnTo>
                  <a:lnTo>
                    <a:pt x="112985" y="1189556"/>
                  </a:lnTo>
                  <a:lnTo>
                    <a:pt x="75539" y="1165748"/>
                  </a:lnTo>
                  <a:lnTo>
                    <a:pt x="44307" y="1134516"/>
                  </a:lnTo>
                  <a:lnTo>
                    <a:pt x="20499" y="1097070"/>
                  </a:lnTo>
                  <a:lnTo>
                    <a:pt x="5326" y="1054621"/>
                  </a:lnTo>
                  <a:lnTo>
                    <a:pt x="0" y="1008379"/>
                  </a:lnTo>
                  <a:lnTo>
                    <a:pt x="0" y="201675"/>
                  </a:lnTo>
                  <a:close/>
                </a:path>
              </a:pathLst>
            </a:custGeom>
            <a:ln w="12192">
              <a:solidFill>
                <a:srgbClr val="FFFFFF"/>
              </a:solidFill>
            </a:ln>
          </p:spPr>
          <p:txBody>
            <a:bodyPr wrap="square" lIns="0" tIns="0" rIns="0" bIns="0" rtlCol="0"/>
            <a:lstStyle/>
            <a:p>
              <a:endParaRPr/>
            </a:p>
          </p:txBody>
        </p:sp>
      </p:grpSp>
      <p:sp>
        <p:nvSpPr>
          <p:cNvPr id="14" name="object 14"/>
          <p:cNvSpPr txBox="1"/>
          <p:nvPr/>
        </p:nvSpPr>
        <p:spPr>
          <a:xfrm>
            <a:off x="968451" y="2117217"/>
            <a:ext cx="7062470" cy="3521710"/>
          </a:xfrm>
          <a:prstGeom prst="rect">
            <a:avLst/>
          </a:prstGeom>
        </p:spPr>
        <p:txBody>
          <a:bodyPr vert="horz" wrap="square" lIns="0" tIns="40005" rIns="0" bIns="0" rtlCol="0">
            <a:spAutoFit/>
          </a:bodyPr>
          <a:lstStyle/>
          <a:p>
            <a:pPr marL="12700" marR="5080" algn="just">
              <a:lnSpc>
                <a:spcPct val="91600"/>
              </a:lnSpc>
              <a:spcBef>
                <a:spcPts val="315"/>
              </a:spcBef>
            </a:pPr>
            <a:r>
              <a:rPr sz="2200" spc="-5" dirty="0">
                <a:solidFill>
                  <a:srgbClr val="FFFFFF"/>
                </a:solidFill>
                <a:latin typeface="Calibri"/>
                <a:cs typeface="Calibri"/>
              </a:rPr>
              <a:t>Rada</a:t>
            </a:r>
            <a:r>
              <a:rPr sz="2200" dirty="0">
                <a:solidFill>
                  <a:srgbClr val="FFFFFF"/>
                </a:solidFill>
                <a:latin typeface="Calibri"/>
                <a:cs typeface="Calibri"/>
              </a:rPr>
              <a:t> </a:t>
            </a:r>
            <a:r>
              <a:rPr sz="2200" spc="-20" dirty="0">
                <a:solidFill>
                  <a:srgbClr val="FFFFFF"/>
                </a:solidFill>
                <a:latin typeface="Calibri"/>
                <a:cs typeface="Calibri"/>
              </a:rPr>
              <a:t>Evropy</a:t>
            </a:r>
            <a:r>
              <a:rPr sz="2200" spc="-15" dirty="0">
                <a:solidFill>
                  <a:srgbClr val="FFFFFF"/>
                </a:solidFill>
                <a:latin typeface="Calibri"/>
                <a:cs typeface="Calibri"/>
              </a:rPr>
              <a:t> upravuje</a:t>
            </a:r>
            <a:r>
              <a:rPr sz="2200" spc="-10" dirty="0">
                <a:solidFill>
                  <a:srgbClr val="FFFFFF"/>
                </a:solidFill>
                <a:latin typeface="Calibri"/>
                <a:cs typeface="Calibri"/>
              </a:rPr>
              <a:t> </a:t>
            </a:r>
            <a:r>
              <a:rPr sz="2200" spc="-5" dirty="0">
                <a:solidFill>
                  <a:srgbClr val="FFFFFF"/>
                </a:solidFill>
                <a:latin typeface="Calibri"/>
                <a:cs typeface="Calibri"/>
              </a:rPr>
              <a:t>pojem</a:t>
            </a:r>
            <a:r>
              <a:rPr sz="2200" dirty="0">
                <a:solidFill>
                  <a:srgbClr val="FFFFFF"/>
                </a:solidFill>
                <a:latin typeface="Calibri"/>
                <a:cs typeface="Calibri"/>
              </a:rPr>
              <a:t> </a:t>
            </a:r>
            <a:r>
              <a:rPr sz="2200" spc="-10" dirty="0">
                <a:solidFill>
                  <a:srgbClr val="FFFFFF"/>
                </a:solidFill>
                <a:latin typeface="Calibri"/>
                <a:cs typeface="Calibri"/>
              </a:rPr>
              <a:t>Euroregionu</a:t>
            </a:r>
            <a:r>
              <a:rPr sz="2200" spc="-5" dirty="0">
                <a:solidFill>
                  <a:srgbClr val="FFFFFF"/>
                </a:solidFill>
                <a:latin typeface="Calibri"/>
                <a:cs typeface="Calibri"/>
              </a:rPr>
              <a:t> v</a:t>
            </a:r>
            <a:r>
              <a:rPr sz="2200" dirty="0">
                <a:solidFill>
                  <a:srgbClr val="FFFFFF"/>
                </a:solidFill>
                <a:latin typeface="Calibri"/>
                <a:cs typeface="Calibri"/>
              </a:rPr>
              <a:t> </a:t>
            </a:r>
            <a:r>
              <a:rPr sz="2200" spc="-55" dirty="0">
                <a:solidFill>
                  <a:srgbClr val="FFFFFF"/>
                </a:solidFill>
                <a:latin typeface="Calibri"/>
                <a:cs typeface="Calibri"/>
              </a:rPr>
              <a:t>tzv.</a:t>
            </a:r>
            <a:r>
              <a:rPr sz="2200" spc="-50" dirty="0">
                <a:solidFill>
                  <a:srgbClr val="FFFFFF"/>
                </a:solidFill>
                <a:latin typeface="Calibri"/>
                <a:cs typeface="Calibri"/>
              </a:rPr>
              <a:t> </a:t>
            </a:r>
            <a:r>
              <a:rPr sz="2200" b="1" spc="-10" dirty="0">
                <a:solidFill>
                  <a:srgbClr val="FFFFFF"/>
                </a:solidFill>
                <a:latin typeface="Calibri"/>
                <a:cs typeface="Calibri"/>
              </a:rPr>
              <a:t>Madridské </a:t>
            </a:r>
            <a:r>
              <a:rPr sz="2200" b="1" spc="-484" dirty="0">
                <a:solidFill>
                  <a:srgbClr val="FFFFFF"/>
                </a:solidFill>
                <a:latin typeface="Calibri"/>
                <a:cs typeface="Calibri"/>
              </a:rPr>
              <a:t> </a:t>
            </a:r>
            <a:r>
              <a:rPr sz="2200" b="1" spc="-5" dirty="0">
                <a:solidFill>
                  <a:srgbClr val="FFFFFF"/>
                </a:solidFill>
                <a:latin typeface="Calibri"/>
                <a:cs typeface="Calibri"/>
              </a:rPr>
              <a:t>dohodě z </a:t>
            </a:r>
            <a:r>
              <a:rPr sz="2200" b="1" spc="-15" dirty="0">
                <a:solidFill>
                  <a:srgbClr val="FFFFFF"/>
                </a:solidFill>
                <a:latin typeface="Calibri"/>
                <a:cs typeface="Calibri"/>
              </a:rPr>
              <a:t>roku </a:t>
            </a:r>
            <a:r>
              <a:rPr sz="2200" b="1" spc="-5" dirty="0">
                <a:solidFill>
                  <a:srgbClr val="FFFFFF"/>
                </a:solidFill>
                <a:latin typeface="Calibri"/>
                <a:cs typeface="Calibri"/>
              </a:rPr>
              <a:t>1980: </a:t>
            </a:r>
            <a:r>
              <a:rPr sz="2200" spc="-20" dirty="0">
                <a:solidFill>
                  <a:srgbClr val="FFFFFF"/>
                </a:solidFill>
                <a:latin typeface="Calibri"/>
                <a:cs typeface="Calibri"/>
              </a:rPr>
              <a:t>rámcové </a:t>
            </a:r>
            <a:r>
              <a:rPr sz="2200" spc="-5" dirty="0">
                <a:solidFill>
                  <a:srgbClr val="FFFFFF"/>
                </a:solidFill>
                <a:latin typeface="Calibri"/>
                <a:cs typeface="Calibri"/>
              </a:rPr>
              <a:t>dohodě o </a:t>
            </a:r>
            <a:r>
              <a:rPr sz="2200" spc="-10" dirty="0">
                <a:solidFill>
                  <a:srgbClr val="FFFFFF"/>
                </a:solidFill>
                <a:latin typeface="Calibri"/>
                <a:cs typeface="Calibri"/>
              </a:rPr>
              <a:t>spolupráci regionů </a:t>
            </a:r>
            <a:r>
              <a:rPr sz="2200" spc="-5" dirty="0">
                <a:solidFill>
                  <a:srgbClr val="FFFFFF"/>
                </a:solidFill>
                <a:latin typeface="Calibri"/>
                <a:cs typeface="Calibri"/>
              </a:rPr>
              <a:t> </a:t>
            </a:r>
            <a:r>
              <a:rPr sz="2200" spc="-20" dirty="0">
                <a:solidFill>
                  <a:srgbClr val="FFFFFF"/>
                </a:solidFill>
                <a:latin typeface="Calibri"/>
                <a:cs typeface="Calibri"/>
              </a:rPr>
              <a:t>Evropy</a:t>
            </a:r>
            <a:r>
              <a:rPr sz="2200" spc="5" dirty="0">
                <a:solidFill>
                  <a:srgbClr val="FFFFFF"/>
                </a:solidFill>
                <a:latin typeface="Calibri"/>
                <a:cs typeface="Calibri"/>
              </a:rPr>
              <a:t> </a:t>
            </a:r>
            <a:r>
              <a:rPr sz="2200" spc="-10" dirty="0">
                <a:solidFill>
                  <a:srgbClr val="FFFFFF"/>
                </a:solidFill>
                <a:latin typeface="Calibri"/>
                <a:cs typeface="Calibri"/>
              </a:rPr>
              <a:t>přes</a:t>
            </a:r>
            <a:r>
              <a:rPr sz="2200" spc="-5" dirty="0">
                <a:solidFill>
                  <a:srgbClr val="FFFFFF"/>
                </a:solidFill>
                <a:latin typeface="Calibri"/>
                <a:cs typeface="Calibri"/>
              </a:rPr>
              <a:t> </a:t>
            </a:r>
            <a:r>
              <a:rPr sz="2200" spc="-10" dirty="0">
                <a:solidFill>
                  <a:srgbClr val="FFFFFF"/>
                </a:solidFill>
                <a:latin typeface="Calibri"/>
                <a:cs typeface="Calibri"/>
              </a:rPr>
              <a:t>hranice</a:t>
            </a:r>
            <a:r>
              <a:rPr sz="2200" spc="15" dirty="0">
                <a:solidFill>
                  <a:srgbClr val="FFFFFF"/>
                </a:solidFill>
                <a:latin typeface="Calibri"/>
                <a:cs typeface="Calibri"/>
              </a:rPr>
              <a:t> </a:t>
            </a:r>
            <a:r>
              <a:rPr sz="2200" spc="-10" dirty="0">
                <a:solidFill>
                  <a:srgbClr val="FFFFFF"/>
                </a:solidFill>
                <a:latin typeface="Calibri"/>
                <a:cs typeface="Calibri"/>
              </a:rPr>
              <a:t>jednotlivých</a:t>
            </a:r>
            <a:r>
              <a:rPr sz="2200" spc="15" dirty="0">
                <a:solidFill>
                  <a:srgbClr val="FFFFFF"/>
                </a:solidFill>
                <a:latin typeface="Calibri"/>
                <a:cs typeface="Calibri"/>
              </a:rPr>
              <a:t> </a:t>
            </a:r>
            <a:r>
              <a:rPr sz="2200" spc="-15" dirty="0">
                <a:solidFill>
                  <a:srgbClr val="FFFFFF"/>
                </a:solidFill>
                <a:latin typeface="Calibri"/>
                <a:cs typeface="Calibri"/>
              </a:rPr>
              <a:t>zemí.</a:t>
            </a:r>
            <a:endParaRPr sz="2200">
              <a:latin typeface="Calibri"/>
              <a:cs typeface="Calibri"/>
            </a:endParaRPr>
          </a:p>
          <a:p>
            <a:pPr>
              <a:lnSpc>
                <a:spcPct val="100000"/>
              </a:lnSpc>
              <a:spcBef>
                <a:spcPts val="25"/>
              </a:spcBef>
            </a:pPr>
            <a:endParaRPr sz="2250">
              <a:latin typeface="Calibri"/>
              <a:cs typeface="Calibri"/>
            </a:endParaRPr>
          </a:p>
          <a:p>
            <a:pPr marL="12700" marR="5080" algn="just">
              <a:lnSpc>
                <a:spcPct val="91600"/>
              </a:lnSpc>
            </a:pPr>
            <a:r>
              <a:rPr sz="2200" spc="-10" dirty="0">
                <a:solidFill>
                  <a:srgbClr val="FFFFFF"/>
                </a:solidFill>
                <a:latin typeface="Calibri"/>
                <a:cs typeface="Calibri"/>
              </a:rPr>
              <a:t>Euroregion </a:t>
            </a:r>
            <a:r>
              <a:rPr sz="2200" spc="-5" dirty="0">
                <a:solidFill>
                  <a:srgbClr val="FFFFFF"/>
                </a:solidFill>
                <a:latin typeface="Calibri"/>
                <a:cs typeface="Calibri"/>
              </a:rPr>
              <a:t>je </a:t>
            </a:r>
            <a:r>
              <a:rPr sz="2200" spc="-10" dirty="0">
                <a:solidFill>
                  <a:srgbClr val="FFFFFF"/>
                </a:solidFill>
                <a:latin typeface="Calibri"/>
                <a:cs typeface="Calibri"/>
              </a:rPr>
              <a:t>oblast příhraniční spolupráce, </a:t>
            </a:r>
            <a:r>
              <a:rPr sz="2200" spc="-20" dirty="0">
                <a:solidFill>
                  <a:srgbClr val="FFFFFF"/>
                </a:solidFill>
                <a:latin typeface="Calibri"/>
                <a:cs typeface="Calibri"/>
              </a:rPr>
              <a:t>která </a:t>
            </a:r>
            <a:r>
              <a:rPr sz="2200" spc="-5" dirty="0">
                <a:solidFill>
                  <a:srgbClr val="FFFFFF"/>
                </a:solidFill>
                <a:latin typeface="Calibri"/>
                <a:cs typeface="Calibri"/>
              </a:rPr>
              <a:t>vznikla </a:t>
            </a:r>
            <a:r>
              <a:rPr sz="2200" spc="-10" dirty="0">
                <a:solidFill>
                  <a:srgbClr val="FFFFFF"/>
                </a:solidFill>
                <a:latin typeface="Calibri"/>
                <a:cs typeface="Calibri"/>
              </a:rPr>
              <a:t>na </a:t>
            </a:r>
            <a:r>
              <a:rPr sz="2200" spc="-5" dirty="0">
                <a:solidFill>
                  <a:srgbClr val="FFFFFF"/>
                </a:solidFill>
                <a:latin typeface="Calibri"/>
                <a:cs typeface="Calibri"/>
              </a:rPr>
              <a:t> </a:t>
            </a:r>
            <a:r>
              <a:rPr sz="2200" spc="-10" dirty="0">
                <a:solidFill>
                  <a:srgbClr val="FFFFFF"/>
                </a:solidFill>
                <a:latin typeface="Calibri"/>
                <a:cs typeface="Calibri"/>
              </a:rPr>
              <a:t>základě</a:t>
            </a:r>
            <a:r>
              <a:rPr sz="2200" spc="-5" dirty="0">
                <a:solidFill>
                  <a:srgbClr val="FFFFFF"/>
                </a:solidFill>
                <a:latin typeface="Calibri"/>
                <a:cs typeface="Calibri"/>
              </a:rPr>
              <a:t> </a:t>
            </a:r>
            <a:r>
              <a:rPr sz="2200" spc="-10" dirty="0">
                <a:solidFill>
                  <a:srgbClr val="FFFFFF"/>
                </a:solidFill>
                <a:latin typeface="Calibri"/>
                <a:cs typeface="Calibri"/>
              </a:rPr>
              <a:t>vzájemné</a:t>
            </a:r>
            <a:r>
              <a:rPr sz="2200" spc="-5" dirty="0">
                <a:solidFill>
                  <a:srgbClr val="FFFFFF"/>
                </a:solidFill>
                <a:latin typeface="Calibri"/>
                <a:cs typeface="Calibri"/>
              </a:rPr>
              <a:t> dohody</a:t>
            </a:r>
            <a:r>
              <a:rPr sz="2200" dirty="0">
                <a:solidFill>
                  <a:srgbClr val="FFFFFF"/>
                </a:solidFill>
                <a:latin typeface="Calibri"/>
                <a:cs typeface="Calibri"/>
              </a:rPr>
              <a:t> </a:t>
            </a:r>
            <a:r>
              <a:rPr sz="2200" spc="-10" dirty="0">
                <a:solidFill>
                  <a:srgbClr val="FFFFFF"/>
                </a:solidFill>
                <a:latin typeface="Calibri"/>
                <a:cs typeface="Calibri"/>
              </a:rPr>
              <a:t>příhraničních</a:t>
            </a:r>
            <a:r>
              <a:rPr sz="2200" spc="-5" dirty="0">
                <a:solidFill>
                  <a:srgbClr val="FFFFFF"/>
                </a:solidFill>
                <a:latin typeface="Calibri"/>
                <a:cs typeface="Calibri"/>
              </a:rPr>
              <a:t> regionů</a:t>
            </a:r>
            <a:r>
              <a:rPr sz="2200" dirty="0">
                <a:solidFill>
                  <a:srgbClr val="FFFFFF"/>
                </a:solidFill>
                <a:latin typeface="Calibri"/>
                <a:cs typeface="Calibri"/>
              </a:rPr>
              <a:t> </a:t>
            </a:r>
            <a:r>
              <a:rPr sz="2200" spc="-10" dirty="0">
                <a:solidFill>
                  <a:srgbClr val="FFFFFF"/>
                </a:solidFill>
                <a:latin typeface="Calibri"/>
                <a:cs typeface="Calibri"/>
              </a:rPr>
              <a:t>dvou</a:t>
            </a:r>
            <a:r>
              <a:rPr sz="2200" spc="-5" dirty="0">
                <a:solidFill>
                  <a:srgbClr val="FFFFFF"/>
                </a:solidFill>
                <a:latin typeface="Calibri"/>
                <a:cs typeface="Calibri"/>
              </a:rPr>
              <a:t> nebo </a:t>
            </a:r>
            <a:r>
              <a:rPr sz="2200" spc="-484" dirty="0">
                <a:solidFill>
                  <a:srgbClr val="FFFFFF"/>
                </a:solidFill>
                <a:latin typeface="Calibri"/>
                <a:cs typeface="Calibri"/>
              </a:rPr>
              <a:t> </a:t>
            </a:r>
            <a:r>
              <a:rPr sz="2200" spc="-5" dirty="0">
                <a:solidFill>
                  <a:srgbClr val="FFFFFF"/>
                </a:solidFill>
                <a:latin typeface="Calibri"/>
                <a:cs typeface="Calibri"/>
              </a:rPr>
              <a:t>více</a:t>
            </a:r>
            <a:r>
              <a:rPr sz="2200" spc="-10" dirty="0">
                <a:solidFill>
                  <a:srgbClr val="FFFFFF"/>
                </a:solidFill>
                <a:latin typeface="Calibri"/>
                <a:cs typeface="Calibri"/>
              </a:rPr>
              <a:t> </a:t>
            </a:r>
            <a:r>
              <a:rPr sz="2200" spc="-15" dirty="0">
                <a:solidFill>
                  <a:srgbClr val="FFFFFF"/>
                </a:solidFill>
                <a:latin typeface="Calibri"/>
                <a:cs typeface="Calibri"/>
              </a:rPr>
              <a:t>zemí.</a:t>
            </a:r>
            <a:endParaRPr sz="2200">
              <a:latin typeface="Calibri"/>
              <a:cs typeface="Calibri"/>
            </a:endParaRPr>
          </a:p>
          <a:p>
            <a:pPr>
              <a:lnSpc>
                <a:spcPct val="100000"/>
              </a:lnSpc>
              <a:spcBef>
                <a:spcPts val="30"/>
              </a:spcBef>
            </a:pPr>
            <a:endParaRPr sz="2250">
              <a:latin typeface="Calibri"/>
              <a:cs typeface="Calibri"/>
            </a:endParaRPr>
          </a:p>
          <a:p>
            <a:pPr marL="12700" marR="5080" algn="just">
              <a:lnSpc>
                <a:spcPct val="91600"/>
              </a:lnSpc>
            </a:pPr>
            <a:r>
              <a:rPr sz="2200" spc="-10" dirty="0">
                <a:solidFill>
                  <a:srgbClr val="FFFFFF"/>
                </a:solidFill>
                <a:latin typeface="Calibri"/>
                <a:cs typeface="Calibri"/>
              </a:rPr>
              <a:t>Hlavním </a:t>
            </a:r>
            <a:r>
              <a:rPr sz="2200" spc="-5" dirty="0">
                <a:solidFill>
                  <a:srgbClr val="FFFFFF"/>
                </a:solidFill>
                <a:latin typeface="Calibri"/>
                <a:cs typeface="Calibri"/>
              </a:rPr>
              <a:t>motivem </a:t>
            </a:r>
            <a:r>
              <a:rPr sz="2200" spc="-10" dirty="0">
                <a:solidFill>
                  <a:srgbClr val="FFFFFF"/>
                </a:solidFill>
                <a:latin typeface="Calibri"/>
                <a:cs typeface="Calibri"/>
              </a:rPr>
              <a:t>vzniklých sdružení </a:t>
            </a:r>
            <a:r>
              <a:rPr sz="2200" spc="-5" dirty="0">
                <a:solidFill>
                  <a:srgbClr val="FFFFFF"/>
                </a:solidFill>
                <a:latin typeface="Calibri"/>
                <a:cs typeface="Calibri"/>
              </a:rPr>
              <a:t>je snaha o </a:t>
            </a:r>
            <a:r>
              <a:rPr sz="2200" spc="-15" dirty="0">
                <a:solidFill>
                  <a:srgbClr val="FFFFFF"/>
                </a:solidFill>
                <a:latin typeface="Calibri"/>
                <a:cs typeface="Calibri"/>
              </a:rPr>
              <a:t>odstraňování </a:t>
            </a:r>
            <a:r>
              <a:rPr sz="2200" spc="-10" dirty="0">
                <a:solidFill>
                  <a:srgbClr val="FFFFFF"/>
                </a:solidFill>
                <a:latin typeface="Calibri"/>
                <a:cs typeface="Calibri"/>
              </a:rPr>
              <a:t> </a:t>
            </a:r>
            <a:r>
              <a:rPr sz="2200" spc="-15" dirty="0">
                <a:solidFill>
                  <a:srgbClr val="FFFFFF"/>
                </a:solidFill>
                <a:latin typeface="Calibri"/>
                <a:cs typeface="Calibri"/>
              </a:rPr>
              <a:t>nerovností </a:t>
            </a:r>
            <a:r>
              <a:rPr sz="2200" spc="-10" dirty="0">
                <a:solidFill>
                  <a:srgbClr val="FFFFFF"/>
                </a:solidFill>
                <a:latin typeface="Calibri"/>
                <a:cs typeface="Calibri"/>
              </a:rPr>
              <a:t>mezi pohraničními </a:t>
            </a:r>
            <a:r>
              <a:rPr sz="2200" spc="-15" dirty="0">
                <a:solidFill>
                  <a:srgbClr val="FFFFFF"/>
                </a:solidFill>
                <a:latin typeface="Calibri"/>
                <a:cs typeface="Calibri"/>
              </a:rPr>
              <a:t>regiony </a:t>
            </a:r>
            <a:r>
              <a:rPr sz="2200" spc="-5" dirty="0">
                <a:solidFill>
                  <a:srgbClr val="FFFFFF"/>
                </a:solidFill>
                <a:latin typeface="Calibri"/>
                <a:cs typeface="Calibri"/>
              </a:rPr>
              <a:t>a </a:t>
            </a:r>
            <a:r>
              <a:rPr sz="2200" spc="-10" dirty="0">
                <a:solidFill>
                  <a:srgbClr val="FFFFFF"/>
                </a:solidFill>
                <a:latin typeface="Calibri"/>
                <a:cs typeface="Calibri"/>
              </a:rPr>
              <a:t>postupné </a:t>
            </a:r>
            <a:r>
              <a:rPr sz="2200" spc="-15" dirty="0">
                <a:solidFill>
                  <a:srgbClr val="FFFFFF"/>
                </a:solidFill>
                <a:latin typeface="Calibri"/>
                <a:cs typeface="Calibri"/>
              </a:rPr>
              <a:t>vyrovnávání </a:t>
            </a:r>
            <a:r>
              <a:rPr sz="2200" spc="-484" dirty="0">
                <a:solidFill>
                  <a:srgbClr val="FFFFFF"/>
                </a:solidFill>
                <a:latin typeface="Calibri"/>
                <a:cs typeface="Calibri"/>
              </a:rPr>
              <a:t> </a:t>
            </a:r>
            <a:r>
              <a:rPr sz="2200" spc="-20" dirty="0">
                <a:solidFill>
                  <a:srgbClr val="FFFFFF"/>
                </a:solidFill>
                <a:latin typeface="Calibri"/>
                <a:cs typeface="Calibri"/>
              </a:rPr>
              <a:t>ekonomického</a:t>
            </a:r>
            <a:r>
              <a:rPr sz="2200" spc="15" dirty="0">
                <a:solidFill>
                  <a:srgbClr val="FFFFFF"/>
                </a:solidFill>
                <a:latin typeface="Calibri"/>
                <a:cs typeface="Calibri"/>
              </a:rPr>
              <a:t> </a:t>
            </a:r>
            <a:r>
              <a:rPr sz="2200" spc="-5" dirty="0">
                <a:solidFill>
                  <a:srgbClr val="FFFFFF"/>
                </a:solidFill>
                <a:latin typeface="Calibri"/>
                <a:cs typeface="Calibri"/>
              </a:rPr>
              <a:t>i</a:t>
            </a:r>
            <a:r>
              <a:rPr sz="2200" spc="5" dirty="0">
                <a:solidFill>
                  <a:srgbClr val="FFFFFF"/>
                </a:solidFill>
                <a:latin typeface="Calibri"/>
                <a:cs typeface="Calibri"/>
              </a:rPr>
              <a:t> </a:t>
            </a:r>
            <a:r>
              <a:rPr sz="2200" spc="-5" dirty="0">
                <a:solidFill>
                  <a:srgbClr val="FFFFFF"/>
                </a:solidFill>
                <a:latin typeface="Calibri"/>
                <a:cs typeface="Calibri"/>
              </a:rPr>
              <a:t>sociálního</a:t>
            </a:r>
            <a:r>
              <a:rPr sz="2200" spc="10" dirty="0">
                <a:solidFill>
                  <a:srgbClr val="FFFFFF"/>
                </a:solidFill>
                <a:latin typeface="Calibri"/>
                <a:cs typeface="Calibri"/>
              </a:rPr>
              <a:t> </a:t>
            </a:r>
            <a:r>
              <a:rPr sz="2200" spc="-15" dirty="0">
                <a:solidFill>
                  <a:srgbClr val="FFFFFF"/>
                </a:solidFill>
                <a:latin typeface="Calibri"/>
                <a:cs typeface="Calibri"/>
              </a:rPr>
              <a:t>rozvoje.</a:t>
            </a:r>
            <a:endParaRPr sz="220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5AE7B-D913-5EB3-39BB-39050CDBC96B}"/>
              </a:ext>
            </a:extLst>
          </p:cNvPr>
          <p:cNvSpPr>
            <a:spLocks noGrp="1"/>
          </p:cNvSpPr>
          <p:nvPr>
            <p:ph type="title"/>
          </p:nvPr>
        </p:nvSpPr>
        <p:spPr/>
        <p:txBody>
          <a:bodyPr/>
          <a:lstStyle/>
          <a:p>
            <a:r>
              <a:rPr lang="cs-CZ" dirty="0"/>
              <a:t>Další programy</a:t>
            </a:r>
          </a:p>
        </p:txBody>
      </p:sp>
      <p:sp>
        <p:nvSpPr>
          <p:cNvPr id="3" name="Zástupný obsah 2">
            <a:extLst>
              <a:ext uri="{FF2B5EF4-FFF2-40B4-BE49-F238E27FC236}">
                <a16:creationId xmlns:a16="http://schemas.microsoft.com/office/drawing/2014/main" id="{AA2FB445-F968-4CE1-DE02-B9F5875577E5}"/>
              </a:ext>
            </a:extLst>
          </p:cNvPr>
          <p:cNvSpPr>
            <a:spLocks noGrp="1"/>
          </p:cNvSpPr>
          <p:nvPr>
            <p:ph idx="1"/>
          </p:nvPr>
        </p:nvSpPr>
        <p:spPr/>
        <p:txBody>
          <a:bodyPr/>
          <a:lstStyle/>
          <a:p>
            <a:r>
              <a:rPr lang="cs-CZ" dirty="0"/>
              <a:t>Národní plán obnovy</a:t>
            </a:r>
          </a:p>
          <a:p>
            <a:pPr lvl="1"/>
            <a:r>
              <a:rPr lang="cs-CZ" dirty="0"/>
              <a:t>Výměna zdrojů</a:t>
            </a:r>
          </a:p>
          <a:p>
            <a:pPr lvl="1"/>
            <a:r>
              <a:rPr lang="cs-CZ" dirty="0"/>
              <a:t>Podpora krajiny</a:t>
            </a:r>
          </a:p>
          <a:p>
            <a:pPr lvl="1"/>
            <a:r>
              <a:rPr lang="cs-CZ" dirty="0"/>
              <a:t>Soc. znevýhodnění</a:t>
            </a:r>
          </a:p>
          <a:p>
            <a:pPr lvl="1"/>
            <a:r>
              <a:rPr lang="cs-CZ" dirty="0"/>
              <a:t>Vybavení škol</a:t>
            </a:r>
          </a:p>
          <a:p>
            <a:pPr lvl="1"/>
            <a:endParaRPr lang="cs-CZ" dirty="0"/>
          </a:p>
          <a:p>
            <a:r>
              <a:rPr lang="cs-CZ" dirty="0"/>
              <a:t>Modernizační fond</a:t>
            </a:r>
          </a:p>
          <a:p>
            <a:pPr lvl="1"/>
            <a:r>
              <a:rPr lang="cs-CZ" dirty="0"/>
              <a:t>Malé fotovoltaické elektrárny</a:t>
            </a:r>
          </a:p>
        </p:txBody>
      </p:sp>
    </p:spTree>
    <p:extLst>
      <p:ext uri="{BB962C8B-B14F-4D97-AF65-F5344CB8AC3E}">
        <p14:creationId xmlns:p14="http://schemas.microsoft.com/office/powerpoint/2010/main" val="3003201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A31C05-18F0-41E8-39F8-AFBA32636A1A}"/>
              </a:ext>
            </a:extLst>
          </p:cNvPr>
          <p:cNvSpPr>
            <a:spLocks noGrp="1"/>
          </p:cNvSpPr>
          <p:nvPr>
            <p:ph type="title"/>
          </p:nvPr>
        </p:nvSpPr>
        <p:spPr/>
        <p:txBody>
          <a:bodyPr/>
          <a:lstStyle/>
          <a:p>
            <a:r>
              <a:rPr lang="cs-CZ" dirty="0"/>
              <a:t>Mezinárodní visegradský  fond</a:t>
            </a:r>
          </a:p>
        </p:txBody>
      </p:sp>
      <p:sp>
        <p:nvSpPr>
          <p:cNvPr id="3" name="Zástupný obsah 2">
            <a:extLst>
              <a:ext uri="{FF2B5EF4-FFF2-40B4-BE49-F238E27FC236}">
                <a16:creationId xmlns:a16="http://schemas.microsoft.com/office/drawing/2014/main" id="{347F79BD-A308-4E44-521A-172E3397068B}"/>
              </a:ext>
            </a:extLst>
          </p:cNvPr>
          <p:cNvSpPr>
            <a:spLocks noGrp="1"/>
          </p:cNvSpPr>
          <p:nvPr>
            <p:ph idx="1"/>
          </p:nvPr>
        </p:nvSpPr>
        <p:spPr/>
        <p:txBody>
          <a:bodyPr>
            <a:normAutofit lnSpcReduction="10000"/>
          </a:bodyPr>
          <a:lstStyle/>
          <a:p>
            <a:pPr algn="l"/>
            <a:r>
              <a:rPr lang="cs-CZ" b="1" i="0" dirty="0">
                <a:solidFill>
                  <a:srgbClr val="000000"/>
                </a:solidFill>
                <a:effectLst/>
                <a:latin typeface="Arial" panose="020B0604020202020204" pitchFamily="34" charset="0"/>
              </a:rPr>
              <a:t>Mezinárodní visegradský fond  (</a:t>
            </a:r>
            <a:r>
              <a:rPr lang="cs-CZ" b="1" i="0" dirty="0" err="1">
                <a:solidFill>
                  <a:srgbClr val="000000"/>
                </a:solidFill>
                <a:effectLst/>
                <a:latin typeface="Arial" panose="020B0604020202020204" pitchFamily="34" charset="0"/>
              </a:rPr>
              <a:t>The</a:t>
            </a:r>
            <a:r>
              <a:rPr lang="cs-CZ" b="1" i="0" dirty="0">
                <a:solidFill>
                  <a:srgbClr val="000000"/>
                </a:solidFill>
                <a:effectLst/>
                <a:latin typeface="Arial" panose="020B0604020202020204" pitchFamily="34" charset="0"/>
              </a:rPr>
              <a:t> International </a:t>
            </a:r>
            <a:r>
              <a:rPr lang="cs-CZ" b="1" i="0" dirty="0" err="1">
                <a:solidFill>
                  <a:srgbClr val="000000"/>
                </a:solidFill>
                <a:effectLst/>
                <a:latin typeface="Arial" panose="020B0604020202020204" pitchFamily="34" charset="0"/>
              </a:rPr>
              <a:t>Visegrad</a:t>
            </a:r>
            <a:r>
              <a:rPr lang="cs-CZ" b="1" i="0" dirty="0">
                <a:solidFill>
                  <a:srgbClr val="000000"/>
                </a:solidFill>
                <a:effectLst/>
                <a:latin typeface="Arial" panose="020B0604020202020204" pitchFamily="34" charset="0"/>
              </a:rPr>
              <a:t> </a:t>
            </a:r>
            <a:r>
              <a:rPr lang="cs-CZ" b="1" i="0" dirty="0" err="1">
                <a:solidFill>
                  <a:srgbClr val="000000"/>
                </a:solidFill>
                <a:effectLst/>
                <a:latin typeface="Arial" panose="020B0604020202020204" pitchFamily="34" charset="0"/>
              </a:rPr>
              <a:t>Fund</a:t>
            </a:r>
            <a:r>
              <a:rPr lang="cs-CZ" b="1" i="0" dirty="0">
                <a:solidFill>
                  <a:srgbClr val="000000"/>
                </a:solidFill>
                <a:effectLst/>
                <a:latin typeface="Arial" panose="020B0604020202020204" pitchFamily="34" charset="0"/>
              </a:rPr>
              <a:t>) byl založen 9. června 2000 čtyřmi členskými státy visegrádské skupiny - Česka, Maďarska, Polska a Slovenska. Jeho sídlo je v Bratislavě. Mezinárodní visegradský </a:t>
            </a:r>
            <a:r>
              <a:rPr lang="cs-CZ" b="1" i="0" dirty="0" err="1">
                <a:solidFill>
                  <a:srgbClr val="000000"/>
                </a:solidFill>
                <a:effectLst/>
                <a:latin typeface="Arial" panose="020B0604020202020204" pitchFamily="34" charset="0"/>
              </a:rPr>
              <a:t>fondpodporuje</a:t>
            </a:r>
            <a:r>
              <a:rPr lang="cs-CZ" b="1" i="0" dirty="0">
                <a:solidFill>
                  <a:srgbClr val="000000"/>
                </a:solidFill>
                <a:effectLst/>
                <a:latin typeface="Arial" panose="020B0604020202020204" pitchFamily="34" charset="0"/>
              </a:rPr>
              <a:t> regionální spolupráci v rámci Visegrádského regionu (V4) i mezi regionem V4 a dalšími zeměmi, regionem západního Balkánu a Východního partnerství.</a:t>
            </a:r>
          </a:p>
          <a:p>
            <a:pPr algn="l"/>
            <a:r>
              <a:rPr lang="cs-CZ" b="0" i="0" dirty="0">
                <a:solidFill>
                  <a:srgbClr val="4C4C4C"/>
                </a:solidFill>
                <a:effectLst/>
                <a:latin typeface="Arial" panose="020B0604020202020204" pitchFamily="34" charset="0"/>
              </a:rPr>
              <a:t>Mezinárodní visegrádský fond je možné požádat o grant i podporu mobility. Podrobné informace jsou uvedeny na webových stránkách Fondu</a:t>
            </a:r>
          </a:p>
          <a:p>
            <a:pPr marL="0" indent="0">
              <a:buNone/>
            </a:pPr>
            <a:endParaRPr lang="cs-CZ" dirty="0"/>
          </a:p>
        </p:txBody>
      </p:sp>
    </p:spTree>
    <p:extLst>
      <p:ext uri="{BB962C8B-B14F-4D97-AF65-F5344CB8AC3E}">
        <p14:creationId xmlns:p14="http://schemas.microsoft.com/office/powerpoint/2010/main" val="2586650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2278AD-370B-0EE1-4BC2-05001A32BFA4}"/>
              </a:ext>
            </a:extLst>
          </p:cNvPr>
          <p:cNvSpPr>
            <a:spLocks noGrp="1"/>
          </p:cNvSpPr>
          <p:nvPr>
            <p:ph type="title"/>
          </p:nvPr>
        </p:nvSpPr>
        <p:spPr/>
        <p:txBody>
          <a:bodyPr/>
          <a:lstStyle/>
          <a:p>
            <a:r>
              <a:rPr lang="cs-CZ" dirty="0"/>
              <a:t>Granty MVF</a:t>
            </a:r>
          </a:p>
        </p:txBody>
      </p:sp>
      <p:sp>
        <p:nvSpPr>
          <p:cNvPr id="3" name="Zástupný obsah 2">
            <a:extLst>
              <a:ext uri="{FF2B5EF4-FFF2-40B4-BE49-F238E27FC236}">
                <a16:creationId xmlns:a16="http://schemas.microsoft.com/office/drawing/2014/main" id="{EE2387CE-F70B-94D1-DD58-C08282FB781D}"/>
              </a:ext>
            </a:extLst>
          </p:cNvPr>
          <p:cNvSpPr>
            <a:spLocks noGrp="1"/>
          </p:cNvSpPr>
          <p:nvPr>
            <p:ph idx="1"/>
          </p:nvPr>
        </p:nvSpPr>
        <p:spPr/>
        <p:txBody>
          <a:bodyPr>
            <a:normAutofit fontScale="85000" lnSpcReduction="20000"/>
          </a:bodyPr>
          <a:lstStyle/>
          <a:p>
            <a:pPr algn="l"/>
            <a:r>
              <a:rPr lang="cs-CZ" b="0" i="0" dirty="0">
                <a:solidFill>
                  <a:srgbClr val="4C4C4C"/>
                </a:solidFill>
                <a:effectLst/>
                <a:latin typeface="Arial" panose="020B0604020202020204" pitchFamily="34" charset="0"/>
              </a:rPr>
              <a:t>Visegradské granty podporují regionální partnerství mezi nevládními organizacemi a organizacemi občanské společnosti, veřejnými institucemi a obcemi, soukromými společnostmi a neziskovými organizacemi a vzdělávacími a výzkumnými středisky, jež přispívají ke spolupráci ve visegrádském regionu.</a:t>
            </a:r>
          </a:p>
          <a:p>
            <a:pPr algn="l">
              <a:buFont typeface="Arial" panose="020B0604020202020204" pitchFamily="34" charset="0"/>
              <a:buChar char="•"/>
            </a:pPr>
            <a:r>
              <a:rPr lang="cs-CZ" b="0" i="0" dirty="0">
                <a:solidFill>
                  <a:srgbClr val="4C4C4C"/>
                </a:solidFill>
                <a:effectLst/>
                <a:latin typeface="Arial" panose="020B0604020202020204" pitchFamily="34" charset="0"/>
              </a:rPr>
              <a:t>Projekty musí rozvíjet smysluplnou spolupráci a aktivní účast organizací z nejméně 3 zemí V4.</a:t>
            </a:r>
          </a:p>
          <a:p>
            <a:pPr algn="l">
              <a:buFont typeface="Arial" panose="020B0604020202020204" pitchFamily="34" charset="0"/>
              <a:buChar char="•"/>
            </a:pPr>
            <a:r>
              <a:rPr lang="cs-CZ" b="0" i="0" dirty="0">
                <a:solidFill>
                  <a:srgbClr val="4C4C4C"/>
                </a:solidFill>
                <a:effectLst/>
                <a:latin typeface="Arial" panose="020B0604020202020204" pitchFamily="34" charset="0"/>
              </a:rPr>
              <a:t>Přeshraniční spolupráce nejméně 2 organizací ze 2 sousedních zemí V4 může také získat podporu, pokud projekty probíhají v okruhu 40 km od hranice.</a:t>
            </a:r>
          </a:p>
          <a:p>
            <a:pPr algn="l">
              <a:buFont typeface="Arial" panose="020B0604020202020204" pitchFamily="34" charset="0"/>
              <a:buChar char="•"/>
            </a:pPr>
            <a:r>
              <a:rPr lang="cs-CZ" b="0" i="0" dirty="0">
                <a:solidFill>
                  <a:srgbClr val="4C4C4C"/>
                </a:solidFill>
                <a:effectLst/>
                <a:latin typeface="Arial" panose="020B0604020202020204" pitchFamily="34" charset="0"/>
              </a:rPr>
              <a:t>Maximální doba realizace projektu je 18 měsíců.</a:t>
            </a:r>
          </a:p>
          <a:p>
            <a:pPr algn="l">
              <a:buFont typeface="Arial" panose="020B0604020202020204" pitchFamily="34" charset="0"/>
              <a:buChar char="•"/>
            </a:pPr>
            <a:r>
              <a:rPr lang="cs-CZ" b="0" i="0" dirty="0">
                <a:solidFill>
                  <a:srgbClr val="4C4C4C"/>
                </a:solidFill>
                <a:effectLst/>
                <a:latin typeface="Arial" panose="020B0604020202020204" pitchFamily="34" charset="0"/>
              </a:rPr>
              <a:t>Granty mohou pokrýt až 100% rozpočtu projektu a 15% na režijní náklady.</a:t>
            </a:r>
          </a:p>
          <a:p>
            <a:pPr algn="l">
              <a:buFont typeface="Arial" panose="020B0604020202020204" pitchFamily="34" charset="0"/>
              <a:buChar char="•"/>
            </a:pPr>
            <a:r>
              <a:rPr lang="cs-CZ" b="0" i="0" dirty="0">
                <a:solidFill>
                  <a:srgbClr val="4C4C4C"/>
                </a:solidFill>
                <a:effectLst/>
                <a:latin typeface="Arial" panose="020B0604020202020204" pitchFamily="34" charset="0"/>
              </a:rPr>
              <a:t>Projekty musí řešit alespoň jeden z cílů sedmi oblastí zaměření grantového programu.</a:t>
            </a:r>
          </a:p>
          <a:p>
            <a:pPr marL="0" indent="0">
              <a:buNone/>
            </a:pPr>
            <a:endParaRPr lang="cs-CZ" dirty="0"/>
          </a:p>
        </p:txBody>
      </p:sp>
    </p:spTree>
    <p:extLst>
      <p:ext uri="{BB962C8B-B14F-4D97-AF65-F5344CB8AC3E}">
        <p14:creationId xmlns:p14="http://schemas.microsoft.com/office/powerpoint/2010/main" val="843350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F1C202-0B62-7FE9-B6FE-BF2E4E455ABF}"/>
              </a:ext>
            </a:extLst>
          </p:cNvPr>
          <p:cNvSpPr>
            <a:spLocks noGrp="1"/>
          </p:cNvSpPr>
          <p:nvPr>
            <p:ph type="title"/>
          </p:nvPr>
        </p:nvSpPr>
        <p:spPr/>
        <p:txBody>
          <a:bodyPr/>
          <a:lstStyle/>
          <a:p>
            <a:r>
              <a:rPr lang="cs-CZ" dirty="0"/>
              <a:t>Fond malých projektů</a:t>
            </a:r>
          </a:p>
        </p:txBody>
      </p:sp>
      <p:sp>
        <p:nvSpPr>
          <p:cNvPr id="3" name="Zástupný obsah 2">
            <a:extLst>
              <a:ext uri="{FF2B5EF4-FFF2-40B4-BE49-F238E27FC236}">
                <a16:creationId xmlns:a16="http://schemas.microsoft.com/office/drawing/2014/main" id="{8C5EB518-5D8F-B5BB-D905-DAE67B3B2D24}"/>
              </a:ext>
            </a:extLst>
          </p:cNvPr>
          <p:cNvSpPr>
            <a:spLocks noGrp="1"/>
          </p:cNvSpPr>
          <p:nvPr>
            <p:ph idx="1"/>
          </p:nvPr>
        </p:nvSpPr>
        <p:spPr>
          <a:xfrm>
            <a:off x="727113" y="1410158"/>
            <a:ext cx="10626687" cy="5244029"/>
          </a:xfrm>
        </p:spPr>
        <p:txBody>
          <a:bodyPr>
            <a:normAutofit fontScale="77500" lnSpcReduction="20000"/>
          </a:bodyPr>
          <a:lstStyle/>
          <a:p>
            <a:pPr algn="just"/>
            <a:r>
              <a:rPr lang="cs-CZ" b="0" i="0" dirty="0">
                <a:solidFill>
                  <a:srgbClr val="122347"/>
                </a:solidFill>
                <a:effectLst/>
                <a:latin typeface="Roboto" panose="02000000000000000000" pitchFamily="2" charset="0"/>
              </a:rPr>
              <a:t>Fond malých projektů (FMP) je projekt, který podporuje přeshraniční iniciativy a malé projekty regionálního a lokálního významu.</a:t>
            </a:r>
          </a:p>
          <a:p>
            <a:pPr algn="just"/>
            <a:r>
              <a:rPr lang="cs-CZ" b="0" i="0" dirty="0">
                <a:solidFill>
                  <a:srgbClr val="122347"/>
                </a:solidFill>
                <a:effectLst/>
                <a:latin typeface="Roboto" panose="02000000000000000000" pitchFamily="2" charset="0"/>
              </a:rPr>
              <a:t>Hlavním cílem Fondu malých projektů je rozvíjet a podporovat spolupráci mezi institucemi, organizacemi a veřejnou správou na obou stranách hranice, a to se zaměřením na společné zlepšování kulturních, sociálních a ekonomických vztahů.</a:t>
            </a:r>
          </a:p>
          <a:p>
            <a:pPr algn="just"/>
            <a:r>
              <a:rPr lang="cs-CZ" b="0" i="0" dirty="0">
                <a:solidFill>
                  <a:srgbClr val="122347"/>
                </a:solidFill>
                <a:effectLst/>
                <a:latin typeface="Roboto" panose="02000000000000000000" pitchFamily="2" charset="0"/>
              </a:rPr>
              <a:t>Základní charakteristika projektů podporovaných v rámci Fondu malých projektů (zejména odlišnosti od projektů podávaných přímo do programu </a:t>
            </a:r>
            <a:r>
              <a:rPr lang="cs-CZ" b="0" i="0" dirty="0" err="1">
                <a:solidFill>
                  <a:srgbClr val="122347"/>
                </a:solidFill>
                <a:effectLst/>
                <a:latin typeface="Roboto" panose="02000000000000000000" pitchFamily="2" charset="0"/>
              </a:rPr>
              <a:t>Interreg</a:t>
            </a:r>
            <a:r>
              <a:rPr lang="cs-CZ" b="0" i="0" dirty="0">
                <a:solidFill>
                  <a:srgbClr val="122347"/>
                </a:solidFill>
                <a:effectLst/>
                <a:latin typeface="Roboto" panose="02000000000000000000" pitchFamily="2" charset="0"/>
              </a:rPr>
              <a:t> V-A Rakousko – Česká republika):</a:t>
            </a:r>
          </a:p>
          <a:p>
            <a:pPr algn="just">
              <a:buFont typeface="Arial" panose="020B0604020202020204" pitchFamily="34" charset="0"/>
              <a:buChar char="•"/>
            </a:pPr>
            <a:r>
              <a:rPr lang="cs-CZ" b="0" i="0" dirty="0">
                <a:solidFill>
                  <a:srgbClr val="122347"/>
                </a:solidFill>
                <a:effectLst/>
                <a:latin typeface="Roboto" panose="02000000000000000000" pitchFamily="2" charset="0"/>
              </a:rPr>
              <a:t>FMP umožňuje realizovat projekty menšího rozsahu. Minimální dotace 3 000 EUR, maximálně 20 000 EUR.</a:t>
            </a:r>
          </a:p>
          <a:p>
            <a:pPr algn="just">
              <a:buFont typeface="Arial" panose="020B0604020202020204" pitchFamily="34" charset="0"/>
              <a:buChar char="•"/>
            </a:pPr>
            <a:r>
              <a:rPr lang="cs-CZ" b="0" i="0" dirty="0">
                <a:solidFill>
                  <a:srgbClr val="122347"/>
                </a:solidFill>
                <a:effectLst/>
                <a:latin typeface="Roboto" panose="02000000000000000000" pitchFamily="2" charset="0"/>
              </a:rPr>
              <a:t>Podporovány budou pouze neinvestiční projekty.</a:t>
            </a:r>
          </a:p>
          <a:p>
            <a:pPr algn="just">
              <a:buFont typeface="Arial" panose="020B0604020202020204" pitchFamily="34" charset="0"/>
              <a:buChar char="•"/>
            </a:pPr>
            <a:r>
              <a:rPr lang="cs-CZ" b="0" i="0" dirty="0">
                <a:solidFill>
                  <a:srgbClr val="122347"/>
                </a:solidFill>
                <a:effectLst/>
                <a:latin typeface="Roboto" panose="02000000000000000000" pitchFamily="2" charset="0"/>
              </a:rPr>
              <a:t>Je podporována spolupráce nejvýše tří projektových partnerů.</a:t>
            </a:r>
          </a:p>
          <a:p>
            <a:pPr algn="just">
              <a:buFont typeface="Arial" panose="020B0604020202020204" pitchFamily="34" charset="0"/>
              <a:buChar char="•"/>
            </a:pPr>
            <a:r>
              <a:rPr lang="cs-CZ" b="0" i="0" dirty="0">
                <a:solidFill>
                  <a:srgbClr val="122347"/>
                </a:solidFill>
                <a:effectLst/>
                <a:latin typeface="Roboto" panose="02000000000000000000" pitchFamily="2" charset="0"/>
              </a:rPr>
              <a:t>Doba trvání projektu je maximálně 15 měsíců včetně zpracování a odevzdání vyúčtování.</a:t>
            </a:r>
          </a:p>
          <a:p>
            <a:pPr algn="just"/>
            <a:r>
              <a:rPr lang="cs-CZ" b="0" i="0" dirty="0">
                <a:solidFill>
                  <a:srgbClr val="122347"/>
                </a:solidFill>
                <a:effectLst/>
                <a:latin typeface="Roboto" panose="02000000000000000000" pitchFamily="2" charset="0"/>
              </a:rPr>
              <a:t>Fond malých projektů je spravován prostřednictvím Správců Fondu malých projektů, kteří nesou celkovou zodpovědnost za Fond malých projektů a jsou zároveň primárním kontaktem pro žadatele a příjemce. </a:t>
            </a:r>
          </a:p>
          <a:p>
            <a:endParaRPr lang="cs-CZ" dirty="0"/>
          </a:p>
        </p:txBody>
      </p:sp>
    </p:spTree>
    <p:extLst>
      <p:ext uri="{BB962C8B-B14F-4D97-AF65-F5344CB8AC3E}">
        <p14:creationId xmlns:p14="http://schemas.microsoft.com/office/powerpoint/2010/main" val="180181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E10661-8CDE-CA09-E447-B995E4CB14DE}"/>
              </a:ext>
            </a:extLst>
          </p:cNvPr>
          <p:cNvSpPr>
            <a:spLocks noGrp="1"/>
          </p:cNvSpPr>
          <p:nvPr>
            <p:ph type="title"/>
          </p:nvPr>
        </p:nvSpPr>
        <p:spPr/>
        <p:txBody>
          <a:bodyPr/>
          <a:lstStyle/>
          <a:p>
            <a:r>
              <a:rPr lang="cs-CZ" dirty="0"/>
              <a:t>Fond malých projektů</a:t>
            </a:r>
          </a:p>
        </p:txBody>
      </p:sp>
      <p:sp>
        <p:nvSpPr>
          <p:cNvPr id="3" name="Zástupný obsah 2">
            <a:extLst>
              <a:ext uri="{FF2B5EF4-FFF2-40B4-BE49-F238E27FC236}">
                <a16:creationId xmlns:a16="http://schemas.microsoft.com/office/drawing/2014/main" id="{1255A53D-BBB9-4AD7-1D84-18FD2D576099}"/>
              </a:ext>
            </a:extLst>
          </p:cNvPr>
          <p:cNvSpPr>
            <a:spLocks noGrp="1"/>
          </p:cNvSpPr>
          <p:nvPr>
            <p:ph idx="1"/>
          </p:nvPr>
        </p:nvSpPr>
        <p:spPr/>
        <p:txBody>
          <a:bodyPr>
            <a:normAutofit fontScale="92500"/>
          </a:bodyPr>
          <a:lstStyle/>
          <a:p>
            <a:r>
              <a:rPr lang="cs-CZ" dirty="0"/>
              <a:t>Fond malých projektů (v česko-polském programu nazývaný Fond </a:t>
            </a:r>
            <a:r>
              <a:rPr lang="cs-CZ" dirty="0" err="1"/>
              <a:t>mikroprojektů</a:t>
            </a:r>
            <a:r>
              <a:rPr lang="cs-CZ" dirty="0"/>
              <a:t>, v česko-bavorském programu Dispoziční fond). </a:t>
            </a:r>
          </a:p>
          <a:p>
            <a:r>
              <a:rPr lang="cs-CZ" dirty="0"/>
              <a:t>Správa Fondu malých projektů / Fondu </a:t>
            </a:r>
            <a:r>
              <a:rPr lang="cs-CZ" dirty="0" err="1"/>
              <a:t>mikroprojektů</a:t>
            </a:r>
            <a:r>
              <a:rPr lang="cs-CZ" dirty="0"/>
              <a:t> / Dispozičního fondu je na české straně delegována na euroregiony, popř. na jiné subjekty z vymezeného území</a:t>
            </a:r>
          </a:p>
          <a:p>
            <a:r>
              <a:rPr lang="cs-CZ" b="0" i="0" dirty="0">
                <a:solidFill>
                  <a:srgbClr val="1A1F2A"/>
                </a:solidFill>
                <a:effectLst/>
                <a:latin typeface="Roboto" panose="02000000000000000000" pitchFamily="2" charset="0"/>
              </a:rPr>
              <a:t>Fond malých projektů představuje nástroj (operaci) na podporu nízkorozpočtových malých projektů investičního i neinvestičního charakteru v rámci programu spolufinancovaného v cíli Evropská územní spolupráce. Fond malých projektů má svou strategii a alokaci a prostřednictvím realizace malých projektů přispívá k naplňování věcných a finančních cílů tohoto programu.</a:t>
            </a:r>
            <a:endParaRPr lang="cs-CZ" dirty="0"/>
          </a:p>
        </p:txBody>
      </p:sp>
    </p:spTree>
    <p:extLst>
      <p:ext uri="{BB962C8B-B14F-4D97-AF65-F5344CB8AC3E}">
        <p14:creationId xmlns:p14="http://schemas.microsoft.com/office/powerpoint/2010/main" val="135956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E4E4E"/>
          </a:solidFill>
        </p:spPr>
        <p:txBody>
          <a:bodyPr wrap="square" lIns="0" tIns="0" rIns="0" bIns="0" rtlCol="0"/>
          <a:lstStyle/>
          <a:p>
            <a:endParaRPr/>
          </a:p>
        </p:txBody>
      </p:sp>
      <p:grpSp>
        <p:nvGrpSpPr>
          <p:cNvPr id="3" name="object 3"/>
          <p:cNvGrpSpPr/>
          <p:nvPr/>
        </p:nvGrpSpPr>
        <p:grpSpPr>
          <a:xfrm>
            <a:off x="6257544" y="480059"/>
            <a:ext cx="5457825" cy="5897880"/>
            <a:chOff x="6257544" y="480059"/>
            <a:chExt cx="5457825" cy="5897880"/>
          </a:xfrm>
        </p:grpSpPr>
        <p:sp>
          <p:nvSpPr>
            <p:cNvPr id="4" name="object 4"/>
            <p:cNvSpPr/>
            <p:nvPr/>
          </p:nvSpPr>
          <p:spPr>
            <a:xfrm>
              <a:off x="6257544" y="480059"/>
              <a:ext cx="5457825" cy="5897880"/>
            </a:xfrm>
            <a:custGeom>
              <a:avLst/>
              <a:gdLst/>
              <a:ahLst/>
              <a:cxnLst/>
              <a:rect l="l" t="t" r="r" b="b"/>
              <a:pathLst>
                <a:path w="5457825" h="5897880">
                  <a:moveTo>
                    <a:pt x="5457444" y="0"/>
                  </a:moveTo>
                  <a:lnTo>
                    <a:pt x="0" y="0"/>
                  </a:lnTo>
                  <a:lnTo>
                    <a:pt x="0" y="5897880"/>
                  </a:lnTo>
                  <a:lnTo>
                    <a:pt x="5457444" y="5897880"/>
                  </a:lnTo>
                  <a:lnTo>
                    <a:pt x="5457444"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20612" y="643127"/>
              <a:ext cx="5129784" cy="5571616"/>
            </a:xfrm>
            <a:prstGeom prst="rect">
              <a:avLst/>
            </a:prstGeom>
          </p:spPr>
        </p:pic>
      </p:grpSp>
      <p:grpSp>
        <p:nvGrpSpPr>
          <p:cNvPr id="6" name="object 6"/>
          <p:cNvGrpSpPr/>
          <p:nvPr/>
        </p:nvGrpSpPr>
        <p:grpSpPr>
          <a:xfrm>
            <a:off x="477012" y="480059"/>
            <a:ext cx="5457825" cy="5897880"/>
            <a:chOff x="477012" y="480059"/>
            <a:chExt cx="5457825" cy="5897880"/>
          </a:xfrm>
        </p:grpSpPr>
        <p:sp>
          <p:nvSpPr>
            <p:cNvPr id="7" name="object 7"/>
            <p:cNvSpPr/>
            <p:nvPr/>
          </p:nvSpPr>
          <p:spPr>
            <a:xfrm>
              <a:off x="477012" y="480059"/>
              <a:ext cx="5457825" cy="5897880"/>
            </a:xfrm>
            <a:custGeom>
              <a:avLst/>
              <a:gdLst/>
              <a:ahLst/>
              <a:cxnLst/>
              <a:rect l="l" t="t" r="r" b="b"/>
              <a:pathLst>
                <a:path w="5457825" h="5897880">
                  <a:moveTo>
                    <a:pt x="5457444" y="0"/>
                  </a:moveTo>
                  <a:lnTo>
                    <a:pt x="0" y="0"/>
                  </a:lnTo>
                  <a:lnTo>
                    <a:pt x="0" y="5897880"/>
                  </a:lnTo>
                  <a:lnTo>
                    <a:pt x="5457444" y="5897880"/>
                  </a:lnTo>
                  <a:lnTo>
                    <a:pt x="5457444"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641604" y="643127"/>
              <a:ext cx="5129784" cy="5571693"/>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16008" y="162521"/>
            <a:ext cx="7511862" cy="5278201"/>
          </a:xfrm>
          <a:prstGeom prst="rect">
            <a:avLst/>
          </a:prstGeom>
        </p:spPr>
      </p:pic>
      <p:sp>
        <p:nvSpPr>
          <p:cNvPr id="3" name="object 3"/>
          <p:cNvSpPr txBox="1"/>
          <p:nvPr/>
        </p:nvSpPr>
        <p:spPr>
          <a:xfrm>
            <a:off x="307949" y="334137"/>
            <a:ext cx="3562985" cy="4736465"/>
          </a:xfrm>
          <a:prstGeom prst="rect">
            <a:avLst/>
          </a:prstGeom>
        </p:spPr>
        <p:txBody>
          <a:bodyPr vert="horz" wrap="square" lIns="0" tIns="12700" rIns="0" bIns="0" rtlCol="0">
            <a:spAutoFit/>
          </a:bodyPr>
          <a:lstStyle/>
          <a:p>
            <a:pPr marL="12700" marR="5080">
              <a:lnSpc>
                <a:spcPct val="100000"/>
              </a:lnSpc>
              <a:spcBef>
                <a:spcPts val="100"/>
              </a:spcBef>
            </a:pPr>
            <a:r>
              <a:rPr sz="1700" spc="-10" dirty="0">
                <a:latin typeface="Calibri"/>
                <a:cs typeface="Calibri"/>
              </a:rPr>
              <a:t>Fond</a:t>
            </a:r>
            <a:r>
              <a:rPr sz="1700" spc="-40" dirty="0">
                <a:latin typeface="Calibri"/>
                <a:cs typeface="Calibri"/>
              </a:rPr>
              <a:t> </a:t>
            </a:r>
            <a:r>
              <a:rPr sz="1700" spc="-5" dirty="0">
                <a:latin typeface="Calibri"/>
                <a:cs typeface="Calibri"/>
              </a:rPr>
              <a:t>mikroprojektů</a:t>
            </a:r>
            <a:r>
              <a:rPr sz="1700" spc="-60" dirty="0">
                <a:latin typeface="Calibri"/>
                <a:cs typeface="Calibri"/>
              </a:rPr>
              <a:t> </a:t>
            </a:r>
            <a:r>
              <a:rPr sz="1700" dirty="0">
                <a:latin typeface="Calibri"/>
                <a:cs typeface="Calibri"/>
              </a:rPr>
              <a:t>=</a:t>
            </a:r>
            <a:r>
              <a:rPr sz="1700" spc="-10" dirty="0">
                <a:latin typeface="Calibri"/>
                <a:cs typeface="Calibri"/>
              </a:rPr>
              <a:t> </a:t>
            </a:r>
            <a:r>
              <a:rPr sz="1700" spc="-5" dirty="0">
                <a:latin typeface="Calibri"/>
                <a:cs typeface="Calibri"/>
              </a:rPr>
              <a:t>pružný</a:t>
            </a:r>
            <a:r>
              <a:rPr sz="1700" spc="-45" dirty="0">
                <a:latin typeface="Calibri"/>
                <a:cs typeface="Calibri"/>
              </a:rPr>
              <a:t> </a:t>
            </a:r>
            <a:r>
              <a:rPr sz="1700" spc="-5" dirty="0">
                <a:latin typeface="Calibri"/>
                <a:cs typeface="Calibri"/>
              </a:rPr>
              <a:t>nástroj</a:t>
            </a:r>
            <a:r>
              <a:rPr sz="1700" spc="-40" dirty="0">
                <a:latin typeface="Calibri"/>
                <a:cs typeface="Calibri"/>
              </a:rPr>
              <a:t> </a:t>
            </a:r>
            <a:r>
              <a:rPr sz="1700" spc="-5" dirty="0">
                <a:latin typeface="Calibri"/>
                <a:cs typeface="Calibri"/>
              </a:rPr>
              <a:t>pro </a:t>
            </a:r>
            <a:r>
              <a:rPr sz="1700" spc="-365" dirty="0">
                <a:latin typeface="Calibri"/>
                <a:cs typeface="Calibri"/>
              </a:rPr>
              <a:t> </a:t>
            </a:r>
            <a:r>
              <a:rPr sz="1700" spc="-5" dirty="0">
                <a:latin typeface="Calibri"/>
                <a:cs typeface="Calibri"/>
              </a:rPr>
              <a:t>realizaci </a:t>
            </a:r>
            <a:r>
              <a:rPr sz="1700" u="heavy" dirty="0">
                <a:uFill>
                  <a:solidFill>
                    <a:srgbClr val="000000"/>
                  </a:solidFill>
                </a:uFill>
                <a:latin typeface="Calibri"/>
                <a:cs typeface="Calibri"/>
              </a:rPr>
              <a:t>menších </a:t>
            </a:r>
            <a:r>
              <a:rPr sz="1700" u="heavy" spc="-5" dirty="0">
                <a:uFill>
                  <a:solidFill>
                    <a:srgbClr val="000000"/>
                  </a:solidFill>
                </a:uFill>
                <a:latin typeface="Calibri"/>
                <a:cs typeface="Calibri"/>
              </a:rPr>
              <a:t>neinvestičních</a:t>
            </a:r>
            <a:r>
              <a:rPr sz="1700" spc="-5" dirty="0">
                <a:latin typeface="Calibri"/>
                <a:cs typeface="Calibri"/>
              </a:rPr>
              <a:t> </a:t>
            </a:r>
            <a:r>
              <a:rPr sz="1700" u="heavy" dirty="0">
                <a:uFill>
                  <a:solidFill>
                    <a:srgbClr val="000000"/>
                  </a:solidFill>
                </a:uFill>
                <a:latin typeface="Calibri"/>
                <a:cs typeface="Calibri"/>
              </a:rPr>
              <a:t>i </a:t>
            </a:r>
            <a:r>
              <a:rPr sz="1700" spc="5" dirty="0">
                <a:latin typeface="Calibri"/>
                <a:cs typeface="Calibri"/>
              </a:rPr>
              <a:t> </a:t>
            </a:r>
            <a:r>
              <a:rPr sz="1700" u="heavy" spc="-5" dirty="0">
                <a:uFill>
                  <a:solidFill>
                    <a:srgbClr val="000000"/>
                  </a:solidFill>
                </a:uFill>
                <a:latin typeface="Calibri"/>
                <a:cs typeface="Calibri"/>
              </a:rPr>
              <a:t>investičních</a:t>
            </a:r>
            <a:r>
              <a:rPr sz="1700" u="heavy" spc="-40" dirty="0">
                <a:uFill>
                  <a:solidFill>
                    <a:srgbClr val="000000"/>
                  </a:solidFill>
                </a:uFill>
                <a:latin typeface="Calibri"/>
                <a:cs typeface="Calibri"/>
              </a:rPr>
              <a:t> </a:t>
            </a:r>
            <a:r>
              <a:rPr sz="1700" u="heavy" spc="-5" dirty="0">
                <a:uFill>
                  <a:solidFill>
                    <a:srgbClr val="000000"/>
                  </a:solidFill>
                </a:uFill>
                <a:latin typeface="Calibri"/>
                <a:cs typeface="Calibri"/>
              </a:rPr>
              <a:t>projektů</a:t>
            </a:r>
            <a:endParaRPr sz="1700">
              <a:latin typeface="Calibri"/>
              <a:cs typeface="Calibri"/>
            </a:endParaRPr>
          </a:p>
          <a:p>
            <a:pPr>
              <a:lnSpc>
                <a:spcPct val="100000"/>
              </a:lnSpc>
              <a:spcBef>
                <a:spcPts val="25"/>
              </a:spcBef>
            </a:pPr>
            <a:endParaRPr sz="1650">
              <a:latin typeface="Calibri"/>
              <a:cs typeface="Calibri"/>
            </a:endParaRPr>
          </a:p>
          <a:p>
            <a:pPr marL="12700">
              <a:lnSpc>
                <a:spcPct val="100000"/>
              </a:lnSpc>
              <a:spcBef>
                <a:spcPts val="5"/>
              </a:spcBef>
            </a:pPr>
            <a:r>
              <a:rPr sz="1700" dirty="0">
                <a:latin typeface="Calibri"/>
                <a:cs typeface="Calibri"/>
              </a:rPr>
              <a:t>alokace</a:t>
            </a:r>
            <a:r>
              <a:rPr sz="1700" spc="-35" dirty="0">
                <a:latin typeface="Calibri"/>
                <a:cs typeface="Calibri"/>
              </a:rPr>
              <a:t> </a:t>
            </a:r>
            <a:r>
              <a:rPr sz="1700" dirty="0">
                <a:latin typeface="Calibri"/>
                <a:cs typeface="Calibri"/>
              </a:rPr>
              <a:t>činí</a:t>
            </a:r>
            <a:r>
              <a:rPr sz="1700" spc="-15" dirty="0">
                <a:latin typeface="Calibri"/>
                <a:cs typeface="Calibri"/>
              </a:rPr>
              <a:t> </a:t>
            </a:r>
            <a:r>
              <a:rPr sz="1700" dirty="0">
                <a:latin typeface="Calibri"/>
                <a:cs typeface="Calibri"/>
              </a:rPr>
              <a:t>20 %</a:t>
            </a:r>
            <a:r>
              <a:rPr sz="1700" spc="-20" dirty="0">
                <a:latin typeface="Calibri"/>
                <a:cs typeface="Calibri"/>
              </a:rPr>
              <a:t> </a:t>
            </a:r>
            <a:r>
              <a:rPr sz="1700" spc="-10" dirty="0">
                <a:latin typeface="Calibri"/>
                <a:cs typeface="Calibri"/>
              </a:rPr>
              <a:t>prostředků</a:t>
            </a:r>
            <a:r>
              <a:rPr sz="1700" spc="-45" dirty="0">
                <a:latin typeface="Calibri"/>
                <a:cs typeface="Calibri"/>
              </a:rPr>
              <a:t> </a:t>
            </a:r>
            <a:r>
              <a:rPr sz="1700" spc="-10" dirty="0">
                <a:latin typeface="Calibri"/>
                <a:cs typeface="Calibri"/>
              </a:rPr>
              <a:t>programu</a:t>
            </a:r>
            <a:endParaRPr sz="1700">
              <a:latin typeface="Calibri"/>
              <a:cs typeface="Calibri"/>
            </a:endParaRPr>
          </a:p>
          <a:p>
            <a:pPr>
              <a:lnSpc>
                <a:spcPct val="100000"/>
              </a:lnSpc>
              <a:spcBef>
                <a:spcPts val="25"/>
              </a:spcBef>
            </a:pPr>
            <a:endParaRPr sz="1650">
              <a:latin typeface="Calibri"/>
              <a:cs typeface="Calibri"/>
            </a:endParaRPr>
          </a:p>
          <a:p>
            <a:pPr marL="12700">
              <a:lnSpc>
                <a:spcPct val="100000"/>
              </a:lnSpc>
            </a:pPr>
            <a:r>
              <a:rPr sz="1700" u="heavy" dirty="0">
                <a:uFill>
                  <a:solidFill>
                    <a:srgbClr val="000000"/>
                  </a:solidFill>
                </a:uFill>
                <a:latin typeface="Calibri"/>
                <a:cs typeface="Calibri"/>
              </a:rPr>
              <a:t>45</a:t>
            </a:r>
            <a:r>
              <a:rPr sz="1700" u="heavy" spc="-15" dirty="0">
                <a:uFill>
                  <a:solidFill>
                    <a:srgbClr val="000000"/>
                  </a:solidFill>
                </a:uFill>
                <a:latin typeface="Calibri"/>
                <a:cs typeface="Calibri"/>
              </a:rPr>
              <a:t> </a:t>
            </a:r>
            <a:r>
              <a:rPr sz="1700" u="heavy" dirty="0">
                <a:uFill>
                  <a:solidFill>
                    <a:srgbClr val="000000"/>
                  </a:solidFill>
                </a:uFill>
                <a:latin typeface="Calibri"/>
                <a:cs typeface="Calibri"/>
              </a:rPr>
              <a:t>244</a:t>
            </a:r>
            <a:r>
              <a:rPr sz="1700" u="heavy" spc="-10" dirty="0">
                <a:uFill>
                  <a:solidFill>
                    <a:srgbClr val="000000"/>
                  </a:solidFill>
                </a:uFill>
                <a:latin typeface="Calibri"/>
                <a:cs typeface="Calibri"/>
              </a:rPr>
              <a:t> </a:t>
            </a:r>
            <a:r>
              <a:rPr sz="1700" u="heavy" dirty="0">
                <a:uFill>
                  <a:solidFill>
                    <a:srgbClr val="000000"/>
                  </a:solidFill>
                </a:uFill>
                <a:latin typeface="Calibri"/>
                <a:cs typeface="Calibri"/>
              </a:rPr>
              <a:t>345</a:t>
            </a:r>
            <a:r>
              <a:rPr sz="1700" u="heavy" spc="-10" dirty="0">
                <a:uFill>
                  <a:solidFill>
                    <a:srgbClr val="000000"/>
                  </a:solidFill>
                </a:uFill>
                <a:latin typeface="Calibri"/>
                <a:cs typeface="Calibri"/>
              </a:rPr>
              <a:t> </a:t>
            </a:r>
            <a:r>
              <a:rPr sz="1700" u="heavy" dirty="0">
                <a:uFill>
                  <a:solidFill>
                    <a:srgbClr val="000000"/>
                  </a:solidFill>
                </a:uFill>
                <a:latin typeface="Calibri"/>
                <a:cs typeface="Calibri"/>
              </a:rPr>
              <a:t>€</a:t>
            </a:r>
            <a:r>
              <a:rPr sz="1700" spc="-15" dirty="0">
                <a:latin typeface="Calibri"/>
                <a:cs typeface="Calibri"/>
              </a:rPr>
              <a:t> </a:t>
            </a:r>
            <a:r>
              <a:rPr sz="1700" spc="-5" dirty="0">
                <a:latin typeface="Calibri"/>
                <a:cs typeface="Calibri"/>
              </a:rPr>
              <a:t>(EFRR)</a:t>
            </a:r>
            <a:endParaRPr sz="1700">
              <a:latin typeface="Calibri"/>
              <a:cs typeface="Calibri"/>
            </a:endParaRPr>
          </a:p>
          <a:p>
            <a:pPr>
              <a:lnSpc>
                <a:spcPct val="100000"/>
              </a:lnSpc>
              <a:spcBef>
                <a:spcPts val="25"/>
              </a:spcBef>
            </a:pPr>
            <a:endParaRPr sz="1650">
              <a:latin typeface="Calibri"/>
              <a:cs typeface="Calibri"/>
            </a:endParaRPr>
          </a:p>
          <a:p>
            <a:pPr marL="12700">
              <a:lnSpc>
                <a:spcPct val="100000"/>
              </a:lnSpc>
              <a:spcBef>
                <a:spcPts val="5"/>
              </a:spcBef>
            </a:pPr>
            <a:r>
              <a:rPr sz="1700" u="heavy" dirty="0">
                <a:uFill>
                  <a:solidFill>
                    <a:srgbClr val="000000"/>
                  </a:solidFill>
                </a:uFill>
                <a:latin typeface="Calibri"/>
                <a:cs typeface="Calibri"/>
              </a:rPr>
              <a:t>3</a:t>
            </a:r>
            <a:r>
              <a:rPr sz="1700" u="heavy" spc="-15" dirty="0">
                <a:uFill>
                  <a:solidFill>
                    <a:srgbClr val="000000"/>
                  </a:solidFill>
                </a:uFill>
                <a:latin typeface="Calibri"/>
                <a:cs typeface="Calibri"/>
              </a:rPr>
              <a:t> </a:t>
            </a:r>
            <a:r>
              <a:rPr sz="1700" u="heavy" spc="-5" dirty="0">
                <a:uFill>
                  <a:solidFill>
                    <a:srgbClr val="000000"/>
                  </a:solidFill>
                </a:uFill>
                <a:latin typeface="Calibri"/>
                <a:cs typeface="Calibri"/>
              </a:rPr>
              <a:t>prioritní</a:t>
            </a:r>
            <a:r>
              <a:rPr sz="1700" u="heavy" spc="-45" dirty="0">
                <a:uFill>
                  <a:solidFill>
                    <a:srgbClr val="000000"/>
                  </a:solidFill>
                </a:uFill>
                <a:latin typeface="Calibri"/>
                <a:cs typeface="Calibri"/>
              </a:rPr>
              <a:t> </a:t>
            </a:r>
            <a:r>
              <a:rPr sz="1700" u="heavy" spc="-10" dirty="0">
                <a:uFill>
                  <a:solidFill>
                    <a:srgbClr val="000000"/>
                  </a:solidFill>
                </a:uFill>
                <a:latin typeface="Calibri"/>
                <a:cs typeface="Calibri"/>
              </a:rPr>
              <a:t>osy</a:t>
            </a:r>
            <a:r>
              <a:rPr sz="1700" spc="-10" dirty="0">
                <a:latin typeface="Calibri"/>
                <a:cs typeface="Calibri"/>
              </a:rPr>
              <a:t>:</a:t>
            </a:r>
            <a:endParaRPr sz="1700">
              <a:latin typeface="Calibri"/>
              <a:cs typeface="Calibri"/>
            </a:endParaRPr>
          </a:p>
          <a:p>
            <a:pPr>
              <a:lnSpc>
                <a:spcPct val="100000"/>
              </a:lnSpc>
              <a:spcBef>
                <a:spcPts val="25"/>
              </a:spcBef>
            </a:pPr>
            <a:endParaRPr sz="1650">
              <a:latin typeface="Calibri"/>
              <a:cs typeface="Calibri"/>
            </a:endParaRPr>
          </a:p>
          <a:p>
            <a:pPr marL="12700" marR="339090">
              <a:lnSpc>
                <a:spcPct val="100000"/>
              </a:lnSpc>
            </a:pPr>
            <a:r>
              <a:rPr sz="1700" dirty="0">
                <a:latin typeface="Calibri"/>
                <a:cs typeface="Calibri"/>
              </a:rPr>
              <a:t>PO</a:t>
            </a:r>
            <a:r>
              <a:rPr sz="1700" spc="-10" dirty="0">
                <a:latin typeface="Calibri"/>
                <a:cs typeface="Calibri"/>
              </a:rPr>
              <a:t> </a:t>
            </a:r>
            <a:r>
              <a:rPr sz="1700" dirty="0">
                <a:latin typeface="Calibri"/>
                <a:cs typeface="Calibri"/>
              </a:rPr>
              <a:t>2 </a:t>
            </a:r>
            <a:r>
              <a:rPr sz="1700" spc="-15" dirty="0">
                <a:latin typeface="Calibri"/>
                <a:cs typeface="Calibri"/>
              </a:rPr>
              <a:t>„Rozvoj</a:t>
            </a:r>
            <a:r>
              <a:rPr sz="1700" spc="5" dirty="0">
                <a:latin typeface="Calibri"/>
                <a:cs typeface="Calibri"/>
              </a:rPr>
              <a:t> </a:t>
            </a:r>
            <a:r>
              <a:rPr sz="1700" spc="-5" dirty="0">
                <a:latin typeface="Calibri"/>
                <a:cs typeface="Calibri"/>
              </a:rPr>
              <a:t>potenciálu</a:t>
            </a:r>
            <a:r>
              <a:rPr sz="1700" spc="-15" dirty="0">
                <a:latin typeface="Calibri"/>
                <a:cs typeface="Calibri"/>
              </a:rPr>
              <a:t> </a:t>
            </a:r>
            <a:r>
              <a:rPr sz="1700" spc="-10" dirty="0">
                <a:latin typeface="Calibri"/>
                <a:cs typeface="Calibri"/>
              </a:rPr>
              <a:t>přírodních </a:t>
            </a:r>
            <a:r>
              <a:rPr sz="1700" dirty="0">
                <a:latin typeface="Calibri"/>
                <a:cs typeface="Calibri"/>
              </a:rPr>
              <a:t>a </a:t>
            </a:r>
            <a:r>
              <a:rPr sz="1700" spc="-370" dirty="0">
                <a:latin typeface="Calibri"/>
                <a:cs typeface="Calibri"/>
              </a:rPr>
              <a:t> </a:t>
            </a:r>
            <a:r>
              <a:rPr sz="1700" spc="-5" dirty="0">
                <a:latin typeface="Calibri"/>
                <a:cs typeface="Calibri"/>
              </a:rPr>
              <a:t>kulturních </a:t>
            </a:r>
            <a:r>
              <a:rPr sz="1700" spc="-15" dirty="0">
                <a:latin typeface="Calibri"/>
                <a:cs typeface="Calibri"/>
              </a:rPr>
              <a:t>zdrojů </a:t>
            </a:r>
            <a:r>
              <a:rPr sz="1700" spc="-5" dirty="0">
                <a:latin typeface="Calibri"/>
                <a:cs typeface="Calibri"/>
              </a:rPr>
              <a:t>pro podporu </a:t>
            </a:r>
            <a:r>
              <a:rPr sz="1700" dirty="0">
                <a:latin typeface="Calibri"/>
                <a:cs typeface="Calibri"/>
              </a:rPr>
              <a:t> </a:t>
            </a:r>
            <a:r>
              <a:rPr sz="1700" spc="-5" dirty="0">
                <a:latin typeface="Calibri"/>
                <a:cs typeface="Calibri"/>
              </a:rPr>
              <a:t>zaměstnanosti“</a:t>
            </a:r>
            <a:endParaRPr sz="1700">
              <a:latin typeface="Calibri"/>
              <a:cs typeface="Calibri"/>
            </a:endParaRPr>
          </a:p>
          <a:p>
            <a:pPr>
              <a:lnSpc>
                <a:spcPct val="100000"/>
              </a:lnSpc>
            </a:pPr>
            <a:endParaRPr sz="1700">
              <a:latin typeface="Calibri"/>
              <a:cs typeface="Calibri"/>
            </a:endParaRPr>
          </a:p>
          <a:p>
            <a:pPr marL="12700">
              <a:lnSpc>
                <a:spcPct val="100000"/>
              </a:lnSpc>
              <a:spcBef>
                <a:spcPts val="1170"/>
              </a:spcBef>
            </a:pPr>
            <a:r>
              <a:rPr sz="1700" dirty="0">
                <a:latin typeface="Calibri"/>
                <a:cs typeface="Calibri"/>
              </a:rPr>
              <a:t>PO</a:t>
            </a:r>
            <a:r>
              <a:rPr sz="1700" spc="-20" dirty="0">
                <a:latin typeface="Calibri"/>
                <a:cs typeface="Calibri"/>
              </a:rPr>
              <a:t> </a:t>
            </a:r>
            <a:r>
              <a:rPr sz="1700" dirty="0">
                <a:latin typeface="Calibri"/>
                <a:cs typeface="Calibri"/>
              </a:rPr>
              <a:t>3</a:t>
            </a:r>
            <a:r>
              <a:rPr sz="1700" spc="-10" dirty="0">
                <a:latin typeface="Calibri"/>
                <a:cs typeface="Calibri"/>
              </a:rPr>
              <a:t> </a:t>
            </a:r>
            <a:r>
              <a:rPr sz="1700" spc="-30" dirty="0">
                <a:latin typeface="Calibri"/>
                <a:cs typeface="Calibri"/>
              </a:rPr>
              <a:t>„Vzdělání</a:t>
            </a:r>
            <a:r>
              <a:rPr sz="1700" spc="-55" dirty="0">
                <a:latin typeface="Calibri"/>
                <a:cs typeface="Calibri"/>
              </a:rPr>
              <a:t> </a:t>
            </a:r>
            <a:r>
              <a:rPr sz="1700" dirty="0">
                <a:latin typeface="Calibri"/>
                <a:cs typeface="Calibri"/>
              </a:rPr>
              <a:t>a</a:t>
            </a:r>
            <a:r>
              <a:rPr sz="1700" spc="-15" dirty="0">
                <a:latin typeface="Calibri"/>
                <a:cs typeface="Calibri"/>
              </a:rPr>
              <a:t> </a:t>
            </a:r>
            <a:r>
              <a:rPr sz="1700" spc="-5" dirty="0">
                <a:latin typeface="Calibri"/>
                <a:cs typeface="Calibri"/>
              </a:rPr>
              <a:t>kvalifikace“</a:t>
            </a:r>
            <a:endParaRPr sz="1700">
              <a:latin typeface="Calibri"/>
              <a:cs typeface="Calibri"/>
            </a:endParaRPr>
          </a:p>
          <a:p>
            <a:pPr>
              <a:lnSpc>
                <a:spcPct val="100000"/>
              </a:lnSpc>
            </a:pPr>
            <a:endParaRPr sz="1700">
              <a:latin typeface="Calibri"/>
              <a:cs typeface="Calibri"/>
            </a:endParaRPr>
          </a:p>
          <a:p>
            <a:pPr marL="12700">
              <a:lnSpc>
                <a:spcPct val="100000"/>
              </a:lnSpc>
              <a:spcBef>
                <a:spcPts val="1160"/>
              </a:spcBef>
            </a:pPr>
            <a:r>
              <a:rPr sz="1700" dirty="0">
                <a:latin typeface="Calibri"/>
                <a:cs typeface="Calibri"/>
              </a:rPr>
              <a:t>PO</a:t>
            </a:r>
            <a:r>
              <a:rPr sz="1700" spc="-15" dirty="0">
                <a:latin typeface="Calibri"/>
                <a:cs typeface="Calibri"/>
              </a:rPr>
              <a:t> </a:t>
            </a:r>
            <a:r>
              <a:rPr sz="1700" dirty="0">
                <a:latin typeface="Calibri"/>
                <a:cs typeface="Calibri"/>
              </a:rPr>
              <a:t>4</a:t>
            </a:r>
            <a:r>
              <a:rPr sz="1700" spc="-10" dirty="0">
                <a:latin typeface="Calibri"/>
                <a:cs typeface="Calibri"/>
              </a:rPr>
              <a:t> </a:t>
            </a:r>
            <a:r>
              <a:rPr sz="1700" spc="-5" dirty="0">
                <a:latin typeface="Calibri"/>
                <a:cs typeface="Calibri"/>
              </a:rPr>
              <a:t>„Spolupráce</a:t>
            </a:r>
            <a:r>
              <a:rPr sz="1700" spc="-30" dirty="0">
                <a:latin typeface="Calibri"/>
                <a:cs typeface="Calibri"/>
              </a:rPr>
              <a:t> </a:t>
            </a:r>
            <a:r>
              <a:rPr sz="1700" spc="-5" dirty="0">
                <a:latin typeface="Calibri"/>
                <a:cs typeface="Calibri"/>
              </a:rPr>
              <a:t>institucí</a:t>
            </a:r>
            <a:r>
              <a:rPr sz="1700" spc="-15" dirty="0">
                <a:latin typeface="Calibri"/>
                <a:cs typeface="Calibri"/>
              </a:rPr>
              <a:t> </a:t>
            </a:r>
            <a:r>
              <a:rPr sz="1700" dirty="0">
                <a:latin typeface="Calibri"/>
                <a:cs typeface="Calibri"/>
              </a:rPr>
              <a:t>a</a:t>
            </a:r>
            <a:r>
              <a:rPr sz="1700" spc="-40" dirty="0">
                <a:latin typeface="Calibri"/>
                <a:cs typeface="Calibri"/>
              </a:rPr>
              <a:t> </a:t>
            </a:r>
            <a:r>
              <a:rPr sz="1700" spc="-5" dirty="0">
                <a:latin typeface="Calibri"/>
                <a:cs typeface="Calibri"/>
              </a:rPr>
              <a:t>komunit“</a:t>
            </a:r>
            <a:endParaRPr sz="170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517" y="307130"/>
            <a:ext cx="11705726" cy="6138671"/>
          </a:xfrm>
          <a:prstGeom prst="rect">
            <a:avLst/>
          </a:prstGeom>
        </p:spPr>
      </p:pic>
      <p:sp>
        <p:nvSpPr>
          <p:cNvPr id="3" name="object 3"/>
          <p:cNvSpPr txBox="1"/>
          <p:nvPr/>
        </p:nvSpPr>
        <p:spPr>
          <a:xfrm>
            <a:off x="9100184" y="859282"/>
            <a:ext cx="112776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2014</a:t>
            </a:r>
            <a:r>
              <a:rPr sz="1800" b="1" spc="-35" dirty="0">
                <a:latin typeface="Calibri"/>
                <a:cs typeface="Calibri"/>
              </a:rPr>
              <a:t> </a:t>
            </a:r>
            <a:r>
              <a:rPr sz="1800" b="1" dirty="0">
                <a:latin typeface="Calibri"/>
                <a:cs typeface="Calibri"/>
              </a:rPr>
              <a:t>-</a:t>
            </a:r>
            <a:r>
              <a:rPr sz="1800" b="1" spc="-45" dirty="0">
                <a:latin typeface="Calibri"/>
                <a:cs typeface="Calibri"/>
              </a:rPr>
              <a:t> </a:t>
            </a:r>
            <a:r>
              <a:rPr sz="1800" b="1" spc="-5" dirty="0">
                <a:latin typeface="Calibri"/>
                <a:cs typeface="Calibri"/>
              </a:rPr>
              <a:t>2020</a:t>
            </a:r>
            <a:endParaRPr sz="1800">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05914" y="498093"/>
            <a:ext cx="5169535" cy="452120"/>
          </a:xfrm>
          <a:prstGeom prst="rect">
            <a:avLst/>
          </a:prstGeom>
        </p:spPr>
        <p:txBody>
          <a:bodyPr vert="horz" wrap="square" lIns="0" tIns="12065" rIns="0" bIns="0" rtlCol="0">
            <a:spAutoFit/>
          </a:bodyPr>
          <a:lstStyle/>
          <a:p>
            <a:pPr marL="12700">
              <a:lnSpc>
                <a:spcPct val="100000"/>
              </a:lnSpc>
              <a:spcBef>
                <a:spcPts val="95"/>
              </a:spcBef>
            </a:pPr>
            <a:r>
              <a:rPr sz="2800" b="1" u="heavy" spc="-15" dirty="0">
                <a:uFill>
                  <a:solidFill>
                    <a:srgbClr val="000000"/>
                  </a:solidFill>
                </a:uFill>
                <a:latin typeface="Calibri"/>
                <a:cs typeface="Calibri"/>
              </a:rPr>
              <a:t>Počty</a:t>
            </a:r>
            <a:r>
              <a:rPr sz="2800" b="1" u="heavy" spc="-5" dirty="0">
                <a:uFill>
                  <a:solidFill>
                    <a:srgbClr val="000000"/>
                  </a:solidFill>
                </a:uFill>
                <a:latin typeface="Calibri"/>
                <a:cs typeface="Calibri"/>
              </a:rPr>
              <a:t> </a:t>
            </a:r>
            <a:r>
              <a:rPr sz="2800" b="1" u="heavy" spc="-10" dirty="0">
                <a:uFill>
                  <a:solidFill>
                    <a:srgbClr val="000000"/>
                  </a:solidFill>
                </a:uFill>
                <a:latin typeface="Calibri"/>
                <a:cs typeface="Calibri"/>
              </a:rPr>
              <a:t>mikroprojektů</a:t>
            </a:r>
            <a:r>
              <a:rPr sz="2800" b="1" u="heavy" spc="20" dirty="0">
                <a:uFill>
                  <a:solidFill>
                    <a:srgbClr val="000000"/>
                  </a:solidFill>
                </a:uFill>
                <a:latin typeface="Calibri"/>
                <a:cs typeface="Calibri"/>
              </a:rPr>
              <a:t> </a:t>
            </a:r>
            <a:r>
              <a:rPr sz="2800" b="1" u="heavy" spc="-5" dirty="0">
                <a:uFill>
                  <a:solidFill>
                    <a:srgbClr val="000000"/>
                  </a:solidFill>
                </a:uFill>
                <a:latin typeface="Calibri"/>
                <a:cs typeface="Calibri"/>
              </a:rPr>
              <a:t>k</a:t>
            </a:r>
            <a:r>
              <a:rPr sz="2800" b="1" u="heavy" dirty="0">
                <a:uFill>
                  <a:solidFill>
                    <a:srgbClr val="000000"/>
                  </a:solidFill>
                </a:uFill>
                <a:latin typeface="Calibri"/>
                <a:cs typeface="Calibri"/>
              </a:rPr>
              <a:t> </a:t>
            </a:r>
            <a:r>
              <a:rPr sz="2800" b="1" u="heavy" spc="-5" dirty="0">
                <a:uFill>
                  <a:solidFill>
                    <a:srgbClr val="000000"/>
                  </a:solidFill>
                </a:uFill>
                <a:latin typeface="Calibri"/>
                <a:cs typeface="Calibri"/>
              </a:rPr>
              <a:t>31.</a:t>
            </a:r>
            <a:r>
              <a:rPr sz="2800" b="1" u="heavy" spc="10" dirty="0">
                <a:uFill>
                  <a:solidFill>
                    <a:srgbClr val="000000"/>
                  </a:solidFill>
                </a:uFill>
                <a:latin typeface="Calibri"/>
                <a:cs typeface="Calibri"/>
              </a:rPr>
              <a:t> </a:t>
            </a:r>
            <a:r>
              <a:rPr sz="2800" b="1" u="heavy" spc="-5" dirty="0">
                <a:uFill>
                  <a:solidFill>
                    <a:srgbClr val="000000"/>
                  </a:solidFill>
                </a:uFill>
                <a:latin typeface="Calibri"/>
                <a:cs typeface="Calibri"/>
              </a:rPr>
              <a:t>12.</a:t>
            </a:r>
            <a:r>
              <a:rPr sz="2800" b="1" u="heavy" spc="5" dirty="0">
                <a:uFill>
                  <a:solidFill>
                    <a:srgbClr val="000000"/>
                  </a:solidFill>
                </a:uFill>
                <a:latin typeface="Calibri"/>
                <a:cs typeface="Calibri"/>
              </a:rPr>
              <a:t> </a:t>
            </a:r>
            <a:r>
              <a:rPr sz="2800" b="1" u="heavy" spc="-5" dirty="0">
                <a:uFill>
                  <a:solidFill>
                    <a:srgbClr val="000000"/>
                  </a:solidFill>
                </a:uFill>
                <a:latin typeface="Calibri"/>
                <a:cs typeface="Calibri"/>
              </a:rPr>
              <a:t>2020</a:t>
            </a:r>
            <a:endParaRPr sz="2800">
              <a:latin typeface="Calibri"/>
              <a:cs typeface="Calibri"/>
            </a:endParaRPr>
          </a:p>
        </p:txBody>
      </p:sp>
      <p:sp>
        <p:nvSpPr>
          <p:cNvPr id="3" name="object 3"/>
          <p:cNvSpPr txBox="1"/>
          <p:nvPr/>
        </p:nvSpPr>
        <p:spPr>
          <a:xfrm>
            <a:off x="2461005" y="1436649"/>
            <a:ext cx="4167504" cy="2069464"/>
          </a:xfrm>
          <a:prstGeom prst="rect">
            <a:avLst/>
          </a:prstGeom>
        </p:spPr>
        <p:txBody>
          <a:bodyPr vert="horz" wrap="square" lIns="0" tIns="96520" rIns="0" bIns="0" rtlCol="0">
            <a:spAutoFit/>
          </a:bodyPr>
          <a:lstStyle/>
          <a:p>
            <a:pPr marL="742315" indent="-730250">
              <a:lnSpc>
                <a:spcPct val="100000"/>
              </a:lnSpc>
              <a:spcBef>
                <a:spcPts val="760"/>
              </a:spcBef>
              <a:buFont typeface="Wingdings"/>
              <a:buChar char=""/>
              <a:tabLst>
                <a:tab pos="742315" algn="l"/>
                <a:tab pos="742950" algn="l"/>
              </a:tabLst>
            </a:pPr>
            <a:r>
              <a:rPr sz="2800" spc="-25" dirty="0">
                <a:latin typeface="Calibri"/>
                <a:cs typeface="Calibri"/>
              </a:rPr>
              <a:t>předložených:</a:t>
            </a:r>
            <a:endParaRPr sz="2800">
              <a:latin typeface="Calibri"/>
              <a:cs typeface="Calibri"/>
            </a:endParaRPr>
          </a:p>
          <a:p>
            <a:pPr marL="742315" indent="-730250">
              <a:lnSpc>
                <a:spcPct val="100000"/>
              </a:lnSpc>
              <a:spcBef>
                <a:spcPts val="660"/>
              </a:spcBef>
              <a:buFont typeface="Wingdings"/>
              <a:buChar char=""/>
              <a:tabLst>
                <a:tab pos="742315" algn="l"/>
                <a:tab pos="742950" algn="l"/>
              </a:tabLst>
            </a:pPr>
            <a:r>
              <a:rPr sz="2800" spc="-20" dirty="0">
                <a:latin typeface="Calibri"/>
                <a:cs typeface="Calibri"/>
              </a:rPr>
              <a:t>schválených:</a:t>
            </a:r>
            <a:endParaRPr sz="2800">
              <a:latin typeface="Calibri"/>
              <a:cs typeface="Calibri"/>
            </a:endParaRPr>
          </a:p>
          <a:p>
            <a:pPr marL="742315" indent="-730250">
              <a:lnSpc>
                <a:spcPct val="100000"/>
              </a:lnSpc>
              <a:spcBef>
                <a:spcPts val="670"/>
              </a:spcBef>
              <a:buFont typeface="Wingdings"/>
              <a:buChar char=""/>
              <a:tabLst>
                <a:tab pos="742315" algn="l"/>
                <a:tab pos="742950" algn="l"/>
              </a:tabLst>
            </a:pPr>
            <a:r>
              <a:rPr sz="2800" spc="-15" dirty="0">
                <a:latin typeface="Calibri"/>
                <a:cs typeface="Calibri"/>
              </a:rPr>
              <a:t>skutečně</a:t>
            </a:r>
            <a:r>
              <a:rPr sz="2800" spc="5" dirty="0">
                <a:latin typeface="Calibri"/>
                <a:cs typeface="Calibri"/>
              </a:rPr>
              <a:t> </a:t>
            </a:r>
            <a:r>
              <a:rPr sz="2800" spc="-25" dirty="0">
                <a:latin typeface="Calibri"/>
                <a:cs typeface="Calibri"/>
              </a:rPr>
              <a:t>realizovaných:</a:t>
            </a:r>
            <a:endParaRPr sz="2800">
              <a:latin typeface="Calibri"/>
              <a:cs typeface="Calibri"/>
            </a:endParaRPr>
          </a:p>
          <a:p>
            <a:pPr marL="742315" indent="-730250">
              <a:lnSpc>
                <a:spcPct val="100000"/>
              </a:lnSpc>
              <a:spcBef>
                <a:spcPts val="665"/>
              </a:spcBef>
              <a:buFont typeface="Wingdings"/>
              <a:buChar char=""/>
              <a:tabLst>
                <a:tab pos="742315" algn="l"/>
                <a:tab pos="742950" algn="l"/>
              </a:tabLst>
            </a:pPr>
            <a:r>
              <a:rPr sz="2800" spc="-10" dirty="0">
                <a:latin typeface="Calibri"/>
                <a:cs typeface="Calibri"/>
              </a:rPr>
              <a:t>fyzicky</a:t>
            </a:r>
            <a:r>
              <a:rPr sz="2800" spc="-25" dirty="0">
                <a:latin typeface="Calibri"/>
                <a:cs typeface="Calibri"/>
              </a:rPr>
              <a:t> ukončených:</a:t>
            </a:r>
            <a:endParaRPr sz="2800">
              <a:latin typeface="Calibri"/>
              <a:cs typeface="Calibri"/>
            </a:endParaRPr>
          </a:p>
        </p:txBody>
      </p:sp>
      <p:sp>
        <p:nvSpPr>
          <p:cNvPr id="4" name="object 4"/>
          <p:cNvSpPr txBox="1"/>
          <p:nvPr/>
        </p:nvSpPr>
        <p:spPr>
          <a:xfrm>
            <a:off x="7592948" y="1436649"/>
            <a:ext cx="828040" cy="2069464"/>
          </a:xfrm>
          <a:prstGeom prst="rect">
            <a:avLst/>
          </a:prstGeom>
        </p:spPr>
        <p:txBody>
          <a:bodyPr vert="horz" wrap="square" lIns="0" tIns="96520" rIns="0" bIns="0" rtlCol="0">
            <a:spAutoFit/>
          </a:bodyPr>
          <a:lstStyle/>
          <a:p>
            <a:pPr marL="12700">
              <a:lnSpc>
                <a:spcPct val="100000"/>
              </a:lnSpc>
              <a:spcBef>
                <a:spcPts val="760"/>
              </a:spcBef>
            </a:pPr>
            <a:r>
              <a:rPr sz="2800" b="1" spc="-5" dirty="0">
                <a:latin typeface="Calibri"/>
                <a:cs typeface="Calibri"/>
              </a:rPr>
              <a:t>2</a:t>
            </a:r>
            <a:r>
              <a:rPr sz="2800" b="1" spc="-80" dirty="0">
                <a:latin typeface="Calibri"/>
                <a:cs typeface="Calibri"/>
              </a:rPr>
              <a:t> </a:t>
            </a:r>
            <a:r>
              <a:rPr sz="2800" b="1" spc="-5" dirty="0">
                <a:latin typeface="Calibri"/>
                <a:cs typeface="Calibri"/>
              </a:rPr>
              <a:t>149</a:t>
            </a:r>
            <a:endParaRPr sz="2800">
              <a:latin typeface="Calibri"/>
              <a:cs typeface="Calibri"/>
            </a:endParaRPr>
          </a:p>
          <a:p>
            <a:pPr marL="12700">
              <a:lnSpc>
                <a:spcPct val="100000"/>
              </a:lnSpc>
              <a:spcBef>
                <a:spcPts val="660"/>
              </a:spcBef>
            </a:pPr>
            <a:r>
              <a:rPr sz="2800" b="1" spc="-5" dirty="0">
                <a:latin typeface="Calibri"/>
                <a:cs typeface="Calibri"/>
              </a:rPr>
              <a:t>1</a:t>
            </a:r>
            <a:r>
              <a:rPr sz="2800" b="1" spc="-80" dirty="0">
                <a:latin typeface="Calibri"/>
                <a:cs typeface="Calibri"/>
              </a:rPr>
              <a:t> </a:t>
            </a:r>
            <a:r>
              <a:rPr sz="2800" b="1" spc="-5" dirty="0">
                <a:latin typeface="Calibri"/>
                <a:cs typeface="Calibri"/>
              </a:rPr>
              <a:t>603</a:t>
            </a:r>
            <a:endParaRPr sz="2800">
              <a:latin typeface="Calibri"/>
              <a:cs typeface="Calibri"/>
            </a:endParaRPr>
          </a:p>
          <a:p>
            <a:pPr marL="12700">
              <a:lnSpc>
                <a:spcPct val="100000"/>
              </a:lnSpc>
              <a:spcBef>
                <a:spcPts val="670"/>
              </a:spcBef>
            </a:pPr>
            <a:r>
              <a:rPr sz="2800" b="1" spc="-5" dirty="0">
                <a:latin typeface="Calibri"/>
                <a:cs typeface="Calibri"/>
              </a:rPr>
              <a:t>1</a:t>
            </a:r>
            <a:r>
              <a:rPr sz="2800" b="1" spc="-75" dirty="0">
                <a:latin typeface="Calibri"/>
                <a:cs typeface="Calibri"/>
              </a:rPr>
              <a:t> </a:t>
            </a:r>
            <a:r>
              <a:rPr sz="2800" b="1" spc="-5" dirty="0">
                <a:latin typeface="Calibri"/>
                <a:cs typeface="Calibri"/>
              </a:rPr>
              <a:t>514</a:t>
            </a:r>
            <a:endParaRPr sz="2800">
              <a:latin typeface="Calibri"/>
              <a:cs typeface="Calibri"/>
            </a:endParaRPr>
          </a:p>
          <a:p>
            <a:pPr marL="12700">
              <a:lnSpc>
                <a:spcPct val="100000"/>
              </a:lnSpc>
              <a:spcBef>
                <a:spcPts val="665"/>
              </a:spcBef>
            </a:pPr>
            <a:r>
              <a:rPr sz="2800" b="1" spc="-5" dirty="0">
                <a:latin typeface="Calibri"/>
                <a:cs typeface="Calibri"/>
              </a:rPr>
              <a:t>1</a:t>
            </a:r>
            <a:r>
              <a:rPr sz="2800" b="1" spc="-80" dirty="0">
                <a:latin typeface="Calibri"/>
                <a:cs typeface="Calibri"/>
              </a:rPr>
              <a:t> </a:t>
            </a:r>
            <a:r>
              <a:rPr sz="2800" b="1" spc="-5" dirty="0">
                <a:latin typeface="Calibri"/>
                <a:cs typeface="Calibri"/>
              </a:rPr>
              <a:t>034</a:t>
            </a:r>
            <a:endParaRPr sz="2800">
              <a:latin typeface="Calibri"/>
              <a:cs typeface="Calibri"/>
            </a:endParaRPr>
          </a:p>
        </p:txBody>
      </p:sp>
      <p:pic>
        <p:nvPicPr>
          <p:cNvPr id="5" name="object 5"/>
          <p:cNvPicPr/>
          <p:nvPr/>
        </p:nvPicPr>
        <p:blipFill>
          <a:blip r:embed="rId2" cstate="print"/>
          <a:stretch>
            <a:fillRect/>
          </a:stretch>
        </p:blipFill>
        <p:spPr>
          <a:xfrm>
            <a:off x="3360420" y="5925311"/>
            <a:ext cx="5638775" cy="51809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88952" cy="6858000"/>
            </a:xfrm>
            <a:prstGeom prst="rect">
              <a:avLst/>
            </a:prstGeom>
          </p:spPr>
        </p:pic>
        <p:sp>
          <p:nvSpPr>
            <p:cNvPr id="4" name="object 4"/>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4471C4">
                <a:alpha val="19999"/>
              </a:srgbClr>
            </a:solidFill>
          </p:spPr>
          <p:txBody>
            <a:bodyPr wrap="square" lIns="0" tIns="0" rIns="0" bIns="0" rtlCol="0"/>
            <a:lstStyle/>
            <a:p>
              <a:endParaRPr/>
            </a:p>
          </p:txBody>
        </p:sp>
        <p:sp>
          <p:nvSpPr>
            <p:cNvPr id="5" name="object 5"/>
            <p:cNvSpPr/>
            <p:nvPr/>
          </p:nvSpPr>
          <p:spPr>
            <a:xfrm>
              <a:off x="537972" y="553212"/>
              <a:ext cx="11099800" cy="5905500"/>
            </a:xfrm>
            <a:custGeom>
              <a:avLst/>
              <a:gdLst/>
              <a:ahLst/>
              <a:cxnLst/>
              <a:rect l="l" t="t" r="r" b="b"/>
              <a:pathLst>
                <a:path w="11099800" h="5905500">
                  <a:moveTo>
                    <a:pt x="11099292" y="0"/>
                  </a:moveTo>
                  <a:lnTo>
                    <a:pt x="0" y="0"/>
                  </a:lnTo>
                  <a:lnTo>
                    <a:pt x="0" y="5905500"/>
                  </a:lnTo>
                  <a:lnTo>
                    <a:pt x="11099292" y="5905500"/>
                  </a:lnTo>
                  <a:lnTo>
                    <a:pt x="11099292"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44779" y="790975"/>
              <a:ext cx="12047220" cy="6067021"/>
            </a:xfrm>
            <a:prstGeom prst="rect">
              <a:avLst/>
            </a:prstGeom>
          </p:spPr>
        </p:pic>
        <p:pic>
          <p:nvPicPr>
            <p:cNvPr id="7" name="object 7"/>
            <p:cNvPicPr/>
            <p:nvPr/>
          </p:nvPicPr>
          <p:blipFill>
            <a:blip r:embed="rId4" cstate="print"/>
            <a:stretch>
              <a:fillRect/>
            </a:stretch>
          </p:blipFill>
          <p:spPr>
            <a:xfrm>
              <a:off x="711708" y="728472"/>
              <a:ext cx="10770108" cy="5396483"/>
            </a:xfrm>
            <a:prstGeom prst="rect">
              <a:avLst/>
            </a:prstGeom>
          </p:spPr>
        </p:pic>
        <p:sp>
          <p:nvSpPr>
            <p:cNvPr id="8" name="object 8"/>
            <p:cNvSpPr/>
            <p:nvPr/>
          </p:nvSpPr>
          <p:spPr>
            <a:xfrm>
              <a:off x="489204" y="505968"/>
              <a:ext cx="11215370" cy="5842000"/>
            </a:xfrm>
            <a:custGeom>
              <a:avLst/>
              <a:gdLst/>
              <a:ahLst/>
              <a:cxnLst/>
              <a:rect l="l" t="t" r="r" b="b"/>
              <a:pathLst>
                <a:path w="11215370" h="5842000">
                  <a:moveTo>
                    <a:pt x="0" y="5841492"/>
                  </a:moveTo>
                  <a:lnTo>
                    <a:pt x="11215116" y="5841492"/>
                  </a:lnTo>
                  <a:lnTo>
                    <a:pt x="11215116" y="0"/>
                  </a:lnTo>
                  <a:lnTo>
                    <a:pt x="0" y="0"/>
                  </a:lnTo>
                  <a:lnTo>
                    <a:pt x="0" y="5841492"/>
                  </a:lnTo>
                  <a:close/>
                </a:path>
              </a:pathLst>
            </a:custGeom>
            <a:ln w="445008">
              <a:solidFill>
                <a:srgbClr val="000000"/>
              </a:solidFill>
            </a:ln>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616458"/>
            <a:ext cx="4039235" cy="1589405"/>
          </a:xfrm>
          <a:prstGeom prst="rect">
            <a:avLst/>
          </a:prstGeom>
        </p:spPr>
        <p:txBody>
          <a:bodyPr vert="horz" wrap="square" lIns="0" tIns="12700" rIns="0" bIns="0" rtlCol="0">
            <a:spAutoFit/>
          </a:bodyPr>
          <a:lstStyle/>
          <a:p>
            <a:pPr marL="12700">
              <a:lnSpc>
                <a:spcPts val="6155"/>
              </a:lnSpc>
              <a:spcBef>
                <a:spcPts val="100"/>
              </a:spcBef>
            </a:pPr>
            <a:r>
              <a:rPr sz="5400" spc="-60" dirty="0">
                <a:solidFill>
                  <a:srgbClr val="000000"/>
                </a:solidFill>
              </a:rPr>
              <a:t>EUROREGIONY</a:t>
            </a:r>
            <a:endParaRPr sz="5400"/>
          </a:p>
          <a:p>
            <a:pPr marL="12700">
              <a:lnSpc>
                <a:spcPts val="6155"/>
              </a:lnSpc>
            </a:pPr>
            <a:r>
              <a:rPr sz="5400" dirty="0">
                <a:solidFill>
                  <a:srgbClr val="000000"/>
                </a:solidFill>
              </a:rPr>
              <a:t>V</a:t>
            </a:r>
            <a:r>
              <a:rPr sz="5400" spc="-105" dirty="0">
                <a:solidFill>
                  <a:srgbClr val="000000"/>
                </a:solidFill>
              </a:rPr>
              <a:t> </a:t>
            </a:r>
            <a:r>
              <a:rPr sz="5400" spc="-55" dirty="0">
                <a:solidFill>
                  <a:srgbClr val="000000"/>
                </a:solidFill>
              </a:rPr>
              <a:t>EVROPĚ</a:t>
            </a:r>
            <a:endParaRPr sz="5400"/>
          </a:p>
        </p:txBody>
      </p:sp>
      <p:grpSp>
        <p:nvGrpSpPr>
          <p:cNvPr id="3" name="object 3"/>
          <p:cNvGrpSpPr/>
          <p:nvPr/>
        </p:nvGrpSpPr>
        <p:grpSpPr>
          <a:xfrm>
            <a:off x="618744" y="2554590"/>
            <a:ext cx="3519170" cy="90170"/>
            <a:chOff x="618744" y="2554590"/>
            <a:chExt cx="3519170" cy="90170"/>
          </a:xfrm>
        </p:grpSpPr>
        <p:sp>
          <p:nvSpPr>
            <p:cNvPr id="4" name="object 4"/>
            <p:cNvSpPr/>
            <p:nvPr/>
          </p:nvSpPr>
          <p:spPr>
            <a:xfrm>
              <a:off x="640143" y="2578655"/>
              <a:ext cx="3475990" cy="42545"/>
            </a:xfrm>
            <a:custGeom>
              <a:avLst/>
              <a:gdLst/>
              <a:ahLst/>
              <a:cxnLst/>
              <a:rect l="l" t="t" r="r" b="b"/>
              <a:pathLst>
                <a:path w="3475990" h="42544">
                  <a:moveTo>
                    <a:pt x="279523" y="0"/>
                  </a:moveTo>
                  <a:lnTo>
                    <a:pt x="233089" y="80"/>
                  </a:lnTo>
                  <a:lnTo>
                    <a:pt x="187724" y="742"/>
                  </a:lnTo>
                  <a:lnTo>
                    <a:pt x="142616" y="2018"/>
                  </a:lnTo>
                  <a:lnTo>
                    <a:pt x="96951" y="3940"/>
                  </a:lnTo>
                  <a:lnTo>
                    <a:pt x="49916" y="6542"/>
                  </a:lnTo>
                  <a:lnTo>
                    <a:pt x="698" y="9858"/>
                  </a:lnTo>
                  <a:lnTo>
                    <a:pt x="0" y="13668"/>
                  </a:lnTo>
                  <a:lnTo>
                    <a:pt x="889" y="24209"/>
                  </a:lnTo>
                  <a:lnTo>
                    <a:pt x="698" y="28146"/>
                  </a:lnTo>
                  <a:lnTo>
                    <a:pt x="112775" y="30245"/>
                  </a:lnTo>
                  <a:lnTo>
                    <a:pt x="222563" y="31412"/>
                  </a:lnTo>
                  <a:lnTo>
                    <a:pt x="329870" y="31785"/>
                  </a:lnTo>
                  <a:lnTo>
                    <a:pt x="434504" y="31505"/>
                  </a:lnTo>
                  <a:lnTo>
                    <a:pt x="586021" y="30167"/>
                  </a:lnTo>
                  <a:lnTo>
                    <a:pt x="774220" y="27354"/>
                  </a:lnTo>
                  <a:lnTo>
                    <a:pt x="1000025" y="22166"/>
                  </a:lnTo>
                  <a:lnTo>
                    <a:pt x="1097088" y="20730"/>
                  </a:lnTo>
                  <a:lnTo>
                    <a:pt x="1147818" y="20410"/>
                  </a:lnTo>
                  <a:lnTo>
                    <a:pt x="1200265" y="20441"/>
                  </a:lnTo>
                  <a:lnTo>
                    <a:pt x="1254617" y="20889"/>
                  </a:lnTo>
                  <a:lnTo>
                    <a:pt x="1311064" y="21818"/>
                  </a:lnTo>
                  <a:lnTo>
                    <a:pt x="1369793" y="23294"/>
                  </a:lnTo>
                  <a:lnTo>
                    <a:pt x="1430993" y="25382"/>
                  </a:lnTo>
                  <a:lnTo>
                    <a:pt x="1494853" y="28146"/>
                  </a:lnTo>
                  <a:lnTo>
                    <a:pt x="1567804" y="30745"/>
                  </a:lnTo>
                  <a:lnTo>
                    <a:pt x="1636275" y="31576"/>
                  </a:lnTo>
                  <a:lnTo>
                    <a:pt x="1700481" y="31002"/>
                  </a:lnTo>
                  <a:lnTo>
                    <a:pt x="1760634" y="29388"/>
                  </a:lnTo>
                  <a:lnTo>
                    <a:pt x="1816950" y="27098"/>
                  </a:lnTo>
                  <a:lnTo>
                    <a:pt x="1918925" y="21948"/>
                  </a:lnTo>
                  <a:lnTo>
                    <a:pt x="1965012" y="19815"/>
                  </a:lnTo>
                  <a:lnTo>
                    <a:pt x="2008117" y="18463"/>
                  </a:lnTo>
                  <a:lnTo>
                    <a:pt x="2048454" y="18256"/>
                  </a:lnTo>
                  <a:lnTo>
                    <a:pt x="2086237" y="19558"/>
                  </a:lnTo>
                  <a:lnTo>
                    <a:pt x="2121681" y="22733"/>
                  </a:lnTo>
                  <a:lnTo>
                    <a:pt x="2154999" y="28146"/>
                  </a:lnTo>
                  <a:lnTo>
                    <a:pt x="2188382" y="33908"/>
                  </a:lnTo>
                  <a:lnTo>
                    <a:pt x="2223998" y="38016"/>
                  </a:lnTo>
                  <a:lnTo>
                    <a:pt x="2262029" y="40658"/>
                  </a:lnTo>
                  <a:lnTo>
                    <a:pt x="2302659" y="42024"/>
                  </a:lnTo>
                  <a:lnTo>
                    <a:pt x="2346069" y="42304"/>
                  </a:lnTo>
                  <a:lnTo>
                    <a:pt x="2392440" y="41686"/>
                  </a:lnTo>
                  <a:lnTo>
                    <a:pt x="2441956" y="40360"/>
                  </a:lnTo>
                  <a:lnTo>
                    <a:pt x="2675101" y="31767"/>
                  </a:lnTo>
                  <a:lnTo>
                    <a:pt x="2743068" y="29742"/>
                  </a:lnTo>
                  <a:lnTo>
                    <a:pt x="2815272" y="28146"/>
                  </a:lnTo>
                  <a:lnTo>
                    <a:pt x="2887289" y="27080"/>
                  </a:lnTo>
                  <a:lnTo>
                    <a:pt x="2954806" y="26471"/>
                  </a:lnTo>
                  <a:lnTo>
                    <a:pt x="3018085" y="26242"/>
                  </a:lnTo>
                  <a:lnTo>
                    <a:pt x="3132978" y="26620"/>
                  </a:lnTo>
                  <a:lnTo>
                    <a:pt x="3323435" y="28595"/>
                  </a:lnTo>
                  <a:lnTo>
                    <a:pt x="3403188" y="28978"/>
                  </a:lnTo>
                  <a:lnTo>
                    <a:pt x="3440113" y="28751"/>
                  </a:lnTo>
                  <a:lnTo>
                    <a:pt x="3475418" y="28146"/>
                  </a:lnTo>
                  <a:lnTo>
                    <a:pt x="3475418" y="9858"/>
                  </a:lnTo>
                  <a:lnTo>
                    <a:pt x="3404514" y="8128"/>
                  </a:lnTo>
                  <a:lnTo>
                    <a:pt x="3336145" y="6919"/>
                  </a:lnTo>
                  <a:lnTo>
                    <a:pt x="3270293" y="6171"/>
                  </a:lnTo>
                  <a:lnTo>
                    <a:pt x="3206940" y="5826"/>
                  </a:lnTo>
                  <a:lnTo>
                    <a:pt x="3146066" y="5824"/>
                  </a:lnTo>
                  <a:lnTo>
                    <a:pt x="3087654" y="6104"/>
                  </a:lnTo>
                  <a:lnTo>
                    <a:pt x="2978140" y="7276"/>
                  </a:lnTo>
                  <a:lnTo>
                    <a:pt x="2746128" y="10987"/>
                  </a:lnTo>
                  <a:lnTo>
                    <a:pt x="2669644" y="11534"/>
                  </a:lnTo>
                  <a:lnTo>
                    <a:pt x="2634825" y="11367"/>
                  </a:lnTo>
                  <a:lnTo>
                    <a:pt x="2602263" y="10829"/>
                  </a:lnTo>
                  <a:lnTo>
                    <a:pt x="2526290" y="8606"/>
                  </a:lnTo>
                  <a:lnTo>
                    <a:pt x="2477421" y="8323"/>
                  </a:lnTo>
                  <a:lnTo>
                    <a:pt x="2426104" y="8786"/>
                  </a:lnTo>
                  <a:lnTo>
                    <a:pt x="2373110" y="9773"/>
                  </a:lnTo>
                  <a:lnTo>
                    <a:pt x="2211769" y="13655"/>
                  </a:lnTo>
                  <a:lnTo>
                    <a:pt x="2159773" y="14515"/>
                  </a:lnTo>
                  <a:lnTo>
                    <a:pt x="2109954" y="14787"/>
                  </a:lnTo>
                  <a:lnTo>
                    <a:pt x="2063082" y="14250"/>
                  </a:lnTo>
                  <a:lnTo>
                    <a:pt x="2019928" y="12681"/>
                  </a:lnTo>
                  <a:lnTo>
                    <a:pt x="1981263" y="9858"/>
                  </a:lnTo>
                  <a:lnTo>
                    <a:pt x="1944881" y="6800"/>
                  </a:lnTo>
                  <a:lnTo>
                    <a:pt x="1907691" y="4610"/>
                  </a:lnTo>
                  <a:lnTo>
                    <a:pt x="1869235" y="3196"/>
                  </a:lnTo>
                  <a:lnTo>
                    <a:pt x="1829056" y="2464"/>
                  </a:lnTo>
                  <a:lnTo>
                    <a:pt x="1786695" y="2318"/>
                  </a:lnTo>
                  <a:lnTo>
                    <a:pt x="1741693" y="2667"/>
                  </a:lnTo>
                  <a:lnTo>
                    <a:pt x="1693594" y="3414"/>
                  </a:lnTo>
                  <a:lnTo>
                    <a:pt x="1461049" y="8522"/>
                  </a:lnTo>
                  <a:lnTo>
                    <a:pt x="1127126" y="14684"/>
                  </a:lnTo>
                  <a:lnTo>
                    <a:pt x="1031767" y="15908"/>
                  </a:lnTo>
                  <a:lnTo>
                    <a:pt x="937248" y="16314"/>
                  </a:lnTo>
                  <a:lnTo>
                    <a:pt x="889286" y="16123"/>
                  </a:lnTo>
                  <a:lnTo>
                    <a:pt x="840312" y="15625"/>
                  </a:lnTo>
                  <a:lnTo>
                    <a:pt x="789918" y="14783"/>
                  </a:lnTo>
                  <a:lnTo>
                    <a:pt x="737698" y="13565"/>
                  </a:lnTo>
                  <a:lnTo>
                    <a:pt x="683243" y="11935"/>
                  </a:lnTo>
                  <a:lnTo>
                    <a:pt x="556213" y="7149"/>
                  </a:lnTo>
                  <a:lnTo>
                    <a:pt x="433381" y="2911"/>
                  </a:lnTo>
                  <a:lnTo>
                    <a:pt x="378856" y="1448"/>
                  </a:lnTo>
                  <a:lnTo>
                    <a:pt x="327841" y="466"/>
                  </a:lnTo>
                  <a:lnTo>
                    <a:pt x="279523" y="0"/>
                  </a:lnTo>
                  <a:close/>
                </a:path>
              </a:pathLst>
            </a:custGeom>
            <a:solidFill>
              <a:srgbClr val="EC7C30"/>
            </a:solidFill>
          </p:spPr>
          <p:txBody>
            <a:bodyPr wrap="square" lIns="0" tIns="0" rIns="0" bIns="0" rtlCol="0"/>
            <a:lstStyle/>
            <a:p>
              <a:endParaRPr/>
            </a:p>
          </p:txBody>
        </p:sp>
        <p:sp>
          <p:nvSpPr>
            <p:cNvPr id="5" name="object 5"/>
            <p:cNvSpPr/>
            <p:nvPr/>
          </p:nvSpPr>
          <p:spPr>
            <a:xfrm>
              <a:off x="640842" y="2576688"/>
              <a:ext cx="3474720" cy="46355"/>
            </a:xfrm>
            <a:custGeom>
              <a:avLst/>
              <a:gdLst/>
              <a:ahLst/>
              <a:cxnLst/>
              <a:rect l="l" t="t" r="r" b="b"/>
              <a:pathLst>
                <a:path w="3474720" h="46355">
                  <a:moveTo>
                    <a:pt x="0" y="11825"/>
                  </a:moveTo>
                  <a:lnTo>
                    <a:pt x="48767" y="9503"/>
                  </a:lnTo>
                  <a:lnTo>
                    <a:pt x="98699" y="8619"/>
                  </a:lnTo>
                  <a:lnTo>
                    <a:pt x="149538" y="8901"/>
                  </a:lnTo>
                  <a:lnTo>
                    <a:pt x="201028" y="10081"/>
                  </a:lnTo>
                  <a:lnTo>
                    <a:pt x="252909" y="11887"/>
                  </a:lnTo>
                  <a:lnTo>
                    <a:pt x="304924" y="14051"/>
                  </a:lnTo>
                  <a:lnTo>
                    <a:pt x="356816" y="16301"/>
                  </a:lnTo>
                  <a:lnTo>
                    <a:pt x="408326" y="18369"/>
                  </a:lnTo>
                  <a:lnTo>
                    <a:pt x="459197" y="19985"/>
                  </a:lnTo>
                  <a:lnTo>
                    <a:pt x="509171" y="20878"/>
                  </a:lnTo>
                  <a:lnTo>
                    <a:pt x="557991" y="20778"/>
                  </a:lnTo>
                  <a:lnTo>
                    <a:pt x="605398" y="19416"/>
                  </a:lnTo>
                  <a:lnTo>
                    <a:pt x="651135" y="16521"/>
                  </a:lnTo>
                  <a:lnTo>
                    <a:pt x="694944" y="11825"/>
                  </a:lnTo>
                  <a:lnTo>
                    <a:pt x="741605" y="7011"/>
                  </a:lnTo>
                  <a:lnTo>
                    <a:pt x="789420" y="4541"/>
                  </a:lnTo>
                  <a:lnTo>
                    <a:pt x="838260" y="3995"/>
                  </a:lnTo>
                  <a:lnTo>
                    <a:pt x="887999" y="4951"/>
                  </a:lnTo>
                  <a:lnTo>
                    <a:pt x="938510" y="6990"/>
                  </a:lnTo>
                  <a:lnTo>
                    <a:pt x="989665" y="9691"/>
                  </a:lnTo>
                  <a:lnTo>
                    <a:pt x="1041336" y="12633"/>
                  </a:lnTo>
                  <a:lnTo>
                    <a:pt x="1093397" y="15397"/>
                  </a:lnTo>
                  <a:lnTo>
                    <a:pt x="1145720" y="17562"/>
                  </a:lnTo>
                  <a:lnTo>
                    <a:pt x="1198179" y="18708"/>
                  </a:lnTo>
                  <a:lnTo>
                    <a:pt x="1250644" y="18413"/>
                  </a:lnTo>
                  <a:lnTo>
                    <a:pt x="1302990" y="16259"/>
                  </a:lnTo>
                  <a:lnTo>
                    <a:pt x="1355089" y="11825"/>
                  </a:lnTo>
                  <a:lnTo>
                    <a:pt x="1407284" y="7392"/>
                  </a:lnTo>
                  <a:lnTo>
                    <a:pt x="1459837" y="5243"/>
                  </a:lnTo>
                  <a:lnTo>
                    <a:pt x="1512585" y="4957"/>
                  </a:lnTo>
                  <a:lnTo>
                    <a:pt x="1565368" y="6112"/>
                  </a:lnTo>
                  <a:lnTo>
                    <a:pt x="1618024" y="8287"/>
                  </a:lnTo>
                  <a:lnTo>
                    <a:pt x="1670392" y="11060"/>
                  </a:lnTo>
                  <a:lnTo>
                    <a:pt x="1722311" y="14010"/>
                  </a:lnTo>
                  <a:lnTo>
                    <a:pt x="1773620" y="16715"/>
                  </a:lnTo>
                  <a:lnTo>
                    <a:pt x="1824157" y="18754"/>
                  </a:lnTo>
                  <a:lnTo>
                    <a:pt x="1873761" y="19706"/>
                  </a:lnTo>
                  <a:lnTo>
                    <a:pt x="1922271" y="19150"/>
                  </a:lnTo>
                  <a:lnTo>
                    <a:pt x="1969525" y="16663"/>
                  </a:lnTo>
                  <a:lnTo>
                    <a:pt x="2015363" y="11825"/>
                  </a:lnTo>
                  <a:lnTo>
                    <a:pt x="2054409" y="7180"/>
                  </a:lnTo>
                  <a:lnTo>
                    <a:pt x="2093696" y="3818"/>
                  </a:lnTo>
                  <a:lnTo>
                    <a:pt x="2133559" y="1596"/>
                  </a:lnTo>
                  <a:lnTo>
                    <a:pt x="2174336" y="370"/>
                  </a:lnTo>
                  <a:lnTo>
                    <a:pt x="2216366" y="0"/>
                  </a:lnTo>
                  <a:lnTo>
                    <a:pt x="2259985" y="340"/>
                  </a:lnTo>
                  <a:lnTo>
                    <a:pt x="2305531" y="1248"/>
                  </a:lnTo>
                  <a:lnTo>
                    <a:pt x="2353341" y="2582"/>
                  </a:lnTo>
                  <a:lnTo>
                    <a:pt x="2403754" y="4199"/>
                  </a:lnTo>
                  <a:lnTo>
                    <a:pt x="2457106" y="5954"/>
                  </a:lnTo>
                  <a:lnTo>
                    <a:pt x="2513736" y="7707"/>
                  </a:lnTo>
                  <a:lnTo>
                    <a:pt x="2573980" y="9313"/>
                  </a:lnTo>
                  <a:lnTo>
                    <a:pt x="2638176" y="10630"/>
                  </a:lnTo>
                  <a:lnTo>
                    <a:pt x="2706662" y="11515"/>
                  </a:lnTo>
                  <a:lnTo>
                    <a:pt x="2779775" y="11825"/>
                  </a:lnTo>
                  <a:lnTo>
                    <a:pt x="2857022" y="11579"/>
                  </a:lnTo>
                  <a:lnTo>
                    <a:pt x="2927339" y="10965"/>
                  </a:lnTo>
                  <a:lnTo>
                    <a:pt x="2991397" y="10083"/>
                  </a:lnTo>
                  <a:lnTo>
                    <a:pt x="3049866" y="9037"/>
                  </a:lnTo>
                  <a:lnTo>
                    <a:pt x="3103417" y="7926"/>
                  </a:lnTo>
                  <a:lnTo>
                    <a:pt x="3152720" y="6853"/>
                  </a:lnTo>
                  <a:lnTo>
                    <a:pt x="3198447" y="5919"/>
                  </a:lnTo>
                  <a:lnTo>
                    <a:pt x="3241268" y="5227"/>
                  </a:lnTo>
                  <a:lnTo>
                    <a:pt x="3281853" y="4877"/>
                  </a:lnTo>
                  <a:lnTo>
                    <a:pt x="3320873" y="4971"/>
                  </a:lnTo>
                  <a:lnTo>
                    <a:pt x="3358999" y="5611"/>
                  </a:lnTo>
                  <a:lnTo>
                    <a:pt x="3396902" y="6899"/>
                  </a:lnTo>
                  <a:lnTo>
                    <a:pt x="3435252" y="8937"/>
                  </a:lnTo>
                  <a:lnTo>
                    <a:pt x="3474720" y="11825"/>
                  </a:lnTo>
                  <a:lnTo>
                    <a:pt x="3474339" y="19318"/>
                  </a:lnTo>
                  <a:lnTo>
                    <a:pt x="3474212" y="21604"/>
                  </a:lnTo>
                  <a:lnTo>
                    <a:pt x="3474720" y="30113"/>
                  </a:lnTo>
                  <a:lnTo>
                    <a:pt x="3422449" y="31914"/>
                  </a:lnTo>
                  <a:lnTo>
                    <a:pt x="3369084" y="32519"/>
                  </a:lnTo>
                  <a:lnTo>
                    <a:pt x="3314999" y="32156"/>
                  </a:lnTo>
                  <a:lnTo>
                    <a:pt x="3260569" y="31057"/>
                  </a:lnTo>
                  <a:lnTo>
                    <a:pt x="3206169" y="29450"/>
                  </a:lnTo>
                  <a:lnTo>
                    <a:pt x="3152174" y="27567"/>
                  </a:lnTo>
                  <a:lnTo>
                    <a:pt x="3098958" y="25636"/>
                  </a:lnTo>
                  <a:lnTo>
                    <a:pt x="3046898" y="23888"/>
                  </a:lnTo>
                  <a:lnTo>
                    <a:pt x="2996367" y="22552"/>
                  </a:lnTo>
                  <a:lnTo>
                    <a:pt x="2947740" y="21859"/>
                  </a:lnTo>
                  <a:lnTo>
                    <a:pt x="2901393" y="22039"/>
                  </a:lnTo>
                  <a:lnTo>
                    <a:pt x="2857699" y="23321"/>
                  </a:lnTo>
                  <a:lnTo>
                    <a:pt x="2817035" y="25936"/>
                  </a:lnTo>
                  <a:lnTo>
                    <a:pt x="2779775" y="30113"/>
                  </a:lnTo>
                  <a:lnTo>
                    <a:pt x="2736294" y="35133"/>
                  </a:lnTo>
                  <a:lnTo>
                    <a:pt x="2689067" y="38579"/>
                  </a:lnTo>
                  <a:lnTo>
                    <a:pt x="2638905" y="40650"/>
                  </a:lnTo>
                  <a:lnTo>
                    <a:pt x="2586618" y="41543"/>
                  </a:lnTo>
                  <a:lnTo>
                    <a:pt x="2533017" y="41457"/>
                  </a:lnTo>
                  <a:lnTo>
                    <a:pt x="2478913" y="40590"/>
                  </a:lnTo>
                  <a:lnTo>
                    <a:pt x="2425115" y="39142"/>
                  </a:lnTo>
                  <a:lnTo>
                    <a:pt x="2372435" y="37309"/>
                  </a:lnTo>
                  <a:lnTo>
                    <a:pt x="2321683" y="35292"/>
                  </a:lnTo>
                  <a:lnTo>
                    <a:pt x="2273669" y="33288"/>
                  </a:lnTo>
                  <a:lnTo>
                    <a:pt x="2229204" y="31495"/>
                  </a:lnTo>
                  <a:lnTo>
                    <a:pt x="2189099" y="30113"/>
                  </a:lnTo>
                  <a:lnTo>
                    <a:pt x="2153067" y="28858"/>
                  </a:lnTo>
                  <a:lnTo>
                    <a:pt x="2114553" y="27247"/>
                  </a:lnTo>
                  <a:lnTo>
                    <a:pt x="2073562" y="25436"/>
                  </a:lnTo>
                  <a:lnTo>
                    <a:pt x="2030101" y="23576"/>
                  </a:lnTo>
                  <a:lnTo>
                    <a:pt x="1984176" y="21823"/>
                  </a:lnTo>
                  <a:lnTo>
                    <a:pt x="1935794" y="20331"/>
                  </a:lnTo>
                  <a:lnTo>
                    <a:pt x="1884960" y="19253"/>
                  </a:lnTo>
                  <a:lnTo>
                    <a:pt x="1831681" y="18743"/>
                  </a:lnTo>
                  <a:lnTo>
                    <a:pt x="1775963" y="18956"/>
                  </a:lnTo>
                  <a:lnTo>
                    <a:pt x="1717812" y="20046"/>
                  </a:lnTo>
                  <a:lnTo>
                    <a:pt x="1657234" y="22166"/>
                  </a:lnTo>
                  <a:lnTo>
                    <a:pt x="1594237" y="25470"/>
                  </a:lnTo>
                  <a:lnTo>
                    <a:pt x="1528826" y="30113"/>
                  </a:lnTo>
                  <a:lnTo>
                    <a:pt x="1463818" y="34993"/>
                  </a:lnTo>
                  <a:lnTo>
                    <a:pt x="1401848" y="38930"/>
                  </a:lnTo>
                  <a:lnTo>
                    <a:pt x="1342733" y="41959"/>
                  </a:lnTo>
                  <a:lnTo>
                    <a:pt x="1286293" y="44116"/>
                  </a:lnTo>
                  <a:lnTo>
                    <a:pt x="1232346" y="45436"/>
                  </a:lnTo>
                  <a:lnTo>
                    <a:pt x="1180708" y="45954"/>
                  </a:lnTo>
                  <a:lnTo>
                    <a:pt x="1131200" y="45707"/>
                  </a:lnTo>
                  <a:lnTo>
                    <a:pt x="1083639" y="44728"/>
                  </a:lnTo>
                  <a:lnTo>
                    <a:pt x="1037843" y="43054"/>
                  </a:lnTo>
                  <a:lnTo>
                    <a:pt x="993631" y="40721"/>
                  </a:lnTo>
                  <a:lnTo>
                    <a:pt x="950821" y="37762"/>
                  </a:lnTo>
                  <a:lnTo>
                    <a:pt x="909231" y="34214"/>
                  </a:lnTo>
                  <a:lnTo>
                    <a:pt x="868680" y="30113"/>
                  </a:lnTo>
                  <a:lnTo>
                    <a:pt x="835136" y="27415"/>
                  </a:lnTo>
                  <a:lnTo>
                    <a:pt x="796245" y="25890"/>
                  </a:lnTo>
                  <a:lnTo>
                    <a:pt x="752636" y="25370"/>
                  </a:lnTo>
                  <a:lnTo>
                    <a:pt x="704941" y="25689"/>
                  </a:lnTo>
                  <a:lnTo>
                    <a:pt x="653789" y="26679"/>
                  </a:lnTo>
                  <a:lnTo>
                    <a:pt x="599813" y="28173"/>
                  </a:lnTo>
                  <a:lnTo>
                    <a:pt x="543643" y="30004"/>
                  </a:lnTo>
                  <a:lnTo>
                    <a:pt x="485908" y="32005"/>
                  </a:lnTo>
                  <a:lnTo>
                    <a:pt x="427241" y="34010"/>
                  </a:lnTo>
                  <a:lnTo>
                    <a:pt x="368271" y="35850"/>
                  </a:lnTo>
                  <a:lnTo>
                    <a:pt x="309630" y="37360"/>
                  </a:lnTo>
                  <a:lnTo>
                    <a:pt x="251948" y="38372"/>
                  </a:lnTo>
                  <a:lnTo>
                    <a:pt x="195856" y="38718"/>
                  </a:lnTo>
                  <a:lnTo>
                    <a:pt x="141984" y="38232"/>
                  </a:lnTo>
                  <a:lnTo>
                    <a:pt x="90964" y="36748"/>
                  </a:lnTo>
                  <a:lnTo>
                    <a:pt x="43425" y="34097"/>
                  </a:lnTo>
                  <a:lnTo>
                    <a:pt x="0" y="30113"/>
                  </a:lnTo>
                  <a:lnTo>
                    <a:pt x="63" y="23509"/>
                  </a:lnTo>
                  <a:lnTo>
                    <a:pt x="63" y="15635"/>
                  </a:lnTo>
                  <a:lnTo>
                    <a:pt x="0" y="11825"/>
                  </a:lnTo>
                  <a:close/>
                </a:path>
              </a:pathLst>
            </a:custGeom>
            <a:ln w="44195">
              <a:solidFill>
                <a:srgbClr val="EC7C30"/>
              </a:solidFill>
            </a:ln>
          </p:spPr>
          <p:txBody>
            <a:bodyPr wrap="square" lIns="0" tIns="0" rIns="0" bIns="0" rtlCol="0"/>
            <a:lstStyle/>
            <a:p>
              <a:endParaRPr/>
            </a:p>
          </p:txBody>
        </p:sp>
      </p:grpSp>
      <p:sp>
        <p:nvSpPr>
          <p:cNvPr id="6" name="object 6"/>
          <p:cNvSpPr txBox="1"/>
          <p:nvPr/>
        </p:nvSpPr>
        <p:spPr>
          <a:xfrm>
            <a:off x="364642" y="2889885"/>
            <a:ext cx="4442460" cy="2305685"/>
          </a:xfrm>
          <a:prstGeom prst="rect">
            <a:avLst/>
          </a:prstGeom>
        </p:spPr>
        <p:txBody>
          <a:bodyPr vert="horz" wrap="square" lIns="0" tIns="12065" rIns="0" bIns="0" rtlCol="0">
            <a:spAutoFit/>
          </a:bodyPr>
          <a:lstStyle/>
          <a:p>
            <a:pPr marL="12700" marR="6985" algn="just">
              <a:lnSpc>
                <a:spcPct val="100000"/>
              </a:lnSpc>
              <a:spcBef>
                <a:spcPts val="95"/>
              </a:spcBef>
            </a:pPr>
            <a:r>
              <a:rPr sz="2200" spc="-5" dirty="0">
                <a:latin typeface="Calibri"/>
                <a:cs typeface="Calibri"/>
              </a:rPr>
              <a:t>V</a:t>
            </a:r>
            <a:r>
              <a:rPr sz="2200" dirty="0">
                <a:latin typeface="Calibri"/>
                <a:cs typeface="Calibri"/>
              </a:rPr>
              <a:t> </a:t>
            </a:r>
            <a:r>
              <a:rPr sz="2200" spc="-15" dirty="0">
                <a:latin typeface="Calibri"/>
                <a:cs typeface="Calibri"/>
              </a:rPr>
              <a:t>rámci</a:t>
            </a:r>
            <a:r>
              <a:rPr sz="2200" spc="-10" dirty="0">
                <a:latin typeface="Calibri"/>
                <a:cs typeface="Calibri"/>
              </a:rPr>
              <a:t> </a:t>
            </a:r>
            <a:r>
              <a:rPr sz="2200" spc="-5" dirty="0">
                <a:latin typeface="Calibri"/>
                <a:cs typeface="Calibri"/>
              </a:rPr>
              <a:t>celé</a:t>
            </a:r>
            <a:r>
              <a:rPr sz="2200" dirty="0">
                <a:latin typeface="Calibri"/>
                <a:cs typeface="Calibri"/>
              </a:rPr>
              <a:t> </a:t>
            </a:r>
            <a:r>
              <a:rPr sz="2200" spc="-20" dirty="0">
                <a:latin typeface="Calibri"/>
                <a:cs typeface="Calibri"/>
              </a:rPr>
              <a:t>Evropy</a:t>
            </a:r>
            <a:r>
              <a:rPr sz="2200" spc="-15" dirty="0">
                <a:latin typeface="Calibri"/>
                <a:cs typeface="Calibri"/>
              </a:rPr>
              <a:t> </a:t>
            </a:r>
            <a:r>
              <a:rPr sz="2200" spc="-5" dirty="0">
                <a:latin typeface="Calibri"/>
                <a:cs typeface="Calibri"/>
              </a:rPr>
              <a:t>zaznamenala </a:t>
            </a:r>
            <a:r>
              <a:rPr sz="2200" dirty="0">
                <a:latin typeface="Calibri"/>
                <a:cs typeface="Calibri"/>
              </a:rPr>
              <a:t> </a:t>
            </a:r>
            <a:r>
              <a:rPr sz="2200" spc="-15" dirty="0">
                <a:latin typeface="Calibri"/>
                <a:cs typeface="Calibri"/>
              </a:rPr>
              <a:t>přeshraniční </a:t>
            </a:r>
            <a:r>
              <a:rPr sz="2200" spc="-10" dirty="0">
                <a:latin typeface="Calibri"/>
                <a:cs typeface="Calibri"/>
              </a:rPr>
              <a:t>spolupráce největší </a:t>
            </a:r>
            <a:r>
              <a:rPr sz="2200" spc="-25" dirty="0">
                <a:latin typeface="Calibri"/>
                <a:cs typeface="Calibri"/>
              </a:rPr>
              <a:t>rozvoj </a:t>
            </a:r>
            <a:r>
              <a:rPr sz="2200" spc="-484" dirty="0">
                <a:latin typeface="Calibri"/>
                <a:cs typeface="Calibri"/>
              </a:rPr>
              <a:t> </a:t>
            </a:r>
            <a:r>
              <a:rPr sz="2200" dirty="0">
                <a:latin typeface="Calibri"/>
                <a:cs typeface="Calibri"/>
              </a:rPr>
              <a:t>od </a:t>
            </a:r>
            <a:r>
              <a:rPr sz="2200" spc="-20" dirty="0">
                <a:latin typeface="Calibri"/>
                <a:cs typeface="Calibri"/>
              </a:rPr>
              <a:t>začátku </a:t>
            </a:r>
            <a:r>
              <a:rPr sz="2200" spc="-10" dirty="0">
                <a:latin typeface="Calibri"/>
                <a:cs typeface="Calibri"/>
              </a:rPr>
              <a:t>devadesátých let </a:t>
            </a:r>
            <a:r>
              <a:rPr sz="2200" spc="-5" dirty="0">
                <a:latin typeface="Calibri"/>
                <a:cs typeface="Calibri"/>
              </a:rPr>
              <a:t>minulého </a:t>
            </a:r>
            <a:r>
              <a:rPr sz="2200" dirty="0">
                <a:latin typeface="Calibri"/>
                <a:cs typeface="Calibri"/>
              </a:rPr>
              <a:t> </a:t>
            </a:r>
            <a:r>
              <a:rPr sz="2200" spc="-15" dirty="0">
                <a:latin typeface="Calibri"/>
                <a:cs typeface="Calibri"/>
              </a:rPr>
              <a:t>století.</a:t>
            </a:r>
            <a:endParaRPr sz="2200">
              <a:latin typeface="Calibri"/>
              <a:cs typeface="Calibri"/>
            </a:endParaRPr>
          </a:p>
          <a:p>
            <a:pPr>
              <a:lnSpc>
                <a:spcPct val="100000"/>
              </a:lnSpc>
              <a:spcBef>
                <a:spcPts val="60"/>
              </a:spcBef>
            </a:pPr>
            <a:endParaRPr sz="1900">
              <a:latin typeface="Calibri"/>
              <a:cs typeface="Calibri"/>
            </a:endParaRPr>
          </a:p>
          <a:p>
            <a:pPr marL="12700" algn="just">
              <a:lnSpc>
                <a:spcPts val="2510"/>
              </a:lnSpc>
            </a:pPr>
            <a:r>
              <a:rPr sz="2200" spc="-5" dirty="0">
                <a:latin typeface="Calibri"/>
                <a:cs typeface="Calibri"/>
              </a:rPr>
              <a:t>V</a:t>
            </a:r>
            <a:r>
              <a:rPr sz="2200" spc="170" dirty="0">
                <a:latin typeface="Calibri"/>
                <a:cs typeface="Calibri"/>
              </a:rPr>
              <a:t> </a:t>
            </a:r>
            <a:r>
              <a:rPr sz="2200" spc="-15" dirty="0">
                <a:latin typeface="Calibri"/>
                <a:cs typeface="Calibri"/>
              </a:rPr>
              <a:t>tomto</a:t>
            </a:r>
            <a:r>
              <a:rPr sz="2200" spc="180" dirty="0">
                <a:latin typeface="Calibri"/>
                <a:cs typeface="Calibri"/>
              </a:rPr>
              <a:t> </a:t>
            </a:r>
            <a:r>
              <a:rPr sz="2200" spc="-5" dirty="0">
                <a:latin typeface="Calibri"/>
                <a:cs typeface="Calibri"/>
              </a:rPr>
              <a:t>období</a:t>
            </a:r>
            <a:r>
              <a:rPr sz="2200" spc="180" dirty="0">
                <a:latin typeface="Calibri"/>
                <a:cs typeface="Calibri"/>
              </a:rPr>
              <a:t> </a:t>
            </a:r>
            <a:r>
              <a:rPr sz="2200" spc="-5" dirty="0">
                <a:latin typeface="Calibri"/>
                <a:cs typeface="Calibri"/>
              </a:rPr>
              <a:t>se</a:t>
            </a:r>
            <a:r>
              <a:rPr sz="2200" spc="175" dirty="0">
                <a:latin typeface="Calibri"/>
                <a:cs typeface="Calibri"/>
              </a:rPr>
              <a:t> </a:t>
            </a:r>
            <a:r>
              <a:rPr sz="2200" spc="-15" dirty="0">
                <a:latin typeface="Calibri"/>
                <a:cs typeface="Calibri"/>
              </a:rPr>
              <a:t>začala</a:t>
            </a:r>
            <a:r>
              <a:rPr sz="2200" spc="175" dirty="0">
                <a:latin typeface="Calibri"/>
                <a:cs typeface="Calibri"/>
              </a:rPr>
              <a:t> </a:t>
            </a:r>
            <a:r>
              <a:rPr sz="2200" spc="-15" dirty="0">
                <a:latin typeface="Calibri"/>
                <a:cs typeface="Calibri"/>
              </a:rPr>
              <a:t>přeshraniční</a:t>
            </a:r>
            <a:endParaRPr sz="2200">
              <a:latin typeface="Calibri"/>
              <a:cs typeface="Calibri"/>
            </a:endParaRPr>
          </a:p>
          <a:p>
            <a:pPr marL="12700" algn="just">
              <a:lnSpc>
                <a:spcPts val="2510"/>
              </a:lnSpc>
            </a:pPr>
            <a:r>
              <a:rPr sz="2200" spc="-10" dirty="0">
                <a:latin typeface="Calibri"/>
                <a:cs typeface="Calibri"/>
              </a:rPr>
              <a:t>spolupráce</a:t>
            </a:r>
            <a:r>
              <a:rPr sz="2200" spc="-20" dirty="0">
                <a:latin typeface="Calibri"/>
                <a:cs typeface="Calibri"/>
              </a:rPr>
              <a:t> </a:t>
            </a:r>
            <a:r>
              <a:rPr sz="2200" spc="-15" dirty="0">
                <a:latin typeface="Calibri"/>
                <a:cs typeface="Calibri"/>
              </a:rPr>
              <a:t>rozvíjet</a:t>
            </a:r>
            <a:r>
              <a:rPr sz="2200" spc="-10" dirty="0">
                <a:latin typeface="Calibri"/>
                <a:cs typeface="Calibri"/>
              </a:rPr>
              <a:t> </a:t>
            </a:r>
            <a:r>
              <a:rPr sz="2200" spc="-5" dirty="0">
                <a:latin typeface="Calibri"/>
                <a:cs typeface="Calibri"/>
              </a:rPr>
              <a:t>i</a:t>
            </a:r>
            <a:r>
              <a:rPr sz="2200" spc="5" dirty="0">
                <a:latin typeface="Calibri"/>
                <a:cs typeface="Calibri"/>
              </a:rPr>
              <a:t> </a:t>
            </a:r>
            <a:r>
              <a:rPr sz="2200" spc="-5" dirty="0">
                <a:latin typeface="Calibri"/>
                <a:cs typeface="Calibri"/>
              </a:rPr>
              <a:t>v </a:t>
            </a:r>
            <a:r>
              <a:rPr sz="2200" spc="-20" dirty="0">
                <a:latin typeface="Calibri"/>
                <a:cs typeface="Calibri"/>
              </a:rPr>
              <a:t>České</a:t>
            </a:r>
            <a:r>
              <a:rPr sz="2200" spc="20" dirty="0">
                <a:latin typeface="Calibri"/>
                <a:cs typeface="Calibri"/>
              </a:rPr>
              <a:t> </a:t>
            </a:r>
            <a:r>
              <a:rPr sz="2200" spc="-10" dirty="0">
                <a:latin typeface="Calibri"/>
                <a:cs typeface="Calibri"/>
              </a:rPr>
              <a:t>republice.</a:t>
            </a:r>
            <a:endParaRPr sz="2200">
              <a:latin typeface="Calibri"/>
              <a:cs typeface="Calibri"/>
            </a:endParaRPr>
          </a:p>
        </p:txBody>
      </p:sp>
      <p:pic>
        <p:nvPicPr>
          <p:cNvPr id="7" name="object 7"/>
          <p:cNvPicPr/>
          <p:nvPr/>
        </p:nvPicPr>
        <p:blipFill>
          <a:blip r:embed="rId3" cstate="print"/>
          <a:stretch>
            <a:fillRect/>
          </a:stretch>
        </p:blipFill>
        <p:spPr>
          <a:xfrm>
            <a:off x="5311194" y="57"/>
            <a:ext cx="6879154" cy="6857873"/>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88952" cy="6858000"/>
            </a:xfrm>
            <a:prstGeom prst="rect">
              <a:avLst/>
            </a:prstGeom>
          </p:spPr>
        </p:pic>
        <p:sp>
          <p:nvSpPr>
            <p:cNvPr id="4" name="object 4"/>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4471C4">
                <a:alpha val="19999"/>
              </a:srgbClr>
            </a:solidFill>
          </p:spPr>
          <p:txBody>
            <a:bodyPr wrap="square" lIns="0" tIns="0" rIns="0" bIns="0" rtlCol="0"/>
            <a:lstStyle/>
            <a:p>
              <a:endParaRPr/>
            </a:p>
          </p:txBody>
        </p:sp>
        <p:sp>
          <p:nvSpPr>
            <p:cNvPr id="5" name="object 5"/>
            <p:cNvSpPr/>
            <p:nvPr/>
          </p:nvSpPr>
          <p:spPr>
            <a:xfrm>
              <a:off x="537972" y="553212"/>
              <a:ext cx="11099800" cy="5905500"/>
            </a:xfrm>
            <a:custGeom>
              <a:avLst/>
              <a:gdLst/>
              <a:ahLst/>
              <a:cxnLst/>
              <a:rect l="l" t="t" r="r" b="b"/>
              <a:pathLst>
                <a:path w="11099800" h="5905500">
                  <a:moveTo>
                    <a:pt x="11099292" y="0"/>
                  </a:moveTo>
                  <a:lnTo>
                    <a:pt x="0" y="0"/>
                  </a:lnTo>
                  <a:lnTo>
                    <a:pt x="0" y="5905500"/>
                  </a:lnTo>
                  <a:lnTo>
                    <a:pt x="11099292" y="5905500"/>
                  </a:lnTo>
                  <a:lnTo>
                    <a:pt x="11099292"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44779" y="787910"/>
              <a:ext cx="12047220" cy="6070087"/>
            </a:xfrm>
            <a:prstGeom prst="rect">
              <a:avLst/>
            </a:prstGeom>
          </p:spPr>
        </p:pic>
        <p:pic>
          <p:nvPicPr>
            <p:cNvPr id="7" name="object 7"/>
            <p:cNvPicPr/>
            <p:nvPr/>
          </p:nvPicPr>
          <p:blipFill>
            <a:blip r:embed="rId4" cstate="print"/>
            <a:stretch>
              <a:fillRect/>
            </a:stretch>
          </p:blipFill>
          <p:spPr>
            <a:xfrm>
              <a:off x="711708" y="728472"/>
              <a:ext cx="10770108" cy="5367528"/>
            </a:xfrm>
            <a:prstGeom prst="rect">
              <a:avLst/>
            </a:prstGeom>
          </p:spPr>
        </p:pic>
        <p:sp>
          <p:nvSpPr>
            <p:cNvPr id="8" name="object 8"/>
            <p:cNvSpPr/>
            <p:nvPr/>
          </p:nvSpPr>
          <p:spPr>
            <a:xfrm>
              <a:off x="489204" y="505968"/>
              <a:ext cx="11215370" cy="5812790"/>
            </a:xfrm>
            <a:custGeom>
              <a:avLst/>
              <a:gdLst/>
              <a:ahLst/>
              <a:cxnLst/>
              <a:rect l="l" t="t" r="r" b="b"/>
              <a:pathLst>
                <a:path w="11215370" h="5812790">
                  <a:moveTo>
                    <a:pt x="0" y="5812536"/>
                  </a:moveTo>
                  <a:lnTo>
                    <a:pt x="11215116" y="5812536"/>
                  </a:lnTo>
                  <a:lnTo>
                    <a:pt x="11215116" y="0"/>
                  </a:lnTo>
                  <a:lnTo>
                    <a:pt x="0" y="0"/>
                  </a:lnTo>
                  <a:lnTo>
                    <a:pt x="0" y="5812536"/>
                  </a:lnTo>
                  <a:close/>
                </a:path>
              </a:pathLst>
            </a:custGeom>
            <a:ln w="445008">
              <a:solidFill>
                <a:srgbClr val="000000"/>
              </a:solidFill>
            </a:ln>
          </p:spPr>
          <p:txBody>
            <a:bodyPr wrap="square" lIns="0" tIns="0" rIns="0" bIns="0" rtlCol="0"/>
            <a:lstStyle/>
            <a:p>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88952" cy="6858000"/>
            </a:xfrm>
            <a:prstGeom prst="rect">
              <a:avLst/>
            </a:prstGeom>
          </p:spPr>
        </p:pic>
        <p:sp>
          <p:nvSpPr>
            <p:cNvPr id="4" name="object 4"/>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4471C4">
                <a:alpha val="19999"/>
              </a:srgbClr>
            </a:solidFill>
          </p:spPr>
          <p:txBody>
            <a:bodyPr wrap="square" lIns="0" tIns="0" rIns="0" bIns="0" rtlCol="0"/>
            <a:lstStyle/>
            <a:p>
              <a:endParaRPr/>
            </a:p>
          </p:txBody>
        </p:sp>
        <p:sp>
          <p:nvSpPr>
            <p:cNvPr id="5" name="object 5"/>
            <p:cNvSpPr/>
            <p:nvPr/>
          </p:nvSpPr>
          <p:spPr>
            <a:xfrm>
              <a:off x="537972" y="553212"/>
              <a:ext cx="11099800" cy="5905500"/>
            </a:xfrm>
            <a:custGeom>
              <a:avLst/>
              <a:gdLst/>
              <a:ahLst/>
              <a:cxnLst/>
              <a:rect l="l" t="t" r="r" b="b"/>
              <a:pathLst>
                <a:path w="11099800" h="5905500">
                  <a:moveTo>
                    <a:pt x="11099292" y="0"/>
                  </a:moveTo>
                  <a:lnTo>
                    <a:pt x="0" y="0"/>
                  </a:lnTo>
                  <a:lnTo>
                    <a:pt x="0" y="5905500"/>
                  </a:lnTo>
                  <a:lnTo>
                    <a:pt x="11099292" y="5905500"/>
                  </a:lnTo>
                  <a:lnTo>
                    <a:pt x="11099292"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43255" y="821402"/>
              <a:ext cx="12048744" cy="6036594"/>
            </a:xfrm>
            <a:prstGeom prst="rect">
              <a:avLst/>
            </a:prstGeom>
          </p:spPr>
        </p:pic>
        <p:pic>
          <p:nvPicPr>
            <p:cNvPr id="7" name="object 7"/>
            <p:cNvPicPr/>
            <p:nvPr/>
          </p:nvPicPr>
          <p:blipFill>
            <a:blip r:embed="rId4" cstate="print"/>
            <a:stretch>
              <a:fillRect/>
            </a:stretch>
          </p:blipFill>
          <p:spPr>
            <a:xfrm>
              <a:off x="710183" y="760476"/>
              <a:ext cx="10770108" cy="5382768"/>
            </a:xfrm>
            <a:prstGeom prst="rect">
              <a:avLst/>
            </a:prstGeom>
          </p:spPr>
        </p:pic>
        <p:sp>
          <p:nvSpPr>
            <p:cNvPr id="8" name="object 8"/>
            <p:cNvSpPr/>
            <p:nvPr/>
          </p:nvSpPr>
          <p:spPr>
            <a:xfrm>
              <a:off x="487680" y="537972"/>
              <a:ext cx="11215370" cy="5828030"/>
            </a:xfrm>
            <a:custGeom>
              <a:avLst/>
              <a:gdLst/>
              <a:ahLst/>
              <a:cxnLst/>
              <a:rect l="l" t="t" r="r" b="b"/>
              <a:pathLst>
                <a:path w="11215370" h="5828030">
                  <a:moveTo>
                    <a:pt x="0" y="5827776"/>
                  </a:moveTo>
                  <a:lnTo>
                    <a:pt x="11215116" y="5827776"/>
                  </a:lnTo>
                  <a:lnTo>
                    <a:pt x="11215116" y="0"/>
                  </a:lnTo>
                  <a:lnTo>
                    <a:pt x="0" y="0"/>
                  </a:lnTo>
                  <a:lnTo>
                    <a:pt x="0" y="5827776"/>
                  </a:lnTo>
                  <a:close/>
                </a:path>
              </a:pathLst>
            </a:custGeom>
            <a:ln w="445008">
              <a:solidFill>
                <a:srgbClr val="000000"/>
              </a:solidFill>
            </a:ln>
          </p:spPr>
          <p:txBody>
            <a:bodyPr wrap="square" lIns="0" tIns="0" rIns="0" bIns="0" rtlCol="0"/>
            <a:lstStyle/>
            <a:p>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88952" cy="6858000"/>
            </a:xfrm>
            <a:prstGeom prst="rect">
              <a:avLst/>
            </a:prstGeom>
          </p:spPr>
        </p:pic>
        <p:sp>
          <p:nvSpPr>
            <p:cNvPr id="4" name="object 4"/>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4471C4">
                <a:alpha val="19999"/>
              </a:srgbClr>
            </a:solidFill>
          </p:spPr>
          <p:txBody>
            <a:bodyPr wrap="square" lIns="0" tIns="0" rIns="0" bIns="0" rtlCol="0"/>
            <a:lstStyle/>
            <a:p>
              <a:endParaRPr/>
            </a:p>
          </p:txBody>
        </p:sp>
        <p:sp>
          <p:nvSpPr>
            <p:cNvPr id="5" name="object 5"/>
            <p:cNvSpPr/>
            <p:nvPr/>
          </p:nvSpPr>
          <p:spPr>
            <a:xfrm>
              <a:off x="537972" y="553212"/>
              <a:ext cx="11099800" cy="5905500"/>
            </a:xfrm>
            <a:custGeom>
              <a:avLst/>
              <a:gdLst/>
              <a:ahLst/>
              <a:cxnLst/>
              <a:rect l="l" t="t" r="r" b="b"/>
              <a:pathLst>
                <a:path w="11099800" h="5905500">
                  <a:moveTo>
                    <a:pt x="11099292" y="0"/>
                  </a:moveTo>
                  <a:lnTo>
                    <a:pt x="0" y="0"/>
                  </a:lnTo>
                  <a:lnTo>
                    <a:pt x="0" y="5905500"/>
                  </a:lnTo>
                  <a:lnTo>
                    <a:pt x="11099292" y="5905500"/>
                  </a:lnTo>
                  <a:lnTo>
                    <a:pt x="11099292"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35636" y="787923"/>
              <a:ext cx="12056364" cy="6070072"/>
            </a:xfrm>
            <a:prstGeom prst="rect">
              <a:avLst/>
            </a:prstGeom>
          </p:spPr>
        </p:pic>
        <p:pic>
          <p:nvPicPr>
            <p:cNvPr id="7" name="object 7"/>
            <p:cNvPicPr/>
            <p:nvPr/>
          </p:nvPicPr>
          <p:blipFill>
            <a:blip r:embed="rId4" cstate="print"/>
            <a:stretch>
              <a:fillRect/>
            </a:stretch>
          </p:blipFill>
          <p:spPr>
            <a:xfrm>
              <a:off x="702563" y="728472"/>
              <a:ext cx="10770108" cy="5362956"/>
            </a:xfrm>
            <a:prstGeom prst="rect">
              <a:avLst/>
            </a:prstGeom>
          </p:spPr>
        </p:pic>
        <p:sp>
          <p:nvSpPr>
            <p:cNvPr id="8" name="object 8"/>
            <p:cNvSpPr/>
            <p:nvPr/>
          </p:nvSpPr>
          <p:spPr>
            <a:xfrm>
              <a:off x="480059" y="505968"/>
              <a:ext cx="11215370" cy="5808345"/>
            </a:xfrm>
            <a:custGeom>
              <a:avLst/>
              <a:gdLst/>
              <a:ahLst/>
              <a:cxnLst/>
              <a:rect l="l" t="t" r="r" b="b"/>
              <a:pathLst>
                <a:path w="11215370" h="5808345">
                  <a:moveTo>
                    <a:pt x="0" y="5807963"/>
                  </a:moveTo>
                  <a:lnTo>
                    <a:pt x="11215116" y="5807963"/>
                  </a:lnTo>
                  <a:lnTo>
                    <a:pt x="11215116" y="0"/>
                  </a:lnTo>
                  <a:lnTo>
                    <a:pt x="0" y="0"/>
                  </a:lnTo>
                  <a:lnTo>
                    <a:pt x="0" y="5807963"/>
                  </a:lnTo>
                  <a:close/>
                </a:path>
              </a:pathLst>
            </a:custGeom>
            <a:ln w="445008">
              <a:solidFill>
                <a:srgbClr val="000000"/>
              </a:solidFill>
            </a:ln>
          </p:spPr>
          <p:txBody>
            <a:bodyPr wrap="square" lIns="0" tIns="0" rIns="0" bIns="0" rtlCol="0"/>
            <a:lstStyle/>
            <a:p>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1690370"/>
            <a:chOff x="0" y="0"/>
            <a:chExt cx="12192000" cy="1690370"/>
          </a:xfrm>
        </p:grpSpPr>
        <p:pic>
          <p:nvPicPr>
            <p:cNvPr id="3" name="object 3"/>
            <p:cNvPicPr/>
            <p:nvPr/>
          </p:nvPicPr>
          <p:blipFill>
            <a:blip r:embed="rId2" cstate="print"/>
            <a:stretch>
              <a:fillRect/>
            </a:stretch>
          </p:blipFill>
          <p:spPr>
            <a:xfrm>
              <a:off x="0" y="0"/>
              <a:ext cx="12192000" cy="1690115"/>
            </a:xfrm>
            <a:prstGeom prst="rect">
              <a:avLst/>
            </a:prstGeom>
          </p:spPr>
        </p:pic>
        <p:pic>
          <p:nvPicPr>
            <p:cNvPr id="4" name="object 4"/>
            <p:cNvPicPr/>
            <p:nvPr/>
          </p:nvPicPr>
          <p:blipFill>
            <a:blip r:embed="rId3" cstate="print"/>
            <a:stretch>
              <a:fillRect/>
            </a:stretch>
          </p:blipFill>
          <p:spPr>
            <a:xfrm>
              <a:off x="10904219" y="591312"/>
              <a:ext cx="138683" cy="140208"/>
            </a:xfrm>
            <a:prstGeom prst="rect">
              <a:avLst/>
            </a:prstGeom>
          </p:spPr>
        </p:pic>
        <p:pic>
          <p:nvPicPr>
            <p:cNvPr id="5" name="object 5"/>
            <p:cNvPicPr/>
            <p:nvPr/>
          </p:nvPicPr>
          <p:blipFill>
            <a:blip r:embed="rId4" cstate="print"/>
            <a:stretch>
              <a:fillRect/>
            </a:stretch>
          </p:blipFill>
          <p:spPr>
            <a:xfrm>
              <a:off x="11262359" y="821436"/>
              <a:ext cx="91440" cy="91439"/>
            </a:xfrm>
            <a:prstGeom prst="rect">
              <a:avLst/>
            </a:prstGeom>
          </p:spPr>
        </p:pic>
        <p:pic>
          <p:nvPicPr>
            <p:cNvPr id="6" name="object 6"/>
            <p:cNvPicPr/>
            <p:nvPr/>
          </p:nvPicPr>
          <p:blipFill>
            <a:blip r:embed="rId5" cstate="print"/>
            <a:stretch>
              <a:fillRect/>
            </a:stretch>
          </p:blipFill>
          <p:spPr>
            <a:xfrm>
              <a:off x="10888980" y="1336547"/>
              <a:ext cx="126492" cy="128015"/>
            </a:xfrm>
            <a:prstGeom prst="rect">
              <a:avLst/>
            </a:prstGeom>
          </p:spPr>
        </p:pic>
      </p:grpSp>
      <p:pic>
        <p:nvPicPr>
          <p:cNvPr id="7" name="object 7"/>
          <p:cNvPicPr/>
          <p:nvPr/>
        </p:nvPicPr>
        <p:blipFill>
          <a:blip r:embed="rId6" cstate="print"/>
          <a:stretch>
            <a:fillRect/>
          </a:stretch>
        </p:blipFill>
        <p:spPr>
          <a:xfrm>
            <a:off x="1319323" y="3219869"/>
            <a:ext cx="9947608" cy="1948484"/>
          </a:xfrm>
          <a:prstGeom prst="rect">
            <a:avLst/>
          </a:prstGeom>
        </p:spPr>
      </p:pic>
      <p:sp>
        <p:nvSpPr>
          <p:cNvPr id="8" name="object 8"/>
          <p:cNvSpPr txBox="1"/>
          <p:nvPr/>
        </p:nvSpPr>
        <p:spPr>
          <a:xfrm>
            <a:off x="9766172" y="3659251"/>
            <a:ext cx="1069340" cy="1024890"/>
          </a:xfrm>
          <a:prstGeom prst="rect">
            <a:avLst/>
          </a:prstGeom>
        </p:spPr>
        <p:txBody>
          <a:bodyPr vert="horz" wrap="square" lIns="0" tIns="37465" rIns="0" bIns="0" rtlCol="0">
            <a:spAutoFit/>
          </a:bodyPr>
          <a:lstStyle/>
          <a:p>
            <a:pPr marL="12065" marR="5080" algn="ctr">
              <a:lnSpc>
                <a:spcPts val="1750"/>
              </a:lnSpc>
              <a:spcBef>
                <a:spcPts val="295"/>
              </a:spcBef>
            </a:pPr>
            <a:r>
              <a:rPr sz="1600" spc="-15" dirty="0">
                <a:latin typeface="Calibri"/>
                <a:cs typeface="Calibri"/>
              </a:rPr>
              <a:t>Fond</a:t>
            </a:r>
            <a:r>
              <a:rPr sz="1600" spc="-50" dirty="0">
                <a:latin typeface="Calibri"/>
                <a:cs typeface="Calibri"/>
              </a:rPr>
              <a:t> </a:t>
            </a:r>
            <a:r>
              <a:rPr sz="1600" spc="-10" dirty="0">
                <a:latin typeface="Calibri"/>
                <a:cs typeface="Calibri"/>
              </a:rPr>
              <a:t>malých </a:t>
            </a:r>
            <a:r>
              <a:rPr sz="1600" spc="-350" dirty="0">
                <a:latin typeface="Calibri"/>
                <a:cs typeface="Calibri"/>
              </a:rPr>
              <a:t> </a:t>
            </a:r>
            <a:r>
              <a:rPr sz="1600" spc="-15" dirty="0">
                <a:latin typeface="Calibri"/>
                <a:cs typeface="Calibri"/>
              </a:rPr>
              <a:t>projektů:</a:t>
            </a:r>
            <a:endParaRPr sz="1600">
              <a:latin typeface="Calibri"/>
              <a:cs typeface="Calibri"/>
            </a:endParaRPr>
          </a:p>
          <a:p>
            <a:pPr algn="ctr">
              <a:lnSpc>
                <a:spcPts val="1835"/>
              </a:lnSpc>
              <a:spcBef>
                <a:spcPts val="500"/>
              </a:spcBef>
            </a:pPr>
            <a:r>
              <a:rPr sz="1600" spc="-5" dirty="0">
                <a:latin typeface="Calibri"/>
                <a:cs typeface="Calibri"/>
              </a:rPr>
              <a:t>?</a:t>
            </a:r>
            <a:r>
              <a:rPr sz="1600" spc="-40" dirty="0">
                <a:latin typeface="Calibri"/>
                <a:cs typeface="Calibri"/>
              </a:rPr>
              <a:t> </a:t>
            </a:r>
            <a:r>
              <a:rPr sz="1600" spc="-10" dirty="0">
                <a:latin typeface="Calibri"/>
                <a:cs typeface="Calibri"/>
              </a:rPr>
              <a:t>EUR</a:t>
            </a:r>
            <a:endParaRPr sz="1600">
              <a:latin typeface="Calibri"/>
              <a:cs typeface="Calibri"/>
            </a:endParaRPr>
          </a:p>
          <a:p>
            <a:pPr marL="635" algn="ctr">
              <a:lnSpc>
                <a:spcPts val="1835"/>
              </a:lnSpc>
            </a:pPr>
            <a:r>
              <a:rPr sz="1600" spc="-5" dirty="0">
                <a:latin typeface="Calibri"/>
                <a:cs typeface="Calibri"/>
              </a:rPr>
              <a:t>(až</a:t>
            </a:r>
            <a:r>
              <a:rPr sz="1600" spc="-30" dirty="0">
                <a:latin typeface="Calibri"/>
                <a:cs typeface="Calibri"/>
              </a:rPr>
              <a:t> </a:t>
            </a:r>
            <a:r>
              <a:rPr sz="1600" spc="-5" dirty="0">
                <a:latin typeface="Calibri"/>
                <a:cs typeface="Calibri"/>
              </a:rPr>
              <a:t>20</a:t>
            </a:r>
            <a:r>
              <a:rPr sz="1600" spc="-25" dirty="0">
                <a:latin typeface="Calibri"/>
                <a:cs typeface="Calibri"/>
              </a:rPr>
              <a:t> </a:t>
            </a:r>
            <a:r>
              <a:rPr sz="1600" spc="-5" dirty="0">
                <a:latin typeface="Calibri"/>
                <a:cs typeface="Calibri"/>
              </a:rPr>
              <a:t>%)</a:t>
            </a:r>
            <a:endParaRPr sz="1600">
              <a:latin typeface="Calibri"/>
              <a:cs typeface="Calibri"/>
            </a:endParaRPr>
          </a:p>
        </p:txBody>
      </p:sp>
      <p:sp>
        <p:nvSpPr>
          <p:cNvPr id="9" name="object 9"/>
          <p:cNvSpPr txBox="1"/>
          <p:nvPr/>
        </p:nvSpPr>
        <p:spPr>
          <a:xfrm>
            <a:off x="7769097" y="3547617"/>
            <a:ext cx="1059815" cy="1247140"/>
          </a:xfrm>
          <a:prstGeom prst="rect">
            <a:avLst/>
          </a:prstGeom>
        </p:spPr>
        <p:txBody>
          <a:bodyPr vert="horz" wrap="square" lIns="0" tIns="32384" rIns="0" bIns="0" rtlCol="0">
            <a:spAutoFit/>
          </a:bodyPr>
          <a:lstStyle/>
          <a:p>
            <a:pPr marL="45720" marR="37465" indent="-1270" algn="ctr">
              <a:lnSpc>
                <a:spcPct val="91600"/>
              </a:lnSpc>
              <a:spcBef>
                <a:spcPts val="254"/>
              </a:spcBef>
            </a:pPr>
            <a:r>
              <a:rPr sz="1600" b="1" spc="-15" dirty="0">
                <a:latin typeface="Calibri"/>
                <a:cs typeface="Calibri"/>
              </a:rPr>
              <a:t>Celková </a:t>
            </a:r>
            <a:r>
              <a:rPr sz="1600" b="1" spc="-10" dirty="0">
                <a:latin typeface="Calibri"/>
                <a:cs typeface="Calibri"/>
              </a:rPr>
              <a:t> </a:t>
            </a:r>
            <a:r>
              <a:rPr sz="1600" b="1" spc="-5" dirty="0">
                <a:latin typeface="Calibri"/>
                <a:cs typeface="Calibri"/>
              </a:rPr>
              <a:t>a</a:t>
            </a:r>
            <a:r>
              <a:rPr sz="1600" b="1" dirty="0">
                <a:latin typeface="Calibri"/>
                <a:cs typeface="Calibri"/>
              </a:rPr>
              <a:t>l</a:t>
            </a:r>
            <a:r>
              <a:rPr sz="1600" b="1" spc="-5" dirty="0">
                <a:latin typeface="Calibri"/>
                <a:cs typeface="Calibri"/>
              </a:rPr>
              <a:t>o</a:t>
            </a:r>
            <a:r>
              <a:rPr sz="1600" b="1" spc="-30" dirty="0">
                <a:latin typeface="Calibri"/>
                <a:cs typeface="Calibri"/>
              </a:rPr>
              <a:t>k</a:t>
            </a:r>
            <a:r>
              <a:rPr sz="1600" b="1" spc="-5" dirty="0">
                <a:latin typeface="Calibri"/>
                <a:cs typeface="Calibri"/>
              </a:rPr>
              <a:t>a</a:t>
            </a:r>
            <a:r>
              <a:rPr sz="1600" b="1" dirty="0">
                <a:latin typeface="Calibri"/>
                <a:cs typeface="Calibri"/>
              </a:rPr>
              <a:t>c</a:t>
            </a:r>
            <a:r>
              <a:rPr sz="1600" b="1" spc="-5" dirty="0">
                <a:latin typeface="Calibri"/>
                <a:cs typeface="Calibri"/>
              </a:rPr>
              <a:t>e</a:t>
            </a:r>
            <a:r>
              <a:rPr sz="1600" b="1" spc="-10" dirty="0">
                <a:latin typeface="Calibri"/>
                <a:cs typeface="Calibri"/>
              </a:rPr>
              <a:t> </a:t>
            </a:r>
            <a:r>
              <a:rPr sz="1600" spc="-10" dirty="0">
                <a:latin typeface="Calibri"/>
                <a:cs typeface="Calibri"/>
              </a:rPr>
              <a:t>p</a:t>
            </a:r>
            <a:r>
              <a:rPr sz="1600" spc="-35" dirty="0">
                <a:latin typeface="Calibri"/>
                <a:cs typeface="Calibri"/>
              </a:rPr>
              <a:t>r</a:t>
            </a:r>
            <a:r>
              <a:rPr sz="1600" spc="-5" dirty="0">
                <a:latin typeface="Calibri"/>
                <a:cs typeface="Calibri"/>
              </a:rPr>
              <a:t>o  </a:t>
            </a:r>
            <a:r>
              <a:rPr sz="1600" spc="-10" dirty="0">
                <a:latin typeface="Calibri"/>
                <a:cs typeface="Calibri"/>
              </a:rPr>
              <a:t>CZPL</a:t>
            </a:r>
            <a:r>
              <a:rPr sz="1600" spc="-35" dirty="0">
                <a:latin typeface="Calibri"/>
                <a:cs typeface="Calibri"/>
              </a:rPr>
              <a:t> </a:t>
            </a:r>
            <a:r>
              <a:rPr sz="1600" spc="-10" dirty="0">
                <a:latin typeface="Calibri"/>
                <a:cs typeface="Calibri"/>
              </a:rPr>
              <a:t>2021+</a:t>
            </a:r>
            <a:endParaRPr sz="1600">
              <a:latin typeface="Calibri"/>
              <a:cs typeface="Calibri"/>
            </a:endParaRPr>
          </a:p>
          <a:p>
            <a:pPr marL="635" algn="ctr">
              <a:lnSpc>
                <a:spcPts val="1835"/>
              </a:lnSpc>
              <a:spcBef>
                <a:spcPts val="515"/>
              </a:spcBef>
            </a:pPr>
            <a:r>
              <a:rPr sz="1600" b="1" spc="-10" dirty="0">
                <a:latin typeface="Calibri"/>
                <a:cs typeface="Calibri"/>
              </a:rPr>
              <a:t>přes</a:t>
            </a:r>
            <a:r>
              <a:rPr sz="1600" b="1" spc="-30" dirty="0">
                <a:latin typeface="Calibri"/>
                <a:cs typeface="Calibri"/>
              </a:rPr>
              <a:t> </a:t>
            </a:r>
            <a:r>
              <a:rPr sz="1600" b="1" spc="-10" dirty="0">
                <a:latin typeface="Calibri"/>
                <a:cs typeface="Calibri"/>
              </a:rPr>
              <a:t>167</a:t>
            </a:r>
            <a:endParaRPr sz="1600">
              <a:latin typeface="Calibri"/>
              <a:cs typeface="Calibri"/>
            </a:endParaRPr>
          </a:p>
          <a:p>
            <a:pPr algn="ctr">
              <a:lnSpc>
                <a:spcPts val="1835"/>
              </a:lnSpc>
            </a:pPr>
            <a:r>
              <a:rPr sz="1600" b="1" spc="-5" dirty="0">
                <a:latin typeface="Calibri"/>
                <a:cs typeface="Calibri"/>
              </a:rPr>
              <a:t>milionů</a:t>
            </a:r>
            <a:r>
              <a:rPr sz="1600" b="1" spc="-50" dirty="0">
                <a:latin typeface="Calibri"/>
                <a:cs typeface="Calibri"/>
              </a:rPr>
              <a:t> </a:t>
            </a:r>
            <a:r>
              <a:rPr sz="1600" b="1" spc="-5" dirty="0">
                <a:latin typeface="Calibri"/>
                <a:cs typeface="Calibri"/>
              </a:rPr>
              <a:t>EUR</a:t>
            </a:r>
            <a:endParaRPr sz="1600">
              <a:latin typeface="Calibri"/>
              <a:cs typeface="Calibri"/>
            </a:endParaRPr>
          </a:p>
        </p:txBody>
      </p:sp>
      <p:sp>
        <p:nvSpPr>
          <p:cNvPr id="10" name="object 10"/>
          <p:cNvSpPr txBox="1"/>
          <p:nvPr/>
        </p:nvSpPr>
        <p:spPr>
          <a:xfrm>
            <a:off x="5680709" y="3814317"/>
            <a:ext cx="1231900" cy="715645"/>
          </a:xfrm>
          <a:prstGeom prst="rect">
            <a:avLst/>
          </a:prstGeom>
        </p:spPr>
        <p:txBody>
          <a:bodyPr vert="horz" wrap="square" lIns="0" tIns="32384" rIns="0" bIns="0" rtlCol="0">
            <a:spAutoFit/>
          </a:bodyPr>
          <a:lstStyle/>
          <a:p>
            <a:pPr marL="12065" marR="5080" algn="ctr">
              <a:lnSpc>
                <a:spcPct val="91600"/>
              </a:lnSpc>
              <a:spcBef>
                <a:spcPts val="254"/>
              </a:spcBef>
            </a:pPr>
            <a:r>
              <a:rPr sz="1600" spc="-15" dirty="0">
                <a:latin typeface="Calibri"/>
                <a:cs typeface="Calibri"/>
              </a:rPr>
              <a:t>Příprava</a:t>
            </a:r>
            <a:r>
              <a:rPr sz="1600" spc="-60" dirty="0">
                <a:latin typeface="Calibri"/>
                <a:cs typeface="Calibri"/>
              </a:rPr>
              <a:t> </a:t>
            </a:r>
            <a:r>
              <a:rPr sz="1600" spc="-15" dirty="0">
                <a:latin typeface="Calibri"/>
                <a:cs typeface="Calibri"/>
              </a:rPr>
              <a:t>fondů </a:t>
            </a:r>
            <a:r>
              <a:rPr sz="1600" spc="-345" dirty="0">
                <a:latin typeface="Calibri"/>
                <a:cs typeface="Calibri"/>
              </a:rPr>
              <a:t> </a:t>
            </a:r>
            <a:r>
              <a:rPr sz="1600" spc="-10" dirty="0">
                <a:latin typeface="Calibri"/>
                <a:cs typeface="Calibri"/>
              </a:rPr>
              <a:t>malých </a:t>
            </a:r>
            <a:r>
              <a:rPr sz="1600" spc="-5" dirty="0">
                <a:latin typeface="Calibri"/>
                <a:cs typeface="Calibri"/>
              </a:rPr>
              <a:t> </a:t>
            </a:r>
            <a:r>
              <a:rPr sz="1600" spc="-15" dirty="0">
                <a:latin typeface="Calibri"/>
                <a:cs typeface="Calibri"/>
              </a:rPr>
              <a:t>projektů</a:t>
            </a:r>
            <a:endParaRPr sz="1600">
              <a:latin typeface="Calibri"/>
              <a:cs typeface="Calibri"/>
            </a:endParaRPr>
          </a:p>
        </p:txBody>
      </p:sp>
      <p:sp>
        <p:nvSpPr>
          <p:cNvPr id="11" name="object 11"/>
          <p:cNvSpPr txBox="1"/>
          <p:nvPr/>
        </p:nvSpPr>
        <p:spPr>
          <a:xfrm>
            <a:off x="3676903" y="3590925"/>
            <a:ext cx="1239520" cy="1162685"/>
          </a:xfrm>
          <a:prstGeom prst="rect">
            <a:avLst/>
          </a:prstGeom>
        </p:spPr>
        <p:txBody>
          <a:bodyPr vert="horz" wrap="square" lIns="0" tIns="32384" rIns="0" bIns="0" rtlCol="0">
            <a:spAutoFit/>
          </a:bodyPr>
          <a:lstStyle/>
          <a:p>
            <a:pPr marL="12700" marR="5080" indent="-1905" algn="ctr">
              <a:lnSpc>
                <a:spcPct val="91600"/>
              </a:lnSpc>
              <a:spcBef>
                <a:spcPts val="254"/>
              </a:spcBef>
            </a:pPr>
            <a:r>
              <a:rPr sz="1600" spc="-5" dirty="0">
                <a:latin typeface="Calibri"/>
                <a:cs typeface="Calibri"/>
              </a:rPr>
              <a:t>Zacílení </a:t>
            </a:r>
            <a:r>
              <a:rPr sz="1600" dirty="0">
                <a:latin typeface="Calibri"/>
                <a:cs typeface="Calibri"/>
              </a:rPr>
              <a:t> </a:t>
            </a:r>
            <a:r>
              <a:rPr sz="1600" spc="-15" dirty="0">
                <a:latin typeface="Calibri"/>
                <a:cs typeface="Calibri"/>
              </a:rPr>
              <a:t>programů</a:t>
            </a:r>
            <a:r>
              <a:rPr sz="1600" dirty="0">
                <a:latin typeface="Calibri"/>
                <a:cs typeface="Calibri"/>
              </a:rPr>
              <a:t> </a:t>
            </a:r>
            <a:r>
              <a:rPr sz="1600" spc="-10" dirty="0">
                <a:latin typeface="Calibri"/>
                <a:cs typeface="Calibri"/>
              </a:rPr>
              <a:t>na </a:t>
            </a:r>
            <a:r>
              <a:rPr sz="1600" spc="-5" dirty="0">
                <a:latin typeface="Calibri"/>
                <a:cs typeface="Calibri"/>
              </a:rPr>
              <a:t> </a:t>
            </a:r>
            <a:r>
              <a:rPr sz="1600" spc="-10" dirty="0">
                <a:latin typeface="Calibri"/>
                <a:cs typeface="Calibri"/>
              </a:rPr>
              <a:t>reálné</a:t>
            </a:r>
            <a:r>
              <a:rPr sz="1600" spc="-60" dirty="0">
                <a:latin typeface="Calibri"/>
                <a:cs typeface="Calibri"/>
              </a:rPr>
              <a:t> </a:t>
            </a:r>
            <a:r>
              <a:rPr sz="1600" spc="-10" dirty="0">
                <a:latin typeface="Calibri"/>
                <a:cs typeface="Calibri"/>
              </a:rPr>
              <a:t>potřeby </a:t>
            </a:r>
            <a:r>
              <a:rPr sz="1600" spc="-345" dirty="0">
                <a:latin typeface="Calibri"/>
                <a:cs typeface="Calibri"/>
              </a:rPr>
              <a:t> </a:t>
            </a:r>
            <a:r>
              <a:rPr sz="1600" spc="-5" dirty="0">
                <a:latin typeface="Calibri"/>
                <a:cs typeface="Calibri"/>
              </a:rPr>
              <a:t>a </a:t>
            </a:r>
            <a:r>
              <a:rPr sz="1600" spc="-10" dirty="0">
                <a:latin typeface="Calibri"/>
                <a:cs typeface="Calibri"/>
              </a:rPr>
              <a:t>příležitosti </a:t>
            </a:r>
            <a:r>
              <a:rPr sz="1600" spc="-5" dirty="0">
                <a:latin typeface="Calibri"/>
                <a:cs typeface="Calibri"/>
              </a:rPr>
              <a:t>v </a:t>
            </a:r>
            <a:r>
              <a:rPr sz="1600" dirty="0">
                <a:latin typeface="Calibri"/>
                <a:cs typeface="Calibri"/>
              </a:rPr>
              <a:t> </a:t>
            </a:r>
            <a:r>
              <a:rPr sz="1600" spc="-10" dirty="0">
                <a:latin typeface="Calibri"/>
                <a:cs typeface="Calibri"/>
              </a:rPr>
              <a:t>příhraničí</a:t>
            </a:r>
            <a:endParaRPr sz="1600">
              <a:latin typeface="Calibri"/>
              <a:cs typeface="Calibri"/>
            </a:endParaRPr>
          </a:p>
        </p:txBody>
      </p:sp>
      <p:sp>
        <p:nvSpPr>
          <p:cNvPr id="12" name="object 12"/>
          <p:cNvSpPr txBox="1"/>
          <p:nvPr/>
        </p:nvSpPr>
        <p:spPr>
          <a:xfrm>
            <a:off x="1678051" y="3590925"/>
            <a:ext cx="1233805" cy="1162685"/>
          </a:xfrm>
          <a:prstGeom prst="rect">
            <a:avLst/>
          </a:prstGeom>
        </p:spPr>
        <p:txBody>
          <a:bodyPr vert="horz" wrap="square" lIns="0" tIns="32384" rIns="0" bIns="0" rtlCol="0">
            <a:spAutoFit/>
          </a:bodyPr>
          <a:lstStyle/>
          <a:p>
            <a:pPr marL="12065" marR="5080" indent="-1270" algn="ctr">
              <a:lnSpc>
                <a:spcPct val="91600"/>
              </a:lnSpc>
              <a:spcBef>
                <a:spcPts val="254"/>
              </a:spcBef>
            </a:pPr>
            <a:r>
              <a:rPr sz="1600" spc="-5" dirty="0">
                <a:latin typeface="Calibri"/>
                <a:cs typeface="Calibri"/>
              </a:rPr>
              <a:t>Aktivní podíl </a:t>
            </a:r>
            <a:r>
              <a:rPr sz="1600" dirty="0">
                <a:latin typeface="Calibri"/>
                <a:cs typeface="Calibri"/>
              </a:rPr>
              <a:t> </a:t>
            </a:r>
            <a:r>
              <a:rPr sz="1600" spc="-10" dirty="0">
                <a:latin typeface="Calibri"/>
                <a:cs typeface="Calibri"/>
              </a:rPr>
              <a:t>euroregionů </a:t>
            </a:r>
            <a:r>
              <a:rPr sz="1600" spc="-5" dirty="0">
                <a:latin typeface="Calibri"/>
                <a:cs typeface="Calibri"/>
              </a:rPr>
              <a:t> na </a:t>
            </a:r>
            <a:r>
              <a:rPr sz="1600" spc="-15" dirty="0">
                <a:latin typeface="Calibri"/>
                <a:cs typeface="Calibri"/>
              </a:rPr>
              <a:t>přípravě </a:t>
            </a:r>
            <a:r>
              <a:rPr sz="1600" spc="-10" dirty="0">
                <a:latin typeface="Calibri"/>
                <a:cs typeface="Calibri"/>
              </a:rPr>
              <a:t> p</a:t>
            </a:r>
            <a:r>
              <a:rPr sz="1600" spc="-35" dirty="0">
                <a:latin typeface="Calibri"/>
                <a:cs typeface="Calibri"/>
              </a:rPr>
              <a:t>ř</a:t>
            </a:r>
            <a:r>
              <a:rPr sz="1600" spc="-5" dirty="0">
                <a:latin typeface="Calibri"/>
                <a:cs typeface="Calibri"/>
              </a:rPr>
              <a:t>esh</a:t>
            </a:r>
            <a:r>
              <a:rPr sz="1600" spc="-50" dirty="0">
                <a:latin typeface="Calibri"/>
                <a:cs typeface="Calibri"/>
              </a:rPr>
              <a:t>r</a:t>
            </a:r>
            <a:r>
              <a:rPr sz="1600" spc="-5" dirty="0">
                <a:latin typeface="Calibri"/>
                <a:cs typeface="Calibri"/>
              </a:rPr>
              <a:t>aničních  </a:t>
            </a:r>
            <a:r>
              <a:rPr sz="1600" spc="-15" dirty="0">
                <a:latin typeface="Calibri"/>
                <a:cs typeface="Calibri"/>
              </a:rPr>
              <a:t>programů</a:t>
            </a:r>
            <a:endParaRPr sz="1600">
              <a:latin typeface="Calibri"/>
              <a:cs typeface="Calibri"/>
            </a:endParaRPr>
          </a:p>
        </p:txBody>
      </p:sp>
      <p:sp>
        <p:nvSpPr>
          <p:cNvPr id="13" name="object 13"/>
          <p:cNvSpPr txBox="1">
            <a:spLocks noGrp="1"/>
          </p:cNvSpPr>
          <p:nvPr>
            <p:ph type="title"/>
          </p:nvPr>
        </p:nvSpPr>
        <p:spPr>
          <a:xfrm>
            <a:off x="2027047" y="834644"/>
            <a:ext cx="7842884"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000000"/>
                </a:solidFill>
                <a:latin typeface="Calibri"/>
                <a:cs typeface="Calibri"/>
              </a:rPr>
              <a:t>EUROREGIONY</a:t>
            </a:r>
            <a:r>
              <a:rPr sz="2400" b="1" spc="-40" dirty="0">
                <a:solidFill>
                  <a:srgbClr val="000000"/>
                </a:solidFill>
                <a:latin typeface="Calibri"/>
                <a:cs typeface="Calibri"/>
              </a:rPr>
              <a:t> </a:t>
            </a:r>
            <a:r>
              <a:rPr sz="2400" b="1" dirty="0">
                <a:solidFill>
                  <a:srgbClr val="000000"/>
                </a:solidFill>
                <a:latin typeface="Calibri"/>
                <a:cs typeface="Calibri"/>
              </a:rPr>
              <a:t>a</a:t>
            </a:r>
            <a:r>
              <a:rPr sz="2400" b="1" spc="-5" dirty="0">
                <a:solidFill>
                  <a:srgbClr val="000000"/>
                </a:solidFill>
                <a:latin typeface="Calibri"/>
                <a:cs typeface="Calibri"/>
              </a:rPr>
              <a:t> Fondy</a:t>
            </a:r>
            <a:r>
              <a:rPr sz="2400" b="1" spc="-25" dirty="0">
                <a:solidFill>
                  <a:srgbClr val="000000"/>
                </a:solidFill>
                <a:latin typeface="Calibri"/>
                <a:cs typeface="Calibri"/>
              </a:rPr>
              <a:t> </a:t>
            </a:r>
            <a:r>
              <a:rPr sz="2400" b="1" spc="-10" dirty="0">
                <a:solidFill>
                  <a:srgbClr val="000000"/>
                </a:solidFill>
                <a:latin typeface="Calibri"/>
                <a:cs typeface="Calibri"/>
              </a:rPr>
              <a:t>malých</a:t>
            </a:r>
            <a:r>
              <a:rPr sz="2400" b="1" spc="-25" dirty="0">
                <a:solidFill>
                  <a:srgbClr val="000000"/>
                </a:solidFill>
                <a:latin typeface="Calibri"/>
                <a:cs typeface="Calibri"/>
              </a:rPr>
              <a:t> </a:t>
            </a:r>
            <a:r>
              <a:rPr sz="2400" b="1" spc="-5" dirty="0">
                <a:solidFill>
                  <a:srgbClr val="000000"/>
                </a:solidFill>
                <a:latin typeface="Calibri"/>
                <a:cs typeface="Calibri"/>
              </a:rPr>
              <a:t>projektů</a:t>
            </a:r>
            <a:r>
              <a:rPr sz="2400" b="1" spc="-15" dirty="0">
                <a:solidFill>
                  <a:srgbClr val="000000"/>
                </a:solidFill>
                <a:latin typeface="Calibri"/>
                <a:cs typeface="Calibri"/>
              </a:rPr>
              <a:t> </a:t>
            </a:r>
            <a:r>
              <a:rPr sz="2400" b="1" dirty="0">
                <a:solidFill>
                  <a:srgbClr val="000000"/>
                </a:solidFill>
                <a:latin typeface="Calibri"/>
                <a:cs typeface="Calibri"/>
              </a:rPr>
              <a:t>v</a:t>
            </a:r>
            <a:r>
              <a:rPr sz="2400" b="1" spc="-25" dirty="0">
                <a:solidFill>
                  <a:srgbClr val="000000"/>
                </a:solidFill>
                <a:latin typeface="Calibri"/>
                <a:cs typeface="Calibri"/>
              </a:rPr>
              <a:t> </a:t>
            </a:r>
            <a:r>
              <a:rPr sz="2400" b="1" dirty="0">
                <a:solidFill>
                  <a:srgbClr val="000000"/>
                </a:solidFill>
                <a:latin typeface="Calibri"/>
                <a:cs typeface="Calibri"/>
              </a:rPr>
              <a:t>období</a:t>
            </a:r>
            <a:r>
              <a:rPr sz="2400" b="1" spc="-15" dirty="0">
                <a:solidFill>
                  <a:srgbClr val="000000"/>
                </a:solidFill>
                <a:latin typeface="Calibri"/>
                <a:cs typeface="Calibri"/>
              </a:rPr>
              <a:t> </a:t>
            </a:r>
            <a:r>
              <a:rPr sz="2400" b="1" spc="-5" dirty="0">
                <a:solidFill>
                  <a:srgbClr val="000000"/>
                </a:solidFill>
                <a:latin typeface="Calibri"/>
                <a:cs typeface="Calibri"/>
              </a:rPr>
              <a:t>2021</a:t>
            </a:r>
            <a:r>
              <a:rPr sz="2400" b="1" spc="-15" dirty="0">
                <a:solidFill>
                  <a:srgbClr val="000000"/>
                </a:solidFill>
                <a:latin typeface="Calibri"/>
                <a:cs typeface="Calibri"/>
              </a:rPr>
              <a:t> </a:t>
            </a:r>
            <a:r>
              <a:rPr sz="2400" b="1" dirty="0">
                <a:solidFill>
                  <a:srgbClr val="000000"/>
                </a:solidFill>
                <a:latin typeface="Calibri"/>
                <a:cs typeface="Calibri"/>
              </a:rPr>
              <a:t>–</a:t>
            </a:r>
            <a:r>
              <a:rPr sz="2400" b="1" spc="-5" dirty="0">
                <a:solidFill>
                  <a:srgbClr val="000000"/>
                </a:solidFill>
                <a:latin typeface="Calibri"/>
                <a:cs typeface="Calibri"/>
              </a:rPr>
              <a:t> 2027</a:t>
            </a:r>
            <a:endParaRPr sz="2400">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9298" y="485394"/>
            <a:ext cx="4191000" cy="5852160"/>
          </a:xfrm>
          <a:custGeom>
            <a:avLst/>
            <a:gdLst/>
            <a:ahLst/>
            <a:cxnLst/>
            <a:rect l="l" t="t" r="r" b="b"/>
            <a:pathLst>
              <a:path w="4191000" h="5852160">
                <a:moveTo>
                  <a:pt x="4191000" y="0"/>
                </a:moveTo>
                <a:lnTo>
                  <a:pt x="0" y="0"/>
                </a:lnTo>
                <a:lnTo>
                  <a:pt x="0" y="5852160"/>
                </a:lnTo>
                <a:lnTo>
                  <a:pt x="4191000" y="5852160"/>
                </a:lnTo>
                <a:lnTo>
                  <a:pt x="4191000" y="0"/>
                </a:lnTo>
                <a:close/>
              </a:path>
            </a:pathLst>
          </a:custGeom>
          <a:solidFill>
            <a:srgbClr val="E7E6E6"/>
          </a:solidFill>
        </p:spPr>
        <p:txBody>
          <a:bodyPr wrap="square" lIns="0" tIns="0" rIns="0" bIns="0" rtlCol="0"/>
          <a:lstStyle/>
          <a:p>
            <a:endParaRPr/>
          </a:p>
        </p:txBody>
      </p:sp>
      <p:sp>
        <p:nvSpPr>
          <p:cNvPr id="3" name="object 3"/>
          <p:cNvSpPr txBox="1">
            <a:spLocks noGrp="1"/>
          </p:cNvSpPr>
          <p:nvPr>
            <p:ph type="title"/>
          </p:nvPr>
        </p:nvSpPr>
        <p:spPr>
          <a:xfrm>
            <a:off x="428701" y="434340"/>
            <a:ext cx="4292600" cy="5953760"/>
          </a:xfrm>
          <a:prstGeom prst="rect">
            <a:avLst/>
          </a:prstGeom>
          <a:solidFill>
            <a:srgbClr val="E7E6E6"/>
          </a:solidFill>
          <a:ln w="25273">
            <a:solidFill>
              <a:srgbClr val="E7E6E6"/>
            </a:solidFill>
          </a:ln>
        </p:spPr>
        <p:txBody>
          <a:bodyPr vert="horz" wrap="square" lIns="0" tIns="0" rIns="0" bIns="0" rtlCol="0">
            <a:spAutoFit/>
          </a:bodyPr>
          <a:lstStyle/>
          <a:p>
            <a:pPr>
              <a:lnSpc>
                <a:spcPct val="100000"/>
              </a:lnSpc>
            </a:pPr>
            <a:endParaRPr sz="2400">
              <a:latin typeface="Times New Roman"/>
              <a:cs typeface="Times New Roman"/>
            </a:endParaRPr>
          </a:p>
          <a:p>
            <a:pPr>
              <a:lnSpc>
                <a:spcPct val="100000"/>
              </a:lnSpc>
            </a:pPr>
            <a:endParaRPr sz="2400">
              <a:latin typeface="Times New Roman"/>
              <a:cs typeface="Times New Roman"/>
            </a:endParaRPr>
          </a:p>
          <a:p>
            <a:pPr>
              <a:lnSpc>
                <a:spcPct val="100000"/>
              </a:lnSpc>
            </a:pPr>
            <a:endParaRPr sz="2400">
              <a:latin typeface="Times New Roman"/>
              <a:cs typeface="Times New Roman"/>
            </a:endParaRPr>
          </a:p>
          <a:p>
            <a:pPr>
              <a:lnSpc>
                <a:spcPct val="100000"/>
              </a:lnSpc>
            </a:pPr>
            <a:endParaRPr sz="2400">
              <a:latin typeface="Times New Roman"/>
              <a:cs typeface="Times New Roman"/>
            </a:endParaRPr>
          </a:p>
          <a:p>
            <a:pPr>
              <a:lnSpc>
                <a:spcPct val="100000"/>
              </a:lnSpc>
            </a:pPr>
            <a:endParaRPr sz="2400">
              <a:latin typeface="Times New Roman"/>
              <a:cs typeface="Times New Roman"/>
            </a:endParaRPr>
          </a:p>
          <a:p>
            <a:pPr>
              <a:lnSpc>
                <a:spcPct val="100000"/>
              </a:lnSpc>
              <a:spcBef>
                <a:spcPts val="20"/>
              </a:spcBef>
            </a:pPr>
            <a:endParaRPr sz="3200">
              <a:latin typeface="Times New Roman"/>
              <a:cs typeface="Times New Roman"/>
            </a:endParaRPr>
          </a:p>
          <a:p>
            <a:pPr marL="372745" marR="410845">
              <a:lnSpc>
                <a:spcPct val="90000"/>
              </a:lnSpc>
            </a:pPr>
            <a:r>
              <a:rPr sz="2400" spc="-5" dirty="0">
                <a:solidFill>
                  <a:srgbClr val="000000"/>
                </a:solidFill>
                <a:latin typeface="Calibri"/>
                <a:cs typeface="Calibri"/>
              </a:rPr>
              <a:t>Zjednodušení </a:t>
            </a:r>
            <a:r>
              <a:rPr sz="2400" spc="-10" dirty="0">
                <a:solidFill>
                  <a:srgbClr val="000000"/>
                </a:solidFill>
                <a:latin typeface="Calibri"/>
                <a:cs typeface="Calibri"/>
              </a:rPr>
              <a:t>administrativy </a:t>
            </a:r>
            <a:r>
              <a:rPr sz="2400" spc="-530" dirty="0">
                <a:solidFill>
                  <a:srgbClr val="000000"/>
                </a:solidFill>
                <a:latin typeface="Calibri"/>
                <a:cs typeface="Calibri"/>
              </a:rPr>
              <a:t> </a:t>
            </a:r>
            <a:r>
              <a:rPr sz="2400" spc="-10" dirty="0">
                <a:solidFill>
                  <a:srgbClr val="000000"/>
                </a:solidFill>
                <a:latin typeface="Calibri"/>
                <a:cs typeface="Calibri"/>
              </a:rPr>
              <a:t>přeshraničních projektů </a:t>
            </a:r>
            <a:r>
              <a:rPr sz="2400" dirty="0">
                <a:solidFill>
                  <a:srgbClr val="000000"/>
                </a:solidFill>
                <a:latin typeface="Calibri"/>
                <a:cs typeface="Calibri"/>
              </a:rPr>
              <a:t>a </a:t>
            </a:r>
            <a:r>
              <a:rPr sz="2400" spc="5" dirty="0">
                <a:solidFill>
                  <a:srgbClr val="000000"/>
                </a:solidFill>
                <a:latin typeface="Calibri"/>
                <a:cs typeface="Calibri"/>
              </a:rPr>
              <a:t> </a:t>
            </a:r>
            <a:r>
              <a:rPr sz="2400" spc="-10" dirty="0">
                <a:solidFill>
                  <a:srgbClr val="000000"/>
                </a:solidFill>
                <a:latin typeface="Calibri"/>
                <a:cs typeface="Calibri"/>
              </a:rPr>
              <a:t>především </a:t>
            </a:r>
            <a:r>
              <a:rPr sz="2400" spc="-5" dirty="0">
                <a:solidFill>
                  <a:srgbClr val="000000"/>
                </a:solidFill>
                <a:latin typeface="Calibri"/>
                <a:cs typeface="Calibri"/>
              </a:rPr>
              <a:t>zjednodušené </a:t>
            </a:r>
            <a:r>
              <a:rPr sz="2400" dirty="0">
                <a:solidFill>
                  <a:srgbClr val="000000"/>
                </a:solidFill>
                <a:latin typeface="Calibri"/>
                <a:cs typeface="Calibri"/>
              </a:rPr>
              <a:t> </a:t>
            </a:r>
            <a:r>
              <a:rPr sz="2400" spc="-10" dirty="0">
                <a:solidFill>
                  <a:srgbClr val="000000"/>
                </a:solidFill>
                <a:latin typeface="Calibri"/>
                <a:cs typeface="Calibri"/>
              </a:rPr>
              <a:t>vyúčtování</a:t>
            </a:r>
            <a:r>
              <a:rPr sz="2400" spc="-15" dirty="0">
                <a:solidFill>
                  <a:srgbClr val="000000"/>
                </a:solidFill>
                <a:latin typeface="Calibri"/>
                <a:cs typeface="Calibri"/>
              </a:rPr>
              <a:t> </a:t>
            </a:r>
            <a:r>
              <a:rPr sz="2400" spc="-20" dirty="0">
                <a:solidFill>
                  <a:srgbClr val="000000"/>
                </a:solidFill>
                <a:latin typeface="Calibri"/>
                <a:cs typeface="Calibri"/>
              </a:rPr>
              <a:t>ve</a:t>
            </a:r>
            <a:r>
              <a:rPr sz="2400" spc="-5" dirty="0">
                <a:solidFill>
                  <a:srgbClr val="000000"/>
                </a:solidFill>
                <a:latin typeface="Calibri"/>
                <a:cs typeface="Calibri"/>
              </a:rPr>
              <a:t> </a:t>
            </a:r>
            <a:r>
              <a:rPr sz="2400" spc="-15" dirty="0">
                <a:solidFill>
                  <a:srgbClr val="000000"/>
                </a:solidFill>
                <a:latin typeface="Calibri"/>
                <a:cs typeface="Calibri"/>
              </a:rPr>
              <a:t>fondu</a:t>
            </a:r>
            <a:r>
              <a:rPr sz="2400" spc="-20" dirty="0">
                <a:solidFill>
                  <a:srgbClr val="000000"/>
                </a:solidFill>
                <a:latin typeface="Calibri"/>
                <a:cs typeface="Calibri"/>
              </a:rPr>
              <a:t> </a:t>
            </a:r>
            <a:r>
              <a:rPr sz="2400" spc="-5" dirty="0">
                <a:solidFill>
                  <a:srgbClr val="000000"/>
                </a:solidFill>
                <a:latin typeface="Calibri"/>
                <a:cs typeface="Calibri"/>
              </a:rPr>
              <a:t>malých </a:t>
            </a:r>
            <a:r>
              <a:rPr sz="2400" dirty="0">
                <a:solidFill>
                  <a:srgbClr val="000000"/>
                </a:solidFill>
                <a:latin typeface="Calibri"/>
                <a:cs typeface="Calibri"/>
              </a:rPr>
              <a:t> </a:t>
            </a:r>
            <a:r>
              <a:rPr sz="2400" spc="-10" dirty="0">
                <a:solidFill>
                  <a:srgbClr val="000000"/>
                </a:solidFill>
                <a:latin typeface="Calibri"/>
                <a:cs typeface="Calibri"/>
              </a:rPr>
              <a:t>projektů</a:t>
            </a:r>
            <a:endParaRPr sz="2400">
              <a:latin typeface="Calibri"/>
              <a:cs typeface="Calibri"/>
            </a:endParaRPr>
          </a:p>
        </p:txBody>
      </p:sp>
      <p:pic>
        <p:nvPicPr>
          <p:cNvPr id="4" name="object 4"/>
          <p:cNvPicPr/>
          <p:nvPr/>
        </p:nvPicPr>
        <p:blipFill>
          <a:blip r:embed="rId2" cstate="print"/>
          <a:stretch>
            <a:fillRect/>
          </a:stretch>
        </p:blipFill>
        <p:spPr>
          <a:xfrm>
            <a:off x="5170932" y="484631"/>
            <a:ext cx="6542531" cy="588867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4023359"/>
              <a:ext cx="11017250" cy="2263140"/>
            </a:xfrm>
            <a:custGeom>
              <a:avLst/>
              <a:gdLst/>
              <a:ahLst/>
              <a:cxnLst/>
              <a:rect l="l" t="t" r="r" b="b"/>
              <a:pathLst>
                <a:path w="11017250" h="2263140">
                  <a:moveTo>
                    <a:pt x="9969246" y="0"/>
                  </a:moveTo>
                  <a:lnTo>
                    <a:pt x="0" y="0"/>
                  </a:lnTo>
                  <a:lnTo>
                    <a:pt x="0" y="2263140"/>
                  </a:lnTo>
                  <a:lnTo>
                    <a:pt x="11016996" y="2263140"/>
                  </a:lnTo>
                  <a:lnTo>
                    <a:pt x="9969246" y="0"/>
                  </a:lnTo>
                  <a:close/>
                </a:path>
              </a:pathLst>
            </a:custGeom>
            <a:solidFill>
              <a:srgbClr val="252525">
                <a:alpha val="87841"/>
              </a:srgbClr>
            </a:solidFill>
          </p:spPr>
          <p:txBody>
            <a:bodyPr wrap="square" lIns="0" tIns="0" rIns="0" bIns="0" rtlCol="0"/>
            <a:lstStyle/>
            <a:p>
              <a:endParaRPr/>
            </a:p>
          </p:txBody>
        </p:sp>
      </p:grpSp>
      <p:sp>
        <p:nvSpPr>
          <p:cNvPr id="5" name="object 5"/>
          <p:cNvSpPr txBox="1"/>
          <p:nvPr/>
        </p:nvSpPr>
        <p:spPr>
          <a:xfrm>
            <a:off x="696874" y="4848605"/>
            <a:ext cx="228346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Calibri"/>
                <a:cs typeface="Calibri"/>
              </a:rPr>
              <a:t>EUROREGIONY</a:t>
            </a:r>
            <a:r>
              <a:rPr sz="1800" b="1" spc="-40" dirty="0">
                <a:solidFill>
                  <a:srgbClr val="FFFFFF"/>
                </a:solidFill>
                <a:latin typeface="Calibri"/>
                <a:cs typeface="Calibri"/>
              </a:rPr>
              <a:t> </a:t>
            </a:r>
            <a:r>
              <a:rPr sz="1800" b="1" dirty="0">
                <a:solidFill>
                  <a:srgbClr val="FFFFFF"/>
                </a:solidFill>
                <a:latin typeface="Calibri"/>
                <a:cs typeface="Calibri"/>
              </a:rPr>
              <a:t>A</a:t>
            </a:r>
            <a:r>
              <a:rPr sz="1800" b="1" spc="-35" dirty="0">
                <a:solidFill>
                  <a:srgbClr val="FFFFFF"/>
                </a:solidFill>
                <a:latin typeface="Calibri"/>
                <a:cs typeface="Calibri"/>
              </a:rPr>
              <a:t> </a:t>
            </a:r>
            <a:r>
              <a:rPr sz="1800" b="1" spc="-15" dirty="0">
                <a:solidFill>
                  <a:srgbClr val="FFFFFF"/>
                </a:solidFill>
                <a:latin typeface="Calibri"/>
                <a:cs typeface="Calibri"/>
              </a:rPr>
              <a:t>COVID</a:t>
            </a:r>
            <a:endParaRPr sz="1800">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1503660" cy="6858000"/>
            <a:chOff x="0" y="0"/>
            <a:chExt cx="11503660" cy="6858000"/>
          </a:xfrm>
        </p:grpSpPr>
        <p:sp>
          <p:nvSpPr>
            <p:cNvPr id="3" name="object 3"/>
            <p:cNvSpPr/>
            <p:nvPr/>
          </p:nvSpPr>
          <p:spPr>
            <a:xfrm>
              <a:off x="0" y="0"/>
              <a:ext cx="4404360" cy="6858000"/>
            </a:xfrm>
            <a:custGeom>
              <a:avLst/>
              <a:gdLst/>
              <a:ahLst/>
              <a:cxnLst/>
              <a:rect l="l" t="t" r="r" b="b"/>
              <a:pathLst>
                <a:path w="4404360" h="6858000">
                  <a:moveTo>
                    <a:pt x="4102480" y="0"/>
                  </a:moveTo>
                  <a:lnTo>
                    <a:pt x="3224403" y="0"/>
                  </a:lnTo>
                  <a:lnTo>
                    <a:pt x="0" y="0"/>
                  </a:lnTo>
                  <a:lnTo>
                    <a:pt x="0" y="6857999"/>
                  </a:lnTo>
                  <a:lnTo>
                    <a:pt x="4404360" y="6857999"/>
                  </a:lnTo>
                  <a:lnTo>
                    <a:pt x="3255391" y="5263896"/>
                  </a:lnTo>
                  <a:lnTo>
                    <a:pt x="3255391" y="5258689"/>
                  </a:lnTo>
                  <a:lnTo>
                    <a:pt x="4102480" y="0"/>
                  </a:lnTo>
                  <a:close/>
                </a:path>
              </a:pathLst>
            </a:custGeom>
            <a:solidFill>
              <a:srgbClr val="3E3E3E"/>
            </a:solidFill>
          </p:spPr>
          <p:txBody>
            <a:bodyPr wrap="square" lIns="0" tIns="0" rIns="0" bIns="0" rtlCol="0"/>
            <a:lstStyle/>
            <a:p>
              <a:endParaRPr/>
            </a:p>
          </p:txBody>
        </p:sp>
        <p:sp>
          <p:nvSpPr>
            <p:cNvPr id="4" name="object 4"/>
            <p:cNvSpPr/>
            <p:nvPr/>
          </p:nvSpPr>
          <p:spPr>
            <a:xfrm>
              <a:off x="3621023" y="0"/>
              <a:ext cx="1123315" cy="5329555"/>
            </a:xfrm>
            <a:custGeom>
              <a:avLst/>
              <a:gdLst/>
              <a:ahLst/>
              <a:cxnLst/>
              <a:rect l="l" t="t" r="r" b="b"/>
              <a:pathLst>
                <a:path w="1123314" h="5329555">
                  <a:moveTo>
                    <a:pt x="1123188" y="0"/>
                  </a:moveTo>
                  <a:lnTo>
                    <a:pt x="869061" y="0"/>
                  </a:lnTo>
                  <a:lnTo>
                    <a:pt x="0" y="5286502"/>
                  </a:lnTo>
                  <a:lnTo>
                    <a:pt x="247776" y="5329428"/>
                  </a:lnTo>
                  <a:lnTo>
                    <a:pt x="1123188" y="0"/>
                  </a:lnTo>
                  <a:close/>
                </a:path>
              </a:pathLst>
            </a:custGeom>
            <a:solidFill>
              <a:srgbClr val="4471C4"/>
            </a:solidFill>
          </p:spPr>
          <p:txBody>
            <a:bodyPr wrap="square" lIns="0" tIns="0" rIns="0" bIns="0" rtlCol="0"/>
            <a:lstStyle/>
            <a:p>
              <a:endParaRPr/>
            </a:p>
          </p:txBody>
        </p:sp>
        <p:sp>
          <p:nvSpPr>
            <p:cNvPr id="5" name="object 5"/>
            <p:cNvSpPr/>
            <p:nvPr/>
          </p:nvSpPr>
          <p:spPr>
            <a:xfrm>
              <a:off x="3314700" y="0"/>
              <a:ext cx="1118870" cy="5278120"/>
            </a:xfrm>
            <a:custGeom>
              <a:avLst/>
              <a:gdLst/>
              <a:ahLst/>
              <a:cxnLst/>
              <a:rect l="l" t="t" r="r" b="b"/>
              <a:pathLst>
                <a:path w="1118870" h="5278120">
                  <a:moveTo>
                    <a:pt x="1118615" y="0"/>
                  </a:moveTo>
                  <a:lnTo>
                    <a:pt x="866013" y="0"/>
                  </a:lnTo>
                  <a:lnTo>
                    <a:pt x="0" y="5239512"/>
                  </a:lnTo>
                  <a:lnTo>
                    <a:pt x="249427" y="5277612"/>
                  </a:lnTo>
                  <a:lnTo>
                    <a:pt x="1118615" y="0"/>
                  </a:lnTo>
                  <a:close/>
                </a:path>
              </a:pathLst>
            </a:custGeom>
            <a:solidFill>
              <a:srgbClr val="585858"/>
            </a:solidFill>
          </p:spPr>
          <p:txBody>
            <a:bodyPr wrap="square" lIns="0" tIns="0" rIns="0" bIns="0" rtlCol="0"/>
            <a:lstStyle/>
            <a:p>
              <a:endParaRPr/>
            </a:p>
          </p:txBody>
        </p:sp>
        <p:sp>
          <p:nvSpPr>
            <p:cNvPr id="6" name="object 6"/>
            <p:cNvSpPr/>
            <p:nvPr/>
          </p:nvSpPr>
          <p:spPr>
            <a:xfrm>
              <a:off x="3314700" y="5239511"/>
              <a:ext cx="1229995" cy="1618615"/>
            </a:xfrm>
            <a:custGeom>
              <a:avLst/>
              <a:gdLst/>
              <a:ahLst/>
              <a:cxnLst/>
              <a:rect l="l" t="t" r="r" b="b"/>
              <a:pathLst>
                <a:path w="1229995" h="1618615">
                  <a:moveTo>
                    <a:pt x="0" y="0"/>
                  </a:moveTo>
                  <a:lnTo>
                    <a:pt x="1175892" y="1618487"/>
                  </a:lnTo>
                  <a:lnTo>
                    <a:pt x="1229867" y="1618487"/>
                  </a:lnTo>
                  <a:lnTo>
                    <a:pt x="0" y="0"/>
                  </a:lnTo>
                  <a:close/>
                </a:path>
              </a:pathLst>
            </a:custGeom>
            <a:solidFill>
              <a:srgbClr val="252525"/>
            </a:solidFill>
          </p:spPr>
          <p:txBody>
            <a:bodyPr wrap="square" lIns="0" tIns="0" rIns="0" bIns="0" rtlCol="0"/>
            <a:lstStyle/>
            <a:p>
              <a:endParaRPr/>
            </a:p>
          </p:txBody>
        </p:sp>
        <p:sp>
          <p:nvSpPr>
            <p:cNvPr id="7" name="object 7"/>
            <p:cNvSpPr/>
            <p:nvPr/>
          </p:nvSpPr>
          <p:spPr>
            <a:xfrm>
              <a:off x="3621023" y="5291328"/>
              <a:ext cx="1496695" cy="1567180"/>
            </a:xfrm>
            <a:custGeom>
              <a:avLst/>
              <a:gdLst/>
              <a:ahLst/>
              <a:cxnLst/>
              <a:rect l="l" t="t" r="r" b="b"/>
              <a:pathLst>
                <a:path w="1496695" h="1567179">
                  <a:moveTo>
                    <a:pt x="0" y="0"/>
                  </a:moveTo>
                  <a:lnTo>
                    <a:pt x="1444116" y="1566672"/>
                  </a:lnTo>
                  <a:lnTo>
                    <a:pt x="1496567" y="1566672"/>
                  </a:lnTo>
                  <a:lnTo>
                    <a:pt x="0" y="0"/>
                  </a:lnTo>
                  <a:close/>
                </a:path>
              </a:pathLst>
            </a:custGeom>
            <a:solidFill>
              <a:srgbClr val="1F3863"/>
            </a:solidFill>
          </p:spPr>
          <p:txBody>
            <a:bodyPr wrap="square" lIns="0" tIns="0" rIns="0" bIns="0" rtlCol="0"/>
            <a:lstStyle/>
            <a:p>
              <a:endParaRPr/>
            </a:p>
          </p:txBody>
        </p:sp>
        <p:sp>
          <p:nvSpPr>
            <p:cNvPr id="8" name="object 8"/>
            <p:cNvSpPr/>
            <p:nvPr/>
          </p:nvSpPr>
          <p:spPr>
            <a:xfrm>
              <a:off x="3621023" y="5286755"/>
              <a:ext cx="2131060" cy="1571625"/>
            </a:xfrm>
            <a:custGeom>
              <a:avLst/>
              <a:gdLst/>
              <a:ahLst/>
              <a:cxnLst/>
              <a:rect l="l" t="t" r="r" b="b"/>
              <a:pathLst>
                <a:path w="2131060" h="1571625">
                  <a:moveTo>
                    <a:pt x="0" y="0"/>
                  </a:moveTo>
                  <a:lnTo>
                    <a:pt x="0" y="4699"/>
                  </a:lnTo>
                  <a:lnTo>
                    <a:pt x="1495552" y="1571243"/>
                  </a:lnTo>
                  <a:lnTo>
                    <a:pt x="2130552" y="1571243"/>
                  </a:lnTo>
                  <a:lnTo>
                    <a:pt x="247650" y="42799"/>
                  </a:lnTo>
                  <a:lnTo>
                    <a:pt x="0" y="0"/>
                  </a:lnTo>
                  <a:close/>
                </a:path>
              </a:pathLst>
            </a:custGeom>
            <a:solidFill>
              <a:srgbClr val="2E5496"/>
            </a:solidFill>
          </p:spPr>
          <p:txBody>
            <a:bodyPr wrap="square" lIns="0" tIns="0" rIns="0" bIns="0" rtlCol="0"/>
            <a:lstStyle/>
            <a:p>
              <a:endParaRPr/>
            </a:p>
          </p:txBody>
        </p:sp>
        <p:sp>
          <p:nvSpPr>
            <p:cNvPr id="9" name="object 9"/>
            <p:cNvSpPr/>
            <p:nvPr/>
          </p:nvSpPr>
          <p:spPr>
            <a:xfrm>
              <a:off x="3314700" y="5239511"/>
              <a:ext cx="1696720" cy="1618615"/>
            </a:xfrm>
            <a:custGeom>
              <a:avLst/>
              <a:gdLst/>
              <a:ahLst/>
              <a:cxnLst/>
              <a:rect l="l" t="t" r="r" b="b"/>
              <a:pathLst>
                <a:path w="1696720" h="1618615">
                  <a:moveTo>
                    <a:pt x="0" y="0"/>
                  </a:moveTo>
                  <a:lnTo>
                    <a:pt x="1229233" y="1618487"/>
                  </a:lnTo>
                  <a:lnTo>
                    <a:pt x="1696212" y="1618487"/>
                  </a:lnTo>
                  <a:lnTo>
                    <a:pt x="292226" y="95250"/>
                  </a:lnTo>
                  <a:lnTo>
                    <a:pt x="244601" y="42799"/>
                  </a:lnTo>
                  <a:lnTo>
                    <a:pt x="249300" y="42799"/>
                  </a:lnTo>
                  <a:lnTo>
                    <a:pt x="249300" y="38100"/>
                  </a:lnTo>
                  <a:lnTo>
                    <a:pt x="244601" y="38100"/>
                  </a:lnTo>
                  <a:lnTo>
                    <a:pt x="0" y="0"/>
                  </a:lnTo>
                  <a:close/>
                </a:path>
              </a:pathLst>
            </a:custGeom>
            <a:solidFill>
              <a:srgbClr val="404040"/>
            </a:solidFill>
          </p:spPr>
          <p:txBody>
            <a:bodyPr wrap="square" lIns="0" tIns="0" rIns="0" bIns="0" rtlCol="0"/>
            <a:lstStyle/>
            <a:p>
              <a:endParaRPr/>
            </a:p>
          </p:txBody>
        </p:sp>
        <p:sp>
          <p:nvSpPr>
            <p:cNvPr id="10" name="object 10"/>
            <p:cNvSpPr/>
            <p:nvPr/>
          </p:nvSpPr>
          <p:spPr>
            <a:xfrm>
              <a:off x="5010911" y="687323"/>
              <a:ext cx="6492240" cy="0"/>
            </a:xfrm>
            <a:custGeom>
              <a:avLst/>
              <a:gdLst/>
              <a:ahLst/>
              <a:cxnLst/>
              <a:rect l="l" t="t" r="r" b="b"/>
              <a:pathLst>
                <a:path w="6492240">
                  <a:moveTo>
                    <a:pt x="0" y="0"/>
                  </a:moveTo>
                  <a:lnTo>
                    <a:pt x="6492240" y="0"/>
                  </a:lnTo>
                </a:path>
              </a:pathLst>
            </a:custGeom>
            <a:ln w="12192">
              <a:solidFill>
                <a:srgbClr val="EC7C30"/>
              </a:solidFill>
            </a:ln>
          </p:spPr>
          <p:txBody>
            <a:bodyPr wrap="square" lIns="0" tIns="0" rIns="0" bIns="0" rtlCol="0"/>
            <a:lstStyle/>
            <a:p>
              <a:endParaRPr/>
            </a:p>
          </p:txBody>
        </p:sp>
        <p:sp>
          <p:nvSpPr>
            <p:cNvPr id="11" name="object 11"/>
            <p:cNvSpPr/>
            <p:nvPr/>
          </p:nvSpPr>
          <p:spPr>
            <a:xfrm>
              <a:off x="5010911" y="1830323"/>
              <a:ext cx="6492240" cy="0"/>
            </a:xfrm>
            <a:custGeom>
              <a:avLst/>
              <a:gdLst/>
              <a:ahLst/>
              <a:cxnLst/>
              <a:rect l="l" t="t" r="r" b="b"/>
              <a:pathLst>
                <a:path w="6492240">
                  <a:moveTo>
                    <a:pt x="0" y="0"/>
                  </a:moveTo>
                  <a:lnTo>
                    <a:pt x="6492240" y="0"/>
                  </a:lnTo>
                </a:path>
              </a:pathLst>
            </a:custGeom>
            <a:ln w="12192">
              <a:solidFill>
                <a:srgbClr val="D77951"/>
              </a:solidFill>
            </a:ln>
          </p:spPr>
          <p:txBody>
            <a:bodyPr wrap="square" lIns="0" tIns="0" rIns="0" bIns="0" rtlCol="0"/>
            <a:lstStyle/>
            <a:p>
              <a:endParaRPr/>
            </a:p>
          </p:txBody>
        </p:sp>
        <p:sp>
          <p:nvSpPr>
            <p:cNvPr id="12" name="object 12"/>
            <p:cNvSpPr/>
            <p:nvPr/>
          </p:nvSpPr>
          <p:spPr>
            <a:xfrm>
              <a:off x="5010911" y="2650235"/>
              <a:ext cx="6492240" cy="0"/>
            </a:xfrm>
            <a:custGeom>
              <a:avLst/>
              <a:gdLst/>
              <a:ahLst/>
              <a:cxnLst/>
              <a:rect l="l" t="t" r="r" b="b"/>
              <a:pathLst>
                <a:path w="6492240">
                  <a:moveTo>
                    <a:pt x="0" y="0"/>
                  </a:moveTo>
                  <a:lnTo>
                    <a:pt x="6492240" y="0"/>
                  </a:lnTo>
                </a:path>
              </a:pathLst>
            </a:custGeom>
            <a:ln w="12192">
              <a:solidFill>
                <a:srgbClr val="C4816F"/>
              </a:solidFill>
            </a:ln>
          </p:spPr>
          <p:txBody>
            <a:bodyPr wrap="square" lIns="0" tIns="0" rIns="0" bIns="0" rtlCol="0"/>
            <a:lstStyle/>
            <a:p>
              <a:endParaRPr/>
            </a:p>
          </p:txBody>
        </p:sp>
        <p:sp>
          <p:nvSpPr>
            <p:cNvPr id="13" name="object 13"/>
            <p:cNvSpPr/>
            <p:nvPr/>
          </p:nvSpPr>
          <p:spPr>
            <a:xfrm>
              <a:off x="5010911" y="3793235"/>
              <a:ext cx="6492240" cy="0"/>
            </a:xfrm>
            <a:custGeom>
              <a:avLst/>
              <a:gdLst/>
              <a:ahLst/>
              <a:cxnLst/>
              <a:rect l="l" t="t" r="r" b="b"/>
              <a:pathLst>
                <a:path w="6492240">
                  <a:moveTo>
                    <a:pt x="0" y="0"/>
                  </a:moveTo>
                  <a:lnTo>
                    <a:pt x="6492240" y="0"/>
                  </a:lnTo>
                </a:path>
              </a:pathLst>
            </a:custGeom>
            <a:ln w="12192">
              <a:solidFill>
                <a:srgbClr val="B4908A"/>
              </a:solidFill>
            </a:ln>
          </p:spPr>
          <p:txBody>
            <a:bodyPr wrap="square" lIns="0" tIns="0" rIns="0" bIns="0" rtlCol="0"/>
            <a:lstStyle/>
            <a:p>
              <a:endParaRPr/>
            </a:p>
          </p:txBody>
        </p:sp>
        <p:sp>
          <p:nvSpPr>
            <p:cNvPr id="14" name="object 14"/>
            <p:cNvSpPr/>
            <p:nvPr/>
          </p:nvSpPr>
          <p:spPr>
            <a:xfrm>
              <a:off x="5010911" y="4646676"/>
              <a:ext cx="6492240" cy="0"/>
            </a:xfrm>
            <a:custGeom>
              <a:avLst/>
              <a:gdLst/>
              <a:ahLst/>
              <a:cxnLst/>
              <a:rect l="l" t="t" r="r" b="b"/>
              <a:pathLst>
                <a:path w="6492240">
                  <a:moveTo>
                    <a:pt x="0" y="0"/>
                  </a:moveTo>
                  <a:lnTo>
                    <a:pt x="6492240" y="0"/>
                  </a:lnTo>
                </a:path>
              </a:pathLst>
            </a:custGeom>
            <a:ln w="12192">
              <a:solidFill>
                <a:srgbClr val="A4A4A4"/>
              </a:solidFill>
            </a:ln>
          </p:spPr>
          <p:txBody>
            <a:bodyPr wrap="square" lIns="0" tIns="0" rIns="0" bIns="0" rtlCol="0"/>
            <a:lstStyle/>
            <a:p>
              <a:endParaRPr/>
            </a:p>
          </p:txBody>
        </p:sp>
      </p:grpSp>
      <p:sp>
        <p:nvSpPr>
          <p:cNvPr id="15" name="object 15"/>
          <p:cNvSpPr txBox="1"/>
          <p:nvPr/>
        </p:nvSpPr>
        <p:spPr>
          <a:xfrm>
            <a:off x="5066791" y="704850"/>
            <a:ext cx="6383655" cy="4763135"/>
          </a:xfrm>
          <a:prstGeom prst="rect">
            <a:avLst/>
          </a:prstGeom>
        </p:spPr>
        <p:txBody>
          <a:bodyPr vert="horz" wrap="square" lIns="0" tIns="36195" rIns="0" bIns="0" rtlCol="0">
            <a:spAutoFit/>
          </a:bodyPr>
          <a:lstStyle/>
          <a:p>
            <a:pPr marL="12700" marR="5080" algn="just">
              <a:lnSpc>
                <a:spcPct val="91400"/>
              </a:lnSpc>
              <a:spcBef>
                <a:spcPts val="285"/>
              </a:spcBef>
            </a:pPr>
            <a:r>
              <a:rPr sz="1800" spc="-10" dirty="0">
                <a:latin typeface="Calibri"/>
                <a:cs typeface="Calibri"/>
              </a:rPr>
              <a:t>Analýza</a:t>
            </a:r>
            <a:r>
              <a:rPr sz="1800" spc="-5" dirty="0">
                <a:latin typeface="Calibri"/>
                <a:cs typeface="Calibri"/>
              </a:rPr>
              <a:t> </a:t>
            </a:r>
            <a:r>
              <a:rPr sz="1800" spc="-20" dirty="0">
                <a:latin typeface="Calibri"/>
                <a:cs typeface="Calibri"/>
              </a:rPr>
              <a:t>Evropské</a:t>
            </a:r>
            <a:r>
              <a:rPr sz="1800" spc="-15" dirty="0">
                <a:latin typeface="Calibri"/>
                <a:cs typeface="Calibri"/>
              </a:rPr>
              <a:t> komise</a:t>
            </a:r>
            <a:r>
              <a:rPr sz="1800" spc="-10" dirty="0">
                <a:latin typeface="Calibri"/>
                <a:cs typeface="Calibri"/>
              </a:rPr>
              <a:t> </a:t>
            </a:r>
            <a:r>
              <a:rPr sz="1800" spc="-5" dirty="0">
                <a:latin typeface="Calibri"/>
                <a:cs typeface="Calibri"/>
              </a:rPr>
              <a:t>(DG</a:t>
            </a:r>
            <a:r>
              <a:rPr sz="1800" dirty="0">
                <a:latin typeface="Calibri"/>
                <a:cs typeface="Calibri"/>
              </a:rPr>
              <a:t> </a:t>
            </a:r>
            <a:r>
              <a:rPr sz="1800" spc="-10" dirty="0">
                <a:latin typeface="Calibri"/>
                <a:cs typeface="Calibri"/>
              </a:rPr>
              <a:t>REGIO):</a:t>
            </a:r>
            <a:r>
              <a:rPr sz="1800" spc="-5" dirty="0">
                <a:latin typeface="Calibri"/>
                <a:cs typeface="Calibri"/>
              </a:rPr>
              <a:t> </a:t>
            </a:r>
            <a:r>
              <a:rPr sz="1800" b="1" i="1" spc="-5" dirty="0">
                <a:latin typeface="Calibri"/>
                <a:cs typeface="Calibri"/>
              </a:rPr>
              <a:t>The</a:t>
            </a:r>
            <a:r>
              <a:rPr sz="1800" b="1" i="1" dirty="0">
                <a:latin typeface="Calibri"/>
                <a:cs typeface="Calibri"/>
              </a:rPr>
              <a:t> </a:t>
            </a:r>
            <a:r>
              <a:rPr sz="1800" b="1" i="1" spc="-5" dirty="0">
                <a:latin typeface="Calibri"/>
                <a:cs typeface="Calibri"/>
              </a:rPr>
              <a:t>effects</a:t>
            </a:r>
            <a:r>
              <a:rPr sz="1800" b="1" i="1" dirty="0">
                <a:latin typeface="Calibri"/>
                <a:cs typeface="Calibri"/>
              </a:rPr>
              <a:t> </a:t>
            </a:r>
            <a:r>
              <a:rPr sz="1800" b="1" i="1" spc="-5" dirty="0">
                <a:latin typeface="Calibri"/>
                <a:cs typeface="Calibri"/>
              </a:rPr>
              <a:t>of</a:t>
            </a:r>
            <a:r>
              <a:rPr sz="1800" b="1" i="1" dirty="0">
                <a:latin typeface="Calibri"/>
                <a:cs typeface="Calibri"/>
              </a:rPr>
              <a:t> </a:t>
            </a:r>
            <a:r>
              <a:rPr sz="1800" b="1" i="1" spc="-5" dirty="0">
                <a:latin typeface="Calibri"/>
                <a:cs typeface="Calibri"/>
              </a:rPr>
              <a:t>COVID-19 </a:t>
            </a:r>
            <a:r>
              <a:rPr sz="1800" b="1" i="1" dirty="0">
                <a:latin typeface="Calibri"/>
                <a:cs typeface="Calibri"/>
              </a:rPr>
              <a:t> </a:t>
            </a:r>
            <a:r>
              <a:rPr sz="1800" b="1" i="1" spc="-5" dirty="0">
                <a:latin typeface="Calibri"/>
                <a:cs typeface="Calibri"/>
              </a:rPr>
              <a:t>induced </a:t>
            </a:r>
            <a:r>
              <a:rPr sz="1800" b="1" i="1" dirty="0">
                <a:latin typeface="Calibri"/>
                <a:cs typeface="Calibri"/>
              </a:rPr>
              <a:t>border </a:t>
            </a:r>
            <a:r>
              <a:rPr sz="1800" b="1" i="1" spc="-5" dirty="0">
                <a:latin typeface="Calibri"/>
                <a:cs typeface="Calibri"/>
              </a:rPr>
              <a:t>closures on cross-border </a:t>
            </a:r>
            <a:r>
              <a:rPr sz="1800" b="1" i="1" dirty="0">
                <a:latin typeface="Calibri"/>
                <a:cs typeface="Calibri"/>
              </a:rPr>
              <a:t>regions </a:t>
            </a:r>
            <a:r>
              <a:rPr sz="1800" i="1" spc="-5" dirty="0">
                <a:latin typeface="Calibri"/>
                <a:cs typeface="Calibri"/>
              </a:rPr>
              <a:t>(Účinky uzavření </a:t>
            </a:r>
            <a:r>
              <a:rPr sz="1800" i="1" dirty="0">
                <a:latin typeface="Calibri"/>
                <a:cs typeface="Calibri"/>
              </a:rPr>
              <a:t> </a:t>
            </a:r>
            <a:r>
              <a:rPr sz="1800" i="1" spc="-10" dirty="0">
                <a:latin typeface="Calibri"/>
                <a:cs typeface="Calibri"/>
              </a:rPr>
              <a:t>hranic</a:t>
            </a:r>
            <a:r>
              <a:rPr sz="1800" i="1" spc="15" dirty="0">
                <a:latin typeface="Calibri"/>
                <a:cs typeface="Calibri"/>
              </a:rPr>
              <a:t> </a:t>
            </a:r>
            <a:r>
              <a:rPr sz="1800" i="1" spc="-5" dirty="0">
                <a:latin typeface="Calibri"/>
                <a:cs typeface="Calibri"/>
              </a:rPr>
              <a:t>vyvolané</a:t>
            </a:r>
            <a:r>
              <a:rPr sz="1800" i="1" spc="5" dirty="0">
                <a:latin typeface="Calibri"/>
                <a:cs typeface="Calibri"/>
              </a:rPr>
              <a:t> </a:t>
            </a:r>
            <a:r>
              <a:rPr sz="1800" i="1" spc="-10" dirty="0">
                <a:latin typeface="Calibri"/>
                <a:cs typeface="Calibri"/>
              </a:rPr>
              <a:t>COVID-19</a:t>
            </a:r>
            <a:r>
              <a:rPr sz="1800" i="1" dirty="0">
                <a:latin typeface="Calibri"/>
                <a:cs typeface="Calibri"/>
              </a:rPr>
              <a:t> </a:t>
            </a:r>
            <a:r>
              <a:rPr sz="1800" i="1" spc="-5" dirty="0">
                <a:latin typeface="Calibri"/>
                <a:cs typeface="Calibri"/>
              </a:rPr>
              <a:t>na přeshraniční</a:t>
            </a:r>
            <a:r>
              <a:rPr sz="1800" i="1" spc="30" dirty="0">
                <a:latin typeface="Calibri"/>
                <a:cs typeface="Calibri"/>
              </a:rPr>
              <a:t> </a:t>
            </a:r>
            <a:r>
              <a:rPr sz="1800" i="1" spc="-10" dirty="0">
                <a:latin typeface="Calibri"/>
                <a:cs typeface="Calibri"/>
              </a:rPr>
              <a:t>regiony)</a:t>
            </a:r>
            <a:endParaRPr sz="1800">
              <a:latin typeface="Calibri"/>
              <a:cs typeface="Calibri"/>
            </a:endParaRPr>
          </a:p>
          <a:p>
            <a:pPr>
              <a:lnSpc>
                <a:spcPct val="100000"/>
              </a:lnSpc>
              <a:spcBef>
                <a:spcPts val="5"/>
              </a:spcBef>
            </a:pPr>
            <a:endParaRPr sz="2550">
              <a:latin typeface="Calibri"/>
              <a:cs typeface="Calibri"/>
            </a:endParaRPr>
          </a:p>
          <a:p>
            <a:pPr marL="12700" marR="6985">
              <a:lnSpc>
                <a:spcPts val="1970"/>
              </a:lnSpc>
            </a:pPr>
            <a:r>
              <a:rPr sz="1800" spc="-10" dirty="0">
                <a:latin typeface="Calibri"/>
                <a:cs typeface="Calibri"/>
              </a:rPr>
              <a:t>Negativní</a:t>
            </a:r>
            <a:r>
              <a:rPr sz="1800" spc="-5" dirty="0">
                <a:latin typeface="Calibri"/>
                <a:cs typeface="Calibri"/>
              </a:rPr>
              <a:t> dopady</a:t>
            </a:r>
            <a:r>
              <a:rPr sz="1800" dirty="0">
                <a:latin typeface="Calibri"/>
                <a:cs typeface="Calibri"/>
              </a:rPr>
              <a:t> </a:t>
            </a:r>
            <a:r>
              <a:rPr sz="1800" spc="-15" dirty="0">
                <a:latin typeface="Calibri"/>
                <a:cs typeface="Calibri"/>
              </a:rPr>
              <a:t>krize</a:t>
            </a:r>
            <a:r>
              <a:rPr sz="1800" spc="-10" dirty="0">
                <a:latin typeface="Calibri"/>
                <a:cs typeface="Calibri"/>
              </a:rPr>
              <a:t> </a:t>
            </a:r>
            <a:r>
              <a:rPr sz="1800" spc="-5" dirty="0">
                <a:latin typeface="Calibri"/>
                <a:cs typeface="Calibri"/>
              </a:rPr>
              <a:t>jsou</a:t>
            </a:r>
            <a:r>
              <a:rPr sz="1800" dirty="0">
                <a:latin typeface="Calibri"/>
                <a:cs typeface="Calibri"/>
              </a:rPr>
              <a:t> v </a:t>
            </a:r>
            <a:r>
              <a:rPr sz="1800" spc="-10" dirty="0">
                <a:latin typeface="Calibri"/>
                <a:cs typeface="Calibri"/>
              </a:rPr>
              <a:t>příhraničních</a:t>
            </a:r>
            <a:r>
              <a:rPr sz="1800" spc="-5" dirty="0">
                <a:latin typeface="Calibri"/>
                <a:cs typeface="Calibri"/>
              </a:rPr>
              <a:t> regionech</a:t>
            </a:r>
            <a:r>
              <a:rPr sz="1800" dirty="0">
                <a:latin typeface="Calibri"/>
                <a:cs typeface="Calibri"/>
              </a:rPr>
              <a:t> </a:t>
            </a:r>
            <a:r>
              <a:rPr sz="1800" spc="-10" dirty="0">
                <a:latin typeface="Calibri"/>
                <a:cs typeface="Calibri"/>
              </a:rPr>
              <a:t>nepoměrně </a:t>
            </a:r>
            <a:r>
              <a:rPr sz="1800" spc="-395" dirty="0">
                <a:latin typeface="Calibri"/>
                <a:cs typeface="Calibri"/>
              </a:rPr>
              <a:t> </a:t>
            </a:r>
            <a:r>
              <a:rPr sz="1800" spc="-10" dirty="0">
                <a:latin typeface="Calibri"/>
                <a:cs typeface="Calibri"/>
              </a:rPr>
              <a:t>závažnější</a:t>
            </a:r>
            <a:r>
              <a:rPr sz="1800" spc="-30" dirty="0">
                <a:latin typeface="Calibri"/>
                <a:cs typeface="Calibri"/>
              </a:rPr>
              <a:t> </a:t>
            </a:r>
            <a:r>
              <a:rPr sz="1800" spc="-5" dirty="0">
                <a:latin typeface="Calibri"/>
                <a:cs typeface="Calibri"/>
              </a:rPr>
              <a:t>než</a:t>
            </a:r>
            <a:r>
              <a:rPr sz="1800" spc="-15" dirty="0">
                <a:latin typeface="Calibri"/>
                <a:cs typeface="Calibri"/>
              </a:rPr>
              <a:t> </a:t>
            </a:r>
            <a:r>
              <a:rPr sz="1800" dirty="0">
                <a:latin typeface="Calibri"/>
                <a:cs typeface="Calibri"/>
              </a:rPr>
              <a:t>v </a:t>
            </a:r>
            <a:r>
              <a:rPr sz="1800" spc="-10" dirty="0">
                <a:latin typeface="Calibri"/>
                <a:cs typeface="Calibri"/>
              </a:rPr>
              <a:t>regionech</a:t>
            </a:r>
            <a:r>
              <a:rPr sz="1800" spc="-5" dirty="0">
                <a:latin typeface="Calibri"/>
                <a:cs typeface="Calibri"/>
              </a:rPr>
              <a:t> bez </a:t>
            </a:r>
            <a:r>
              <a:rPr sz="1800" spc="-10" dirty="0">
                <a:latin typeface="Calibri"/>
                <a:cs typeface="Calibri"/>
              </a:rPr>
              <a:t>hranic.</a:t>
            </a:r>
            <a:endParaRPr sz="1800">
              <a:latin typeface="Calibri"/>
              <a:cs typeface="Calibri"/>
            </a:endParaRPr>
          </a:p>
          <a:p>
            <a:pPr>
              <a:lnSpc>
                <a:spcPct val="100000"/>
              </a:lnSpc>
              <a:spcBef>
                <a:spcPts val="35"/>
              </a:spcBef>
            </a:pPr>
            <a:endParaRPr sz="2000">
              <a:latin typeface="Calibri"/>
              <a:cs typeface="Calibri"/>
            </a:endParaRPr>
          </a:p>
          <a:p>
            <a:pPr marL="12700" marR="5080" algn="just">
              <a:lnSpc>
                <a:spcPct val="91400"/>
              </a:lnSpc>
            </a:pPr>
            <a:r>
              <a:rPr sz="1800" spc="-10" dirty="0">
                <a:latin typeface="Calibri"/>
                <a:cs typeface="Calibri"/>
              </a:rPr>
              <a:t>ESÚS </a:t>
            </a:r>
            <a:r>
              <a:rPr sz="1800" dirty="0">
                <a:latin typeface="Calibri"/>
                <a:cs typeface="Calibri"/>
              </a:rPr>
              <a:t>a </a:t>
            </a:r>
            <a:r>
              <a:rPr sz="1800" spc="-15" dirty="0">
                <a:latin typeface="Calibri"/>
                <a:cs typeface="Calibri"/>
              </a:rPr>
              <a:t>euroregiony </a:t>
            </a:r>
            <a:r>
              <a:rPr sz="1800" dirty="0">
                <a:latin typeface="Calibri"/>
                <a:cs typeface="Calibri"/>
              </a:rPr>
              <a:t>se </a:t>
            </a:r>
            <a:r>
              <a:rPr sz="1800" spc="-15" dirty="0">
                <a:latin typeface="Calibri"/>
                <a:cs typeface="Calibri"/>
              </a:rPr>
              <a:t>ukázaly </a:t>
            </a:r>
            <a:r>
              <a:rPr sz="1800" spc="-20" dirty="0">
                <a:latin typeface="Calibri"/>
                <a:cs typeface="Calibri"/>
              </a:rPr>
              <a:t>jako</a:t>
            </a:r>
            <a:r>
              <a:rPr sz="1800" spc="-15" dirty="0">
                <a:latin typeface="Calibri"/>
                <a:cs typeface="Calibri"/>
              </a:rPr>
              <a:t> </a:t>
            </a:r>
            <a:r>
              <a:rPr sz="1800" spc="-10" dirty="0">
                <a:latin typeface="Calibri"/>
                <a:cs typeface="Calibri"/>
              </a:rPr>
              <a:t>důležité</a:t>
            </a:r>
            <a:r>
              <a:rPr sz="1800" spc="385" dirty="0">
                <a:latin typeface="Calibri"/>
                <a:cs typeface="Calibri"/>
              </a:rPr>
              <a:t> </a:t>
            </a:r>
            <a:r>
              <a:rPr sz="1800" spc="-5" dirty="0">
                <a:latin typeface="Calibri"/>
                <a:cs typeface="Calibri"/>
              </a:rPr>
              <a:t>při </a:t>
            </a:r>
            <a:r>
              <a:rPr sz="1800" spc="-10" dirty="0">
                <a:latin typeface="Calibri"/>
                <a:cs typeface="Calibri"/>
              </a:rPr>
              <a:t>podpoře pořádání </a:t>
            </a:r>
            <a:r>
              <a:rPr sz="1800" spc="-5" dirty="0">
                <a:latin typeface="Calibri"/>
                <a:cs typeface="Calibri"/>
              </a:rPr>
              <a:t> </a:t>
            </a:r>
            <a:r>
              <a:rPr sz="1800" spc="-15" dirty="0">
                <a:latin typeface="Calibri"/>
                <a:cs typeface="Calibri"/>
              </a:rPr>
              <a:t>akcí </a:t>
            </a:r>
            <a:r>
              <a:rPr sz="1800" dirty="0">
                <a:latin typeface="Calibri"/>
                <a:cs typeface="Calibri"/>
              </a:rPr>
              <a:t>na </a:t>
            </a:r>
            <a:r>
              <a:rPr sz="1800" spc="-5" dirty="0">
                <a:latin typeface="Calibri"/>
                <a:cs typeface="Calibri"/>
              </a:rPr>
              <a:t>místní úrovni, aby </a:t>
            </a:r>
            <a:r>
              <a:rPr sz="1800" dirty="0">
                <a:latin typeface="Calibri"/>
                <a:cs typeface="Calibri"/>
              </a:rPr>
              <a:t>se v </a:t>
            </a:r>
            <a:r>
              <a:rPr sz="1800" spc="-10" dirty="0">
                <a:latin typeface="Calibri"/>
                <a:cs typeface="Calibri"/>
              </a:rPr>
              <a:t>tak </a:t>
            </a:r>
            <a:r>
              <a:rPr sz="1800" spc="-5" dirty="0">
                <a:latin typeface="Calibri"/>
                <a:cs typeface="Calibri"/>
              </a:rPr>
              <a:t>obtížné době </a:t>
            </a:r>
            <a:r>
              <a:rPr sz="1800" spc="-10" dirty="0">
                <a:latin typeface="Calibri"/>
                <a:cs typeface="Calibri"/>
              </a:rPr>
              <a:t>udržela </a:t>
            </a:r>
            <a:r>
              <a:rPr sz="1800" spc="-15" dirty="0">
                <a:latin typeface="Calibri"/>
                <a:cs typeface="Calibri"/>
              </a:rPr>
              <a:t>morálka </a:t>
            </a:r>
            <a:r>
              <a:rPr sz="1800" spc="-10" dirty="0">
                <a:latin typeface="Calibri"/>
                <a:cs typeface="Calibri"/>
              </a:rPr>
              <a:t> </a:t>
            </a:r>
            <a:r>
              <a:rPr sz="1800" spc="-5" dirty="0">
                <a:latin typeface="Calibri"/>
                <a:cs typeface="Calibri"/>
              </a:rPr>
              <a:t>místního </a:t>
            </a:r>
            <a:r>
              <a:rPr sz="1800" spc="-15" dirty="0">
                <a:latin typeface="Calibri"/>
                <a:cs typeface="Calibri"/>
              </a:rPr>
              <a:t>obyvatelstva</a:t>
            </a:r>
            <a:r>
              <a:rPr sz="1800" dirty="0">
                <a:latin typeface="Calibri"/>
                <a:cs typeface="Calibri"/>
              </a:rPr>
              <a:t> a</a:t>
            </a:r>
            <a:r>
              <a:rPr sz="1800" spc="-15" dirty="0">
                <a:latin typeface="Calibri"/>
                <a:cs typeface="Calibri"/>
              </a:rPr>
              <a:t> </a:t>
            </a:r>
            <a:r>
              <a:rPr sz="1800" spc="-5" dirty="0">
                <a:latin typeface="Calibri"/>
                <a:cs typeface="Calibri"/>
              </a:rPr>
              <a:t>lidí</a:t>
            </a:r>
            <a:r>
              <a:rPr sz="1800" dirty="0">
                <a:latin typeface="Calibri"/>
                <a:cs typeface="Calibri"/>
              </a:rPr>
              <a:t> </a:t>
            </a:r>
            <a:r>
              <a:rPr sz="1800" spc="-10" dirty="0">
                <a:latin typeface="Calibri"/>
                <a:cs typeface="Calibri"/>
              </a:rPr>
              <a:t>zapojených</a:t>
            </a:r>
            <a:r>
              <a:rPr sz="1800" spc="-20" dirty="0">
                <a:latin typeface="Calibri"/>
                <a:cs typeface="Calibri"/>
              </a:rPr>
              <a:t> </a:t>
            </a:r>
            <a:r>
              <a:rPr sz="1800" dirty="0">
                <a:latin typeface="Calibri"/>
                <a:cs typeface="Calibri"/>
              </a:rPr>
              <a:t>do</a:t>
            </a:r>
            <a:r>
              <a:rPr sz="1800" spc="-5" dirty="0">
                <a:latin typeface="Calibri"/>
                <a:cs typeface="Calibri"/>
              </a:rPr>
              <a:t> přeshraniční</a:t>
            </a:r>
            <a:r>
              <a:rPr sz="1800" spc="-25" dirty="0">
                <a:latin typeface="Calibri"/>
                <a:cs typeface="Calibri"/>
              </a:rPr>
              <a:t> </a:t>
            </a:r>
            <a:r>
              <a:rPr sz="1800" spc="-5" dirty="0">
                <a:latin typeface="Calibri"/>
                <a:cs typeface="Calibri"/>
              </a:rPr>
              <a:t>spolupráce.</a:t>
            </a:r>
            <a:endParaRPr sz="1800">
              <a:latin typeface="Calibri"/>
              <a:cs typeface="Calibri"/>
            </a:endParaRPr>
          </a:p>
          <a:p>
            <a:pPr>
              <a:lnSpc>
                <a:spcPct val="100000"/>
              </a:lnSpc>
              <a:spcBef>
                <a:spcPts val="25"/>
              </a:spcBef>
            </a:pPr>
            <a:endParaRPr sz="2350">
              <a:latin typeface="Calibri"/>
              <a:cs typeface="Calibri"/>
            </a:endParaRPr>
          </a:p>
          <a:p>
            <a:pPr marL="12700">
              <a:lnSpc>
                <a:spcPts val="2065"/>
              </a:lnSpc>
            </a:pPr>
            <a:r>
              <a:rPr sz="1800" spc="-10" dirty="0">
                <a:latin typeface="Calibri"/>
                <a:cs typeface="Calibri"/>
              </a:rPr>
              <a:t>ESÚS</a:t>
            </a:r>
            <a:r>
              <a:rPr sz="1800" spc="250" dirty="0">
                <a:latin typeface="Calibri"/>
                <a:cs typeface="Calibri"/>
              </a:rPr>
              <a:t> </a:t>
            </a:r>
            <a:r>
              <a:rPr sz="1800" dirty="0">
                <a:latin typeface="Calibri"/>
                <a:cs typeface="Calibri"/>
              </a:rPr>
              <a:t>a</a:t>
            </a:r>
            <a:r>
              <a:rPr sz="1800" spc="254" dirty="0">
                <a:latin typeface="Calibri"/>
                <a:cs typeface="Calibri"/>
              </a:rPr>
              <a:t> </a:t>
            </a:r>
            <a:r>
              <a:rPr sz="1800" spc="-15" dirty="0">
                <a:latin typeface="Calibri"/>
                <a:cs typeface="Calibri"/>
              </a:rPr>
              <a:t>euroregiony</a:t>
            </a:r>
            <a:r>
              <a:rPr sz="1800" spc="260" dirty="0">
                <a:latin typeface="Calibri"/>
                <a:cs typeface="Calibri"/>
              </a:rPr>
              <a:t> </a:t>
            </a:r>
            <a:r>
              <a:rPr sz="1800" spc="-10" dirty="0">
                <a:latin typeface="Calibri"/>
                <a:cs typeface="Calibri"/>
              </a:rPr>
              <a:t>hrály</a:t>
            </a:r>
            <a:r>
              <a:rPr sz="1800" spc="254" dirty="0">
                <a:latin typeface="Calibri"/>
                <a:cs typeface="Calibri"/>
              </a:rPr>
              <a:t> </a:t>
            </a:r>
            <a:r>
              <a:rPr sz="1800" spc="-5" dirty="0">
                <a:latin typeface="Calibri"/>
                <a:cs typeface="Calibri"/>
              </a:rPr>
              <a:t>během</a:t>
            </a:r>
            <a:r>
              <a:rPr sz="1800" spc="260" dirty="0">
                <a:latin typeface="Calibri"/>
                <a:cs typeface="Calibri"/>
              </a:rPr>
              <a:t> </a:t>
            </a:r>
            <a:r>
              <a:rPr sz="1800" spc="-10" dirty="0">
                <a:latin typeface="Calibri"/>
                <a:cs typeface="Calibri"/>
              </a:rPr>
              <a:t>krizového</a:t>
            </a:r>
            <a:r>
              <a:rPr sz="1800" spc="254" dirty="0">
                <a:latin typeface="Calibri"/>
                <a:cs typeface="Calibri"/>
              </a:rPr>
              <a:t> </a:t>
            </a:r>
            <a:r>
              <a:rPr sz="1800" spc="-5" dirty="0">
                <a:latin typeface="Calibri"/>
                <a:cs typeface="Calibri"/>
              </a:rPr>
              <a:t>období</a:t>
            </a:r>
            <a:r>
              <a:rPr sz="1800" spc="250" dirty="0">
                <a:latin typeface="Calibri"/>
                <a:cs typeface="Calibri"/>
              </a:rPr>
              <a:t> </a:t>
            </a:r>
            <a:r>
              <a:rPr sz="1800" spc="-5" dirty="0">
                <a:latin typeface="Calibri"/>
                <a:cs typeface="Calibri"/>
              </a:rPr>
              <a:t>zásadní</a:t>
            </a:r>
            <a:r>
              <a:rPr sz="1800" spc="250" dirty="0">
                <a:latin typeface="Calibri"/>
                <a:cs typeface="Calibri"/>
              </a:rPr>
              <a:t> </a:t>
            </a:r>
            <a:r>
              <a:rPr sz="1800" spc="-15" dirty="0">
                <a:latin typeface="Calibri"/>
                <a:cs typeface="Calibri"/>
              </a:rPr>
              <a:t>roli</a:t>
            </a:r>
            <a:r>
              <a:rPr sz="1800" spc="250" dirty="0">
                <a:latin typeface="Calibri"/>
                <a:cs typeface="Calibri"/>
              </a:rPr>
              <a:t> </a:t>
            </a:r>
            <a:r>
              <a:rPr sz="1800" dirty="0">
                <a:latin typeface="Calibri"/>
                <a:cs typeface="Calibri"/>
              </a:rPr>
              <a:t>při</a:t>
            </a:r>
            <a:endParaRPr sz="1800">
              <a:latin typeface="Calibri"/>
              <a:cs typeface="Calibri"/>
            </a:endParaRPr>
          </a:p>
          <a:p>
            <a:pPr marL="12700">
              <a:lnSpc>
                <a:spcPts val="2065"/>
              </a:lnSpc>
            </a:pPr>
            <a:r>
              <a:rPr sz="1800" spc="-10" dirty="0">
                <a:latin typeface="Calibri"/>
                <a:cs typeface="Calibri"/>
              </a:rPr>
              <a:t>udržování</a:t>
            </a:r>
            <a:r>
              <a:rPr sz="1800" spc="-15" dirty="0">
                <a:latin typeface="Calibri"/>
                <a:cs typeface="Calibri"/>
              </a:rPr>
              <a:t> </a:t>
            </a:r>
            <a:r>
              <a:rPr sz="1800" spc="-5" dirty="0">
                <a:latin typeface="Calibri"/>
                <a:cs typeface="Calibri"/>
              </a:rPr>
              <a:t>ducha</a:t>
            </a:r>
            <a:r>
              <a:rPr sz="1800" spc="-25" dirty="0">
                <a:latin typeface="Calibri"/>
                <a:cs typeface="Calibri"/>
              </a:rPr>
              <a:t> </a:t>
            </a:r>
            <a:r>
              <a:rPr sz="1800" spc="-10" dirty="0">
                <a:latin typeface="Calibri"/>
                <a:cs typeface="Calibri"/>
              </a:rPr>
              <a:t>spolupráce.</a:t>
            </a:r>
            <a:endParaRPr sz="1800">
              <a:latin typeface="Calibri"/>
              <a:cs typeface="Calibri"/>
            </a:endParaRPr>
          </a:p>
          <a:p>
            <a:pPr>
              <a:lnSpc>
                <a:spcPct val="100000"/>
              </a:lnSpc>
              <a:spcBef>
                <a:spcPts val="40"/>
              </a:spcBef>
            </a:pPr>
            <a:endParaRPr sz="2250">
              <a:latin typeface="Calibri"/>
              <a:cs typeface="Calibri"/>
            </a:endParaRPr>
          </a:p>
          <a:p>
            <a:pPr marL="12700" marR="6350" algn="just">
              <a:lnSpc>
                <a:spcPct val="91400"/>
              </a:lnSpc>
            </a:pPr>
            <a:r>
              <a:rPr sz="1800" spc="-10" dirty="0">
                <a:latin typeface="Calibri"/>
                <a:cs typeface="Calibri"/>
              </a:rPr>
              <a:t>ESÚS</a:t>
            </a:r>
            <a:r>
              <a:rPr sz="1800" spc="-5" dirty="0">
                <a:latin typeface="Calibri"/>
                <a:cs typeface="Calibri"/>
              </a:rPr>
              <a:t> </a:t>
            </a:r>
            <a:r>
              <a:rPr sz="1800" dirty="0">
                <a:latin typeface="Calibri"/>
                <a:cs typeface="Calibri"/>
              </a:rPr>
              <a:t>a</a:t>
            </a:r>
            <a:r>
              <a:rPr sz="1800" spc="5" dirty="0">
                <a:latin typeface="Calibri"/>
                <a:cs typeface="Calibri"/>
              </a:rPr>
              <a:t> </a:t>
            </a:r>
            <a:r>
              <a:rPr sz="1800" spc="-10" dirty="0">
                <a:latin typeface="Calibri"/>
                <a:cs typeface="Calibri"/>
              </a:rPr>
              <a:t>euroregiony</a:t>
            </a:r>
            <a:r>
              <a:rPr sz="1800" spc="-5" dirty="0">
                <a:latin typeface="Calibri"/>
                <a:cs typeface="Calibri"/>
              </a:rPr>
              <a:t> </a:t>
            </a:r>
            <a:r>
              <a:rPr sz="1800" spc="-10" dirty="0">
                <a:latin typeface="Calibri"/>
                <a:cs typeface="Calibri"/>
              </a:rPr>
              <a:t>podporovaly</a:t>
            </a:r>
            <a:r>
              <a:rPr sz="1800" spc="-5" dirty="0">
                <a:latin typeface="Calibri"/>
                <a:cs typeface="Calibri"/>
              </a:rPr>
              <a:t> </a:t>
            </a:r>
            <a:r>
              <a:rPr sz="1800" dirty="0">
                <a:latin typeface="Calibri"/>
                <a:cs typeface="Calibri"/>
              </a:rPr>
              <a:t>u</a:t>
            </a:r>
            <a:r>
              <a:rPr sz="1800" spc="5" dirty="0">
                <a:latin typeface="Calibri"/>
                <a:cs typeface="Calibri"/>
              </a:rPr>
              <a:t> </a:t>
            </a:r>
            <a:r>
              <a:rPr sz="1800" spc="-10" dirty="0">
                <a:latin typeface="Calibri"/>
                <a:cs typeface="Calibri"/>
              </a:rPr>
              <a:t>vnitrostátních</a:t>
            </a:r>
            <a:r>
              <a:rPr sz="1800" spc="-5" dirty="0">
                <a:latin typeface="Calibri"/>
                <a:cs typeface="Calibri"/>
              </a:rPr>
              <a:t> </a:t>
            </a:r>
            <a:r>
              <a:rPr sz="1800" dirty="0">
                <a:latin typeface="Calibri"/>
                <a:cs typeface="Calibri"/>
              </a:rPr>
              <a:t>a</a:t>
            </a:r>
            <a:r>
              <a:rPr sz="1800" spc="5" dirty="0">
                <a:latin typeface="Calibri"/>
                <a:cs typeface="Calibri"/>
              </a:rPr>
              <a:t> </a:t>
            </a:r>
            <a:r>
              <a:rPr sz="1800" spc="-10" dirty="0">
                <a:latin typeface="Calibri"/>
                <a:cs typeface="Calibri"/>
              </a:rPr>
              <a:t>regionálních </a:t>
            </a:r>
            <a:r>
              <a:rPr sz="1800" spc="-5" dirty="0">
                <a:latin typeface="Calibri"/>
                <a:cs typeface="Calibri"/>
              </a:rPr>
              <a:t> </a:t>
            </a:r>
            <a:r>
              <a:rPr sz="1800" spc="-15" dirty="0">
                <a:latin typeface="Calibri"/>
                <a:cs typeface="Calibri"/>
              </a:rPr>
              <a:t>orgánů </a:t>
            </a:r>
            <a:r>
              <a:rPr sz="1800" spc="-25" dirty="0">
                <a:latin typeface="Calibri"/>
                <a:cs typeface="Calibri"/>
              </a:rPr>
              <a:t>práva </a:t>
            </a:r>
            <a:r>
              <a:rPr sz="1800" dirty="0">
                <a:latin typeface="Calibri"/>
                <a:cs typeface="Calibri"/>
              </a:rPr>
              <a:t>a </a:t>
            </a:r>
            <a:r>
              <a:rPr sz="1800" spc="-10" dirty="0">
                <a:latin typeface="Calibri"/>
                <a:cs typeface="Calibri"/>
              </a:rPr>
              <a:t>potřeby přeshraničních </a:t>
            </a:r>
            <a:r>
              <a:rPr sz="1800" spc="-5" dirty="0">
                <a:latin typeface="Calibri"/>
                <a:cs typeface="Calibri"/>
              </a:rPr>
              <a:t>občanů, </a:t>
            </a:r>
            <a:r>
              <a:rPr sz="1800" spc="-10" dirty="0">
                <a:latin typeface="Calibri"/>
                <a:cs typeface="Calibri"/>
              </a:rPr>
              <a:t>dojíždějících </a:t>
            </a:r>
            <a:r>
              <a:rPr sz="1800" dirty="0">
                <a:latin typeface="Calibri"/>
                <a:cs typeface="Calibri"/>
              </a:rPr>
              <a:t>osob a </a:t>
            </a:r>
            <a:r>
              <a:rPr sz="1800" spc="5" dirty="0">
                <a:latin typeface="Calibri"/>
                <a:cs typeface="Calibri"/>
              </a:rPr>
              <a:t> </a:t>
            </a:r>
            <a:r>
              <a:rPr sz="1800" spc="-5" dirty="0">
                <a:latin typeface="Calibri"/>
                <a:cs typeface="Calibri"/>
              </a:rPr>
              <a:t>dalších</a:t>
            </a:r>
            <a:r>
              <a:rPr sz="1800" spc="5" dirty="0">
                <a:latin typeface="Calibri"/>
                <a:cs typeface="Calibri"/>
              </a:rPr>
              <a:t> </a:t>
            </a:r>
            <a:r>
              <a:rPr sz="1800" spc="-10" dirty="0">
                <a:latin typeface="Calibri"/>
                <a:cs typeface="Calibri"/>
              </a:rPr>
              <a:t>skupin</a:t>
            </a:r>
            <a:r>
              <a:rPr sz="1800" dirty="0">
                <a:latin typeface="Calibri"/>
                <a:cs typeface="Calibri"/>
              </a:rPr>
              <a:t> </a:t>
            </a:r>
            <a:r>
              <a:rPr sz="1800" spc="-5" dirty="0">
                <a:latin typeface="Calibri"/>
                <a:cs typeface="Calibri"/>
              </a:rPr>
              <a:t>osob</a:t>
            </a:r>
            <a:r>
              <a:rPr sz="1800" spc="-10" dirty="0">
                <a:latin typeface="Calibri"/>
                <a:cs typeface="Calibri"/>
              </a:rPr>
              <a:t> </a:t>
            </a:r>
            <a:r>
              <a:rPr sz="1800" spc="-15" dirty="0">
                <a:latin typeface="Calibri"/>
                <a:cs typeface="Calibri"/>
              </a:rPr>
              <a:t>postižených</a:t>
            </a:r>
            <a:r>
              <a:rPr sz="1800" spc="15" dirty="0">
                <a:latin typeface="Calibri"/>
                <a:cs typeface="Calibri"/>
              </a:rPr>
              <a:t> </a:t>
            </a:r>
            <a:r>
              <a:rPr sz="1800" spc="-10" dirty="0">
                <a:latin typeface="Calibri"/>
                <a:cs typeface="Calibri"/>
              </a:rPr>
              <a:t>hraničními</a:t>
            </a:r>
            <a:r>
              <a:rPr sz="1800" spc="-5" dirty="0">
                <a:latin typeface="Calibri"/>
                <a:cs typeface="Calibri"/>
              </a:rPr>
              <a:t> </a:t>
            </a:r>
            <a:r>
              <a:rPr sz="1800" spc="-10" dirty="0">
                <a:latin typeface="Calibri"/>
                <a:cs typeface="Calibri"/>
              </a:rPr>
              <a:t>omezeními.</a:t>
            </a:r>
            <a:endParaRPr sz="180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9008" y="1636677"/>
            <a:ext cx="10895965" cy="99695"/>
            <a:chOff x="649008" y="1636677"/>
            <a:chExt cx="10895965" cy="99695"/>
          </a:xfrm>
        </p:grpSpPr>
        <p:sp>
          <p:nvSpPr>
            <p:cNvPr id="3" name="object 3"/>
            <p:cNvSpPr/>
            <p:nvPr/>
          </p:nvSpPr>
          <p:spPr>
            <a:xfrm>
              <a:off x="669214" y="1654612"/>
              <a:ext cx="10854690" cy="55244"/>
            </a:xfrm>
            <a:custGeom>
              <a:avLst/>
              <a:gdLst/>
              <a:ahLst/>
              <a:cxnLst/>
              <a:rect l="l" t="t" r="r" b="b"/>
              <a:pathLst>
                <a:path w="10854690" h="55244">
                  <a:moveTo>
                    <a:pt x="8385800" y="40132"/>
                  </a:moveTo>
                  <a:lnTo>
                    <a:pt x="7556331" y="40132"/>
                  </a:lnTo>
                  <a:lnTo>
                    <a:pt x="7612123" y="40512"/>
                  </a:lnTo>
                  <a:lnTo>
                    <a:pt x="7940555" y="52324"/>
                  </a:lnTo>
                  <a:lnTo>
                    <a:pt x="8045483" y="54610"/>
                  </a:lnTo>
                  <a:lnTo>
                    <a:pt x="8097913" y="54737"/>
                  </a:lnTo>
                  <a:lnTo>
                    <a:pt x="8150266" y="54356"/>
                  </a:lnTo>
                  <a:lnTo>
                    <a:pt x="8202499" y="52959"/>
                  </a:lnTo>
                  <a:lnTo>
                    <a:pt x="8254572" y="50546"/>
                  </a:lnTo>
                  <a:lnTo>
                    <a:pt x="8306443" y="47116"/>
                  </a:lnTo>
                  <a:lnTo>
                    <a:pt x="8385800" y="40132"/>
                  </a:lnTo>
                  <a:close/>
                </a:path>
                <a:path w="10854690" h="55244">
                  <a:moveTo>
                    <a:pt x="2679472" y="41021"/>
                  </a:moveTo>
                  <a:lnTo>
                    <a:pt x="2335093" y="41021"/>
                  </a:lnTo>
                  <a:lnTo>
                    <a:pt x="2355152" y="41401"/>
                  </a:lnTo>
                  <a:lnTo>
                    <a:pt x="2370143" y="42925"/>
                  </a:lnTo>
                  <a:lnTo>
                    <a:pt x="2396661" y="47878"/>
                  </a:lnTo>
                  <a:lnTo>
                    <a:pt x="2414058" y="50164"/>
                  </a:lnTo>
                  <a:lnTo>
                    <a:pt x="2438128" y="51942"/>
                  </a:lnTo>
                  <a:lnTo>
                    <a:pt x="2471805" y="52450"/>
                  </a:lnTo>
                  <a:lnTo>
                    <a:pt x="2518026" y="51308"/>
                  </a:lnTo>
                  <a:lnTo>
                    <a:pt x="2579724" y="48133"/>
                  </a:lnTo>
                  <a:lnTo>
                    <a:pt x="2679472" y="41021"/>
                  </a:lnTo>
                  <a:close/>
                </a:path>
                <a:path w="10854690" h="55244">
                  <a:moveTo>
                    <a:pt x="8322272" y="34036"/>
                  </a:moveTo>
                  <a:lnTo>
                    <a:pt x="4310201" y="34036"/>
                  </a:lnTo>
                  <a:lnTo>
                    <a:pt x="4368813" y="34162"/>
                  </a:lnTo>
                  <a:lnTo>
                    <a:pt x="4533892" y="36195"/>
                  </a:lnTo>
                  <a:lnTo>
                    <a:pt x="4625870" y="38735"/>
                  </a:lnTo>
                  <a:lnTo>
                    <a:pt x="4663703" y="40512"/>
                  </a:lnTo>
                  <a:lnTo>
                    <a:pt x="4694884" y="42417"/>
                  </a:lnTo>
                  <a:lnTo>
                    <a:pt x="4767935" y="47625"/>
                  </a:lnTo>
                  <a:lnTo>
                    <a:pt x="4797606" y="49149"/>
                  </a:lnTo>
                  <a:lnTo>
                    <a:pt x="4826690" y="50037"/>
                  </a:lnTo>
                  <a:lnTo>
                    <a:pt x="4858174" y="50164"/>
                  </a:lnTo>
                  <a:lnTo>
                    <a:pt x="4895046" y="49784"/>
                  </a:lnTo>
                  <a:lnTo>
                    <a:pt x="5229950" y="40639"/>
                  </a:lnTo>
                  <a:lnTo>
                    <a:pt x="5367781" y="39242"/>
                  </a:lnTo>
                  <a:lnTo>
                    <a:pt x="5892585" y="39242"/>
                  </a:lnTo>
                  <a:lnTo>
                    <a:pt x="5932026" y="37084"/>
                  </a:lnTo>
                  <a:lnTo>
                    <a:pt x="5981416" y="35178"/>
                  </a:lnTo>
                  <a:lnTo>
                    <a:pt x="6031470" y="34289"/>
                  </a:lnTo>
                  <a:lnTo>
                    <a:pt x="8324439" y="34289"/>
                  </a:lnTo>
                  <a:lnTo>
                    <a:pt x="8322272" y="34036"/>
                  </a:lnTo>
                  <a:close/>
                </a:path>
                <a:path w="10854690" h="55244">
                  <a:moveTo>
                    <a:pt x="8324439" y="34289"/>
                  </a:moveTo>
                  <a:lnTo>
                    <a:pt x="6031470" y="34289"/>
                  </a:lnTo>
                  <a:lnTo>
                    <a:pt x="6082353" y="34925"/>
                  </a:lnTo>
                  <a:lnTo>
                    <a:pt x="6134228" y="37464"/>
                  </a:lnTo>
                  <a:lnTo>
                    <a:pt x="6238875" y="46989"/>
                  </a:lnTo>
                  <a:lnTo>
                    <a:pt x="6287363" y="48767"/>
                  </a:lnTo>
                  <a:lnTo>
                    <a:pt x="6334358" y="48387"/>
                  </a:lnTo>
                  <a:lnTo>
                    <a:pt x="6482715" y="43052"/>
                  </a:lnTo>
                  <a:lnTo>
                    <a:pt x="6540067" y="42417"/>
                  </a:lnTo>
                  <a:lnTo>
                    <a:pt x="6575637" y="42417"/>
                  </a:lnTo>
                  <a:lnTo>
                    <a:pt x="6937782" y="38735"/>
                  </a:lnTo>
                  <a:lnTo>
                    <a:pt x="8372137" y="38735"/>
                  </a:lnTo>
                  <a:lnTo>
                    <a:pt x="8330939" y="35051"/>
                  </a:lnTo>
                  <a:lnTo>
                    <a:pt x="8324439" y="34289"/>
                  </a:lnTo>
                  <a:close/>
                </a:path>
                <a:path w="10854690" h="55244">
                  <a:moveTo>
                    <a:pt x="1520138" y="42417"/>
                  </a:moveTo>
                  <a:lnTo>
                    <a:pt x="1058874" y="42417"/>
                  </a:lnTo>
                  <a:lnTo>
                    <a:pt x="1096831" y="42545"/>
                  </a:lnTo>
                  <a:lnTo>
                    <a:pt x="1281283" y="48006"/>
                  </a:lnTo>
                  <a:lnTo>
                    <a:pt x="1335781" y="48640"/>
                  </a:lnTo>
                  <a:lnTo>
                    <a:pt x="1393726" y="48133"/>
                  </a:lnTo>
                  <a:lnTo>
                    <a:pt x="1455163" y="46227"/>
                  </a:lnTo>
                  <a:lnTo>
                    <a:pt x="1520138" y="42417"/>
                  </a:lnTo>
                  <a:close/>
                </a:path>
                <a:path w="10854690" h="55244">
                  <a:moveTo>
                    <a:pt x="1613625" y="38481"/>
                  </a:moveTo>
                  <a:lnTo>
                    <a:pt x="616488" y="38481"/>
                  </a:lnTo>
                  <a:lnTo>
                    <a:pt x="654800" y="38862"/>
                  </a:lnTo>
                  <a:lnTo>
                    <a:pt x="685054" y="40132"/>
                  </a:lnTo>
                  <a:lnTo>
                    <a:pt x="743440" y="46609"/>
                  </a:lnTo>
                  <a:lnTo>
                    <a:pt x="789642" y="48387"/>
                  </a:lnTo>
                  <a:lnTo>
                    <a:pt x="841982" y="48387"/>
                  </a:lnTo>
                  <a:lnTo>
                    <a:pt x="1058874" y="42417"/>
                  </a:lnTo>
                  <a:lnTo>
                    <a:pt x="1520138" y="42417"/>
                  </a:lnTo>
                  <a:lnTo>
                    <a:pt x="1560628" y="40132"/>
                  </a:lnTo>
                  <a:lnTo>
                    <a:pt x="1606446" y="38608"/>
                  </a:lnTo>
                  <a:lnTo>
                    <a:pt x="1613625" y="38481"/>
                  </a:lnTo>
                  <a:close/>
                </a:path>
                <a:path w="10854690" h="55244">
                  <a:moveTo>
                    <a:pt x="5411080" y="29972"/>
                  </a:moveTo>
                  <a:lnTo>
                    <a:pt x="3029967" y="29972"/>
                  </a:lnTo>
                  <a:lnTo>
                    <a:pt x="3142817" y="31241"/>
                  </a:lnTo>
                  <a:lnTo>
                    <a:pt x="3244475" y="34036"/>
                  </a:lnTo>
                  <a:lnTo>
                    <a:pt x="3446728" y="42417"/>
                  </a:lnTo>
                  <a:lnTo>
                    <a:pt x="3620955" y="47498"/>
                  </a:lnTo>
                  <a:lnTo>
                    <a:pt x="3675910" y="48133"/>
                  </a:lnTo>
                  <a:lnTo>
                    <a:pt x="3733203" y="48133"/>
                  </a:lnTo>
                  <a:lnTo>
                    <a:pt x="3791721" y="47371"/>
                  </a:lnTo>
                  <a:lnTo>
                    <a:pt x="3850355" y="45465"/>
                  </a:lnTo>
                  <a:lnTo>
                    <a:pt x="3943281" y="40386"/>
                  </a:lnTo>
                  <a:lnTo>
                    <a:pt x="4082129" y="36067"/>
                  </a:lnTo>
                  <a:lnTo>
                    <a:pt x="8322272" y="34036"/>
                  </a:lnTo>
                  <a:lnTo>
                    <a:pt x="8297355" y="31114"/>
                  </a:lnTo>
                  <a:lnTo>
                    <a:pt x="5504881" y="31114"/>
                  </a:lnTo>
                  <a:lnTo>
                    <a:pt x="5411080" y="29972"/>
                  </a:lnTo>
                  <a:close/>
                </a:path>
                <a:path w="10854690" h="55244">
                  <a:moveTo>
                    <a:pt x="8974246" y="17907"/>
                  </a:moveTo>
                  <a:lnTo>
                    <a:pt x="8921678" y="18414"/>
                  </a:lnTo>
                  <a:lnTo>
                    <a:pt x="8869948" y="20320"/>
                  </a:lnTo>
                  <a:lnTo>
                    <a:pt x="8819336" y="24129"/>
                  </a:lnTo>
                  <a:lnTo>
                    <a:pt x="8749329" y="30479"/>
                  </a:lnTo>
                  <a:lnTo>
                    <a:pt x="8684281" y="35433"/>
                  </a:lnTo>
                  <a:lnTo>
                    <a:pt x="8675614" y="35960"/>
                  </a:lnTo>
                  <a:lnTo>
                    <a:pt x="9115238" y="46354"/>
                  </a:lnTo>
                  <a:lnTo>
                    <a:pt x="9158793" y="46482"/>
                  </a:lnTo>
                  <a:lnTo>
                    <a:pt x="9196872" y="45974"/>
                  </a:lnTo>
                  <a:lnTo>
                    <a:pt x="9228712" y="44703"/>
                  </a:lnTo>
                  <a:lnTo>
                    <a:pt x="9298439" y="38608"/>
                  </a:lnTo>
                  <a:lnTo>
                    <a:pt x="9347921" y="37464"/>
                  </a:lnTo>
                  <a:lnTo>
                    <a:pt x="9762575" y="37464"/>
                  </a:lnTo>
                  <a:lnTo>
                    <a:pt x="9773357" y="36575"/>
                  </a:lnTo>
                  <a:lnTo>
                    <a:pt x="9438824" y="36575"/>
                  </a:lnTo>
                  <a:lnTo>
                    <a:pt x="9391328" y="35813"/>
                  </a:lnTo>
                  <a:lnTo>
                    <a:pt x="9342146" y="34036"/>
                  </a:lnTo>
                  <a:lnTo>
                    <a:pt x="9080776" y="20447"/>
                  </a:lnTo>
                  <a:lnTo>
                    <a:pt x="9027372" y="18669"/>
                  </a:lnTo>
                  <a:lnTo>
                    <a:pt x="8974246" y="17907"/>
                  </a:lnTo>
                  <a:close/>
                </a:path>
                <a:path w="10854690" h="55244">
                  <a:moveTo>
                    <a:pt x="9762575" y="37464"/>
                  </a:moveTo>
                  <a:lnTo>
                    <a:pt x="9347921" y="37464"/>
                  </a:lnTo>
                  <a:lnTo>
                    <a:pt x="9400709" y="38481"/>
                  </a:lnTo>
                  <a:lnTo>
                    <a:pt x="9566045" y="45338"/>
                  </a:lnTo>
                  <a:lnTo>
                    <a:pt x="9619190" y="46482"/>
                  </a:lnTo>
                  <a:lnTo>
                    <a:pt x="9669209" y="45720"/>
                  </a:lnTo>
                  <a:lnTo>
                    <a:pt x="9714813" y="42417"/>
                  </a:lnTo>
                  <a:lnTo>
                    <a:pt x="9751794" y="38353"/>
                  </a:lnTo>
                  <a:lnTo>
                    <a:pt x="9762575" y="37464"/>
                  </a:lnTo>
                  <a:close/>
                </a:path>
                <a:path w="10854690" h="55244">
                  <a:moveTo>
                    <a:pt x="10325630" y="34925"/>
                  </a:moveTo>
                  <a:lnTo>
                    <a:pt x="9802189" y="34925"/>
                  </a:lnTo>
                  <a:lnTo>
                    <a:pt x="9824014" y="35051"/>
                  </a:lnTo>
                  <a:lnTo>
                    <a:pt x="9926461" y="39115"/>
                  </a:lnTo>
                  <a:lnTo>
                    <a:pt x="9986951" y="40894"/>
                  </a:lnTo>
                  <a:lnTo>
                    <a:pt x="10067619" y="42417"/>
                  </a:lnTo>
                  <a:lnTo>
                    <a:pt x="10498784" y="46227"/>
                  </a:lnTo>
                  <a:lnTo>
                    <a:pt x="10550953" y="46227"/>
                  </a:lnTo>
                  <a:lnTo>
                    <a:pt x="10805110" y="43561"/>
                  </a:lnTo>
                  <a:lnTo>
                    <a:pt x="10854511" y="42417"/>
                  </a:lnTo>
                  <a:lnTo>
                    <a:pt x="10854384" y="38226"/>
                  </a:lnTo>
                  <a:lnTo>
                    <a:pt x="10854266" y="35687"/>
                  </a:lnTo>
                  <a:lnTo>
                    <a:pt x="10373093" y="35687"/>
                  </a:lnTo>
                  <a:lnTo>
                    <a:pt x="10325630" y="34925"/>
                  </a:lnTo>
                  <a:close/>
                </a:path>
                <a:path w="10854690" h="55244">
                  <a:moveTo>
                    <a:pt x="583" y="24129"/>
                  </a:moveTo>
                  <a:lnTo>
                    <a:pt x="116" y="29717"/>
                  </a:lnTo>
                  <a:lnTo>
                    <a:pt x="0" y="32258"/>
                  </a:lnTo>
                  <a:lnTo>
                    <a:pt x="468" y="35051"/>
                  </a:lnTo>
                  <a:lnTo>
                    <a:pt x="583" y="42417"/>
                  </a:lnTo>
                  <a:lnTo>
                    <a:pt x="49678" y="44450"/>
                  </a:lnTo>
                  <a:lnTo>
                    <a:pt x="103692" y="45465"/>
                  </a:lnTo>
                  <a:lnTo>
                    <a:pt x="161444" y="45720"/>
                  </a:lnTo>
                  <a:lnTo>
                    <a:pt x="283446" y="44450"/>
                  </a:lnTo>
                  <a:lnTo>
                    <a:pt x="571297" y="38735"/>
                  </a:lnTo>
                  <a:lnTo>
                    <a:pt x="1613625" y="38481"/>
                  </a:lnTo>
                  <a:lnTo>
                    <a:pt x="1656698" y="37719"/>
                  </a:lnTo>
                  <a:lnTo>
                    <a:pt x="2731867" y="37464"/>
                  </a:lnTo>
                  <a:lnTo>
                    <a:pt x="2784920" y="34671"/>
                  </a:lnTo>
                  <a:lnTo>
                    <a:pt x="2833584" y="32892"/>
                  </a:lnTo>
                  <a:lnTo>
                    <a:pt x="681090" y="32892"/>
                  </a:lnTo>
                  <a:lnTo>
                    <a:pt x="630549" y="30607"/>
                  </a:lnTo>
                  <a:lnTo>
                    <a:pt x="605790" y="27939"/>
                  </a:lnTo>
                  <a:lnTo>
                    <a:pt x="135324" y="27939"/>
                  </a:lnTo>
                  <a:lnTo>
                    <a:pt x="70627" y="27050"/>
                  </a:lnTo>
                  <a:lnTo>
                    <a:pt x="583" y="24129"/>
                  </a:lnTo>
                  <a:close/>
                </a:path>
                <a:path w="10854690" h="55244">
                  <a:moveTo>
                    <a:pt x="8372137" y="38735"/>
                  </a:moveTo>
                  <a:lnTo>
                    <a:pt x="6996525" y="38735"/>
                  </a:lnTo>
                  <a:lnTo>
                    <a:pt x="7054732" y="38862"/>
                  </a:lnTo>
                  <a:lnTo>
                    <a:pt x="7166483" y="40766"/>
                  </a:lnTo>
                  <a:lnTo>
                    <a:pt x="7284375" y="44450"/>
                  </a:lnTo>
                  <a:lnTo>
                    <a:pt x="7338840" y="45085"/>
                  </a:lnTo>
                  <a:lnTo>
                    <a:pt x="7385219" y="44576"/>
                  </a:lnTo>
                  <a:lnTo>
                    <a:pt x="7509068" y="40766"/>
                  </a:lnTo>
                  <a:lnTo>
                    <a:pt x="7556331" y="40132"/>
                  </a:lnTo>
                  <a:lnTo>
                    <a:pt x="8385800" y="40132"/>
                  </a:lnTo>
                  <a:lnTo>
                    <a:pt x="8389895" y="39794"/>
                  </a:lnTo>
                  <a:lnTo>
                    <a:pt x="8373558" y="38862"/>
                  </a:lnTo>
                  <a:lnTo>
                    <a:pt x="8372137" y="38735"/>
                  </a:lnTo>
                  <a:close/>
                </a:path>
                <a:path w="10854690" h="55244">
                  <a:moveTo>
                    <a:pt x="2731867" y="37464"/>
                  </a:moveTo>
                  <a:lnTo>
                    <a:pt x="1710491" y="37464"/>
                  </a:lnTo>
                  <a:lnTo>
                    <a:pt x="1766932" y="37719"/>
                  </a:lnTo>
                  <a:lnTo>
                    <a:pt x="2206573" y="44323"/>
                  </a:lnTo>
                  <a:lnTo>
                    <a:pt x="2246642" y="44323"/>
                  </a:lnTo>
                  <a:lnTo>
                    <a:pt x="2280426" y="43687"/>
                  </a:lnTo>
                  <a:lnTo>
                    <a:pt x="2335093" y="41021"/>
                  </a:lnTo>
                  <a:lnTo>
                    <a:pt x="2679472" y="41021"/>
                  </a:lnTo>
                  <a:lnTo>
                    <a:pt x="2722221" y="37973"/>
                  </a:lnTo>
                  <a:lnTo>
                    <a:pt x="2731867" y="37464"/>
                  </a:lnTo>
                  <a:close/>
                </a:path>
                <a:path w="10854690" h="55244">
                  <a:moveTo>
                    <a:pt x="5892585" y="39242"/>
                  </a:moveTo>
                  <a:lnTo>
                    <a:pt x="5367781" y="39242"/>
                  </a:lnTo>
                  <a:lnTo>
                    <a:pt x="5431602" y="39370"/>
                  </a:lnTo>
                  <a:lnTo>
                    <a:pt x="5773625" y="43941"/>
                  </a:lnTo>
                  <a:lnTo>
                    <a:pt x="5806284" y="43434"/>
                  </a:lnTo>
                  <a:lnTo>
                    <a:pt x="5834582" y="42417"/>
                  </a:lnTo>
                  <a:lnTo>
                    <a:pt x="5892585" y="39242"/>
                  </a:lnTo>
                  <a:close/>
                </a:path>
                <a:path w="10854690" h="55244">
                  <a:moveTo>
                    <a:pt x="8546497" y="34925"/>
                  </a:moveTo>
                  <a:lnTo>
                    <a:pt x="8493099" y="35433"/>
                  </a:lnTo>
                  <a:lnTo>
                    <a:pt x="8443386" y="36829"/>
                  </a:lnTo>
                  <a:lnTo>
                    <a:pt x="8398123" y="39115"/>
                  </a:lnTo>
                  <a:lnTo>
                    <a:pt x="8389895" y="39794"/>
                  </a:lnTo>
                  <a:lnTo>
                    <a:pt x="8418065" y="41401"/>
                  </a:lnTo>
                  <a:lnTo>
                    <a:pt x="8464900" y="42672"/>
                  </a:lnTo>
                  <a:lnTo>
                    <a:pt x="8514500" y="42799"/>
                  </a:lnTo>
                  <a:lnTo>
                    <a:pt x="8567305" y="41528"/>
                  </a:lnTo>
                  <a:lnTo>
                    <a:pt x="8623752" y="39115"/>
                  </a:lnTo>
                  <a:lnTo>
                    <a:pt x="8675614" y="35960"/>
                  </a:lnTo>
                  <a:lnTo>
                    <a:pt x="8602817" y="35051"/>
                  </a:lnTo>
                  <a:lnTo>
                    <a:pt x="8546497" y="34925"/>
                  </a:lnTo>
                  <a:close/>
                </a:path>
                <a:path w="10854690" h="55244">
                  <a:moveTo>
                    <a:pt x="9874162" y="0"/>
                  </a:moveTo>
                  <a:lnTo>
                    <a:pt x="9820740" y="888"/>
                  </a:lnTo>
                  <a:lnTo>
                    <a:pt x="9767026" y="3556"/>
                  </a:lnTo>
                  <a:lnTo>
                    <a:pt x="9713242" y="8127"/>
                  </a:lnTo>
                  <a:lnTo>
                    <a:pt x="9659611" y="14986"/>
                  </a:lnTo>
                  <a:lnTo>
                    <a:pt x="9606355" y="24129"/>
                  </a:lnTo>
                  <a:lnTo>
                    <a:pt x="9568402" y="30099"/>
                  </a:lnTo>
                  <a:lnTo>
                    <a:pt x="9527642" y="34036"/>
                  </a:lnTo>
                  <a:lnTo>
                    <a:pt x="9484356" y="36067"/>
                  </a:lnTo>
                  <a:lnTo>
                    <a:pt x="9438824" y="36575"/>
                  </a:lnTo>
                  <a:lnTo>
                    <a:pt x="9773357" y="36575"/>
                  </a:lnTo>
                  <a:lnTo>
                    <a:pt x="9779517" y="36067"/>
                  </a:lnTo>
                  <a:lnTo>
                    <a:pt x="9802189" y="34925"/>
                  </a:lnTo>
                  <a:lnTo>
                    <a:pt x="10325630" y="34925"/>
                  </a:lnTo>
                  <a:lnTo>
                    <a:pt x="10317720" y="34798"/>
                  </a:lnTo>
                  <a:lnTo>
                    <a:pt x="10265740" y="32638"/>
                  </a:lnTo>
                  <a:lnTo>
                    <a:pt x="10218183" y="29210"/>
                  </a:lnTo>
                  <a:lnTo>
                    <a:pt x="10176077" y="24129"/>
                  </a:lnTo>
                  <a:lnTo>
                    <a:pt x="10129088" y="17525"/>
                  </a:lnTo>
                  <a:lnTo>
                    <a:pt x="10080469" y="11684"/>
                  </a:lnTo>
                  <a:lnTo>
                    <a:pt x="10030445" y="6858"/>
                  </a:lnTo>
                  <a:lnTo>
                    <a:pt x="9979237" y="3175"/>
                  </a:lnTo>
                  <a:lnTo>
                    <a:pt x="9927069" y="888"/>
                  </a:lnTo>
                  <a:lnTo>
                    <a:pt x="9874162" y="0"/>
                  </a:lnTo>
                  <a:close/>
                </a:path>
                <a:path w="10854690" h="55244">
                  <a:moveTo>
                    <a:pt x="10854511" y="24129"/>
                  </a:moveTo>
                  <a:lnTo>
                    <a:pt x="10814867" y="24637"/>
                  </a:lnTo>
                  <a:lnTo>
                    <a:pt x="10549295" y="33274"/>
                  </a:lnTo>
                  <a:lnTo>
                    <a:pt x="10430833" y="35560"/>
                  </a:lnTo>
                  <a:lnTo>
                    <a:pt x="10373093" y="35687"/>
                  </a:lnTo>
                  <a:lnTo>
                    <a:pt x="10854266" y="35687"/>
                  </a:lnTo>
                  <a:lnTo>
                    <a:pt x="10854154" y="33274"/>
                  </a:lnTo>
                  <a:lnTo>
                    <a:pt x="10854276" y="29463"/>
                  </a:lnTo>
                  <a:lnTo>
                    <a:pt x="10854511" y="24129"/>
                  </a:lnTo>
                  <a:close/>
                </a:path>
                <a:path w="10854690" h="55244">
                  <a:moveTo>
                    <a:pt x="923111" y="24129"/>
                  </a:moveTo>
                  <a:lnTo>
                    <a:pt x="863453" y="24511"/>
                  </a:lnTo>
                  <a:lnTo>
                    <a:pt x="813226" y="26797"/>
                  </a:lnTo>
                  <a:lnTo>
                    <a:pt x="725848" y="32258"/>
                  </a:lnTo>
                  <a:lnTo>
                    <a:pt x="681090" y="32892"/>
                  </a:lnTo>
                  <a:lnTo>
                    <a:pt x="2833584" y="32892"/>
                  </a:lnTo>
                  <a:lnTo>
                    <a:pt x="2847489" y="32385"/>
                  </a:lnTo>
                  <a:lnTo>
                    <a:pt x="2893984" y="31241"/>
                  </a:lnTo>
                  <a:lnTo>
                    <a:pt x="2822441" y="31241"/>
                  </a:lnTo>
                  <a:lnTo>
                    <a:pt x="2775610" y="30987"/>
                  </a:lnTo>
                  <a:lnTo>
                    <a:pt x="2629055" y="26542"/>
                  </a:lnTo>
                  <a:lnTo>
                    <a:pt x="2203615" y="26542"/>
                  </a:lnTo>
                  <a:lnTo>
                    <a:pt x="2073276" y="25146"/>
                  </a:lnTo>
                  <a:lnTo>
                    <a:pt x="1049723" y="25146"/>
                  </a:lnTo>
                  <a:lnTo>
                    <a:pt x="923111" y="24129"/>
                  </a:lnTo>
                  <a:close/>
                </a:path>
                <a:path w="10854690" h="55244">
                  <a:moveTo>
                    <a:pt x="3106044" y="18796"/>
                  </a:moveTo>
                  <a:lnTo>
                    <a:pt x="3062691" y="19050"/>
                  </a:lnTo>
                  <a:lnTo>
                    <a:pt x="3023288" y="19938"/>
                  </a:lnTo>
                  <a:lnTo>
                    <a:pt x="2988324" y="21589"/>
                  </a:lnTo>
                  <a:lnTo>
                    <a:pt x="2913412" y="28194"/>
                  </a:lnTo>
                  <a:lnTo>
                    <a:pt x="2868253" y="30479"/>
                  </a:lnTo>
                  <a:lnTo>
                    <a:pt x="2822441" y="31241"/>
                  </a:lnTo>
                  <a:lnTo>
                    <a:pt x="2893984" y="31241"/>
                  </a:lnTo>
                  <a:lnTo>
                    <a:pt x="2909483" y="30861"/>
                  </a:lnTo>
                  <a:lnTo>
                    <a:pt x="2970457" y="30099"/>
                  </a:lnTo>
                  <a:lnTo>
                    <a:pt x="5411080" y="29972"/>
                  </a:lnTo>
                  <a:lnTo>
                    <a:pt x="5397721" y="29717"/>
                  </a:lnTo>
                  <a:lnTo>
                    <a:pt x="3649176" y="29717"/>
                  </a:lnTo>
                  <a:lnTo>
                    <a:pt x="3479004" y="27304"/>
                  </a:lnTo>
                  <a:lnTo>
                    <a:pt x="3152856" y="19303"/>
                  </a:lnTo>
                  <a:lnTo>
                    <a:pt x="3106044" y="18796"/>
                  </a:lnTo>
                  <a:close/>
                </a:path>
                <a:path w="10854690" h="55244">
                  <a:moveTo>
                    <a:pt x="6040549" y="23749"/>
                  </a:moveTo>
                  <a:lnTo>
                    <a:pt x="5927405" y="24129"/>
                  </a:lnTo>
                  <a:lnTo>
                    <a:pt x="5549797" y="31114"/>
                  </a:lnTo>
                  <a:lnTo>
                    <a:pt x="8297355" y="31114"/>
                  </a:lnTo>
                  <a:lnTo>
                    <a:pt x="8289771" y="30225"/>
                  </a:lnTo>
                  <a:lnTo>
                    <a:pt x="8279732" y="28701"/>
                  </a:lnTo>
                  <a:lnTo>
                    <a:pt x="7804202" y="28701"/>
                  </a:lnTo>
                  <a:lnTo>
                    <a:pt x="7743217" y="27559"/>
                  </a:lnTo>
                  <a:lnTo>
                    <a:pt x="7693866" y="24891"/>
                  </a:lnTo>
                  <a:lnTo>
                    <a:pt x="6240135" y="24891"/>
                  </a:lnTo>
                  <a:lnTo>
                    <a:pt x="6040549" y="23749"/>
                  </a:lnTo>
                  <a:close/>
                </a:path>
                <a:path w="10854690" h="55244">
                  <a:moveTo>
                    <a:pt x="4010394" y="17907"/>
                  </a:moveTo>
                  <a:lnTo>
                    <a:pt x="3938285" y="19558"/>
                  </a:lnTo>
                  <a:lnTo>
                    <a:pt x="3806474" y="26797"/>
                  </a:lnTo>
                  <a:lnTo>
                    <a:pt x="3756287" y="28575"/>
                  </a:lnTo>
                  <a:lnTo>
                    <a:pt x="3703691" y="29463"/>
                  </a:lnTo>
                  <a:lnTo>
                    <a:pt x="3649176" y="29717"/>
                  </a:lnTo>
                  <a:lnTo>
                    <a:pt x="5397721" y="29717"/>
                  </a:lnTo>
                  <a:lnTo>
                    <a:pt x="5285665" y="26797"/>
                  </a:lnTo>
                  <a:lnTo>
                    <a:pt x="4246177" y="26797"/>
                  </a:lnTo>
                  <a:lnTo>
                    <a:pt x="4209805" y="25273"/>
                  </a:lnTo>
                  <a:lnTo>
                    <a:pt x="4124395" y="20320"/>
                  </a:lnTo>
                  <a:lnTo>
                    <a:pt x="4071846" y="18414"/>
                  </a:lnTo>
                  <a:lnTo>
                    <a:pt x="4010394" y="17907"/>
                  </a:lnTo>
                  <a:close/>
                </a:path>
                <a:path w="10854690" h="55244">
                  <a:moveTo>
                    <a:pt x="8120873" y="16510"/>
                  </a:moveTo>
                  <a:lnTo>
                    <a:pt x="8073727" y="17907"/>
                  </a:lnTo>
                  <a:lnTo>
                    <a:pt x="7918955" y="25781"/>
                  </a:lnTo>
                  <a:lnTo>
                    <a:pt x="7862766" y="27812"/>
                  </a:lnTo>
                  <a:lnTo>
                    <a:pt x="7804202" y="28701"/>
                  </a:lnTo>
                  <a:lnTo>
                    <a:pt x="8279732" y="28701"/>
                  </a:lnTo>
                  <a:lnTo>
                    <a:pt x="8249614" y="24129"/>
                  </a:lnTo>
                  <a:lnTo>
                    <a:pt x="8208770" y="19050"/>
                  </a:lnTo>
                  <a:lnTo>
                    <a:pt x="8165872" y="16637"/>
                  </a:lnTo>
                  <a:lnTo>
                    <a:pt x="8120873" y="16510"/>
                  </a:lnTo>
                  <a:close/>
                </a:path>
                <a:path w="10854690" h="55244">
                  <a:moveTo>
                    <a:pt x="442930" y="17525"/>
                  </a:moveTo>
                  <a:lnTo>
                    <a:pt x="398423" y="18669"/>
                  </a:lnTo>
                  <a:lnTo>
                    <a:pt x="250941" y="25526"/>
                  </a:lnTo>
                  <a:lnTo>
                    <a:pt x="195240" y="27304"/>
                  </a:lnTo>
                  <a:lnTo>
                    <a:pt x="135324" y="27939"/>
                  </a:lnTo>
                  <a:lnTo>
                    <a:pt x="605790" y="27939"/>
                  </a:lnTo>
                  <a:lnTo>
                    <a:pt x="528362" y="19685"/>
                  </a:lnTo>
                  <a:lnTo>
                    <a:pt x="486054" y="17652"/>
                  </a:lnTo>
                  <a:lnTo>
                    <a:pt x="442930" y="17525"/>
                  </a:lnTo>
                  <a:close/>
                </a:path>
                <a:path w="10854690" h="55244">
                  <a:moveTo>
                    <a:pt x="4687368" y="12953"/>
                  </a:moveTo>
                  <a:lnTo>
                    <a:pt x="4634178" y="13081"/>
                  </a:lnTo>
                  <a:lnTo>
                    <a:pt x="4494215" y="14859"/>
                  </a:lnTo>
                  <a:lnTo>
                    <a:pt x="4454559" y="16001"/>
                  </a:lnTo>
                  <a:lnTo>
                    <a:pt x="4386580" y="18669"/>
                  </a:lnTo>
                  <a:lnTo>
                    <a:pt x="4334637" y="22225"/>
                  </a:lnTo>
                  <a:lnTo>
                    <a:pt x="4315027" y="24129"/>
                  </a:lnTo>
                  <a:lnTo>
                    <a:pt x="4280666" y="26670"/>
                  </a:lnTo>
                  <a:lnTo>
                    <a:pt x="4246177" y="26797"/>
                  </a:lnTo>
                  <a:lnTo>
                    <a:pt x="5285665" y="26797"/>
                  </a:lnTo>
                  <a:lnTo>
                    <a:pt x="4996077" y="17272"/>
                  </a:lnTo>
                  <a:lnTo>
                    <a:pt x="4743594" y="13208"/>
                  </a:lnTo>
                  <a:lnTo>
                    <a:pt x="4687368" y="12953"/>
                  </a:lnTo>
                  <a:close/>
                </a:path>
                <a:path w="10854690" h="55244">
                  <a:moveTo>
                    <a:pt x="2452676" y="23367"/>
                  </a:moveTo>
                  <a:lnTo>
                    <a:pt x="2249609" y="26542"/>
                  </a:lnTo>
                  <a:lnTo>
                    <a:pt x="2629055" y="26542"/>
                  </a:lnTo>
                  <a:lnTo>
                    <a:pt x="2570758" y="24764"/>
                  </a:lnTo>
                  <a:lnTo>
                    <a:pt x="2513328" y="23622"/>
                  </a:lnTo>
                  <a:lnTo>
                    <a:pt x="2452676" y="23367"/>
                  </a:lnTo>
                  <a:close/>
                </a:path>
                <a:path w="10854690" h="55244">
                  <a:moveTo>
                    <a:pt x="1818588" y="24129"/>
                  </a:moveTo>
                  <a:lnTo>
                    <a:pt x="1682713" y="24129"/>
                  </a:lnTo>
                  <a:lnTo>
                    <a:pt x="1174823" y="25146"/>
                  </a:lnTo>
                  <a:lnTo>
                    <a:pt x="2073276" y="25146"/>
                  </a:lnTo>
                  <a:lnTo>
                    <a:pt x="1818588" y="24129"/>
                  </a:lnTo>
                  <a:close/>
                </a:path>
                <a:path w="10854690" h="55244">
                  <a:moveTo>
                    <a:pt x="6635188" y="22478"/>
                  </a:moveTo>
                  <a:lnTo>
                    <a:pt x="6597882" y="22478"/>
                  </a:lnTo>
                  <a:lnTo>
                    <a:pt x="6293680" y="24891"/>
                  </a:lnTo>
                  <a:lnTo>
                    <a:pt x="6893618" y="24891"/>
                  </a:lnTo>
                  <a:lnTo>
                    <a:pt x="6635188" y="22478"/>
                  </a:lnTo>
                  <a:close/>
                </a:path>
                <a:path w="10854690" h="55244">
                  <a:moveTo>
                    <a:pt x="7462609" y="17272"/>
                  </a:moveTo>
                  <a:lnTo>
                    <a:pt x="7415093" y="17399"/>
                  </a:lnTo>
                  <a:lnTo>
                    <a:pt x="6893618" y="24891"/>
                  </a:lnTo>
                  <a:lnTo>
                    <a:pt x="7693866" y="24891"/>
                  </a:lnTo>
                  <a:lnTo>
                    <a:pt x="7639383" y="21589"/>
                  </a:lnTo>
                  <a:lnTo>
                    <a:pt x="7597378" y="19685"/>
                  </a:lnTo>
                  <a:lnTo>
                    <a:pt x="7553849" y="18287"/>
                  </a:lnTo>
                  <a:lnTo>
                    <a:pt x="7508894" y="17525"/>
                  </a:lnTo>
                  <a:lnTo>
                    <a:pt x="7462609" y="17272"/>
                  </a:lnTo>
                  <a:close/>
                </a:path>
              </a:pathLst>
            </a:custGeom>
            <a:solidFill>
              <a:srgbClr val="EC7C30"/>
            </a:solidFill>
          </p:spPr>
          <p:txBody>
            <a:bodyPr wrap="square" lIns="0" tIns="0" rIns="0" bIns="0" rtlCol="0"/>
            <a:lstStyle/>
            <a:p>
              <a:endParaRPr/>
            </a:p>
          </p:txBody>
        </p:sp>
        <p:sp>
          <p:nvSpPr>
            <p:cNvPr id="4" name="object 4"/>
            <p:cNvSpPr/>
            <p:nvPr/>
          </p:nvSpPr>
          <p:spPr>
            <a:xfrm>
              <a:off x="669582" y="1657251"/>
              <a:ext cx="10855325" cy="58419"/>
            </a:xfrm>
            <a:custGeom>
              <a:avLst/>
              <a:gdLst/>
              <a:ahLst/>
              <a:cxnLst/>
              <a:rect l="l" t="t" r="r" b="b"/>
              <a:pathLst>
                <a:path w="10855325" h="58419">
                  <a:moveTo>
                    <a:pt x="215" y="21434"/>
                  </a:moveTo>
                  <a:lnTo>
                    <a:pt x="51008" y="16258"/>
                  </a:lnTo>
                  <a:lnTo>
                    <a:pt x="104620" y="13195"/>
                  </a:lnTo>
                  <a:lnTo>
                    <a:pt x="159893" y="11895"/>
                  </a:lnTo>
                  <a:lnTo>
                    <a:pt x="215667" y="12006"/>
                  </a:lnTo>
                  <a:lnTo>
                    <a:pt x="270785" y="13176"/>
                  </a:lnTo>
                  <a:lnTo>
                    <a:pt x="324086" y="15056"/>
                  </a:lnTo>
                  <a:lnTo>
                    <a:pt x="374412" y="17292"/>
                  </a:lnTo>
                  <a:lnTo>
                    <a:pt x="420605" y="19536"/>
                  </a:lnTo>
                  <a:lnTo>
                    <a:pt x="461505" y="21434"/>
                  </a:lnTo>
                  <a:lnTo>
                    <a:pt x="489841" y="22707"/>
                  </a:lnTo>
                  <a:lnTo>
                    <a:pt x="522371" y="24219"/>
                  </a:lnTo>
                  <a:lnTo>
                    <a:pt x="559037" y="25846"/>
                  </a:lnTo>
                  <a:lnTo>
                    <a:pt x="599777" y="27465"/>
                  </a:lnTo>
                  <a:lnTo>
                    <a:pt x="644532" y="28953"/>
                  </a:lnTo>
                  <a:lnTo>
                    <a:pt x="693242" y="30189"/>
                  </a:lnTo>
                  <a:lnTo>
                    <a:pt x="745846" y="31048"/>
                  </a:lnTo>
                  <a:lnTo>
                    <a:pt x="802286" y="31409"/>
                  </a:lnTo>
                  <a:lnTo>
                    <a:pt x="862501" y="31148"/>
                  </a:lnTo>
                  <a:lnTo>
                    <a:pt x="926431" y="30143"/>
                  </a:lnTo>
                  <a:lnTo>
                    <a:pt x="994017" y="28271"/>
                  </a:lnTo>
                  <a:lnTo>
                    <a:pt x="1065197" y="25409"/>
                  </a:lnTo>
                  <a:lnTo>
                    <a:pt x="1139913" y="21434"/>
                  </a:lnTo>
                  <a:lnTo>
                    <a:pt x="1200046" y="18232"/>
                  </a:lnTo>
                  <a:lnTo>
                    <a:pt x="1256548" y="15980"/>
                  </a:lnTo>
                  <a:lnTo>
                    <a:pt x="1309884" y="14567"/>
                  </a:lnTo>
                  <a:lnTo>
                    <a:pt x="1360520" y="13879"/>
                  </a:lnTo>
                  <a:lnTo>
                    <a:pt x="1408921" y="13806"/>
                  </a:lnTo>
                  <a:lnTo>
                    <a:pt x="1455551" y="14234"/>
                  </a:lnTo>
                  <a:lnTo>
                    <a:pt x="1500876" y="15052"/>
                  </a:lnTo>
                  <a:lnTo>
                    <a:pt x="1545361" y="16147"/>
                  </a:lnTo>
                  <a:lnTo>
                    <a:pt x="1589471" y="17408"/>
                  </a:lnTo>
                  <a:lnTo>
                    <a:pt x="1633671" y="18721"/>
                  </a:lnTo>
                  <a:lnTo>
                    <a:pt x="1678426" y="19976"/>
                  </a:lnTo>
                  <a:lnTo>
                    <a:pt x="1724201" y="21059"/>
                  </a:lnTo>
                  <a:lnTo>
                    <a:pt x="1771461" y="21858"/>
                  </a:lnTo>
                  <a:lnTo>
                    <a:pt x="1820672" y="22262"/>
                  </a:lnTo>
                  <a:lnTo>
                    <a:pt x="1872298" y="22158"/>
                  </a:lnTo>
                  <a:lnTo>
                    <a:pt x="1926805" y="21434"/>
                  </a:lnTo>
                  <a:lnTo>
                    <a:pt x="2005569" y="19959"/>
                  </a:lnTo>
                  <a:lnTo>
                    <a:pt x="2064800" y="18934"/>
                  </a:lnTo>
                  <a:lnTo>
                    <a:pt x="2108197" y="18313"/>
                  </a:lnTo>
                  <a:lnTo>
                    <a:pt x="2139462" y="18051"/>
                  </a:lnTo>
                  <a:lnTo>
                    <a:pt x="2162295" y="18100"/>
                  </a:lnTo>
                  <a:lnTo>
                    <a:pt x="2180396" y="18416"/>
                  </a:lnTo>
                  <a:lnTo>
                    <a:pt x="2197465" y="18954"/>
                  </a:lnTo>
                  <a:lnTo>
                    <a:pt x="2217203" y="19666"/>
                  </a:lnTo>
                  <a:lnTo>
                    <a:pt x="2243309" y="20508"/>
                  </a:lnTo>
                  <a:lnTo>
                    <a:pt x="2279484" y="21434"/>
                  </a:lnTo>
                  <a:lnTo>
                    <a:pt x="2334404" y="22940"/>
                  </a:lnTo>
                  <a:lnTo>
                    <a:pt x="2380653" y="24511"/>
                  </a:lnTo>
                  <a:lnTo>
                    <a:pt x="2422529" y="25806"/>
                  </a:lnTo>
                  <a:lnTo>
                    <a:pt x="2464333" y="26486"/>
                  </a:lnTo>
                  <a:lnTo>
                    <a:pt x="2510362" y="26210"/>
                  </a:lnTo>
                  <a:lnTo>
                    <a:pt x="2564914" y="24640"/>
                  </a:lnTo>
                  <a:lnTo>
                    <a:pt x="2632290" y="21434"/>
                  </a:lnTo>
                  <a:lnTo>
                    <a:pt x="2663604" y="19622"/>
                  </a:lnTo>
                  <a:lnTo>
                    <a:pt x="2698823" y="17474"/>
                  </a:lnTo>
                  <a:lnTo>
                    <a:pt x="2737622" y="15093"/>
                  </a:lnTo>
                  <a:lnTo>
                    <a:pt x="2779675" y="12580"/>
                  </a:lnTo>
                  <a:lnTo>
                    <a:pt x="2824656" y="10041"/>
                  </a:lnTo>
                  <a:lnTo>
                    <a:pt x="2872240" y="7577"/>
                  </a:lnTo>
                  <a:lnTo>
                    <a:pt x="2922102" y="5291"/>
                  </a:lnTo>
                  <a:lnTo>
                    <a:pt x="2973916" y="3288"/>
                  </a:lnTo>
                  <a:lnTo>
                    <a:pt x="3027356" y="1669"/>
                  </a:lnTo>
                  <a:lnTo>
                    <a:pt x="3082096" y="539"/>
                  </a:lnTo>
                  <a:lnTo>
                    <a:pt x="3137811" y="0"/>
                  </a:lnTo>
                  <a:lnTo>
                    <a:pt x="3194176" y="154"/>
                  </a:lnTo>
                  <a:lnTo>
                    <a:pt x="3250865" y="1106"/>
                  </a:lnTo>
                  <a:lnTo>
                    <a:pt x="3307551" y="2959"/>
                  </a:lnTo>
                  <a:lnTo>
                    <a:pt x="3363910" y="5815"/>
                  </a:lnTo>
                  <a:lnTo>
                    <a:pt x="3419617" y="9777"/>
                  </a:lnTo>
                  <a:lnTo>
                    <a:pt x="3474344" y="14949"/>
                  </a:lnTo>
                  <a:lnTo>
                    <a:pt x="3527767" y="21434"/>
                  </a:lnTo>
                  <a:lnTo>
                    <a:pt x="3598912" y="30262"/>
                  </a:lnTo>
                  <a:lnTo>
                    <a:pt x="3666570" y="36988"/>
                  </a:lnTo>
                  <a:lnTo>
                    <a:pt x="3730830" y="41786"/>
                  </a:lnTo>
                  <a:lnTo>
                    <a:pt x="3791780" y="44827"/>
                  </a:lnTo>
                  <a:lnTo>
                    <a:pt x="3849511" y="46281"/>
                  </a:lnTo>
                  <a:lnTo>
                    <a:pt x="3904109" y="46322"/>
                  </a:lnTo>
                  <a:lnTo>
                    <a:pt x="3955665" y="45120"/>
                  </a:lnTo>
                  <a:lnTo>
                    <a:pt x="4004267" y="42848"/>
                  </a:lnTo>
                  <a:lnTo>
                    <a:pt x="4050004" y="39676"/>
                  </a:lnTo>
                  <a:lnTo>
                    <a:pt x="4092964" y="35777"/>
                  </a:lnTo>
                  <a:lnTo>
                    <a:pt x="4133237" y="31323"/>
                  </a:lnTo>
                  <a:lnTo>
                    <a:pt x="4206074" y="21434"/>
                  </a:lnTo>
                  <a:lnTo>
                    <a:pt x="4267525" y="13856"/>
                  </a:lnTo>
                  <a:lnTo>
                    <a:pt x="4325671" y="9704"/>
                  </a:lnTo>
                  <a:lnTo>
                    <a:pt x="4380284" y="8438"/>
                  </a:lnTo>
                  <a:lnTo>
                    <a:pt x="4431138" y="9517"/>
                  </a:lnTo>
                  <a:lnTo>
                    <a:pt x="4478006" y="12403"/>
                  </a:lnTo>
                  <a:lnTo>
                    <a:pt x="4520663" y="16555"/>
                  </a:lnTo>
                  <a:lnTo>
                    <a:pt x="4558880" y="21434"/>
                  </a:lnTo>
                  <a:lnTo>
                    <a:pt x="4583589" y="23656"/>
                  </a:lnTo>
                  <a:lnTo>
                    <a:pt x="4618082" y="24971"/>
                  </a:lnTo>
                  <a:lnTo>
                    <a:pt x="4660940" y="25523"/>
                  </a:lnTo>
                  <a:lnTo>
                    <a:pt x="4710743" y="25461"/>
                  </a:lnTo>
                  <a:lnTo>
                    <a:pt x="4766070" y="24930"/>
                  </a:lnTo>
                  <a:lnTo>
                    <a:pt x="4825503" y="24078"/>
                  </a:lnTo>
                  <a:lnTo>
                    <a:pt x="4887620" y="23051"/>
                  </a:lnTo>
                  <a:lnTo>
                    <a:pt x="4951002" y="21996"/>
                  </a:lnTo>
                  <a:lnTo>
                    <a:pt x="5014229" y="21059"/>
                  </a:lnTo>
                  <a:lnTo>
                    <a:pt x="5075881" y="20388"/>
                  </a:lnTo>
                  <a:lnTo>
                    <a:pt x="5134538" y="20129"/>
                  </a:lnTo>
                  <a:lnTo>
                    <a:pt x="5188780" y="20429"/>
                  </a:lnTo>
                  <a:lnTo>
                    <a:pt x="5237187" y="21434"/>
                  </a:lnTo>
                  <a:lnTo>
                    <a:pt x="5272536" y="22187"/>
                  </a:lnTo>
                  <a:lnTo>
                    <a:pt x="5313077" y="22462"/>
                  </a:lnTo>
                  <a:lnTo>
                    <a:pt x="5358155" y="22333"/>
                  </a:lnTo>
                  <a:lnTo>
                    <a:pt x="5407115" y="21873"/>
                  </a:lnTo>
                  <a:lnTo>
                    <a:pt x="5459299" y="21154"/>
                  </a:lnTo>
                  <a:lnTo>
                    <a:pt x="5514052" y="20248"/>
                  </a:lnTo>
                  <a:lnTo>
                    <a:pt x="5570718" y="19231"/>
                  </a:lnTo>
                  <a:lnTo>
                    <a:pt x="5628641" y="18173"/>
                  </a:lnTo>
                  <a:lnTo>
                    <a:pt x="5687164" y="17148"/>
                  </a:lnTo>
                  <a:lnTo>
                    <a:pt x="5745633" y="16228"/>
                  </a:lnTo>
                  <a:lnTo>
                    <a:pt x="5803389" y="15488"/>
                  </a:lnTo>
                  <a:lnTo>
                    <a:pt x="5859779" y="14999"/>
                  </a:lnTo>
                  <a:lnTo>
                    <a:pt x="5914145" y="14835"/>
                  </a:lnTo>
                  <a:lnTo>
                    <a:pt x="5965832" y="15068"/>
                  </a:lnTo>
                  <a:lnTo>
                    <a:pt x="6014183" y="15772"/>
                  </a:lnTo>
                  <a:lnTo>
                    <a:pt x="6058543" y="17019"/>
                  </a:lnTo>
                  <a:lnTo>
                    <a:pt x="6098256" y="18882"/>
                  </a:lnTo>
                  <a:lnTo>
                    <a:pt x="6183664" y="25977"/>
                  </a:lnTo>
                  <a:lnTo>
                    <a:pt x="6233699" y="29966"/>
                  </a:lnTo>
                  <a:lnTo>
                    <a:pt x="6283143" y="33285"/>
                  </a:lnTo>
                  <a:lnTo>
                    <a:pt x="6332372" y="35813"/>
                  </a:lnTo>
                  <a:lnTo>
                    <a:pt x="6381762" y="37432"/>
                  </a:lnTo>
                  <a:lnTo>
                    <a:pt x="6431689" y="38025"/>
                  </a:lnTo>
                  <a:lnTo>
                    <a:pt x="6482528" y="37472"/>
                  </a:lnTo>
                  <a:lnTo>
                    <a:pt x="6534654" y="35655"/>
                  </a:lnTo>
                  <a:lnTo>
                    <a:pt x="6588443" y="32455"/>
                  </a:lnTo>
                  <a:lnTo>
                    <a:pt x="6644271" y="27754"/>
                  </a:lnTo>
                  <a:lnTo>
                    <a:pt x="6702513" y="21434"/>
                  </a:lnTo>
                  <a:lnTo>
                    <a:pt x="6758689" y="15168"/>
                  </a:lnTo>
                  <a:lnTo>
                    <a:pt x="6809143" y="10608"/>
                  </a:lnTo>
                  <a:lnTo>
                    <a:pt x="6855492" y="7604"/>
                  </a:lnTo>
                  <a:lnTo>
                    <a:pt x="6899352" y="6005"/>
                  </a:lnTo>
                  <a:lnTo>
                    <a:pt x="6942337" y="5659"/>
                  </a:lnTo>
                  <a:lnTo>
                    <a:pt x="6986063" y="6414"/>
                  </a:lnTo>
                  <a:lnTo>
                    <a:pt x="7032147" y="8121"/>
                  </a:lnTo>
                  <a:lnTo>
                    <a:pt x="7082203" y="10627"/>
                  </a:lnTo>
                  <a:lnTo>
                    <a:pt x="7137847" y="13782"/>
                  </a:lnTo>
                  <a:lnTo>
                    <a:pt x="7200695" y="17435"/>
                  </a:lnTo>
                  <a:lnTo>
                    <a:pt x="7272362" y="21434"/>
                  </a:lnTo>
                  <a:lnTo>
                    <a:pt x="7330374" y="23757"/>
                  </a:lnTo>
                  <a:lnTo>
                    <a:pt x="7384428" y="24460"/>
                  </a:lnTo>
                  <a:lnTo>
                    <a:pt x="7435145" y="23858"/>
                  </a:lnTo>
                  <a:lnTo>
                    <a:pt x="7483148" y="22267"/>
                  </a:lnTo>
                  <a:lnTo>
                    <a:pt x="7529059" y="20003"/>
                  </a:lnTo>
                  <a:lnTo>
                    <a:pt x="7573498" y="17382"/>
                  </a:lnTo>
                  <a:lnTo>
                    <a:pt x="7617088" y="14719"/>
                  </a:lnTo>
                  <a:lnTo>
                    <a:pt x="7660451" y="12330"/>
                  </a:lnTo>
                  <a:lnTo>
                    <a:pt x="7704208" y="10531"/>
                  </a:lnTo>
                  <a:lnTo>
                    <a:pt x="7748981" y="9637"/>
                  </a:lnTo>
                  <a:lnTo>
                    <a:pt x="7795392" y="9965"/>
                  </a:lnTo>
                  <a:lnTo>
                    <a:pt x="7844062" y="11830"/>
                  </a:lnTo>
                  <a:lnTo>
                    <a:pt x="7895614" y="15548"/>
                  </a:lnTo>
                  <a:lnTo>
                    <a:pt x="7950669" y="21434"/>
                  </a:lnTo>
                  <a:lnTo>
                    <a:pt x="8000671" y="26760"/>
                  </a:lnTo>
                  <a:lnTo>
                    <a:pt x="8050860" y="30482"/>
                  </a:lnTo>
                  <a:lnTo>
                    <a:pt x="8101171" y="32792"/>
                  </a:lnTo>
                  <a:lnTo>
                    <a:pt x="8151544" y="33882"/>
                  </a:lnTo>
                  <a:lnTo>
                    <a:pt x="8201913" y="33942"/>
                  </a:lnTo>
                  <a:lnTo>
                    <a:pt x="8252216" y="33165"/>
                  </a:lnTo>
                  <a:lnTo>
                    <a:pt x="8302390" y="31742"/>
                  </a:lnTo>
                  <a:lnTo>
                    <a:pt x="8352370" y="29863"/>
                  </a:lnTo>
                  <a:lnTo>
                    <a:pt x="8402095" y="27722"/>
                  </a:lnTo>
                  <a:lnTo>
                    <a:pt x="8451501" y="25508"/>
                  </a:lnTo>
                  <a:lnTo>
                    <a:pt x="8500524" y="23414"/>
                  </a:lnTo>
                  <a:lnTo>
                    <a:pt x="8549101" y="21630"/>
                  </a:lnTo>
                  <a:lnTo>
                    <a:pt x="8597170" y="20349"/>
                  </a:lnTo>
                  <a:lnTo>
                    <a:pt x="8644666" y="19762"/>
                  </a:lnTo>
                  <a:lnTo>
                    <a:pt x="8691527" y="20059"/>
                  </a:lnTo>
                  <a:lnTo>
                    <a:pt x="8737688" y="21434"/>
                  </a:lnTo>
                  <a:lnTo>
                    <a:pt x="8783095" y="23019"/>
                  </a:lnTo>
                  <a:lnTo>
                    <a:pt x="8827934" y="23892"/>
                  </a:lnTo>
                  <a:lnTo>
                    <a:pt x="8872435" y="24162"/>
                  </a:lnTo>
                  <a:lnTo>
                    <a:pt x="8916826" y="23934"/>
                  </a:lnTo>
                  <a:lnTo>
                    <a:pt x="8961338" y="23316"/>
                  </a:lnTo>
                  <a:lnTo>
                    <a:pt x="9006200" y="22416"/>
                  </a:lnTo>
                  <a:lnTo>
                    <a:pt x="9051641" y="21340"/>
                  </a:lnTo>
                  <a:lnTo>
                    <a:pt x="9097892" y="20196"/>
                  </a:lnTo>
                  <a:lnTo>
                    <a:pt x="9145182" y="19090"/>
                  </a:lnTo>
                  <a:lnTo>
                    <a:pt x="9193740" y="18130"/>
                  </a:lnTo>
                  <a:lnTo>
                    <a:pt x="9243796" y="17423"/>
                  </a:lnTo>
                  <a:lnTo>
                    <a:pt x="9295580" y="17076"/>
                  </a:lnTo>
                  <a:lnTo>
                    <a:pt x="9349320" y="17197"/>
                  </a:lnTo>
                  <a:lnTo>
                    <a:pt x="9405248" y="17892"/>
                  </a:lnTo>
                  <a:lnTo>
                    <a:pt x="9463591" y="19268"/>
                  </a:lnTo>
                  <a:lnTo>
                    <a:pt x="9524580" y="21434"/>
                  </a:lnTo>
                  <a:lnTo>
                    <a:pt x="9563452" y="22943"/>
                  </a:lnTo>
                  <a:lnTo>
                    <a:pt x="9603282" y="24279"/>
                  </a:lnTo>
                  <a:lnTo>
                    <a:pt x="9644074" y="25448"/>
                  </a:lnTo>
                  <a:lnTo>
                    <a:pt x="9685830" y="26458"/>
                  </a:lnTo>
                  <a:lnTo>
                    <a:pt x="9728553" y="27315"/>
                  </a:lnTo>
                  <a:lnTo>
                    <a:pt x="9772246" y="28025"/>
                  </a:lnTo>
                  <a:lnTo>
                    <a:pt x="9816912" y="28595"/>
                  </a:lnTo>
                  <a:lnTo>
                    <a:pt x="9862554" y="29032"/>
                  </a:lnTo>
                  <a:lnTo>
                    <a:pt x="9909174" y="29341"/>
                  </a:lnTo>
                  <a:lnTo>
                    <a:pt x="9956775" y="29529"/>
                  </a:lnTo>
                  <a:lnTo>
                    <a:pt x="10005360" y="29603"/>
                  </a:lnTo>
                  <a:lnTo>
                    <a:pt x="10054932" y="29570"/>
                  </a:lnTo>
                  <a:lnTo>
                    <a:pt x="10105494" y="29435"/>
                  </a:lnTo>
                  <a:lnTo>
                    <a:pt x="10157049" y="29205"/>
                  </a:lnTo>
                  <a:lnTo>
                    <a:pt x="10209598" y="28888"/>
                  </a:lnTo>
                  <a:lnTo>
                    <a:pt x="10263146" y="28488"/>
                  </a:lnTo>
                  <a:lnTo>
                    <a:pt x="10317695" y="28014"/>
                  </a:lnTo>
                  <a:lnTo>
                    <a:pt x="10373248" y="27471"/>
                  </a:lnTo>
                  <a:lnTo>
                    <a:pt x="10429807" y="26866"/>
                  </a:lnTo>
                  <a:lnTo>
                    <a:pt x="10487376" y="26205"/>
                  </a:lnTo>
                  <a:lnTo>
                    <a:pt x="10545957" y="25494"/>
                  </a:lnTo>
                  <a:lnTo>
                    <a:pt x="10605553" y="24742"/>
                  </a:lnTo>
                  <a:lnTo>
                    <a:pt x="10666166" y="23953"/>
                  </a:lnTo>
                  <a:lnTo>
                    <a:pt x="10727801" y="23134"/>
                  </a:lnTo>
                  <a:lnTo>
                    <a:pt x="10790459" y="22292"/>
                  </a:lnTo>
                  <a:lnTo>
                    <a:pt x="10854143" y="21434"/>
                  </a:lnTo>
                  <a:lnTo>
                    <a:pt x="10854778" y="25879"/>
                  </a:lnTo>
                  <a:lnTo>
                    <a:pt x="10801557" y="42803"/>
                  </a:lnTo>
                  <a:lnTo>
                    <a:pt x="10751401" y="45173"/>
                  </a:lnTo>
                  <a:lnTo>
                    <a:pt x="10702778" y="46806"/>
                  </a:lnTo>
                  <a:lnTo>
                    <a:pt x="10654789" y="47676"/>
                  </a:lnTo>
                  <a:lnTo>
                    <a:pt x="10606533" y="47760"/>
                  </a:lnTo>
                  <a:lnTo>
                    <a:pt x="10557114" y="47031"/>
                  </a:lnTo>
                  <a:lnTo>
                    <a:pt x="10505631" y="45466"/>
                  </a:lnTo>
                  <a:lnTo>
                    <a:pt x="10451186" y="43037"/>
                  </a:lnTo>
                  <a:lnTo>
                    <a:pt x="10392879" y="39722"/>
                  </a:lnTo>
                  <a:lnTo>
                    <a:pt x="10360843" y="37735"/>
                  </a:lnTo>
                  <a:lnTo>
                    <a:pt x="10325469" y="35591"/>
                  </a:lnTo>
                  <a:lnTo>
                    <a:pt x="10286993" y="33363"/>
                  </a:lnTo>
                  <a:lnTo>
                    <a:pt x="10245649" y="31124"/>
                  </a:lnTo>
                  <a:lnTo>
                    <a:pt x="10201673" y="28949"/>
                  </a:lnTo>
                  <a:lnTo>
                    <a:pt x="10155300" y="26909"/>
                  </a:lnTo>
                  <a:lnTo>
                    <a:pt x="10106765" y="25078"/>
                  </a:lnTo>
                  <a:lnTo>
                    <a:pt x="10056303" y="23531"/>
                  </a:lnTo>
                  <a:lnTo>
                    <a:pt x="10004148" y="22339"/>
                  </a:lnTo>
                  <a:lnTo>
                    <a:pt x="9950537" y="21576"/>
                  </a:lnTo>
                  <a:lnTo>
                    <a:pt x="9895704" y="21316"/>
                  </a:lnTo>
                  <a:lnTo>
                    <a:pt x="9839884" y="21631"/>
                  </a:lnTo>
                  <a:lnTo>
                    <a:pt x="9783312" y="22596"/>
                  </a:lnTo>
                  <a:lnTo>
                    <a:pt x="9726223" y="24283"/>
                  </a:lnTo>
                  <a:lnTo>
                    <a:pt x="9668853" y="26766"/>
                  </a:lnTo>
                  <a:lnTo>
                    <a:pt x="9611436" y="30118"/>
                  </a:lnTo>
                  <a:lnTo>
                    <a:pt x="9554207" y="34412"/>
                  </a:lnTo>
                  <a:lnTo>
                    <a:pt x="9497402" y="39722"/>
                  </a:lnTo>
                  <a:lnTo>
                    <a:pt x="9429134" y="46375"/>
                  </a:lnTo>
                  <a:lnTo>
                    <a:pt x="9368835" y="51412"/>
                  </a:lnTo>
                  <a:lnTo>
                    <a:pt x="9315273" y="54980"/>
                  </a:lnTo>
                  <a:lnTo>
                    <a:pt x="9267219" y="57228"/>
                  </a:lnTo>
                  <a:lnTo>
                    <a:pt x="9223443" y="58304"/>
                  </a:lnTo>
                  <a:lnTo>
                    <a:pt x="9182714" y="58356"/>
                  </a:lnTo>
                  <a:lnTo>
                    <a:pt x="9143803" y="57534"/>
                  </a:lnTo>
                  <a:lnTo>
                    <a:pt x="9105478" y="55984"/>
                  </a:lnTo>
                  <a:lnTo>
                    <a:pt x="9066511" y="53855"/>
                  </a:lnTo>
                  <a:lnTo>
                    <a:pt x="9025670" y="51296"/>
                  </a:lnTo>
                  <a:lnTo>
                    <a:pt x="8981725" y="48455"/>
                  </a:lnTo>
                  <a:lnTo>
                    <a:pt x="8933447" y="45480"/>
                  </a:lnTo>
                  <a:lnTo>
                    <a:pt x="8879605" y="42520"/>
                  </a:lnTo>
                  <a:lnTo>
                    <a:pt x="8818968" y="39722"/>
                  </a:lnTo>
                  <a:lnTo>
                    <a:pt x="8752203" y="36882"/>
                  </a:lnTo>
                  <a:lnTo>
                    <a:pt x="8700549" y="34580"/>
                  </a:lnTo>
                  <a:lnTo>
                    <a:pt x="8661510" y="32810"/>
                  </a:lnTo>
                  <a:lnTo>
                    <a:pt x="8632594" y="31566"/>
                  </a:lnTo>
                  <a:lnTo>
                    <a:pt x="8611304" y="30840"/>
                  </a:lnTo>
                  <a:lnTo>
                    <a:pt x="8595147" y="30625"/>
                  </a:lnTo>
                  <a:lnTo>
                    <a:pt x="8581628" y="30917"/>
                  </a:lnTo>
                  <a:lnTo>
                    <a:pt x="8568252" y="31707"/>
                  </a:lnTo>
                  <a:lnTo>
                    <a:pt x="8552524" y="32989"/>
                  </a:lnTo>
                  <a:lnTo>
                    <a:pt x="8531951" y="34756"/>
                  </a:lnTo>
                  <a:lnTo>
                    <a:pt x="8504038" y="37003"/>
                  </a:lnTo>
                  <a:lnTo>
                    <a:pt x="8424094" y="42055"/>
                  </a:lnTo>
                  <a:lnTo>
                    <a:pt x="8378183" y="43663"/>
                  </a:lnTo>
                  <a:lnTo>
                    <a:pt x="8329116" y="44638"/>
                  </a:lnTo>
                  <a:lnTo>
                    <a:pt x="8277452" y="45072"/>
                  </a:lnTo>
                  <a:lnTo>
                    <a:pt x="8223749" y="45056"/>
                  </a:lnTo>
                  <a:lnTo>
                    <a:pt x="8168568" y="44682"/>
                  </a:lnTo>
                  <a:lnTo>
                    <a:pt x="8112467" y="44041"/>
                  </a:lnTo>
                  <a:lnTo>
                    <a:pt x="8056006" y="43225"/>
                  </a:lnTo>
                  <a:lnTo>
                    <a:pt x="7999743" y="42325"/>
                  </a:lnTo>
                  <a:lnTo>
                    <a:pt x="7944237" y="41433"/>
                  </a:lnTo>
                  <a:lnTo>
                    <a:pt x="7890048" y="40641"/>
                  </a:lnTo>
                  <a:lnTo>
                    <a:pt x="7837734" y="40040"/>
                  </a:lnTo>
                  <a:lnTo>
                    <a:pt x="7787855" y="39722"/>
                  </a:lnTo>
                  <a:lnTo>
                    <a:pt x="7731654" y="39650"/>
                  </a:lnTo>
                  <a:lnTo>
                    <a:pt x="7677336" y="39748"/>
                  </a:lnTo>
                  <a:lnTo>
                    <a:pt x="7624567" y="39962"/>
                  </a:lnTo>
                  <a:lnTo>
                    <a:pt x="7573013" y="40243"/>
                  </a:lnTo>
                  <a:lnTo>
                    <a:pt x="7522341" y="40538"/>
                  </a:lnTo>
                  <a:lnTo>
                    <a:pt x="7472217" y="40795"/>
                  </a:lnTo>
                  <a:lnTo>
                    <a:pt x="7422307" y="40964"/>
                  </a:lnTo>
                  <a:lnTo>
                    <a:pt x="7372278" y="40993"/>
                  </a:lnTo>
                  <a:lnTo>
                    <a:pt x="7321795" y="40830"/>
                  </a:lnTo>
                  <a:lnTo>
                    <a:pt x="7270525" y="40423"/>
                  </a:lnTo>
                  <a:lnTo>
                    <a:pt x="7218133" y="39722"/>
                  </a:lnTo>
                  <a:lnTo>
                    <a:pt x="7166612" y="38929"/>
                  </a:lnTo>
                  <a:lnTo>
                    <a:pt x="7117661" y="38284"/>
                  </a:lnTo>
                  <a:lnTo>
                    <a:pt x="7070403" y="37791"/>
                  </a:lnTo>
                  <a:lnTo>
                    <a:pt x="7023964" y="37454"/>
                  </a:lnTo>
                  <a:lnTo>
                    <a:pt x="6977468" y="37274"/>
                  </a:lnTo>
                  <a:lnTo>
                    <a:pt x="6930041" y="37257"/>
                  </a:lnTo>
                  <a:lnTo>
                    <a:pt x="6880806" y="37405"/>
                  </a:lnTo>
                  <a:lnTo>
                    <a:pt x="6828888" y="37723"/>
                  </a:lnTo>
                  <a:lnTo>
                    <a:pt x="6773412" y="38212"/>
                  </a:lnTo>
                  <a:lnTo>
                    <a:pt x="6713503" y="38877"/>
                  </a:lnTo>
                  <a:lnTo>
                    <a:pt x="6648284" y="39722"/>
                  </a:lnTo>
                  <a:lnTo>
                    <a:pt x="6582620" y="40953"/>
                  </a:lnTo>
                  <a:lnTo>
                    <a:pt x="6521606" y="42623"/>
                  </a:lnTo>
                  <a:lnTo>
                    <a:pt x="6464617" y="44503"/>
                  </a:lnTo>
                  <a:lnTo>
                    <a:pt x="6411026" y="46366"/>
                  </a:lnTo>
                  <a:lnTo>
                    <a:pt x="6360208" y="47983"/>
                  </a:lnTo>
                  <a:lnTo>
                    <a:pt x="6311535" y="49125"/>
                  </a:lnTo>
                  <a:lnTo>
                    <a:pt x="6264381" y="49564"/>
                  </a:lnTo>
                  <a:lnTo>
                    <a:pt x="6218121" y="49072"/>
                  </a:lnTo>
                  <a:lnTo>
                    <a:pt x="6172127" y="47420"/>
                  </a:lnTo>
                  <a:lnTo>
                    <a:pt x="6125774" y="44379"/>
                  </a:lnTo>
                  <a:lnTo>
                    <a:pt x="6078435" y="39722"/>
                  </a:lnTo>
                  <a:lnTo>
                    <a:pt x="6028014" y="34801"/>
                  </a:lnTo>
                  <a:lnTo>
                    <a:pt x="5973702" y="31076"/>
                  </a:lnTo>
                  <a:lnTo>
                    <a:pt x="5916704" y="28476"/>
                  </a:lnTo>
                  <a:lnTo>
                    <a:pt x="5858225" y="26930"/>
                  </a:lnTo>
                  <a:lnTo>
                    <a:pt x="5799470" y="26368"/>
                  </a:lnTo>
                  <a:lnTo>
                    <a:pt x="5741643" y="26720"/>
                  </a:lnTo>
                  <a:lnTo>
                    <a:pt x="5685948" y="27916"/>
                  </a:lnTo>
                  <a:lnTo>
                    <a:pt x="5633591" y="29884"/>
                  </a:lnTo>
                  <a:lnTo>
                    <a:pt x="5585775" y="32555"/>
                  </a:lnTo>
                  <a:lnTo>
                    <a:pt x="5543705" y="35857"/>
                  </a:lnTo>
                  <a:lnTo>
                    <a:pt x="5508586" y="39722"/>
                  </a:lnTo>
                  <a:lnTo>
                    <a:pt x="5484330" y="42306"/>
                  </a:lnTo>
                  <a:lnTo>
                    <a:pt x="5420409" y="46063"/>
                  </a:lnTo>
                  <a:lnTo>
                    <a:pt x="5381580" y="47294"/>
                  </a:lnTo>
                  <a:lnTo>
                    <a:pt x="5338731" y="48132"/>
                  </a:lnTo>
                  <a:lnTo>
                    <a:pt x="5292280" y="48607"/>
                  </a:lnTo>
                  <a:lnTo>
                    <a:pt x="5242645" y="48746"/>
                  </a:lnTo>
                  <a:lnTo>
                    <a:pt x="5190245" y="48580"/>
                  </a:lnTo>
                  <a:lnTo>
                    <a:pt x="5135498" y="48137"/>
                  </a:lnTo>
                  <a:lnTo>
                    <a:pt x="5078822" y="47446"/>
                  </a:lnTo>
                  <a:lnTo>
                    <a:pt x="5020635" y="46536"/>
                  </a:lnTo>
                  <a:lnTo>
                    <a:pt x="4961357" y="45437"/>
                  </a:lnTo>
                  <a:lnTo>
                    <a:pt x="4901406" y="44177"/>
                  </a:lnTo>
                  <a:lnTo>
                    <a:pt x="4841199" y="42785"/>
                  </a:lnTo>
                  <a:lnTo>
                    <a:pt x="4781156" y="41290"/>
                  </a:lnTo>
                  <a:lnTo>
                    <a:pt x="4721694" y="39722"/>
                  </a:lnTo>
                  <a:lnTo>
                    <a:pt x="4651578" y="38430"/>
                  </a:lnTo>
                  <a:lnTo>
                    <a:pt x="4586215" y="38306"/>
                  </a:lnTo>
                  <a:lnTo>
                    <a:pt x="4525123" y="39092"/>
                  </a:lnTo>
                  <a:lnTo>
                    <a:pt x="4467823" y="40527"/>
                  </a:lnTo>
                  <a:lnTo>
                    <a:pt x="4413831" y="42351"/>
                  </a:lnTo>
                  <a:lnTo>
                    <a:pt x="4362668" y="44303"/>
                  </a:lnTo>
                  <a:lnTo>
                    <a:pt x="4313850" y="46124"/>
                  </a:lnTo>
                  <a:lnTo>
                    <a:pt x="4266898" y="47553"/>
                  </a:lnTo>
                  <a:lnTo>
                    <a:pt x="4221329" y="48331"/>
                  </a:lnTo>
                  <a:lnTo>
                    <a:pt x="4176662" y="48197"/>
                  </a:lnTo>
                  <a:lnTo>
                    <a:pt x="4132416" y="46891"/>
                  </a:lnTo>
                  <a:lnTo>
                    <a:pt x="4088109" y="44152"/>
                  </a:lnTo>
                  <a:lnTo>
                    <a:pt x="4043260" y="39722"/>
                  </a:lnTo>
                  <a:lnTo>
                    <a:pt x="3968720" y="33264"/>
                  </a:lnTo>
                  <a:lnTo>
                    <a:pt x="3910049" y="32424"/>
                  </a:lnTo>
                  <a:lnTo>
                    <a:pt x="3862556" y="35123"/>
                  </a:lnTo>
                  <a:lnTo>
                    <a:pt x="3821553" y="39282"/>
                  </a:lnTo>
                  <a:lnTo>
                    <a:pt x="3782349" y="42821"/>
                  </a:lnTo>
                  <a:lnTo>
                    <a:pt x="3740255" y="43661"/>
                  </a:lnTo>
                  <a:lnTo>
                    <a:pt x="3690581" y="39722"/>
                  </a:lnTo>
                  <a:lnTo>
                    <a:pt x="3651610" y="36567"/>
                  </a:lnTo>
                  <a:lnTo>
                    <a:pt x="3605757" y="35677"/>
                  </a:lnTo>
                  <a:lnTo>
                    <a:pt x="3554461" y="36507"/>
                  </a:lnTo>
                  <a:lnTo>
                    <a:pt x="3499161" y="38512"/>
                  </a:lnTo>
                  <a:lnTo>
                    <a:pt x="3441295" y="41147"/>
                  </a:lnTo>
                  <a:lnTo>
                    <a:pt x="3382299" y="43870"/>
                  </a:lnTo>
                  <a:lnTo>
                    <a:pt x="3323614" y="46134"/>
                  </a:lnTo>
                  <a:lnTo>
                    <a:pt x="3266677" y="47396"/>
                  </a:lnTo>
                  <a:lnTo>
                    <a:pt x="3212925" y="47111"/>
                  </a:lnTo>
                  <a:lnTo>
                    <a:pt x="3163798" y="44734"/>
                  </a:lnTo>
                  <a:lnTo>
                    <a:pt x="3120732" y="39722"/>
                  </a:lnTo>
                  <a:lnTo>
                    <a:pt x="3092242" y="35989"/>
                  </a:lnTo>
                  <a:lnTo>
                    <a:pt x="3061136" y="33622"/>
                  </a:lnTo>
                  <a:lnTo>
                    <a:pt x="3027385" y="32434"/>
                  </a:lnTo>
                  <a:lnTo>
                    <a:pt x="2990958" y="32239"/>
                  </a:lnTo>
                  <a:lnTo>
                    <a:pt x="2951824" y="32851"/>
                  </a:lnTo>
                  <a:lnTo>
                    <a:pt x="2909952" y="34085"/>
                  </a:lnTo>
                  <a:lnTo>
                    <a:pt x="2865310" y="35755"/>
                  </a:lnTo>
                  <a:lnTo>
                    <a:pt x="2817869" y="37674"/>
                  </a:lnTo>
                  <a:lnTo>
                    <a:pt x="2767597" y="39657"/>
                  </a:lnTo>
                  <a:lnTo>
                    <a:pt x="2714464" y="41519"/>
                  </a:lnTo>
                  <a:lnTo>
                    <a:pt x="2658438" y="43073"/>
                  </a:lnTo>
                  <a:lnTo>
                    <a:pt x="2599489" y="44133"/>
                  </a:lnTo>
                  <a:lnTo>
                    <a:pt x="2537585" y="44514"/>
                  </a:lnTo>
                  <a:lnTo>
                    <a:pt x="2472697" y="44030"/>
                  </a:lnTo>
                  <a:lnTo>
                    <a:pt x="2404792" y="42494"/>
                  </a:lnTo>
                  <a:lnTo>
                    <a:pt x="2333840" y="39722"/>
                  </a:lnTo>
                  <a:lnTo>
                    <a:pt x="2263388" y="36357"/>
                  </a:lnTo>
                  <a:lnTo>
                    <a:pt x="2205636" y="33608"/>
                  </a:lnTo>
                  <a:lnTo>
                    <a:pt x="2158962" y="31443"/>
                  </a:lnTo>
                  <a:lnTo>
                    <a:pt x="2092362" y="28743"/>
                  </a:lnTo>
                  <a:lnTo>
                    <a:pt x="2050610" y="28008"/>
                  </a:lnTo>
                  <a:lnTo>
                    <a:pt x="2034998" y="28298"/>
                  </a:lnTo>
                  <a:lnTo>
                    <a:pt x="2020732" y="28987"/>
                  </a:lnTo>
                  <a:lnTo>
                    <a:pt x="2006190" y="30042"/>
                  </a:lnTo>
                  <a:lnTo>
                    <a:pt x="1989750" y="31432"/>
                  </a:lnTo>
                  <a:lnTo>
                    <a:pt x="1969791" y="33126"/>
                  </a:lnTo>
                  <a:lnTo>
                    <a:pt x="1944691" y="35093"/>
                  </a:lnTo>
                  <a:lnTo>
                    <a:pt x="1872576" y="39722"/>
                  </a:lnTo>
                  <a:lnTo>
                    <a:pt x="1833811" y="41828"/>
                  </a:lnTo>
                  <a:lnTo>
                    <a:pt x="1792664" y="43924"/>
                  </a:lnTo>
                  <a:lnTo>
                    <a:pt x="1749342" y="45966"/>
                  </a:lnTo>
                  <a:lnTo>
                    <a:pt x="1704047" y="47909"/>
                  </a:lnTo>
                  <a:lnTo>
                    <a:pt x="1656983" y="49709"/>
                  </a:lnTo>
                  <a:lnTo>
                    <a:pt x="1608355" y="51321"/>
                  </a:lnTo>
                  <a:lnTo>
                    <a:pt x="1558367" y="52700"/>
                  </a:lnTo>
                  <a:lnTo>
                    <a:pt x="1507223" y="53802"/>
                  </a:lnTo>
                  <a:lnTo>
                    <a:pt x="1455127" y="54581"/>
                  </a:lnTo>
                  <a:lnTo>
                    <a:pt x="1402284" y="54993"/>
                  </a:lnTo>
                  <a:lnTo>
                    <a:pt x="1348896" y="54994"/>
                  </a:lnTo>
                  <a:lnTo>
                    <a:pt x="1295169" y="54538"/>
                  </a:lnTo>
                  <a:lnTo>
                    <a:pt x="1241306" y="53582"/>
                  </a:lnTo>
                  <a:lnTo>
                    <a:pt x="1187511" y="52080"/>
                  </a:lnTo>
                  <a:lnTo>
                    <a:pt x="1133989" y="49988"/>
                  </a:lnTo>
                  <a:lnTo>
                    <a:pt x="1080944" y="47260"/>
                  </a:lnTo>
                  <a:lnTo>
                    <a:pt x="1028579" y="43853"/>
                  </a:lnTo>
                  <a:lnTo>
                    <a:pt x="977099" y="39722"/>
                  </a:lnTo>
                  <a:lnTo>
                    <a:pt x="929126" y="35643"/>
                  </a:lnTo>
                  <a:lnTo>
                    <a:pt x="881708" y="31958"/>
                  </a:lnTo>
                  <a:lnTo>
                    <a:pt x="834681" y="28675"/>
                  </a:lnTo>
                  <a:lnTo>
                    <a:pt x="787878" y="25807"/>
                  </a:lnTo>
                  <a:lnTo>
                    <a:pt x="741134" y="23364"/>
                  </a:lnTo>
                  <a:lnTo>
                    <a:pt x="694284" y="21355"/>
                  </a:lnTo>
                  <a:lnTo>
                    <a:pt x="647163" y="19793"/>
                  </a:lnTo>
                  <a:lnTo>
                    <a:pt x="599603" y="18688"/>
                  </a:lnTo>
                  <a:lnTo>
                    <a:pt x="551440" y="18050"/>
                  </a:lnTo>
                  <a:lnTo>
                    <a:pt x="502509" y="17890"/>
                  </a:lnTo>
                  <a:lnTo>
                    <a:pt x="452644" y="18219"/>
                  </a:lnTo>
                  <a:lnTo>
                    <a:pt x="401678" y="19047"/>
                  </a:lnTo>
                  <a:lnTo>
                    <a:pt x="349447" y="20385"/>
                  </a:lnTo>
                  <a:lnTo>
                    <a:pt x="295785" y="22244"/>
                  </a:lnTo>
                  <a:lnTo>
                    <a:pt x="240527" y="24634"/>
                  </a:lnTo>
                  <a:lnTo>
                    <a:pt x="183506" y="27566"/>
                  </a:lnTo>
                  <a:lnTo>
                    <a:pt x="124558" y="31051"/>
                  </a:lnTo>
                  <a:lnTo>
                    <a:pt x="63516" y="35099"/>
                  </a:lnTo>
                  <a:lnTo>
                    <a:pt x="215" y="39722"/>
                  </a:lnTo>
                  <a:lnTo>
                    <a:pt x="0" y="30959"/>
                  </a:lnTo>
                  <a:lnTo>
                    <a:pt x="406" y="25879"/>
                  </a:lnTo>
                  <a:lnTo>
                    <a:pt x="215" y="21434"/>
                  </a:lnTo>
                  <a:close/>
                </a:path>
              </a:pathLst>
            </a:custGeom>
            <a:ln w="41148">
              <a:solidFill>
                <a:srgbClr val="EC7C30"/>
              </a:solidFill>
            </a:ln>
          </p:spPr>
          <p:txBody>
            <a:bodyPr wrap="square" lIns="0" tIns="0" rIns="0" bIns="0" rtlCol="0"/>
            <a:lstStyle/>
            <a:p>
              <a:endParaRPr/>
            </a:p>
          </p:txBody>
        </p:sp>
      </p:grpSp>
      <p:sp>
        <p:nvSpPr>
          <p:cNvPr id="5" name="object 5"/>
          <p:cNvSpPr txBox="1"/>
          <p:nvPr/>
        </p:nvSpPr>
        <p:spPr>
          <a:xfrm>
            <a:off x="916939" y="1943227"/>
            <a:ext cx="10343515" cy="4054475"/>
          </a:xfrm>
          <a:prstGeom prst="rect">
            <a:avLst/>
          </a:prstGeom>
        </p:spPr>
        <p:txBody>
          <a:bodyPr vert="horz" wrap="square" lIns="0" tIns="12700" rIns="0" bIns="0" rtlCol="0">
            <a:spAutoFit/>
          </a:bodyPr>
          <a:lstStyle/>
          <a:p>
            <a:pPr marL="12700">
              <a:lnSpc>
                <a:spcPct val="100000"/>
              </a:lnSpc>
              <a:spcBef>
                <a:spcPts val="100"/>
              </a:spcBef>
            </a:pPr>
            <a:r>
              <a:rPr sz="1200" b="1" dirty="0">
                <a:latin typeface="Verdana"/>
                <a:cs typeface="Verdana"/>
              </a:rPr>
              <a:t>SHRNUTÍ:</a:t>
            </a:r>
            <a:r>
              <a:rPr sz="1200" b="1" spc="-20" dirty="0">
                <a:latin typeface="Verdana"/>
                <a:cs typeface="Verdana"/>
              </a:rPr>
              <a:t> </a:t>
            </a:r>
            <a:r>
              <a:rPr sz="1200" b="1" dirty="0">
                <a:latin typeface="Verdana"/>
                <a:cs typeface="Verdana"/>
              </a:rPr>
              <a:t>Analýza</a:t>
            </a:r>
            <a:r>
              <a:rPr sz="1200" b="1" spc="-15" dirty="0">
                <a:latin typeface="Verdana"/>
                <a:cs typeface="Verdana"/>
              </a:rPr>
              <a:t> </a:t>
            </a:r>
            <a:r>
              <a:rPr sz="1200" b="1" dirty="0">
                <a:latin typeface="Verdana"/>
                <a:cs typeface="Verdana"/>
              </a:rPr>
              <a:t>role</a:t>
            </a:r>
            <a:r>
              <a:rPr sz="1200" b="1" spc="5" dirty="0">
                <a:latin typeface="Verdana"/>
                <a:cs typeface="Verdana"/>
              </a:rPr>
              <a:t> </a:t>
            </a:r>
            <a:r>
              <a:rPr sz="1200" b="1" dirty="0">
                <a:latin typeface="Verdana"/>
                <a:cs typeface="Verdana"/>
              </a:rPr>
              <a:t>a přidané</a:t>
            </a:r>
            <a:r>
              <a:rPr sz="1200" b="1" spc="10" dirty="0">
                <a:latin typeface="Verdana"/>
                <a:cs typeface="Verdana"/>
              </a:rPr>
              <a:t> </a:t>
            </a:r>
            <a:r>
              <a:rPr sz="1200" b="1" spc="-5" dirty="0">
                <a:latin typeface="Verdana"/>
                <a:cs typeface="Verdana"/>
              </a:rPr>
              <a:t>hodnoty</a:t>
            </a:r>
            <a:r>
              <a:rPr sz="1200" b="1" spc="-25" dirty="0">
                <a:latin typeface="Verdana"/>
                <a:cs typeface="Verdana"/>
              </a:rPr>
              <a:t> </a:t>
            </a:r>
            <a:r>
              <a:rPr sz="1200" b="1" spc="-5" dirty="0">
                <a:latin typeface="Verdana"/>
                <a:cs typeface="Verdana"/>
              </a:rPr>
              <a:t>přeshraničních</a:t>
            </a:r>
            <a:r>
              <a:rPr sz="1200" b="1" dirty="0">
                <a:latin typeface="Verdana"/>
                <a:cs typeface="Verdana"/>
              </a:rPr>
              <a:t> </a:t>
            </a:r>
            <a:r>
              <a:rPr sz="1200" b="1" spc="-5" dirty="0">
                <a:latin typeface="Verdana"/>
                <a:cs typeface="Verdana"/>
              </a:rPr>
              <a:t>struktur</a:t>
            </a:r>
            <a:r>
              <a:rPr sz="1200" b="1" dirty="0">
                <a:latin typeface="Verdana"/>
                <a:cs typeface="Verdana"/>
              </a:rPr>
              <a:t> a</a:t>
            </a:r>
            <a:r>
              <a:rPr sz="1200" b="1" spc="5" dirty="0">
                <a:latin typeface="Verdana"/>
                <a:cs typeface="Verdana"/>
              </a:rPr>
              <a:t> </a:t>
            </a:r>
            <a:r>
              <a:rPr sz="1200" b="1" spc="-5" dirty="0">
                <a:latin typeface="Verdana"/>
                <a:cs typeface="Verdana"/>
              </a:rPr>
              <a:t>dohod</a:t>
            </a:r>
            <a:r>
              <a:rPr sz="1200" b="1" spc="-15" dirty="0">
                <a:latin typeface="Verdana"/>
                <a:cs typeface="Verdana"/>
              </a:rPr>
              <a:t> </a:t>
            </a:r>
            <a:r>
              <a:rPr sz="1200" b="1" spc="-5" dirty="0">
                <a:latin typeface="Verdana"/>
                <a:cs typeface="Verdana"/>
              </a:rPr>
              <a:t>během</a:t>
            </a:r>
            <a:r>
              <a:rPr sz="1200" b="1" spc="25" dirty="0">
                <a:latin typeface="Verdana"/>
                <a:cs typeface="Verdana"/>
              </a:rPr>
              <a:t> </a:t>
            </a:r>
            <a:r>
              <a:rPr sz="1200" b="1" spc="-5" dirty="0">
                <a:latin typeface="Verdana"/>
                <a:cs typeface="Verdana"/>
              </a:rPr>
              <a:t>pandemie</a:t>
            </a:r>
            <a:endParaRPr sz="1200">
              <a:latin typeface="Verdana"/>
              <a:cs typeface="Verdana"/>
            </a:endParaRPr>
          </a:p>
          <a:p>
            <a:pPr marL="280670" marR="387985" indent="-229235">
              <a:lnSpc>
                <a:spcPts val="1300"/>
              </a:lnSpc>
              <a:spcBef>
                <a:spcPts val="1019"/>
              </a:spcBef>
              <a:buFont typeface="Wingdings"/>
              <a:buChar char=""/>
              <a:tabLst>
                <a:tab pos="281305" algn="l"/>
              </a:tabLst>
            </a:pPr>
            <a:r>
              <a:rPr sz="1200" spc="-5" dirty="0">
                <a:latin typeface="Verdana"/>
                <a:cs typeface="Verdana"/>
              </a:rPr>
              <a:t>Nejběžnější</a:t>
            </a:r>
            <a:r>
              <a:rPr sz="1200" dirty="0">
                <a:latin typeface="Verdana"/>
                <a:cs typeface="Verdana"/>
              </a:rPr>
              <a:t> </a:t>
            </a:r>
            <a:r>
              <a:rPr sz="1200" spc="-5" dirty="0">
                <a:latin typeface="Verdana"/>
                <a:cs typeface="Verdana"/>
              </a:rPr>
              <a:t>akcí</a:t>
            </a:r>
            <a:r>
              <a:rPr sz="1200" spc="10" dirty="0">
                <a:latin typeface="Verdana"/>
                <a:cs typeface="Verdana"/>
              </a:rPr>
              <a:t> </a:t>
            </a:r>
            <a:r>
              <a:rPr sz="1200" spc="-5" dirty="0">
                <a:latin typeface="Verdana"/>
                <a:cs typeface="Verdana"/>
              </a:rPr>
              <a:t>prováděnou</a:t>
            </a:r>
            <a:r>
              <a:rPr sz="1200" spc="10" dirty="0">
                <a:latin typeface="Verdana"/>
                <a:cs typeface="Verdana"/>
              </a:rPr>
              <a:t> </a:t>
            </a:r>
            <a:r>
              <a:rPr sz="1200" spc="-5" dirty="0">
                <a:latin typeface="Verdana"/>
                <a:cs typeface="Verdana"/>
              </a:rPr>
              <a:t>přeshraničními</a:t>
            </a:r>
            <a:r>
              <a:rPr sz="1200" spc="25" dirty="0">
                <a:latin typeface="Verdana"/>
                <a:cs typeface="Verdana"/>
              </a:rPr>
              <a:t> </a:t>
            </a:r>
            <a:r>
              <a:rPr sz="1200" spc="-5" dirty="0">
                <a:latin typeface="Verdana"/>
                <a:cs typeface="Verdana"/>
              </a:rPr>
              <a:t>strukturami</a:t>
            </a:r>
            <a:r>
              <a:rPr sz="1200" spc="25" dirty="0">
                <a:latin typeface="Verdana"/>
                <a:cs typeface="Verdana"/>
              </a:rPr>
              <a:t> </a:t>
            </a:r>
            <a:r>
              <a:rPr sz="1200" spc="-5" dirty="0">
                <a:latin typeface="Verdana"/>
                <a:cs typeface="Verdana"/>
              </a:rPr>
              <a:t>bylo</a:t>
            </a:r>
            <a:r>
              <a:rPr sz="1200" spc="10" dirty="0">
                <a:latin typeface="Verdana"/>
                <a:cs typeface="Verdana"/>
              </a:rPr>
              <a:t> </a:t>
            </a:r>
            <a:r>
              <a:rPr sz="1200" spc="-5" dirty="0">
                <a:latin typeface="Verdana"/>
                <a:cs typeface="Verdana"/>
              </a:rPr>
              <a:t>vytváření</a:t>
            </a:r>
            <a:r>
              <a:rPr sz="1200" spc="25" dirty="0">
                <a:latin typeface="Verdana"/>
                <a:cs typeface="Verdana"/>
              </a:rPr>
              <a:t> </a:t>
            </a:r>
            <a:r>
              <a:rPr sz="1200" spc="-5" dirty="0">
                <a:latin typeface="Verdana"/>
                <a:cs typeface="Verdana"/>
              </a:rPr>
              <a:t>obsahu</a:t>
            </a:r>
            <a:r>
              <a:rPr sz="1200" spc="20" dirty="0">
                <a:latin typeface="Verdana"/>
                <a:cs typeface="Verdana"/>
              </a:rPr>
              <a:t> </a:t>
            </a:r>
            <a:r>
              <a:rPr sz="1200" dirty="0">
                <a:latin typeface="Verdana"/>
                <a:cs typeface="Verdana"/>
              </a:rPr>
              <a:t>a</a:t>
            </a:r>
            <a:r>
              <a:rPr sz="1200" spc="5" dirty="0">
                <a:latin typeface="Verdana"/>
                <a:cs typeface="Verdana"/>
              </a:rPr>
              <a:t> </a:t>
            </a:r>
            <a:r>
              <a:rPr sz="1200" spc="-5" dirty="0">
                <a:latin typeface="Verdana"/>
                <a:cs typeface="Verdana"/>
              </a:rPr>
              <a:t>zpřístupňování</a:t>
            </a:r>
            <a:r>
              <a:rPr sz="1200" spc="40" dirty="0">
                <a:latin typeface="Verdana"/>
                <a:cs typeface="Verdana"/>
              </a:rPr>
              <a:t> </a:t>
            </a:r>
            <a:r>
              <a:rPr sz="1200" spc="-5" dirty="0">
                <a:latin typeface="Verdana"/>
                <a:cs typeface="Verdana"/>
              </a:rPr>
              <a:t>aktuálních</a:t>
            </a:r>
            <a:r>
              <a:rPr sz="1200" spc="50" dirty="0">
                <a:latin typeface="Verdana"/>
                <a:cs typeface="Verdana"/>
              </a:rPr>
              <a:t> </a:t>
            </a:r>
            <a:r>
              <a:rPr sz="1200" spc="-5" dirty="0">
                <a:latin typeface="Verdana"/>
                <a:cs typeface="Verdana"/>
              </a:rPr>
              <a:t>informací</a:t>
            </a:r>
            <a:r>
              <a:rPr sz="1200" spc="5" dirty="0">
                <a:latin typeface="Verdana"/>
                <a:cs typeface="Verdana"/>
              </a:rPr>
              <a:t> </a:t>
            </a:r>
            <a:r>
              <a:rPr sz="1200" spc="-10" dirty="0">
                <a:latin typeface="Verdana"/>
                <a:cs typeface="Verdana"/>
              </a:rPr>
              <a:t>místním </a:t>
            </a:r>
            <a:r>
              <a:rPr sz="1200" spc="-409" dirty="0">
                <a:latin typeface="Verdana"/>
                <a:cs typeface="Verdana"/>
              </a:rPr>
              <a:t> </a:t>
            </a:r>
            <a:r>
              <a:rPr sz="1200" spc="-10" dirty="0">
                <a:latin typeface="Verdana"/>
                <a:cs typeface="Verdana"/>
              </a:rPr>
              <a:t>obyvatelům.</a:t>
            </a:r>
            <a:r>
              <a:rPr sz="1200" spc="15" dirty="0">
                <a:latin typeface="Verdana"/>
                <a:cs typeface="Verdana"/>
              </a:rPr>
              <a:t> </a:t>
            </a:r>
            <a:r>
              <a:rPr sz="1200" dirty="0">
                <a:latin typeface="Verdana"/>
                <a:cs typeface="Verdana"/>
              </a:rPr>
              <a:t>Pro </a:t>
            </a:r>
            <a:r>
              <a:rPr sz="1200" spc="-5" dirty="0">
                <a:latin typeface="Verdana"/>
                <a:cs typeface="Verdana"/>
              </a:rPr>
              <a:t>některé</a:t>
            </a:r>
            <a:r>
              <a:rPr sz="1200" spc="5" dirty="0">
                <a:latin typeface="Verdana"/>
                <a:cs typeface="Verdana"/>
              </a:rPr>
              <a:t> </a:t>
            </a:r>
            <a:r>
              <a:rPr sz="1200" dirty="0">
                <a:latin typeface="Verdana"/>
                <a:cs typeface="Verdana"/>
              </a:rPr>
              <a:t>z</a:t>
            </a:r>
            <a:r>
              <a:rPr sz="1200" spc="-15" dirty="0">
                <a:latin typeface="Verdana"/>
                <a:cs typeface="Verdana"/>
              </a:rPr>
              <a:t> </a:t>
            </a:r>
            <a:r>
              <a:rPr sz="1200" spc="-5" dirty="0">
                <a:latin typeface="Verdana"/>
                <a:cs typeface="Verdana"/>
              </a:rPr>
              <a:t>těchto</a:t>
            </a:r>
            <a:r>
              <a:rPr sz="1200" spc="10" dirty="0">
                <a:latin typeface="Verdana"/>
                <a:cs typeface="Verdana"/>
              </a:rPr>
              <a:t> </a:t>
            </a:r>
            <a:r>
              <a:rPr sz="1200" spc="-5" dirty="0">
                <a:latin typeface="Verdana"/>
                <a:cs typeface="Verdana"/>
              </a:rPr>
              <a:t>struktur</a:t>
            </a:r>
            <a:r>
              <a:rPr sz="1200" spc="35" dirty="0">
                <a:latin typeface="Verdana"/>
                <a:cs typeface="Verdana"/>
              </a:rPr>
              <a:t> </a:t>
            </a:r>
            <a:r>
              <a:rPr sz="1200" spc="-5" dirty="0">
                <a:latin typeface="Verdana"/>
                <a:cs typeface="Verdana"/>
              </a:rPr>
              <a:t>byla</a:t>
            </a:r>
            <a:r>
              <a:rPr sz="1200" spc="20" dirty="0">
                <a:latin typeface="Verdana"/>
                <a:cs typeface="Verdana"/>
              </a:rPr>
              <a:t> </a:t>
            </a:r>
            <a:r>
              <a:rPr sz="1200" spc="-5" dirty="0">
                <a:latin typeface="Verdana"/>
                <a:cs typeface="Verdana"/>
              </a:rPr>
              <a:t>tato</a:t>
            </a:r>
            <a:r>
              <a:rPr sz="1200" spc="15" dirty="0">
                <a:latin typeface="Verdana"/>
                <a:cs typeface="Verdana"/>
              </a:rPr>
              <a:t> </a:t>
            </a:r>
            <a:r>
              <a:rPr sz="1200" spc="-10" dirty="0">
                <a:latin typeface="Verdana"/>
                <a:cs typeface="Verdana"/>
              </a:rPr>
              <a:t>aktivita</a:t>
            </a:r>
            <a:r>
              <a:rPr sz="1200" spc="30" dirty="0">
                <a:latin typeface="Verdana"/>
                <a:cs typeface="Verdana"/>
              </a:rPr>
              <a:t> </a:t>
            </a:r>
            <a:r>
              <a:rPr sz="1200" spc="-5" dirty="0">
                <a:latin typeface="Verdana"/>
                <a:cs typeface="Verdana"/>
              </a:rPr>
              <a:t>relativně</a:t>
            </a:r>
            <a:r>
              <a:rPr sz="1200" spc="10" dirty="0">
                <a:latin typeface="Verdana"/>
                <a:cs typeface="Verdana"/>
              </a:rPr>
              <a:t> </a:t>
            </a:r>
            <a:r>
              <a:rPr sz="1200" spc="-5" dirty="0">
                <a:latin typeface="Verdana"/>
                <a:cs typeface="Verdana"/>
              </a:rPr>
              <a:t>nová.</a:t>
            </a:r>
            <a:endParaRPr sz="1200">
              <a:latin typeface="Verdana"/>
              <a:cs typeface="Verdana"/>
            </a:endParaRPr>
          </a:p>
          <a:p>
            <a:pPr marL="280670" indent="-229235">
              <a:lnSpc>
                <a:spcPts val="1370"/>
              </a:lnSpc>
              <a:spcBef>
                <a:spcPts val="830"/>
              </a:spcBef>
              <a:buFont typeface="Wingdings"/>
              <a:buChar char=""/>
              <a:tabLst>
                <a:tab pos="281305" algn="l"/>
              </a:tabLst>
            </a:pPr>
            <a:r>
              <a:rPr sz="1200" spc="-5" dirty="0">
                <a:latin typeface="Verdana"/>
                <a:cs typeface="Verdana"/>
              </a:rPr>
              <a:t>Jednou</a:t>
            </a:r>
            <a:r>
              <a:rPr sz="1200" spc="20" dirty="0">
                <a:latin typeface="Verdana"/>
                <a:cs typeface="Verdana"/>
              </a:rPr>
              <a:t> </a:t>
            </a:r>
            <a:r>
              <a:rPr sz="1200" dirty="0">
                <a:latin typeface="Verdana"/>
                <a:cs typeface="Verdana"/>
              </a:rPr>
              <a:t>z</a:t>
            </a:r>
            <a:r>
              <a:rPr sz="1200" spc="-5" dirty="0">
                <a:latin typeface="Verdana"/>
                <a:cs typeface="Verdana"/>
              </a:rPr>
              <a:t> největších</a:t>
            </a:r>
            <a:r>
              <a:rPr sz="1200" spc="20" dirty="0">
                <a:latin typeface="Verdana"/>
                <a:cs typeface="Verdana"/>
              </a:rPr>
              <a:t> </a:t>
            </a:r>
            <a:r>
              <a:rPr sz="1200" spc="-5" dirty="0">
                <a:latin typeface="Verdana"/>
                <a:cs typeface="Verdana"/>
              </a:rPr>
              <a:t>výzev</a:t>
            </a:r>
            <a:r>
              <a:rPr sz="1200" dirty="0">
                <a:latin typeface="Verdana"/>
                <a:cs typeface="Verdana"/>
              </a:rPr>
              <a:t> </a:t>
            </a:r>
            <a:r>
              <a:rPr sz="1200" spc="-5" dirty="0">
                <a:latin typeface="Verdana"/>
                <a:cs typeface="Verdana"/>
              </a:rPr>
              <a:t>byla</a:t>
            </a:r>
            <a:r>
              <a:rPr sz="1200" spc="30" dirty="0">
                <a:latin typeface="Verdana"/>
                <a:cs typeface="Verdana"/>
              </a:rPr>
              <a:t> </a:t>
            </a:r>
            <a:r>
              <a:rPr sz="1200" spc="-5" dirty="0">
                <a:latin typeface="Verdana"/>
                <a:cs typeface="Verdana"/>
              </a:rPr>
              <a:t>silná</a:t>
            </a:r>
            <a:r>
              <a:rPr sz="1200" spc="25" dirty="0">
                <a:latin typeface="Verdana"/>
                <a:cs typeface="Verdana"/>
              </a:rPr>
              <a:t> </a:t>
            </a:r>
            <a:r>
              <a:rPr sz="1200" spc="-5" dirty="0">
                <a:latin typeface="Verdana"/>
                <a:cs typeface="Verdana"/>
              </a:rPr>
              <a:t>advokační</a:t>
            </a:r>
            <a:r>
              <a:rPr sz="1200" spc="15" dirty="0">
                <a:latin typeface="Verdana"/>
                <a:cs typeface="Verdana"/>
              </a:rPr>
              <a:t> </a:t>
            </a:r>
            <a:r>
              <a:rPr sz="1200" spc="-5" dirty="0">
                <a:latin typeface="Verdana"/>
                <a:cs typeface="Verdana"/>
              </a:rPr>
              <a:t>práce</a:t>
            </a:r>
            <a:r>
              <a:rPr sz="1200" spc="15" dirty="0">
                <a:latin typeface="Verdana"/>
                <a:cs typeface="Verdana"/>
              </a:rPr>
              <a:t> </a:t>
            </a:r>
            <a:r>
              <a:rPr sz="1200" spc="-5" dirty="0">
                <a:latin typeface="Verdana"/>
                <a:cs typeface="Verdana"/>
              </a:rPr>
              <a:t>vůči</a:t>
            </a:r>
            <a:r>
              <a:rPr sz="1200" spc="15" dirty="0">
                <a:latin typeface="Verdana"/>
                <a:cs typeface="Verdana"/>
              </a:rPr>
              <a:t> </a:t>
            </a:r>
            <a:r>
              <a:rPr sz="1200" spc="-5" dirty="0">
                <a:latin typeface="Verdana"/>
                <a:cs typeface="Verdana"/>
              </a:rPr>
              <a:t>vnitrostátním</a:t>
            </a:r>
            <a:r>
              <a:rPr sz="1200" spc="40" dirty="0">
                <a:latin typeface="Verdana"/>
                <a:cs typeface="Verdana"/>
              </a:rPr>
              <a:t> </a:t>
            </a:r>
            <a:r>
              <a:rPr sz="1200" spc="-5" dirty="0">
                <a:latin typeface="Verdana"/>
                <a:cs typeface="Verdana"/>
              </a:rPr>
              <a:t>orgánům</a:t>
            </a:r>
            <a:r>
              <a:rPr sz="1200" spc="10" dirty="0">
                <a:latin typeface="Verdana"/>
                <a:cs typeface="Verdana"/>
              </a:rPr>
              <a:t> </a:t>
            </a:r>
            <a:r>
              <a:rPr sz="1200" dirty="0">
                <a:latin typeface="Verdana"/>
                <a:cs typeface="Verdana"/>
              </a:rPr>
              <a:t>za</a:t>
            </a:r>
            <a:r>
              <a:rPr sz="1200" spc="10" dirty="0">
                <a:latin typeface="Verdana"/>
                <a:cs typeface="Verdana"/>
              </a:rPr>
              <a:t> </a:t>
            </a:r>
            <a:r>
              <a:rPr sz="1200" spc="-5" dirty="0">
                <a:latin typeface="Verdana"/>
                <a:cs typeface="Verdana"/>
              </a:rPr>
              <a:t>účelem</a:t>
            </a:r>
            <a:r>
              <a:rPr sz="1200" dirty="0">
                <a:latin typeface="Verdana"/>
                <a:cs typeface="Verdana"/>
              </a:rPr>
              <a:t> </a:t>
            </a:r>
            <a:r>
              <a:rPr sz="1200" spc="-5" dirty="0">
                <a:latin typeface="Verdana"/>
                <a:cs typeface="Verdana"/>
              </a:rPr>
              <a:t>zvýšení</a:t>
            </a:r>
            <a:r>
              <a:rPr sz="1200" dirty="0">
                <a:latin typeface="Verdana"/>
                <a:cs typeface="Verdana"/>
              </a:rPr>
              <a:t> </a:t>
            </a:r>
            <a:r>
              <a:rPr sz="1200" spc="-5" dirty="0">
                <a:latin typeface="Verdana"/>
                <a:cs typeface="Verdana"/>
              </a:rPr>
              <a:t>povědomí</a:t>
            </a:r>
            <a:r>
              <a:rPr sz="1200" dirty="0">
                <a:latin typeface="Verdana"/>
                <a:cs typeface="Verdana"/>
              </a:rPr>
              <a:t> o</a:t>
            </a:r>
            <a:r>
              <a:rPr sz="1200" spc="5" dirty="0">
                <a:latin typeface="Verdana"/>
                <a:cs typeface="Verdana"/>
              </a:rPr>
              <a:t> </a:t>
            </a:r>
            <a:r>
              <a:rPr sz="1200" spc="-5" dirty="0">
                <a:latin typeface="Verdana"/>
                <a:cs typeface="Verdana"/>
              </a:rPr>
              <a:t>přeshraničních</a:t>
            </a:r>
            <a:endParaRPr sz="1200">
              <a:latin typeface="Verdana"/>
              <a:cs typeface="Verdana"/>
            </a:endParaRPr>
          </a:p>
          <a:p>
            <a:pPr marL="280670">
              <a:lnSpc>
                <a:spcPts val="1370"/>
              </a:lnSpc>
            </a:pPr>
            <a:r>
              <a:rPr sz="1200" spc="-5" dirty="0">
                <a:latin typeface="Verdana"/>
                <a:cs typeface="Verdana"/>
              </a:rPr>
              <a:t>otázkách.</a:t>
            </a:r>
            <a:endParaRPr sz="1200">
              <a:latin typeface="Verdana"/>
              <a:cs typeface="Verdana"/>
            </a:endParaRPr>
          </a:p>
          <a:p>
            <a:pPr marL="280670" marR="147955" indent="-229235">
              <a:lnSpc>
                <a:spcPts val="1300"/>
              </a:lnSpc>
              <a:spcBef>
                <a:spcPts val="1015"/>
              </a:spcBef>
              <a:buFont typeface="Wingdings"/>
              <a:buChar char=""/>
              <a:tabLst>
                <a:tab pos="281305" algn="l"/>
              </a:tabLst>
            </a:pPr>
            <a:r>
              <a:rPr sz="1200" spc="-5" dirty="0">
                <a:latin typeface="Verdana"/>
                <a:cs typeface="Verdana"/>
              </a:rPr>
              <a:t>Přeshraniční</a:t>
            </a:r>
            <a:r>
              <a:rPr sz="1200" spc="15" dirty="0">
                <a:latin typeface="Verdana"/>
                <a:cs typeface="Verdana"/>
              </a:rPr>
              <a:t> </a:t>
            </a:r>
            <a:r>
              <a:rPr sz="1200" spc="-5" dirty="0">
                <a:latin typeface="Verdana"/>
                <a:cs typeface="Verdana"/>
              </a:rPr>
              <a:t>struktury</a:t>
            </a:r>
            <a:r>
              <a:rPr sz="1200" spc="35" dirty="0">
                <a:latin typeface="Verdana"/>
                <a:cs typeface="Verdana"/>
              </a:rPr>
              <a:t> </a:t>
            </a:r>
            <a:r>
              <a:rPr sz="1200" spc="-5" dirty="0">
                <a:latin typeface="Verdana"/>
                <a:cs typeface="Verdana"/>
              </a:rPr>
              <a:t>byly</a:t>
            </a:r>
            <a:r>
              <a:rPr sz="1200" spc="20" dirty="0">
                <a:latin typeface="Verdana"/>
                <a:cs typeface="Verdana"/>
              </a:rPr>
              <a:t> </a:t>
            </a:r>
            <a:r>
              <a:rPr sz="1200" spc="-5" dirty="0">
                <a:latin typeface="Verdana"/>
                <a:cs typeface="Verdana"/>
              </a:rPr>
              <a:t>rovněž zapojeny</a:t>
            </a:r>
            <a:r>
              <a:rPr sz="1200" dirty="0">
                <a:latin typeface="Verdana"/>
                <a:cs typeface="Verdana"/>
              </a:rPr>
              <a:t> v</a:t>
            </a:r>
            <a:r>
              <a:rPr sz="1200" spc="10" dirty="0">
                <a:latin typeface="Verdana"/>
                <a:cs typeface="Verdana"/>
              </a:rPr>
              <a:t> </a:t>
            </a:r>
            <a:r>
              <a:rPr sz="1200" spc="-10" dirty="0">
                <a:latin typeface="Verdana"/>
                <a:cs typeface="Verdana"/>
              </a:rPr>
              <a:t>pracovních</a:t>
            </a:r>
            <a:r>
              <a:rPr sz="1200" spc="30" dirty="0">
                <a:latin typeface="Verdana"/>
                <a:cs typeface="Verdana"/>
              </a:rPr>
              <a:t> </a:t>
            </a:r>
            <a:r>
              <a:rPr sz="1200" spc="-5" dirty="0">
                <a:latin typeface="Verdana"/>
                <a:cs typeface="Verdana"/>
              </a:rPr>
              <a:t>skupinách</a:t>
            </a:r>
            <a:r>
              <a:rPr sz="1200" spc="30" dirty="0">
                <a:latin typeface="Verdana"/>
                <a:cs typeface="Verdana"/>
              </a:rPr>
              <a:t> </a:t>
            </a:r>
            <a:r>
              <a:rPr sz="1200" spc="-5" dirty="0">
                <a:latin typeface="Verdana"/>
                <a:cs typeface="Verdana"/>
              </a:rPr>
              <a:t>pro</a:t>
            </a:r>
            <a:r>
              <a:rPr sz="1200" spc="10" dirty="0">
                <a:latin typeface="Verdana"/>
                <a:cs typeface="Verdana"/>
              </a:rPr>
              <a:t> </a:t>
            </a:r>
            <a:r>
              <a:rPr sz="1200" dirty="0">
                <a:latin typeface="Verdana"/>
                <a:cs typeface="Verdana"/>
              </a:rPr>
              <a:t>řešení </a:t>
            </a:r>
            <a:r>
              <a:rPr sz="1200" spc="-5" dirty="0">
                <a:latin typeface="Verdana"/>
                <a:cs typeface="Verdana"/>
              </a:rPr>
              <a:t>krizí,</a:t>
            </a:r>
            <a:r>
              <a:rPr sz="1200" dirty="0">
                <a:latin typeface="Verdana"/>
                <a:cs typeface="Verdana"/>
              </a:rPr>
              <a:t> </a:t>
            </a:r>
            <a:r>
              <a:rPr sz="1200" spc="-5" dirty="0">
                <a:latin typeface="Verdana"/>
                <a:cs typeface="Verdana"/>
              </a:rPr>
              <a:t>které</a:t>
            </a:r>
            <a:r>
              <a:rPr sz="1200" spc="10" dirty="0">
                <a:latin typeface="Verdana"/>
                <a:cs typeface="Verdana"/>
              </a:rPr>
              <a:t> </a:t>
            </a:r>
            <a:r>
              <a:rPr sz="1200" spc="-5" dirty="0">
                <a:latin typeface="Verdana"/>
                <a:cs typeface="Verdana"/>
              </a:rPr>
              <a:t>se</a:t>
            </a:r>
            <a:r>
              <a:rPr sz="1200" spc="5" dirty="0">
                <a:latin typeface="Verdana"/>
                <a:cs typeface="Verdana"/>
              </a:rPr>
              <a:t> </a:t>
            </a:r>
            <a:r>
              <a:rPr sz="1200" spc="-5" dirty="0">
                <a:latin typeface="Verdana"/>
                <a:cs typeface="Verdana"/>
              </a:rPr>
              <a:t>staly</a:t>
            </a:r>
            <a:r>
              <a:rPr sz="1200" spc="20" dirty="0">
                <a:latin typeface="Verdana"/>
                <a:cs typeface="Verdana"/>
              </a:rPr>
              <a:t> </a:t>
            </a:r>
            <a:r>
              <a:rPr sz="1200" spc="-5" dirty="0">
                <a:latin typeface="Verdana"/>
                <a:cs typeface="Verdana"/>
              </a:rPr>
              <a:t>zprostředkovateli </a:t>
            </a:r>
            <a:r>
              <a:rPr sz="1200" dirty="0">
                <a:latin typeface="Verdana"/>
                <a:cs typeface="Verdana"/>
              </a:rPr>
              <a:t>a</a:t>
            </a:r>
            <a:r>
              <a:rPr sz="1200" spc="10" dirty="0">
                <a:latin typeface="Verdana"/>
                <a:cs typeface="Verdana"/>
              </a:rPr>
              <a:t> </a:t>
            </a:r>
            <a:r>
              <a:rPr sz="1200" dirty="0">
                <a:latin typeface="Verdana"/>
                <a:cs typeface="Verdana"/>
              </a:rPr>
              <a:t>mediátory </a:t>
            </a:r>
            <a:r>
              <a:rPr sz="1200" spc="-405" dirty="0">
                <a:latin typeface="Verdana"/>
                <a:cs typeface="Verdana"/>
              </a:rPr>
              <a:t> </a:t>
            </a:r>
            <a:r>
              <a:rPr sz="1200" spc="-5" dirty="0">
                <a:latin typeface="Verdana"/>
                <a:cs typeface="Verdana"/>
              </a:rPr>
              <a:t>mezi</a:t>
            </a:r>
            <a:r>
              <a:rPr sz="1200" spc="-20" dirty="0">
                <a:latin typeface="Verdana"/>
                <a:cs typeface="Verdana"/>
              </a:rPr>
              <a:t> </a:t>
            </a:r>
            <a:r>
              <a:rPr sz="1200" spc="-5" dirty="0">
                <a:latin typeface="Verdana"/>
                <a:cs typeface="Verdana"/>
              </a:rPr>
              <a:t>zúčastněnými</a:t>
            </a:r>
            <a:r>
              <a:rPr sz="1200" spc="20" dirty="0">
                <a:latin typeface="Verdana"/>
                <a:cs typeface="Verdana"/>
              </a:rPr>
              <a:t> </a:t>
            </a:r>
            <a:r>
              <a:rPr sz="1200" spc="-10" dirty="0">
                <a:latin typeface="Verdana"/>
                <a:cs typeface="Verdana"/>
              </a:rPr>
              <a:t>stranami</a:t>
            </a:r>
            <a:r>
              <a:rPr sz="1200" spc="20" dirty="0">
                <a:latin typeface="Verdana"/>
                <a:cs typeface="Verdana"/>
              </a:rPr>
              <a:t> </a:t>
            </a:r>
            <a:r>
              <a:rPr sz="1200" spc="-5" dirty="0">
                <a:latin typeface="Verdana"/>
                <a:cs typeface="Verdana"/>
              </a:rPr>
              <a:t>(např.</a:t>
            </a:r>
            <a:r>
              <a:rPr sz="1200" spc="40" dirty="0">
                <a:latin typeface="Verdana"/>
                <a:cs typeface="Verdana"/>
              </a:rPr>
              <a:t> </a:t>
            </a:r>
            <a:r>
              <a:rPr sz="1200" spc="-10" dirty="0">
                <a:latin typeface="Verdana"/>
                <a:cs typeface="Verdana"/>
              </a:rPr>
              <a:t>instituce</a:t>
            </a:r>
            <a:r>
              <a:rPr sz="1200" spc="30" dirty="0">
                <a:latin typeface="Verdana"/>
                <a:cs typeface="Verdana"/>
              </a:rPr>
              <a:t> </a:t>
            </a:r>
            <a:r>
              <a:rPr sz="1200" spc="-5" dirty="0">
                <a:latin typeface="Verdana"/>
                <a:cs typeface="Verdana"/>
              </a:rPr>
              <a:t>péče</a:t>
            </a:r>
            <a:r>
              <a:rPr sz="1200" spc="10" dirty="0">
                <a:latin typeface="Verdana"/>
                <a:cs typeface="Verdana"/>
              </a:rPr>
              <a:t> </a:t>
            </a:r>
            <a:r>
              <a:rPr sz="1200" dirty="0">
                <a:latin typeface="Verdana"/>
                <a:cs typeface="Verdana"/>
              </a:rPr>
              <a:t>o</a:t>
            </a:r>
            <a:r>
              <a:rPr sz="1200" spc="10" dirty="0">
                <a:latin typeface="Verdana"/>
                <a:cs typeface="Verdana"/>
              </a:rPr>
              <a:t> </a:t>
            </a:r>
            <a:r>
              <a:rPr sz="1200" spc="-5" dirty="0">
                <a:latin typeface="Verdana"/>
                <a:cs typeface="Verdana"/>
              </a:rPr>
              <a:t>veřejné</a:t>
            </a:r>
            <a:r>
              <a:rPr sz="1200" spc="10" dirty="0">
                <a:latin typeface="Verdana"/>
                <a:cs typeface="Verdana"/>
              </a:rPr>
              <a:t> </a:t>
            </a:r>
            <a:r>
              <a:rPr sz="1200" spc="-10" dirty="0">
                <a:latin typeface="Verdana"/>
                <a:cs typeface="Verdana"/>
              </a:rPr>
              <a:t>zdraví),</a:t>
            </a:r>
            <a:r>
              <a:rPr sz="1200" spc="25" dirty="0">
                <a:latin typeface="Verdana"/>
                <a:cs typeface="Verdana"/>
              </a:rPr>
              <a:t> </a:t>
            </a:r>
            <a:r>
              <a:rPr sz="1200" spc="-5" dirty="0">
                <a:latin typeface="Verdana"/>
                <a:cs typeface="Verdana"/>
              </a:rPr>
              <a:t>včetně</a:t>
            </a:r>
            <a:r>
              <a:rPr sz="1200" spc="10" dirty="0">
                <a:latin typeface="Verdana"/>
                <a:cs typeface="Verdana"/>
              </a:rPr>
              <a:t> </a:t>
            </a:r>
            <a:r>
              <a:rPr sz="1200" spc="-5" dirty="0">
                <a:latin typeface="Verdana"/>
                <a:cs typeface="Verdana"/>
              </a:rPr>
              <a:t>usnadnění</a:t>
            </a:r>
            <a:r>
              <a:rPr sz="1200" spc="30" dirty="0">
                <a:latin typeface="Verdana"/>
                <a:cs typeface="Verdana"/>
              </a:rPr>
              <a:t> </a:t>
            </a:r>
            <a:r>
              <a:rPr sz="1200" spc="-5" dirty="0">
                <a:latin typeface="Verdana"/>
                <a:cs typeface="Verdana"/>
              </a:rPr>
              <a:t>dialogu</a:t>
            </a:r>
            <a:r>
              <a:rPr sz="1200" spc="20" dirty="0">
                <a:latin typeface="Verdana"/>
                <a:cs typeface="Verdana"/>
              </a:rPr>
              <a:t> </a:t>
            </a:r>
            <a:r>
              <a:rPr sz="1200" spc="-5" dirty="0">
                <a:latin typeface="Verdana"/>
                <a:cs typeface="Verdana"/>
              </a:rPr>
              <a:t>prostřednictvím</a:t>
            </a:r>
            <a:r>
              <a:rPr sz="1200" spc="25" dirty="0">
                <a:latin typeface="Verdana"/>
                <a:cs typeface="Verdana"/>
              </a:rPr>
              <a:t> </a:t>
            </a:r>
            <a:r>
              <a:rPr sz="1200" spc="-5" dirty="0">
                <a:latin typeface="Verdana"/>
                <a:cs typeface="Verdana"/>
              </a:rPr>
              <a:t>překladů.</a:t>
            </a:r>
            <a:r>
              <a:rPr sz="1200" spc="35" dirty="0">
                <a:latin typeface="Verdana"/>
                <a:cs typeface="Verdana"/>
              </a:rPr>
              <a:t> </a:t>
            </a:r>
            <a:r>
              <a:rPr sz="1200" spc="-5" dirty="0">
                <a:latin typeface="Verdana"/>
                <a:cs typeface="Verdana"/>
              </a:rPr>
              <a:t>Vznik </a:t>
            </a:r>
            <a:r>
              <a:rPr sz="1200" dirty="0">
                <a:latin typeface="Verdana"/>
                <a:cs typeface="Verdana"/>
              </a:rPr>
              <a:t> </a:t>
            </a:r>
            <a:r>
              <a:rPr sz="1200" spc="-5" dirty="0">
                <a:latin typeface="Verdana"/>
                <a:cs typeface="Verdana"/>
              </a:rPr>
              <a:t>těchto</a:t>
            </a:r>
            <a:r>
              <a:rPr sz="1200" spc="10" dirty="0">
                <a:latin typeface="Verdana"/>
                <a:cs typeface="Verdana"/>
              </a:rPr>
              <a:t> </a:t>
            </a:r>
            <a:r>
              <a:rPr sz="1200" spc="-5" dirty="0">
                <a:latin typeface="Verdana"/>
                <a:cs typeface="Verdana"/>
              </a:rPr>
              <a:t>skupin</a:t>
            </a:r>
            <a:r>
              <a:rPr sz="1200" spc="20" dirty="0">
                <a:latin typeface="Verdana"/>
                <a:cs typeface="Verdana"/>
              </a:rPr>
              <a:t> </a:t>
            </a:r>
            <a:r>
              <a:rPr sz="1200" spc="-5" dirty="0">
                <a:latin typeface="Verdana"/>
                <a:cs typeface="Verdana"/>
              </a:rPr>
              <a:t>byl</a:t>
            </a:r>
            <a:r>
              <a:rPr sz="1200" dirty="0">
                <a:latin typeface="Verdana"/>
                <a:cs typeface="Verdana"/>
              </a:rPr>
              <a:t> </a:t>
            </a:r>
            <a:r>
              <a:rPr sz="1200" spc="-5" dirty="0">
                <a:latin typeface="Verdana"/>
                <a:cs typeface="Verdana"/>
              </a:rPr>
              <a:t>často</a:t>
            </a:r>
            <a:r>
              <a:rPr sz="1200" spc="10" dirty="0">
                <a:latin typeface="Verdana"/>
                <a:cs typeface="Verdana"/>
              </a:rPr>
              <a:t> </a:t>
            </a:r>
            <a:r>
              <a:rPr sz="1200" spc="-10" dirty="0">
                <a:latin typeface="Verdana"/>
                <a:cs typeface="Verdana"/>
              </a:rPr>
              <a:t>iniciován</a:t>
            </a:r>
            <a:r>
              <a:rPr sz="1200" spc="15" dirty="0">
                <a:latin typeface="Verdana"/>
                <a:cs typeface="Verdana"/>
              </a:rPr>
              <a:t> </a:t>
            </a:r>
            <a:r>
              <a:rPr sz="1200" spc="-5" dirty="0">
                <a:latin typeface="Verdana"/>
                <a:cs typeface="Verdana"/>
              </a:rPr>
              <a:t>přímo</a:t>
            </a:r>
            <a:r>
              <a:rPr sz="1200" dirty="0">
                <a:latin typeface="Verdana"/>
                <a:cs typeface="Verdana"/>
              </a:rPr>
              <a:t> </a:t>
            </a:r>
            <a:r>
              <a:rPr sz="1200" spc="-5" dirty="0">
                <a:latin typeface="Verdana"/>
                <a:cs typeface="Verdana"/>
              </a:rPr>
              <a:t>přeshraničními</a:t>
            </a:r>
            <a:r>
              <a:rPr sz="1200" spc="10" dirty="0">
                <a:latin typeface="Verdana"/>
                <a:cs typeface="Verdana"/>
              </a:rPr>
              <a:t> </a:t>
            </a:r>
            <a:r>
              <a:rPr sz="1200" spc="-5" dirty="0">
                <a:latin typeface="Verdana"/>
                <a:cs typeface="Verdana"/>
              </a:rPr>
              <a:t>organizacemi.</a:t>
            </a:r>
            <a:endParaRPr sz="1200">
              <a:latin typeface="Verdana"/>
              <a:cs typeface="Verdana"/>
            </a:endParaRPr>
          </a:p>
          <a:p>
            <a:pPr marL="280670" marR="544830" indent="-229235">
              <a:lnSpc>
                <a:spcPts val="1300"/>
              </a:lnSpc>
              <a:spcBef>
                <a:spcPts val="994"/>
              </a:spcBef>
              <a:buFont typeface="Wingdings"/>
              <a:buChar char=""/>
              <a:tabLst>
                <a:tab pos="281305" algn="l"/>
              </a:tabLst>
            </a:pPr>
            <a:r>
              <a:rPr sz="1200" spc="-5" dirty="0">
                <a:latin typeface="Verdana"/>
                <a:cs typeface="Verdana"/>
              </a:rPr>
              <a:t>Několik</a:t>
            </a:r>
            <a:r>
              <a:rPr sz="1200" dirty="0">
                <a:latin typeface="Verdana"/>
                <a:cs typeface="Verdana"/>
              </a:rPr>
              <a:t> </a:t>
            </a:r>
            <a:r>
              <a:rPr sz="1200" spc="-5" dirty="0">
                <a:latin typeface="Verdana"/>
                <a:cs typeface="Verdana"/>
              </a:rPr>
              <a:t>struktur</a:t>
            </a:r>
            <a:r>
              <a:rPr sz="1200" spc="40" dirty="0">
                <a:latin typeface="Verdana"/>
                <a:cs typeface="Verdana"/>
              </a:rPr>
              <a:t> </a:t>
            </a:r>
            <a:r>
              <a:rPr sz="1200" spc="-5" dirty="0">
                <a:latin typeface="Verdana"/>
                <a:cs typeface="Verdana"/>
              </a:rPr>
              <a:t>nepočkalo</a:t>
            </a:r>
            <a:r>
              <a:rPr sz="1200" spc="5" dirty="0">
                <a:latin typeface="Verdana"/>
                <a:cs typeface="Verdana"/>
              </a:rPr>
              <a:t> </a:t>
            </a:r>
            <a:r>
              <a:rPr sz="1200" spc="-5" dirty="0">
                <a:latin typeface="Verdana"/>
                <a:cs typeface="Verdana"/>
              </a:rPr>
              <a:t>na</a:t>
            </a:r>
            <a:r>
              <a:rPr sz="1200" spc="25" dirty="0">
                <a:latin typeface="Verdana"/>
                <a:cs typeface="Verdana"/>
              </a:rPr>
              <a:t> </a:t>
            </a:r>
            <a:r>
              <a:rPr sz="1200" spc="-5" dirty="0">
                <a:latin typeface="Verdana"/>
                <a:cs typeface="Verdana"/>
              </a:rPr>
              <a:t>konec</a:t>
            </a:r>
            <a:r>
              <a:rPr sz="1200" dirty="0">
                <a:latin typeface="Verdana"/>
                <a:cs typeface="Verdana"/>
              </a:rPr>
              <a:t> </a:t>
            </a:r>
            <a:r>
              <a:rPr sz="1200" spc="-5" dirty="0">
                <a:latin typeface="Verdana"/>
                <a:cs typeface="Verdana"/>
              </a:rPr>
              <a:t>krize </a:t>
            </a:r>
            <a:r>
              <a:rPr sz="1200" dirty="0">
                <a:latin typeface="Verdana"/>
                <a:cs typeface="Verdana"/>
              </a:rPr>
              <a:t>a</a:t>
            </a:r>
            <a:r>
              <a:rPr sz="1200" spc="10" dirty="0">
                <a:latin typeface="Verdana"/>
                <a:cs typeface="Verdana"/>
              </a:rPr>
              <a:t> </a:t>
            </a:r>
            <a:r>
              <a:rPr sz="1200" spc="-10" dirty="0">
                <a:latin typeface="Verdana"/>
                <a:cs typeface="Verdana"/>
              </a:rPr>
              <a:t>již</a:t>
            </a:r>
            <a:r>
              <a:rPr sz="1200" spc="-5" dirty="0">
                <a:latin typeface="Verdana"/>
                <a:cs typeface="Verdana"/>
              </a:rPr>
              <a:t> zahájily</a:t>
            </a:r>
            <a:r>
              <a:rPr sz="1200" spc="20" dirty="0">
                <a:latin typeface="Verdana"/>
                <a:cs typeface="Verdana"/>
              </a:rPr>
              <a:t> </a:t>
            </a:r>
            <a:r>
              <a:rPr sz="1200" spc="-5" dirty="0">
                <a:latin typeface="Verdana"/>
                <a:cs typeface="Verdana"/>
              </a:rPr>
              <a:t>průzkumy</a:t>
            </a:r>
            <a:r>
              <a:rPr sz="1200" spc="10" dirty="0">
                <a:latin typeface="Verdana"/>
                <a:cs typeface="Verdana"/>
              </a:rPr>
              <a:t> </a:t>
            </a:r>
            <a:r>
              <a:rPr sz="1200" dirty="0">
                <a:latin typeface="Verdana"/>
                <a:cs typeface="Verdana"/>
              </a:rPr>
              <a:t>a</a:t>
            </a:r>
            <a:r>
              <a:rPr sz="1200" spc="10" dirty="0">
                <a:latin typeface="Verdana"/>
                <a:cs typeface="Verdana"/>
              </a:rPr>
              <a:t> </a:t>
            </a:r>
            <a:r>
              <a:rPr sz="1200" spc="-5" dirty="0">
                <a:latin typeface="Verdana"/>
                <a:cs typeface="Verdana"/>
              </a:rPr>
              <a:t>provedly</a:t>
            </a:r>
            <a:r>
              <a:rPr sz="1200" spc="5" dirty="0">
                <a:latin typeface="Verdana"/>
                <a:cs typeface="Verdana"/>
              </a:rPr>
              <a:t> </a:t>
            </a:r>
            <a:r>
              <a:rPr sz="1200" spc="-5" dirty="0">
                <a:latin typeface="Verdana"/>
                <a:cs typeface="Verdana"/>
              </a:rPr>
              <a:t>šetření,</a:t>
            </a:r>
            <a:r>
              <a:rPr sz="1200" spc="5" dirty="0">
                <a:latin typeface="Verdana"/>
                <a:cs typeface="Verdana"/>
              </a:rPr>
              <a:t> </a:t>
            </a:r>
            <a:r>
              <a:rPr sz="1200" spc="-5" dirty="0">
                <a:latin typeface="Verdana"/>
                <a:cs typeface="Verdana"/>
              </a:rPr>
              <a:t>aby</a:t>
            </a:r>
            <a:r>
              <a:rPr sz="1200" spc="20" dirty="0">
                <a:latin typeface="Verdana"/>
                <a:cs typeface="Verdana"/>
              </a:rPr>
              <a:t> </a:t>
            </a:r>
            <a:r>
              <a:rPr sz="1200" spc="-5" dirty="0">
                <a:latin typeface="Verdana"/>
                <a:cs typeface="Verdana"/>
              </a:rPr>
              <a:t>získaly přehled</a:t>
            </a:r>
            <a:r>
              <a:rPr sz="1200" spc="5" dirty="0">
                <a:latin typeface="Verdana"/>
                <a:cs typeface="Verdana"/>
              </a:rPr>
              <a:t> </a:t>
            </a:r>
            <a:r>
              <a:rPr sz="1200" dirty="0">
                <a:latin typeface="Verdana"/>
                <a:cs typeface="Verdana"/>
              </a:rPr>
              <a:t>o</a:t>
            </a:r>
            <a:r>
              <a:rPr sz="1200" spc="5" dirty="0">
                <a:latin typeface="Verdana"/>
                <a:cs typeface="Verdana"/>
              </a:rPr>
              <a:t> </a:t>
            </a:r>
            <a:r>
              <a:rPr sz="1200" spc="-5" dirty="0">
                <a:latin typeface="Verdana"/>
                <a:cs typeface="Verdana"/>
              </a:rPr>
              <a:t>dopadu</a:t>
            </a:r>
            <a:r>
              <a:rPr sz="1200" spc="20" dirty="0">
                <a:latin typeface="Verdana"/>
                <a:cs typeface="Verdana"/>
              </a:rPr>
              <a:t> </a:t>
            </a:r>
            <a:r>
              <a:rPr sz="1200" spc="-5" dirty="0">
                <a:latin typeface="Verdana"/>
                <a:cs typeface="Verdana"/>
              </a:rPr>
              <a:t>opatření </a:t>
            </a:r>
            <a:r>
              <a:rPr sz="1200" spc="-405" dirty="0">
                <a:latin typeface="Verdana"/>
                <a:cs typeface="Verdana"/>
              </a:rPr>
              <a:t> </a:t>
            </a:r>
            <a:r>
              <a:rPr sz="1200" spc="-5" dirty="0">
                <a:latin typeface="Verdana"/>
                <a:cs typeface="Verdana"/>
              </a:rPr>
              <a:t>souvisejících</a:t>
            </a:r>
            <a:r>
              <a:rPr sz="1200" spc="15" dirty="0">
                <a:latin typeface="Verdana"/>
                <a:cs typeface="Verdana"/>
              </a:rPr>
              <a:t> </a:t>
            </a:r>
            <a:r>
              <a:rPr sz="1200" dirty="0">
                <a:latin typeface="Verdana"/>
                <a:cs typeface="Verdana"/>
              </a:rPr>
              <a:t>s</a:t>
            </a:r>
            <a:r>
              <a:rPr sz="1200" spc="-5" dirty="0">
                <a:latin typeface="Verdana"/>
                <a:cs typeface="Verdana"/>
              </a:rPr>
              <a:t> </a:t>
            </a:r>
            <a:r>
              <a:rPr sz="1200" spc="-10" dirty="0">
                <a:latin typeface="Verdana"/>
                <a:cs typeface="Verdana"/>
              </a:rPr>
              <a:t>hranicemi</a:t>
            </a:r>
            <a:r>
              <a:rPr sz="1200" spc="10" dirty="0">
                <a:latin typeface="Verdana"/>
                <a:cs typeface="Verdana"/>
              </a:rPr>
              <a:t> </a:t>
            </a:r>
            <a:r>
              <a:rPr sz="1200" spc="-5" dirty="0">
                <a:latin typeface="Verdana"/>
                <a:cs typeface="Verdana"/>
              </a:rPr>
              <a:t>na</a:t>
            </a:r>
            <a:r>
              <a:rPr sz="1200" spc="5" dirty="0">
                <a:latin typeface="Verdana"/>
                <a:cs typeface="Verdana"/>
              </a:rPr>
              <a:t> </a:t>
            </a:r>
            <a:r>
              <a:rPr sz="1200" spc="-5" dirty="0">
                <a:latin typeface="Verdana"/>
                <a:cs typeface="Verdana"/>
              </a:rPr>
              <a:t>každodenní</a:t>
            </a:r>
            <a:r>
              <a:rPr sz="1200" dirty="0">
                <a:latin typeface="Verdana"/>
                <a:cs typeface="Verdana"/>
              </a:rPr>
              <a:t> </a:t>
            </a:r>
            <a:r>
              <a:rPr sz="1200" spc="-5" dirty="0">
                <a:latin typeface="Verdana"/>
                <a:cs typeface="Verdana"/>
              </a:rPr>
              <a:t>život </a:t>
            </a:r>
            <a:r>
              <a:rPr sz="1200" spc="-10" dirty="0">
                <a:latin typeface="Verdana"/>
                <a:cs typeface="Verdana"/>
              </a:rPr>
              <a:t>obyvatel</a:t>
            </a:r>
            <a:r>
              <a:rPr sz="1200" spc="15" dirty="0">
                <a:latin typeface="Verdana"/>
                <a:cs typeface="Verdana"/>
              </a:rPr>
              <a:t> </a:t>
            </a:r>
            <a:r>
              <a:rPr sz="1200" dirty="0">
                <a:latin typeface="Verdana"/>
                <a:cs typeface="Verdana"/>
              </a:rPr>
              <a:t>v</a:t>
            </a:r>
            <a:r>
              <a:rPr sz="1200" spc="-5" dirty="0">
                <a:latin typeface="Verdana"/>
                <a:cs typeface="Verdana"/>
              </a:rPr>
              <a:t> </a:t>
            </a:r>
            <a:r>
              <a:rPr sz="1200" spc="-10" dirty="0">
                <a:latin typeface="Verdana"/>
                <a:cs typeface="Verdana"/>
              </a:rPr>
              <a:t>jejich</a:t>
            </a:r>
            <a:r>
              <a:rPr sz="1200" spc="15" dirty="0">
                <a:latin typeface="Verdana"/>
                <a:cs typeface="Verdana"/>
              </a:rPr>
              <a:t> </a:t>
            </a:r>
            <a:r>
              <a:rPr sz="1200" spc="-5" dirty="0">
                <a:latin typeface="Verdana"/>
                <a:cs typeface="Verdana"/>
              </a:rPr>
              <a:t>přeshraničním</a:t>
            </a:r>
            <a:r>
              <a:rPr sz="1200" spc="10" dirty="0">
                <a:latin typeface="Verdana"/>
                <a:cs typeface="Verdana"/>
              </a:rPr>
              <a:t> </a:t>
            </a:r>
            <a:r>
              <a:rPr sz="1200" spc="-5" dirty="0">
                <a:latin typeface="Verdana"/>
                <a:cs typeface="Verdana"/>
              </a:rPr>
              <a:t>regionu.</a:t>
            </a:r>
            <a:endParaRPr sz="1200">
              <a:latin typeface="Verdana"/>
              <a:cs typeface="Verdana"/>
            </a:endParaRPr>
          </a:p>
          <a:p>
            <a:pPr marL="280670" marR="186690" indent="-229235">
              <a:lnSpc>
                <a:spcPts val="1300"/>
              </a:lnSpc>
              <a:spcBef>
                <a:spcPts val="990"/>
              </a:spcBef>
              <a:buFont typeface="Wingdings"/>
              <a:buChar char=""/>
              <a:tabLst>
                <a:tab pos="281305" algn="l"/>
              </a:tabLst>
            </a:pPr>
            <a:r>
              <a:rPr sz="1200" spc="-5" dirty="0">
                <a:latin typeface="Verdana"/>
                <a:cs typeface="Verdana"/>
              </a:rPr>
              <a:t>Spolupráce</a:t>
            </a:r>
            <a:r>
              <a:rPr sz="1200" spc="35" dirty="0">
                <a:latin typeface="Verdana"/>
                <a:cs typeface="Verdana"/>
              </a:rPr>
              <a:t> </a:t>
            </a:r>
            <a:r>
              <a:rPr sz="1200" spc="-5" dirty="0">
                <a:latin typeface="Verdana"/>
                <a:cs typeface="Verdana"/>
              </a:rPr>
              <a:t>je</a:t>
            </a:r>
            <a:r>
              <a:rPr sz="1200" spc="15" dirty="0">
                <a:latin typeface="Verdana"/>
                <a:cs typeface="Verdana"/>
              </a:rPr>
              <a:t> </a:t>
            </a:r>
            <a:r>
              <a:rPr sz="1200" spc="-5" dirty="0">
                <a:latin typeface="Verdana"/>
                <a:cs typeface="Verdana"/>
              </a:rPr>
              <a:t>také</a:t>
            </a:r>
            <a:r>
              <a:rPr sz="1200" spc="25" dirty="0">
                <a:latin typeface="Verdana"/>
                <a:cs typeface="Verdana"/>
              </a:rPr>
              <a:t> </a:t>
            </a:r>
            <a:r>
              <a:rPr sz="1200" spc="-5" dirty="0">
                <a:latin typeface="Verdana"/>
                <a:cs typeface="Verdana"/>
              </a:rPr>
              <a:t>založena</a:t>
            </a:r>
            <a:r>
              <a:rPr sz="1200" dirty="0">
                <a:latin typeface="Verdana"/>
                <a:cs typeface="Verdana"/>
              </a:rPr>
              <a:t> </a:t>
            </a:r>
            <a:r>
              <a:rPr sz="1200" spc="-5" dirty="0">
                <a:latin typeface="Verdana"/>
                <a:cs typeface="Verdana"/>
              </a:rPr>
              <a:t>na</a:t>
            </a:r>
            <a:r>
              <a:rPr sz="1200" spc="15" dirty="0">
                <a:latin typeface="Verdana"/>
                <a:cs typeface="Verdana"/>
              </a:rPr>
              <a:t> </a:t>
            </a:r>
            <a:r>
              <a:rPr sz="1200" spc="-5" dirty="0">
                <a:latin typeface="Verdana"/>
                <a:cs typeface="Verdana"/>
              </a:rPr>
              <a:t>sociálních</a:t>
            </a:r>
            <a:r>
              <a:rPr sz="1200" spc="30" dirty="0">
                <a:latin typeface="Verdana"/>
                <a:cs typeface="Verdana"/>
              </a:rPr>
              <a:t> </a:t>
            </a:r>
            <a:r>
              <a:rPr sz="1200" spc="-5" dirty="0">
                <a:latin typeface="Verdana"/>
                <a:cs typeface="Verdana"/>
              </a:rPr>
              <a:t>interakcích:</a:t>
            </a:r>
            <a:r>
              <a:rPr sz="1200" spc="55" dirty="0">
                <a:latin typeface="Verdana"/>
                <a:cs typeface="Verdana"/>
              </a:rPr>
              <a:t> </a:t>
            </a:r>
            <a:r>
              <a:rPr sz="1200" spc="-5" dirty="0">
                <a:latin typeface="Verdana"/>
                <a:cs typeface="Verdana"/>
              </a:rPr>
              <a:t>proto</a:t>
            </a:r>
            <a:r>
              <a:rPr sz="1200" spc="15" dirty="0">
                <a:latin typeface="Verdana"/>
                <a:cs typeface="Verdana"/>
              </a:rPr>
              <a:t> </a:t>
            </a:r>
            <a:r>
              <a:rPr sz="1200" spc="-5" dirty="0">
                <a:latin typeface="Verdana"/>
                <a:cs typeface="Verdana"/>
              </a:rPr>
              <a:t>mnoho</a:t>
            </a:r>
            <a:r>
              <a:rPr sz="1200" spc="15" dirty="0">
                <a:latin typeface="Verdana"/>
                <a:cs typeface="Verdana"/>
              </a:rPr>
              <a:t> </a:t>
            </a:r>
            <a:r>
              <a:rPr sz="1200" spc="-10" dirty="0">
                <a:latin typeface="Verdana"/>
                <a:cs typeface="Verdana"/>
              </a:rPr>
              <a:t>přeshraničních</a:t>
            </a:r>
            <a:r>
              <a:rPr sz="1200" spc="40" dirty="0">
                <a:latin typeface="Verdana"/>
                <a:cs typeface="Verdana"/>
              </a:rPr>
              <a:t> </a:t>
            </a:r>
            <a:r>
              <a:rPr sz="1200" spc="-5" dirty="0">
                <a:latin typeface="Verdana"/>
                <a:cs typeface="Verdana"/>
              </a:rPr>
              <a:t>struktur</a:t>
            </a:r>
            <a:r>
              <a:rPr sz="1200" spc="40" dirty="0">
                <a:latin typeface="Verdana"/>
                <a:cs typeface="Verdana"/>
              </a:rPr>
              <a:t> </a:t>
            </a:r>
            <a:r>
              <a:rPr sz="1200" spc="-10" dirty="0">
                <a:latin typeface="Verdana"/>
                <a:cs typeface="Verdana"/>
              </a:rPr>
              <a:t>pociťovalo</a:t>
            </a:r>
            <a:r>
              <a:rPr sz="1200" spc="25" dirty="0">
                <a:latin typeface="Verdana"/>
                <a:cs typeface="Verdana"/>
              </a:rPr>
              <a:t> </a:t>
            </a:r>
            <a:r>
              <a:rPr sz="1200" spc="-5" dirty="0">
                <a:latin typeface="Verdana"/>
                <a:cs typeface="Verdana"/>
              </a:rPr>
              <a:t>potřebu</a:t>
            </a:r>
            <a:r>
              <a:rPr sz="1200" spc="15" dirty="0">
                <a:latin typeface="Verdana"/>
                <a:cs typeface="Verdana"/>
              </a:rPr>
              <a:t> </a:t>
            </a:r>
            <a:r>
              <a:rPr sz="1200" spc="-10" dirty="0">
                <a:latin typeface="Verdana"/>
                <a:cs typeface="Verdana"/>
              </a:rPr>
              <a:t>organizovat</a:t>
            </a:r>
            <a:r>
              <a:rPr sz="1200" spc="30" dirty="0">
                <a:latin typeface="Verdana"/>
                <a:cs typeface="Verdana"/>
              </a:rPr>
              <a:t> </a:t>
            </a:r>
            <a:r>
              <a:rPr sz="1200" spc="5" dirty="0">
                <a:latin typeface="Verdana"/>
                <a:cs typeface="Verdana"/>
              </a:rPr>
              <a:t>malé </a:t>
            </a:r>
            <a:r>
              <a:rPr sz="1200" spc="-405" dirty="0">
                <a:latin typeface="Verdana"/>
                <a:cs typeface="Verdana"/>
              </a:rPr>
              <a:t> </a:t>
            </a:r>
            <a:r>
              <a:rPr sz="1200" spc="-5" dirty="0">
                <a:latin typeface="Verdana"/>
                <a:cs typeface="Verdana"/>
              </a:rPr>
              <a:t>akce</a:t>
            </a:r>
            <a:r>
              <a:rPr sz="1200" spc="10" dirty="0">
                <a:latin typeface="Verdana"/>
                <a:cs typeface="Verdana"/>
              </a:rPr>
              <a:t> </a:t>
            </a:r>
            <a:r>
              <a:rPr sz="1200" dirty="0">
                <a:latin typeface="Verdana"/>
                <a:cs typeface="Verdana"/>
              </a:rPr>
              <a:t>k</a:t>
            </a:r>
            <a:r>
              <a:rPr sz="1200" spc="-5" dirty="0">
                <a:latin typeface="Verdana"/>
                <a:cs typeface="Verdana"/>
              </a:rPr>
              <a:t> udržení</a:t>
            </a:r>
            <a:r>
              <a:rPr sz="1200" spc="5" dirty="0">
                <a:latin typeface="Verdana"/>
                <a:cs typeface="Verdana"/>
              </a:rPr>
              <a:t> </a:t>
            </a:r>
            <a:r>
              <a:rPr sz="1200" spc="-5" dirty="0">
                <a:latin typeface="Verdana"/>
                <a:cs typeface="Verdana"/>
              </a:rPr>
              <a:t>dobré</a:t>
            </a:r>
            <a:r>
              <a:rPr sz="1200" spc="5" dirty="0">
                <a:latin typeface="Verdana"/>
                <a:cs typeface="Verdana"/>
              </a:rPr>
              <a:t> </a:t>
            </a:r>
            <a:r>
              <a:rPr sz="1200" spc="-5" dirty="0">
                <a:latin typeface="Verdana"/>
                <a:cs typeface="Verdana"/>
              </a:rPr>
              <a:t>dynamiky</a:t>
            </a:r>
            <a:r>
              <a:rPr sz="1200" spc="35" dirty="0">
                <a:latin typeface="Verdana"/>
                <a:cs typeface="Verdana"/>
              </a:rPr>
              <a:t> </a:t>
            </a:r>
            <a:r>
              <a:rPr sz="1200" spc="-5" dirty="0">
                <a:latin typeface="Verdana"/>
                <a:cs typeface="Verdana"/>
              </a:rPr>
              <a:t>mezi</a:t>
            </a:r>
            <a:r>
              <a:rPr sz="1200" spc="-35" dirty="0">
                <a:latin typeface="Verdana"/>
                <a:cs typeface="Verdana"/>
              </a:rPr>
              <a:t> </a:t>
            </a:r>
            <a:r>
              <a:rPr sz="1200" spc="-5" dirty="0">
                <a:latin typeface="Verdana"/>
                <a:cs typeface="Verdana"/>
              </a:rPr>
              <a:t>občany</a:t>
            </a:r>
            <a:r>
              <a:rPr sz="1200" spc="15" dirty="0">
                <a:latin typeface="Verdana"/>
                <a:cs typeface="Verdana"/>
              </a:rPr>
              <a:t> </a:t>
            </a:r>
            <a:r>
              <a:rPr sz="1200" dirty="0">
                <a:latin typeface="Verdana"/>
                <a:cs typeface="Verdana"/>
              </a:rPr>
              <a:t>a</a:t>
            </a:r>
            <a:r>
              <a:rPr sz="1200" spc="10" dirty="0">
                <a:latin typeface="Verdana"/>
                <a:cs typeface="Verdana"/>
              </a:rPr>
              <a:t> </a:t>
            </a:r>
            <a:r>
              <a:rPr sz="1200" spc="-5" dirty="0">
                <a:latin typeface="Verdana"/>
                <a:cs typeface="Verdana"/>
              </a:rPr>
              <a:t>zúčastněnými</a:t>
            </a:r>
            <a:r>
              <a:rPr sz="1200" spc="10" dirty="0">
                <a:latin typeface="Verdana"/>
                <a:cs typeface="Verdana"/>
              </a:rPr>
              <a:t> </a:t>
            </a:r>
            <a:r>
              <a:rPr sz="1200" spc="-10" dirty="0">
                <a:latin typeface="Verdana"/>
                <a:cs typeface="Verdana"/>
              </a:rPr>
              <a:t>stranami</a:t>
            </a:r>
            <a:r>
              <a:rPr sz="1200" spc="15" dirty="0">
                <a:latin typeface="Verdana"/>
                <a:cs typeface="Verdana"/>
              </a:rPr>
              <a:t> </a:t>
            </a:r>
            <a:r>
              <a:rPr sz="1200" spc="-5" dirty="0">
                <a:latin typeface="Verdana"/>
                <a:cs typeface="Verdana"/>
              </a:rPr>
              <a:t>zapojenými</a:t>
            </a:r>
            <a:r>
              <a:rPr sz="1200" dirty="0">
                <a:latin typeface="Verdana"/>
                <a:cs typeface="Verdana"/>
              </a:rPr>
              <a:t> </a:t>
            </a:r>
            <a:r>
              <a:rPr sz="1200" spc="-5" dirty="0">
                <a:latin typeface="Verdana"/>
                <a:cs typeface="Verdana"/>
              </a:rPr>
              <a:t>do</a:t>
            </a:r>
            <a:r>
              <a:rPr sz="1200" spc="5" dirty="0">
                <a:latin typeface="Verdana"/>
                <a:cs typeface="Verdana"/>
              </a:rPr>
              <a:t> </a:t>
            </a:r>
            <a:r>
              <a:rPr sz="1200" spc="-5" dirty="0">
                <a:latin typeface="Verdana"/>
                <a:cs typeface="Verdana"/>
              </a:rPr>
              <a:t>přeshraniční</a:t>
            </a:r>
            <a:r>
              <a:rPr sz="1200" spc="20" dirty="0">
                <a:latin typeface="Verdana"/>
                <a:cs typeface="Verdana"/>
              </a:rPr>
              <a:t> </a:t>
            </a:r>
            <a:r>
              <a:rPr sz="1200" spc="-5" dirty="0">
                <a:latin typeface="Verdana"/>
                <a:cs typeface="Verdana"/>
              </a:rPr>
              <a:t>spolupráce</a:t>
            </a:r>
            <a:endParaRPr sz="1200">
              <a:latin typeface="Verdana"/>
              <a:cs typeface="Verdana"/>
            </a:endParaRPr>
          </a:p>
          <a:p>
            <a:pPr marL="280670" marR="13970" indent="-229235">
              <a:lnSpc>
                <a:spcPts val="1300"/>
              </a:lnSpc>
              <a:spcBef>
                <a:spcPts val="990"/>
              </a:spcBef>
              <a:buFont typeface="Wingdings"/>
              <a:buChar char=""/>
              <a:tabLst>
                <a:tab pos="281305" algn="l"/>
              </a:tabLst>
            </a:pPr>
            <a:r>
              <a:rPr sz="1200" b="1" spc="-5" dirty="0">
                <a:latin typeface="Verdana"/>
                <a:cs typeface="Verdana"/>
              </a:rPr>
              <a:t>Obecně </a:t>
            </a:r>
            <a:r>
              <a:rPr sz="1200" b="1" dirty="0">
                <a:latin typeface="Verdana"/>
                <a:cs typeface="Verdana"/>
              </a:rPr>
              <a:t>lze pozorovat, že </a:t>
            </a:r>
            <a:r>
              <a:rPr sz="1200" b="1" spc="-5" dirty="0">
                <a:latin typeface="Verdana"/>
                <a:cs typeface="Verdana"/>
              </a:rPr>
              <a:t>existence přeshraniční struktury představuje skutečnou přidanou hodnotu: svou blízkostí </a:t>
            </a:r>
            <a:r>
              <a:rPr sz="1200" b="1" dirty="0">
                <a:latin typeface="Verdana"/>
                <a:cs typeface="Verdana"/>
              </a:rPr>
              <a:t>k </a:t>
            </a:r>
            <a:r>
              <a:rPr sz="1200" b="1" spc="5" dirty="0">
                <a:latin typeface="Verdana"/>
                <a:cs typeface="Verdana"/>
              </a:rPr>
              <a:t> </a:t>
            </a:r>
            <a:r>
              <a:rPr sz="1200" b="1" spc="-5" dirty="0">
                <a:latin typeface="Verdana"/>
                <a:cs typeface="Verdana"/>
              </a:rPr>
              <a:t>občanům</a:t>
            </a:r>
            <a:r>
              <a:rPr sz="1200" b="1" spc="-10" dirty="0">
                <a:latin typeface="Verdana"/>
                <a:cs typeface="Verdana"/>
              </a:rPr>
              <a:t> </a:t>
            </a:r>
            <a:r>
              <a:rPr sz="1200" b="1" spc="-5" dirty="0">
                <a:latin typeface="Verdana"/>
                <a:cs typeface="Verdana"/>
              </a:rPr>
              <a:t>(dveře,</a:t>
            </a:r>
            <a:r>
              <a:rPr sz="1200" b="1" spc="20" dirty="0">
                <a:latin typeface="Verdana"/>
                <a:cs typeface="Verdana"/>
              </a:rPr>
              <a:t> </a:t>
            </a:r>
            <a:r>
              <a:rPr sz="1200" b="1" spc="-5" dirty="0">
                <a:latin typeface="Verdana"/>
                <a:cs typeface="Verdana"/>
              </a:rPr>
              <a:t>na</a:t>
            </a:r>
            <a:r>
              <a:rPr sz="1200" b="1" spc="-15" dirty="0">
                <a:latin typeface="Verdana"/>
                <a:cs typeface="Verdana"/>
              </a:rPr>
              <a:t> </a:t>
            </a:r>
            <a:r>
              <a:rPr sz="1200" b="1" spc="-5" dirty="0">
                <a:latin typeface="Verdana"/>
                <a:cs typeface="Verdana"/>
              </a:rPr>
              <a:t>které</a:t>
            </a:r>
            <a:r>
              <a:rPr sz="1200" b="1" spc="20" dirty="0">
                <a:latin typeface="Verdana"/>
                <a:cs typeface="Verdana"/>
              </a:rPr>
              <a:t> </a:t>
            </a:r>
            <a:r>
              <a:rPr sz="1200" b="1" spc="-5" dirty="0">
                <a:latin typeface="Verdana"/>
                <a:cs typeface="Verdana"/>
              </a:rPr>
              <a:t>mohou</a:t>
            </a:r>
            <a:r>
              <a:rPr sz="1200" b="1" spc="-15" dirty="0">
                <a:latin typeface="Verdana"/>
                <a:cs typeface="Verdana"/>
              </a:rPr>
              <a:t> </a:t>
            </a:r>
            <a:r>
              <a:rPr sz="1200" b="1" spc="-5" dirty="0">
                <a:latin typeface="Verdana"/>
                <a:cs typeface="Verdana"/>
              </a:rPr>
              <a:t>lidé</a:t>
            </a:r>
            <a:r>
              <a:rPr sz="1200" b="1" spc="20" dirty="0">
                <a:latin typeface="Verdana"/>
                <a:cs typeface="Verdana"/>
              </a:rPr>
              <a:t> </a:t>
            </a:r>
            <a:r>
              <a:rPr sz="1200" b="1" spc="-5" dirty="0">
                <a:latin typeface="Verdana"/>
                <a:cs typeface="Verdana"/>
              </a:rPr>
              <a:t>zaklepat,</a:t>
            </a:r>
            <a:r>
              <a:rPr sz="1200" b="1" dirty="0">
                <a:latin typeface="Verdana"/>
                <a:cs typeface="Verdana"/>
              </a:rPr>
              <a:t> aby</a:t>
            </a:r>
            <a:r>
              <a:rPr sz="1200" b="1" spc="-15" dirty="0">
                <a:latin typeface="Verdana"/>
                <a:cs typeface="Verdana"/>
              </a:rPr>
              <a:t> </a:t>
            </a:r>
            <a:r>
              <a:rPr sz="1200" b="1" spc="-5" dirty="0">
                <a:latin typeface="Verdana"/>
                <a:cs typeface="Verdana"/>
              </a:rPr>
              <a:t>získali</a:t>
            </a:r>
            <a:r>
              <a:rPr sz="1200" b="1" spc="10" dirty="0">
                <a:latin typeface="Verdana"/>
                <a:cs typeface="Verdana"/>
              </a:rPr>
              <a:t> </a:t>
            </a:r>
            <a:r>
              <a:rPr sz="1200" b="1" spc="-5" dirty="0">
                <a:latin typeface="Verdana"/>
                <a:cs typeface="Verdana"/>
              </a:rPr>
              <a:t>informace</a:t>
            </a:r>
            <a:r>
              <a:rPr sz="1200" b="1" spc="10" dirty="0">
                <a:latin typeface="Verdana"/>
                <a:cs typeface="Verdana"/>
              </a:rPr>
              <a:t> </a:t>
            </a:r>
            <a:r>
              <a:rPr sz="1200" b="1" dirty="0">
                <a:latin typeface="Verdana"/>
                <a:cs typeface="Verdana"/>
              </a:rPr>
              <a:t>o</a:t>
            </a:r>
            <a:r>
              <a:rPr sz="1200" b="1" spc="5" dirty="0">
                <a:latin typeface="Verdana"/>
                <a:cs typeface="Verdana"/>
              </a:rPr>
              <a:t> </a:t>
            </a:r>
            <a:r>
              <a:rPr sz="1200" b="1" spc="-5" dirty="0">
                <a:latin typeface="Verdana"/>
                <a:cs typeface="Verdana"/>
              </a:rPr>
              <a:t>přeshraničních otázkách);</a:t>
            </a:r>
            <a:r>
              <a:rPr sz="1200" b="1" spc="-25" dirty="0">
                <a:latin typeface="Verdana"/>
                <a:cs typeface="Verdana"/>
              </a:rPr>
              <a:t> </a:t>
            </a:r>
            <a:r>
              <a:rPr sz="1200" b="1" spc="-5" dirty="0">
                <a:latin typeface="Verdana"/>
                <a:cs typeface="Verdana"/>
              </a:rPr>
              <a:t>svou schopností </a:t>
            </a:r>
            <a:r>
              <a:rPr sz="1200" b="1" dirty="0">
                <a:latin typeface="Verdana"/>
                <a:cs typeface="Verdana"/>
              </a:rPr>
              <a:t> </a:t>
            </a:r>
            <a:r>
              <a:rPr sz="1200" b="1" spc="-5" dirty="0">
                <a:latin typeface="Verdana"/>
                <a:cs typeface="Verdana"/>
              </a:rPr>
              <a:t>zprostředkovat</a:t>
            </a:r>
            <a:r>
              <a:rPr sz="1200" b="1" spc="-20" dirty="0">
                <a:latin typeface="Verdana"/>
                <a:cs typeface="Verdana"/>
              </a:rPr>
              <a:t> </a:t>
            </a:r>
            <a:r>
              <a:rPr sz="1200" b="1" dirty="0">
                <a:latin typeface="Verdana"/>
                <a:cs typeface="Verdana"/>
              </a:rPr>
              <a:t>a</a:t>
            </a:r>
            <a:r>
              <a:rPr sz="1200" b="1" spc="5" dirty="0">
                <a:latin typeface="Verdana"/>
                <a:cs typeface="Verdana"/>
              </a:rPr>
              <a:t> </a:t>
            </a:r>
            <a:r>
              <a:rPr sz="1200" b="1" spc="-5" dirty="0">
                <a:latin typeface="Verdana"/>
                <a:cs typeface="Verdana"/>
              </a:rPr>
              <a:t>usnadňovat dialog</a:t>
            </a:r>
            <a:r>
              <a:rPr sz="1200" b="1" dirty="0">
                <a:latin typeface="Verdana"/>
                <a:cs typeface="Verdana"/>
              </a:rPr>
              <a:t> </a:t>
            </a:r>
            <a:r>
              <a:rPr sz="1200" b="1" spc="-5" dirty="0">
                <a:latin typeface="Verdana"/>
                <a:cs typeface="Verdana"/>
              </a:rPr>
              <a:t>mezi</a:t>
            </a:r>
            <a:r>
              <a:rPr sz="1200" b="1" spc="10" dirty="0">
                <a:latin typeface="Verdana"/>
                <a:cs typeface="Verdana"/>
              </a:rPr>
              <a:t> </a:t>
            </a:r>
            <a:r>
              <a:rPr sz="1200" b="1" spc="-5" dirty="0">
                <a:latin typeface="Verdana"/>
                <a:cs typeface="Verdana"/>
              </a:rPr>
              <a:t>„dvěma</a:t>
            </a:r>
            <a:r>
              <a:rPr sz="1200" b="1" spc="5" dirty="0">
                <a:latin typeface="Verdana"/>
                <a:cs typeface="Verdana"/>
              </a:rPr>
              <a:t> </a:t>
            </a:r>
            <a:r>
              <a:rPr sz="1200" b="1" spc="-5" dirty="0">
                <a:latin typeface="Verdana"/>
                <a:cs typeface="Verdana"/>
              </a:rPr>
              <a:t>světy“,</a:t>
            </a:r>
            <a:r>
              <a:rPr sz="1200" b="1" dirty="0">
                <a:latin typeface="Verdana"/>
                <a:cs typeface="Verdana"/>
              </a:rPr>
              <a:t> které</a:t>
            </a:r>
            <a:r>
              <a:rPr sz="1200" b="1" spc="10" dirty="0">
                <a:latin typeface="Verdana"/>
                <a:cs typeface="Verdana"/>
              </a:rPr>
              <a:t> </a:t>
            </a:r>
            <a:r>
              <a:rPr sz="1200" b="1" spc="-5" dirty="0">
                <a:latin typeface="Verdana"/>
                <a:cs typeface="Verdana"/>
              </a:rPr>
              <a:t>by</a:t>
            </a:r>
            <a:r>
              <a:rPr sz="1200" b="1" dirty="0">
                <a:latin typeface="Verdana"/>
                <a:cs typeface="Verdana"/>
              </a:rPr>
              <a:t> </a:t>
            </a:r>
            <a:r>
              <a:rPr sz="1200" b="1" spc="-5" dirty="0">
                <a:latin typeface="Verdana"/>
                <a:cs typeface="Verdana"/>
              </a:rPr>
              <a:t>spolu</a:t>
            </a:r>
            <a:r>
              <a:rPr sz="1200" b="1" spc="5" dirty="0">
                <a:latin typeface="Verdana"/>
                <a:cs typeface="Verdana"/>
              </a:rPr>
              <a:t> </a:t>
            </a:r>
            <a:r>
              <a:rPr sz="1200" b="1" spc="-5" dirty="0">
                <a:latin typeface="Verdana"/>
                <a:cs typeface="Verdana"/>
              </a:rPr>
              <a:t>jinak</a:t>
            </a:r>
            <a:r>
              <a:rPr sz="1200" b="1" dirty="0">
                <a:latin typeface="Verdana"/>
                <a:cs typeface="Verdana"/>
              </a:rPr>
              <a:t> </a:t>
            </a:r>
            <a:r>
              <a:rPr sz="1200" b="1" spc="-5" dirty="0">
                <a:latin typeface="Verdana"/>
                <a:cs typeface="Verdana"/>
              </a:rPr>
              <a:t>mluvily</a:t>
            </a:r>
            <a:r>
              <a:rPr sz="1200" b="1" spc="10" dirty="0">
                <a:latin typeface="Verdana"/>
                <a:cs typeface="Verdana"/>
              </a:rPr>
              <a:t> </a:t>
            </a:r>
            <a:r>
              <a:rPr sz="1200" b="1" spc="-5" dirty="0">
                <a:latin typeface="Verdana"/>
                <a:cs typeface="Verdana"/>
              </a:rPr>
              <a:t>jen</a:t>
            </a:r>
            <a:r>
              <a:rPr sz="1200" b="1" spc="5" dirty="0">
                <a:latin typeface="Verdana"/>
                <a:cs typeface="Verdana"/>
              </a:rPr>
              <a:t> </a:t>
            </a:r>
            <a:r>
              <a:rPr sz="1200" b="1" spc="-5" dirty="0">
                <a:latin typeface="Verdana"/>
                <a:cs typeface="Verdana"/>
              </a:rPr>
              <a:t>stěží,</a:t>
            </a:r>
            <a:r>
              <a:rPr sz="1200" b="1" spc="20" dirty="0">
                <a:latin typeface="Verdana"/>
                <a:cs typeface="Verdana"/>
              </a:rPr>
              <a:t> </a:t>
            </a:r>
            <a:r>
              <a:rPr sz="1200" b="1" spc="-5" dirty="0">
                <a:latin typeface="Verdana"/>
                <a:cs typeface="Verdana"/>
              </a:rPr>
              <a:t>zvláště</a:t>
            </a:r>
            <a:r>
              <a:rPr sz="1200" b="1" dirty="0">
                <a:latin typeface="Verdana"/>
                <a:cs typeface="Verdana"/>
              </a:rPr>
              <a:t> </a:t>
            </a:r>
            <a:r>
              <a:rPr sz="1200" b="1" spc="-5" dirty="0">
                <a:latin typeface="Verdana"/>
                <a:cs typeface="Verdana"/>
              </a:rPr>
              <a:t>když</a:t>
            </a:r>
            <a:r>
              <a:rPr sz="1200" b="1" spc="-10" dirty="0">
                <a:latin typeface="Verdana"/>
                <a:cs typeface="Verdana"/>
              </a:rPr>
              <a:t> </a:t>
            </a:r>
            <a:r>
              <a:rPr sz="1200" b="1" spc="-5" dirty="0">
                <a:latin typeface="Verdana"/>
                <a:cs typeface="Verdana"/>
              </a:rPr>
              <a:t>se</a:t>
            </a:r>
            <a:r>
              <a:rPr sz="1200" b="1" dirty="0">
                <a:latin typeface="Verdana"/>
                <a:cs typeface="Verdana"/>
              </a:rPr>
              <a:t> </a:t>
            </a:r>
            <a:r>
              <a:rPr sz="1200" b="1" spc="-5" dirty="0">
                <a:latin typeface="Verdana"/>
                <a:cs typeface="Verdana"/>
              </a:rPr>
              <a:t>mluví </a:t>
            </a:r>
            <a:r>
              <a:rPr sz="1200" b="1" spc="-395" dirty="0">
                <a:latin typeface="Verdana"/>
                <a:cs typeface="Verdana"/>
              </a:rPr>
              <a:t> </a:t>
            </a:r>
            <a:r>
              <a:rPr sz="1200" b="1" spc="-5" dirty="0">
                <a:latin typeface="Verdana"/>
                <a:cs typeface="Verdana"/>
              </a:rPr>
              <a:t>dvěma</a:t>
            </a:r>
            <a:r>
              <a:rPr sz="1200" b="1" dirty="0">
                <a:latin typeface="Verdana"/>
                <a:cs typeface="Verdana"/>
              </a:rPr>
              <a:t> </a:t>
            </a:r>
            <a:r>
              <a:rPr sz="1200" b="1" spc="-5" dirty="0">
                <a:latin typeface="Verdana"/>
                <a:cs typeface="Verdana"/>
              </a:rPr>
              <a:t>různými</a:t>
            </a:r>
            <a:r>
              <a:rPr sz="1200" b="1" spc="5" dirty="0">
                <a:latin typeface="Verdana"/>
                <a:cs typeface="Verdana"/>
              </a:rPr>
              <a:t> </a:t>
            </a:r>
            <a:r>
              <a:rPr sz="1200" b="1" spc="-5" dirty="0">
                <a:latin typeface="Verdana"/>
                <a:cs typeface="Verdana"/>
              </a:rPr>
              <a:t>jazyky;</a:t>
            </a:r>
            <a:r>
              <a:rPr sz="1200" b="1" spc="-20" dirty="0">
                <a:latin typeface="Verdana"/>
                <a:cs typeface="Verdana"/>
              </a:rPr>
              <a:t> </a:t>
            </a:r>
            <a:r>
              <a:rPr sz="1200" b="1" spc="-5" dirty="0">
                <a:latin typeface="Verdana"/>
                <a:cs typeface="Verdana"/>
              </a:rPr>
              <a:t>svou schopnosti</a:t>
            </a:r>
            <a:r>
              <a:rPr sz="1200" b="1" dirty="0">
                <a:latin typeface="Verdana"/>
                <a:cs typeface="Verdana"/>
              </a:rPr>
              <a:t> </a:t>
            </a:r>
            <a:r>
              <a:rPr sz="1200" b="1" spc="-5" dirty="0">
                <a:latin typeface="Verdana"/>
                <a:cs typeface="Verdana"/>
              </a:rPr>
              <a:t>zvyšovat</a:t>
            </a:r>
            <a:r>
              <a:rPr sz="1200" b="1" spc="-20" dirty="0">
                <a:latin typeface="Verdana"/>
                <a:cs typeface="Verdana"/>
              </a:rPr>
              <a:t> </a:t>
            </a:r>
            <a:r>
              <a:rPr sz="1200" b="1" spc="-5" dirty="0">
                <a:latin typeface="Verdana"/>
                <a:cs typeface="Verdana"/>
              </a:rPr>
              <a:t>povědomí</a:t>
            </a:r>
            <a:r>
              <a:rPr sz="1200" b="1" spc="5" dirty="0">
                <a:latin typeface="Verdana"/>
                <a:cs typeface="Verdana"/>
              </a:rPr>
              <a:t> </a:t>
            </a:r>
            <a:r>
              <a:rPr sz="1200" b="1" dirty="0">
                <a:latin typeface="Verdana"/>
                <a:cs typeface="Verdana"/>
              </a:rPr>
              <a:t>o</a:t>
            </a:r>
            <a:r>
              <a:rPr sz="1200" b="1" spc="10" dirty="0">
                <a:latin typeface="Verdana"/>
                <a:cs typeface="Verdana"/>
              </a:rPr>
              <a:t> </a:t>
            </a:r>
            <a:r>
              <a:rPr sz="1200" b="1" dirty="0">
                <a:latin typeface="Verdana"/>
                <a:cs typeface="Verdana"/>
              </a:rPr>
              <a:t>konkrétních</a:t>
            </a:r>
            <a:r>
              <a:rPr sz="1200" b="1" spc="-15" dirty="0">
                <a:latin typeface="Verdana"/>
                <a:cs typeface="Verdana"/>
              </a:rPr>
              <a:t> </a:t>
            </a:r>
            <a:r>
              <a:rPr sz="1200" b="1" spc="-5" dirty="0">
                <a:latin typeface="Verdana"/>
                <a:cs typeface="Verdana"/>
              </a:rPr>
              <a:t>problémech,</a:t>
            </a:r>
            <a:r>
              <a:rPr sz="1200" b="1" spc="5" dirty="0">
                <a:latin typeface="Verdana"/>
                <a:cs typeface="Verdana"/>
              </a:rPr>
              <a:t> </a:t>
            </a:r>
            <a:r>
              <a:rPr sz="1200" b="1" spc="-5" dirty="0">
                <a:latin typeface="Verdana"/>
                <a:cs typeface="Verdana"/>
              </a:rPr>
              <a:t>kterým</a:t>
            </a:r>
            <a:r>
              <a:rPr sz="1200" b="1" dirty="0">
                <a:latin typeface="Verdana"/>
                <a:cs typeface="Verdana"/>
              </a:rPr>
              <a:t> </a:t>
            </a:r>
            <a:r>
              <a:rPr sz="1200" b="1" spc="-5" dirty="0">
                <a:latin typeface="Verdana"/>
                <a:cs typeface="Verdana"/>
              </a:rPr>
              <a:t>čelí</a:t>
            </a:r>
            <a:r>
              <a:rPr sz="1200" b="1" spc="20" dirty="0">
                <a:latin typeface="Verdana"/>
                <a:cs typeface="Verdana"/>
              </a:rPr>
              <a:t> </a:t>
            </a:r>
            <a:r>
              <a:rPr sz="1200" b="1" spc="-5" dirty="0">
                <a:latin typeface="Verdana"/>
                <a:cs typeface="Verdana"/>
              </a:rPr>
              <a:t>lidé,</a:t>
            </a:r>
            <a:r>
              <a:rPr sz="1200" b="1" spc="20" dirty="0">
                <a:latin typeface="Verdana"/>
                <a:cs typeface="Verdana"/>
              </a:rPr>
              <a:t> </a:t>
            </a:r>
            <a:r>
              <a:rPr sz="1200" b="1" spc="-5" dirty="0">
                <a:latin typeface="Verdana"/>
                <a:cs typeface="Verdana"/>
              </a:rPr>
              <a:t>jejichž</a:t>
            </a:r>
            <a:r>
              <a:rPr sz="1200" b="1" spc="10" dirty="0">
                <a:latin typeface="Verdana"/>
                <a:cs typeface="Verdana"/>
              </a:rPr>
              <a:t> </a:t>
            </a:r>
            <a:r>
              <a:rPr sz="1200" b="1" dirty="0">
                <a:latin typeface="Verdana"/>
                <a:cs typeface="Verdana"/>
              </a:rPr>
              <a:t>život </a:t>
            </a:r>
            <a:r>
              <a:rPr sz="1200" b="1" spc="5" dirty="0">
                <a:latin typeface="Verdana"/>
                <a:cs typeface="Verdana"/>
              </a:rPr>
              <a:t> </a:t>
            </a:r>
            <a:r>
              <a:rPr sz="1200" b="1" spc="-5" dirty="0">
                <a:latin typeface="Verdana"/>
                <a:cs typeface="Verdana"/>
              </a:rPr>
              <a:t>se odehrává</a:t>
            </a:r>
            <a:r>
              <a:rPr sz="1200" b="1" dirty="0">
                <a:latin typeface="Verdana"/>
                <a:cs typeface="Verdana"/>
              </a:rPr>
              <a:t> </a:t>
            </a:r>
            <a:r>
              <a:rPr sz="1200" b="1" spc="-5" dirty="0">
                <a:latin typeface="Verdana"/>
                <a:cs typeface="Verdana"/>
              </a:rPr>
              <a:t>na</a:t>
            </a:r>
            <a:r>
              <a:rPr sz="1200" b="1" dirty="0">
                <a:latin typeface="Verdana"/>
                <a:cs typeface="Verdana"/>
              </a:rPr>
              <a:t> </a:t>
            </a:r>
            <a:r>
              <a:rPr sz="1200" b="1" spc="-5" dirty="0">
                <a:latin typeface="Verdana"/>
                <a:cs typeface="Verdana"/>
              </a:rPr>
              <a:t>státních</a:t>
            </a:r>
            <a:r>
              <a:rPr sz="1200" b="1" spc="-25" dirty="0">
                <a:latin typeface="Verdana"/>
                <a:cs typeface="Verdana"/>
              </a:rPr>
              <a:t> </a:t>
            </a:r>
            <a:r>
              <a:rPr sz="1200" b="1" spc="-5" dirty="0">
                <a:latin typeface="Verdana"/>
                <a:cs typeface="Verdana"/>
              </a:rPr>
              <a:t>hranicích.</a:t>
            </a:r>
            <a:endParaRPr sz="1200">
              <a:latin typeface="Verdana"/>
              <a:cs typeface="Verdana"/>
            </a:endParaRPr>
          </a:p>
          <a:p>
            <a:pPr marL="280670" indent="-229235">
              <a:lnSpc>
                <a:spcPts val="1340"/>
              </a:lnSpc>
              <a:spcBef>
                <a:spcPts val="830"/>
              </a:spcBef>
              <a:buFont typeface="Wingdings"/>
              <a:buChar char=""/>
              <a:tabLst>
                <a:tab pos="281305" algn="l"/>
              </a:tabLst>
            </a:pPr>
            <a:r>
              <a:rPr sz="1200" spc="-65" dirty="0">
                <a:latin typeface="Verdana"/>
                <a:cs typeface="Verdana"/>
              </a:rPr>
              <a:t>To</a:t>
            </a:r>
            <a:r>
              <a:rPr sz="1200" spc="5" dirty="0">
                <a:latin typeface="Verdana"/>
                <a:cs typeface="Verdana"/>
              </a:rPr>
              <a:t> </a:t>
            </a:r>
            <a:r>
              <a:rPr sz="1200" spc="-5" dirty="0">
                <a:latin typeface="Verdana"/>
                <a:cs typeface="Verdana"/>
              </a:rPr>
              <a:t>bylo</a:t>
            </a:r>
            <a:r>
              <a:rPr sz="1200" spc="5" dirty="0">
                <a:latin typeface="Verdana"/>
                <a:cs typeface="Verdana"/>
              </a:rPr>
              <a:t> </a:t>
            </a:r>
            <a:r>
              <a:rPr sz="1200" spc="-5" dirty="0">
                <a:latin typeface="Verdana"/>
                <a:cs typeface="Verdana"/>
              </a:rPr>
              <a:t>dokonce</a:t>
            </a:r>
            <a:r>
              <a:rPr sz="1200" spc="5" dirty="0">
                <a:latin typeface="Verdana"/>
                <a:cs typeface="Verdana"/>
              </a:rPr>
              <a:t> </a:t>
            </a:r>
            <a:r>
              <a:rPr sz="1200" spc="-5" dirty="0">
                <a:latin typeface="Verdana"/>
                <a:cs typeface="Verdana"/>
              </a:rPr>
              <a:t>ještě</a:t>
            </a:r>
            <a:r>
              <a:rPr sz="1200" spc="10" dirty="0">
                <a:latin typeface="Verdana"/>
                <a:cs typeface="Verdana"/>
              </a:rPr>
              <a:t> </a:t>
            </a:r>
            <a:r>
              <a:rPr sz="1200" spc="-10" dirty="0">
                <a:latin typeface="Verdana"/>
                <a:cs typeface="Verdana"/>
              </a:rPr>
              <a:t>viditelnější</a:t>
            </a:r>
            <a:r>
              <a:rPr sz="1200" spc="20" dirty="0">
                <a:latin typeface="Verdana"/>
                <a:cs typeface="Verdana"/>
              </a:rPr>
              <a:t> </a:t>
            </a:r>
            <a:r>
              <a:rPr sz="1200" spc="-5" dirty="0">
                <a:latin typeface="Verdana"/>
                <a:cs typeface="Verdana"/>
              </a:rPr>
              <a:t>podél</a:t>
            </a:r>
            <a:r>
              <a:rPr sz="1200" spc="5" dirty="0">
                <a:latin typeface="Verdana"/>
                <a:cs typeface="Verdana"/>
              </a:rPr>
              <a:t> </a:t>
            </a:r>
            <a:r>
              <a:rPr sz="1200" spc="-10" dirty="0">
                <a:latin typeface="Verdana"/>
                <a:cs typeface="Verdana"/>
              </a:rPr>
              <a:t>hranic,</a:t>
            </a:r>
            <a:r>
              <a:rPr sz="1200" spc="20" dirty="0">
                <a:latin typeface="Verdana"/>
                <a:cs typeface="Verdana"/>
              </a:rPr>
              <a:t> </a:t>
            </a:r>
            <a:r>
              <a:rPr sz="1200" spc="-5" dirty="0">
                <a:latin typeface="Verdana"/>
                <a:cs typeface="Verdana"/>
              </a:rPr>
              <a:t>kde</a:t>
            </a:r>
            <a:r>
              <a:rPr sz="1200" spc="20" dirty="0">
                <a:latin typeface="Verdana"/>
                <a:cs typeface="Verdana"/>
              </a:rPr>
              <a:t> </a:t>
            </a:r>
            <a:r>
              <a:rPr sz="1200" spc="-5" dirty="0">
                <a:latin typeface="Verdana"/>
                <a:cs typeface="Verdana"/>
              </a:rPr>
              <a:t>neexistuje</a:t>
            </a:r>
            <a:r>
              <a:rPr sz="1200" spc="15" dirty="0">
                <a:latin typeface="Verdana"/>
                <a:cs typeface="Verdana"/>
              </a:rPr>
              <a:t> </a:t>
            </a:r>
            <a:r>
              <a:rPr sz="1200" spc="-5" dirty="0">
                <a:latin typeface="Verdana"/>
                <a:cs typeface="Verdana"/>
              </a:rPr>
              <a:t>žádná</a:t>
            </a:r>
            <a:r>
              <a:rPr sz="1200" spc="10" dirty="0">
                <a:latin typeface="Verdana"/>
                <a:cs typeface="Verdana"/>
              </a:rPr>
              <a:t> </a:t>
            </a:r>
            <a:r>
              <a:rPr sz="1200" spc="-5" dirty="0">
                <a:latin typeface="Verdana"/>
                <a:cs typeface="Verdana"/>
              </a:rPr>
              <a:t>přeshraniční</a:t>
            </a:r>
            <a:r>
              <a:rPr sz="1200" spc="30" dirty="0">
                <a:latin typeface="Verdana"/>
                <a:cs typeface="Verdana"/>
              </a:rPr>
              <a:t> </a:t>
            </a:r>
            <a:r>
              <a:rPr sz="1200" spc="-5" dirty="0">
                <a:latin typeface="Verdana"/>
                <a:cs typeface="Verdana"/>
              </a:rPr>
              <a:t>organizace:</a:t>
            </a:r>
            <a:r>
              <a:rPr sz="1200" spc="5" dirty="0">
                <a:latin typeface="Verdana"/>
                <a:cs typeface="Verdana"/>
              </a:rPr>
              <a:t> </a:t>
            </a:r>
            <a:r>
              <a:rPr sz="1200" spc="-5" dirty="0">
                <a:latin typeface="Verdana"/>
                <a:cs typeface="Verdana"/>
              </a:rPr>
              <a:t>místní</a:t>
            </a:r>
            <a:r>
              <a:rPr sz="1200" spc="5" dirty="0">
                <a:latin typeface="Verdana"/>
                <a:cs typeface="Verdana"/>
              </a:rPr>
              <a:t> </a:t>
            </a:r>
            <a:r>
              <a:rPr sz="1200" spc="-5" dirty="0">
                <a:latin typeface="Verdana"/>
                <a:cs typeface="Verdana"/>
              </a:rPr>
              <a:t>úředníci</a:t>
            </a:r>
            <a:r>
              <a:rPr sz="1200" spc="15" dirty="0">
                <a:latin typeface="Verdana"/>
                <a:cs typeface="Verdana"/>
              </a:rPr>
              <a:t> </a:t>
            </a:r>
            <a:r>
              <a:rPr sz="1200" dirty="0">
                <a:latin typeface="Verdana"/>
                <a:cs typeface="Verdana"/>
              </a:rPr>
              <a:t>se</a:t>
            </a:r>
            <a:r>
              <a:rPr sz="1200" spc="-5" dirty="0">
                <a:latin typeface="Verdana"/>
                <a:cs typeface="Verdana"/>
              </a:rPr>
              <a:t> pokusili</a:t>
            </a:r>
            <a:r>
              <a:rPr sz="1200" spc="15" dirty="0">
                <a:latin typeface="Verdana"/>
                <a:cs typeface="Verdana"/>
              </a:rPr>
              <a:t> </a:t>
            </a:r>
            <a:r>
              <a:rPr sz="1200" dirty="0">
                <a:latin typeface="Verdana"/>
                <a:cs typeface="Verdana"/>
              </a:rPr>
              <a:t>o</a:t>
            </a:r>
            <a:r>
              <a:rPr sz="1200" spc="80" dirty="0">
                <a:latin typeface="Verdana"/>
                <a:cs typeface="Verdana"/>
              </a:rPr>
              <a:t> </a:t>
            </a:r>
            <a:r>
              <a:rPr sz="1200" spc="-5" dirty="0">
                <a:latin typeface="Verdana"/>
                <a:cs typeface="Verdana"/>
              </a:rPr>
              <a:t>lobbing,</a:t>
            </a:r>
            <a:endParaRPr sz="1200">
              <a:latin typeface="Verdana"/>
              <a:cs typeface="Verdana"/>
            </a:endParaRPr>
          </a:p>
          <a:p>
            <a:pPr marL="280670">
              <a:lnSpc>
                <a:spcPts val="1340"/>
              </a:lnSpc>
            </a:pPr>
            <a:r>
              <a:rPr sz="1200" spc="-5" dirty="0">
                <a:latin typeface="Verdana"/>
                <a:cs typeface="Verdana"/>
              </a:rPr>
              <a:t>ale</a:t>
            </a:r>
            <a:r>
              <a:rPr sz="1200" dirty="0">
                <a:latin typeface="Verdana"/>
                <a:cs typeface="Verdana"/>
              </a:rPr>
              <a:t> </a:t>
            </a:r>
            <a:r>
              <a:rPr sz="1200" spc="-5" dirty="0">
                <a:latin typeface="Verdana"/>
                <a:cs typeface="Verdana"/>
              </a:rPr>
              <a:t>nedostatek</a:t>
            </a:r>
            <a:r>
              <a:rPr sz="1200" spc="20" dirty="0">
                <a:latin typeface="Verdana"/>
                <a:cs typeface="Verdana"/>
              </a:rPr>
              <a:t> </a:t>
            </a:r>
            <a:r>
              <a:rPr sz="1200" spc="-5" dirty="0">
                <a:latin typeface="Verdana"/>
                <a:cs typeface="Verdana"/>
              </a:rPr>
              <a:t>dobře</a:t>
            </a:r>
            <a:r>
              <a:rPr sz="1200" spc="10" dirty="0">
                <a:latin typeface="Verdana"/>
                <a:cs typeface="Verdana"/>
              </a:rPr>
              <a:t> </a:t>
            </a:r>
            <a:r>
              <a:rPr sz="1200" spc="-5" dirty="0">
                <a:latin typeface="Verdana"/>
                <a:cs typeface="Verdana"/>
              </a:rPr>
              <a:t>zavedené</a:t>
            </a:r>
            <a:r>
              <a:rPr sz="1200" dirty="0">
                <a:latin typeface="Verdana"/>
                <a:cs typeface="Verdana"/>
              </a:rPr>
              <a:t> </a:t>
            </a:r>
            <a:r>
              <a:rPr sz="1200" spc="-5" dirty="0">
                <a:latin typeface="Verdana"/>
                <a:cs typeface="Verdana"/>
              </a:rPr>
              <a:t>přeshraniční</a:t>
            </a:r>
            <a:r>
              <a:rPr sz="1200" spc="15" dirty="0">
                <a:latin typeface="Verdana"/>
                <a:cs typeface="Verdana"/>
              </a:rPr>
              <a:t> </a:t>
            </a:r>
            <a:r>
              <a:rPr sz="1200" spc="-5" dirty="0">
                <a:latin typeface="Verdana"/>
                <a:cs typeface="Verdana"/>
              </a:rPr>
              <a:t>správní</a:t>
            </a:r>
            <a:r>
              <a:rPr sz="1200" spc="15" dirty="0">
                <a:latin typeface="Verdana"/>
                <a:cs typeface="Verdana"/>
              </a:rPr>
              <a:t> </a:t>
            </a:r>
            <a:r>
              <a:rPr sz="1200" spc="-5" dirty="0">
                <a:latin typeface="Verdana"/>
                <a:cs typeface="Verdana"/>
              </a:rPr>
              <a:t>spolupráce</a:t>
            </a:r>
            <a:r>
              <a:rPr sz="1200" spc="15" dirty="0">
                <a:latin typeface="Verdana"/>
                <a:cs typeface="Verdana"/>
              </a:rPr>
              <a:t> </a:t>
            </a:r>
            <a:r>
              <a:rPr sz="1200" spc="-5" dirty="0">
                <a:latin typeface="Verdana"/>
                <a:cs typeface="Verdana"/>
              </a:rPr>
              <a:t>neumožnil</a:t>
            </a:r>
            <a:r>
              <a:rPr sz="1200" spc="-10" dirty="0">
                <a:latin typeface="Verdana"/>
                <a:cs typeface="Verdana"/>
              </a:rPr>
              <a:t> </a:t>
            </a:r>
            <a:r>
              <a:rPr sz="1200" spc="-5" dirty="0">
                <a:latin typeface="Verdana"/>
                <a:cs typeface="Verdana"/>
              </a:rPr>
              <a:t>vznik</a:t>
            </a:r>
            <a:r>
              <a:rPr sz="1200" spc="5" dirty="0">
                <a:latin typeface="Verdana"/>
                <a:cs typeface="Verdana"/>
              </a:rPr>
              <a:t> </a:t>
            </a:r>
            <a:r>
              <a:rPr sz="1200" spc="-5" dirty="0">
                <a:latin typeface="Verdana"/>
                <a:cs typeface="Verdana"/>
              </a:rPr>
              <a:t>konkrétních</a:t>
            </a:r>
            <a:r>
              <a:rPr sz="1200" spc="20" dirty="0">
                <a:latin typeface="Verdana"/>
                <a:cs typeface="Verdana"/>
              </a:rPr>
              <a:t> </a:t>
            </a:r>
            <a:r>
              <a:rPr sz="1200" dirty="0">
                <a:latin typeface="Verdana"/>
                <a:cs typeface="Verdana"/>
              </a:rPr>
              <a:t>řešení.</a:t>
            </a:r>
            <a:endParaRPr sz="1200">
              <a:latin typeface="Verdana"/>
              <a:cs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4037076" cy="6858000"/>
          </a:xfrm>
          <a:prstGeom prst="rect">
            <a:avLst/>
          </a:prstGeom>
        </p:spPr>
      </p:pic>
      <p:sp>
        <p:nvSpPr>
          <p:cNvPr id="3" name="object 3"/>
          <p:cNvSpPr/>
          <p:nvPr/>
        </p:nvSpPr>
        <p:spPr>
          <a:xfrm>
            <a:off x="4905755" y="752855"/>
            <a:ext cx="6666230" cy="0"/>
          </a:xfrm>
          <a:custGeom>
            <a:avLst/>
            <a:gdLst/>
            <a:ahLst/>
            <a:cxnLst/>
            <a:rect l="l" t="t" r="r" b="b"/>
            <a:pathLst>
              <a:path w="6666230">
                <a:moveTo>
                  <a:pt x="0" y="0"/>
                </a:moveTo>
                <a:lnTo>
                  <a:pt x="6665976" y="0"/>
                </a:lnTo>
              </a:path>
            </a:pathLst>
          </a:custGeom>
          <a:ln w="6096">
            <a:solidFill>
              <a:srgbClr val="EC7C30"/>
            </a:solidFill>
          </a:ln>
        </p:spPr>
        <p:txBody>
          <a:bodyPr wrap="square" lIns="0" tIns="0" rIns="0" bIns="0" rtlCol="0"/>
          <a:lstStyle/>
          <a:p>
            <a:endParaRPr/>
          </a:p>
        </p:txBody>
      </p:sp>
      <p:sp>
        <p:nvSpPr>
          <p:cNvPr id="4" name="object 4"/>
          <p:cNvSpPr txBox="1">
            <a:spLocks noGrp="1"/>
          </p:cNvSpPr>
          <p:nvPr>
            <p:ph type="title"/>
          </p:nvPr>
        </p:nvSpPr>
        <p:spPr>
          <a:xfrm>
            <a:off x="4965319" y="771905"/>
            <a:ext cx="6548755" cy="1110615"/>
          </a:xfrm>
          <a:prstGeom prst="rect">
            <a:avLst/>
          </a:prstGeom>
        </p:spPr>
        <p:txBody>
          <a:bodyPr vert="horz" wrap="square" lIns="0" tIns="36195" rIns="0" bIns="0" rtlCol="0">
            <a:spAutoFit/>
          </a:bodyPr>
          <a:lstStyle/>
          <a:p>
            <a:pPr marL="12700" marR="5080" algn="just">
              <a:lnSpc>
                <a:spcPct val="91600"/>
              </a:lnSpc>
              <a:spcBef>
                <a:spcPts val="285"/>
              </a:spcBef>
            </a:pPr>
            <a:r>
              <a:rPr sz="1900" spc="-20" dirty="0">
                <a:solidFill>
                  <a:srgbClr val="000000"/>
                </a:solidFill>
                <a:latin typeface="Calibri"/>
                <a:cs typeface="Calibri"/>
              </a:rPr>
              <a:t>Krize </a:t>
            </a:r>
            <a:r>
              <a:rPr sz="1900" spc="-15" dirty="0">
                <a:solidFill>
                  <a:srgbClr val="000000"/>
                </a:solidFill>
                <a:latin typeface="Calibri"/>
                <a:cs typeface="Calibri"/>
              </a:rPr>
              <a:t>prokázala, </a:t>
            </a:r>
            <a:r>
              <a:rPr sz="1900" spc="-30" dirty="0">
                <a:solidFill>
                  <a:srgbClr val="000000"/>
                </a:solidFill>
                <a:latin typeface="Calibri"/>
                <a:cs typeface="Calibri"/>
              </a:rPr>
              <a:t>že </a:t>
            </a:r>
            <a:r>
              <a:rPr sz="1900" b="1" spc="-10" dirty="0">
                <a:solidFill>
                  <a:srgbClr val="000000"/>
                </a:solidFill>
                <a:latin typeface="Calibri"/>
                <a:cs typeface="Calibri"/>
              </a:rPr>
              <a:t>hranice </a:t>
            </a:r>
            <a:r>
              <a:rPr sz="1900" b="1" spc="-5" dirty="0">
                <a:solidFill>
                  <a:srgbClr val="000000"/>
                </a:solidFill>
                <a:latin typeface="Calibri"/>
                <a:cs typeface="Calibri"/>
              </a:rPr>
              <a:t>je handicapem, </a:t>
            </a:r>
            <a:r>
              <a:rPr sz="1900" b="1" spc="-20" dirty="0">
                <a:solidFill>
                  <a:srgbClr val="000000"/>
                </a:solidFill>
                <a:latin typeface="Calibri"/>
                <a:cs typeface="Calibri"/>
              </a:rPr>
              <a:t>když </a:t>
            </a:r>
            <a:r>
              <a:rPr sz="1900" b="1" spc="-5" dirty="0">
                <a:solidFill>
                  <a:srgbClr val="000000"/>
                </a:solidFill>
                <a:latin typeface="Calibri"/>
                <a:cs typeface="Calibri"/>
              </a:rPr>
              <a:t>vytváří </a:t>
            </a:r>
            <a:r>
              <a:rPr sz="1900" b="1" spc="-10" dirty="0">
                <a:solidFill>
                  <a:srgbClr val="000000"/>
                </a:solidFill>
                <a:latin typeface="Calibri"/>
                <a:cs typeface="Calibri"/>
              </a:rPr>
              <a:t>překážky</a:t>
            </a:r>
            <a:r>
              <a:rPr sz="1900" spc="-10" dirty="0">
                <a:solidFill>
                  <a:srgbClr val="000000"/>
                </a:solidFill>
                <a:latin typeface="Calibri"/>
                <a:cs typeface="Calibri"/>
              </a:rPr>
              <a:t>, </a:t>
            </a:r>
            <a:r>
              <a:rPr sz="1900" spc="-5" dirty="0">
                <a:solidFill>
                  <a:srgbClr val="000000"/>
                </a:solidFill>
                <a:latin typeface="Calibri"/>
                <a:cs typeface="Calibri"/>
              </a:rPr>
              <a:t> ale </a:t>
            </a:r>
            <a:r>
              <a:rPr sz="1900" b="1" dirty="0">
                <a:solidFill>
                  <a:srgbClr val="000000"/>
                </a:solidFill>
                <a:latin typeface="Calibri"/>
                <a:cs typeface="Calibri"/>
              </a:rPr>
              <a:t>výhodou, </a:t>
            </a:r>
            <a:r>
              <a:rPr sz="1900" b="1" spc="-15" dirty="0">
                <a:solidFill>
                  <a:srgbClr val="000000"/>
                </a:solidFill>
                <a:latin typeface="Calibri"/>
                <a:cs typeface="Calibri"/>
              </a:rPr>
              <a:t>když </a:t>
            </a:r>
            <a:r>
              <a:rPr sz="1900" b="1" spc="-5" dirty="0">
                <a:solidFill>
                  <a:srgbClr val="000000"/>
                </a:solidFill>
                <a:latin typeface="Calibri"/>
                <a:cs typeface="Calibri"/>
              </a:rPr>
              <a:t>je </a:t>
            </a:r>
            <a:r>
              <a:rPr sz="1900" b="1" spc="-10" dirty="0">
                <a:solidFill>
                  <a:srgbClr val="000000"/>
                </a:solidFill>
                <a:latin typeface="Calibri"/>
                <a:cs typeface="Calibri"/>
              </a:rPr>
              <a:t>hranice otevřená</a:t>
            </a:r>
            <a:r>
              <a:rPr sz="1900" spc="-10" dirty="0">
                <a:solidFill>
                  <a:srgbClr val="000000"/>
                </a:solidFill>
                <a:latin typeface="Calibri"/>
                <a:cs typeface="Calibri"/>
              </a:rPr>
              <a:t>. Hranice </a:t>
            </a:r>
            <a:r>
              <a:rPr sz="1900" spc="-5" dirty="0">
                <a:solidFill>
                  <a:srgbClr val="000000"/>
                </a:solidFill>
                <a:latin typeface="Calibri"/>
                <a:cs typeface="Calibri"/>
              </a:rPr>
              <a:t>jsou </a:t>
            </a:r>
            <a:r>
              <a:rPr sz="1900" spc="-10" dirty="0">
                <a:solidFill>
                  <a:srgbClr val="000000"/>
                </a:solidFill>
                <a:latin typeface="Calibri"/>
                <a:cs typeface="Calibri"/>
              </a:rPr>
              <a:t>místa, </a:t>
            </a:r>
            <a:r>
              <a:rPr sz="1900" spc="-20" dirty="0">
                <a:solidFill>
                  <a:srgbClr val="000000"/>
                </a:solidFill>
                <a:latin typeface="Calibri"/>
                <a:cs typeface="Calibri"/>
              </a:rPr>
              <a:t>kde lze </a:t>
            </a:r>
            <a:r>
              <a:rPr sz="1900" spc="-15" dirty="0">
                <a:solidFill>
                  <a:srgbClr val="000000"/>
                </a:solidFill>
                <a:latin typeface="Calibri"/>
                <a:cs typeface="Calibri"/>
              </a:rPr>
              <a:t> </a:t>
            </a:r>
            <a:r>
              <a:rPr sz="1900" spc="-10" dirty="0">
                <a:solidFill>
                  <a:srgbClr val="000000"/>
                </a:solidFill>
                <a:latin typeface="Calibri"/>
                <a:cs typeface="Calibri"/>
              </a:rPr>
              <a:t>vytvářet </a:t>
            </a:r>
            <a:r>
              <a:rPr sz="1900" spc="-5" dirty="0">
                <a:solidFill>
                  <a:srgbClr val="000000"/>
                </a:solidFill>
                <a:latin typeface="Calibri"/>
                <a:cs typeface="Calibri"/>
              </a:rPr>
              <a:t>a </a:t>
            </a:r>
            <a:r>
              <a:rPr sz="1900" spc="-20" dirty="0">
                <a:solidFill>
                  <a:srgbClr val="000000"/>
                </a:solidFill>
                <a:latin typeface="Calibri"/>
                <a:cs typeface="Calibri"/>
              </a:rPr>
              <a:t>představovat </a:t>
            </a:r>
            <a:r>
              <a:rPr sz="1900" spc="-10" dirty="0">
                <a:solidFill>
                  <a:srgbClr val="000000"/>
                </a:solidFill>
                <a:latin typeface="Calibri"/>
                <a:cs typeface="Calibri"/>
              </a:rPr>
              <a:t>nové </a:t>
            </a:r>
            <a:r>
              <a:rPr sz="1900" spc="-20" dirty="0">
                <a:solidFill>
                  <a:srgbClr val="000000"/>
                </a:solidFill>
                <a:latin typeface="Calibri"/>
                <a:cs typeface="Calibri"/>
              </a:rPr>
              <a:t>politiky, </a:t>
            </a:r>
            <a:r>
              <a:rPr sz="1900" spc="-5" dirty="0">
                <a:solidFill>
                  <a:srgbClr val="000000"/>
                </a:solidFill>
                <a:latin typeface="Calibri"/>
                <a:cs typeface="Calibri"/>
              </a:rPr>
              <a:t>a </a:t>
            </a:r>
            <a:r>
              <a:rPr sz="1900" spc="-15" dirty="0">
                <a:solidFill>
                  <a:srgbClr val="000000"/>
                </a:solidFill>
                <a:latin typeface="Calibri"/>
                <a:cs typeface="Calibri"/>
              </a:rPr>
              <a:t>to </a:t>
            </a:r>
            <a:r>
              <a:rPr sz="1900" spc="-5" dirty="0">
                <a:solidFill>
                  <a:srgbClr val="000000"/>
                </a:solidFill>
                <a:latin typeface="Calibri"/>
                <a:cs typeface="Calibri"/>
              </a:rPr>
              <a:t>nejen v případě krizí, ale </a:t>
            </a:r>
            <a:r>
              <a:rPr sz="1900" spc="-415" dirty="0">
                <a:solidFill>
                  <a:srgbClr val="000000"/>
                </a:solidFill>
                <a:latin typeface="Calibri"/>
                <a:cs typeface="Calibri"/>
              </a:rPr>
              <a:t> </a:t>
            </a:r>
            <a:r>
              <a:rPr sz="1900" spc="-25" dirty="0">
                <a:solidFill>
                  <a:srgbClr val="000000"/>
                </a:solidFill>
                <a:latin typeface="Calibri"/>
                <a:cs typeface="Calibri"/>
              </a:rPr>
              <a:t>také</a:t>
            </a:r>
            <a:r>
              <a:rPr sz="1900" spc="-10" dirty="0">
                <a:solidFill>
                  <a:srgbClr val="000000"/>
                </a:solidFill>
                <a:latin typeface="Calibri"/>
                <a:cs typeface="Calibri"/>
              </a:rPr>
              <a:t> </a:t>
            </a:r>
            <a:r>
              <a:rPr sz="1900" spc="-5" dirty="0">
                <a:solidFill>
                  <a:srgbClr val="000000"/>
                </a:solidFill>
                <a:latin typeface="Calibri"/>
                <a:cs typeface="Calibri"/>
              </a:rPr>
              <a:t>v</a:t>
            </a:r>
            <a:r>
              <a:rPr sz="1900" spc="10" dirty="0">
                <a:solidFill>
                  <a:srgbClr val="000000"/>
                </a:solidFill>
                <a:latin typeface="Calibri"/>
                <a:cs typeface="Calibri"/>
              </a:rPr>
              <a:t> </a:t>
            </a:r>
            <a:r>
              <a:rPr sz="1900" spc="-15" dirty="0">
                <a:solidFill>
                  <a:srgbClr val="000000"/>
                </a:solidFill>
                <a:latin typeface="Calibri"/>
                <a:cs typeface="Calibri"/>
              </a:rPr>
              <a:t>běžných</a:t>
            </a:r>
            <a:r>
              <a:rPr sz="1900" dirty="0">
                <a:solidFill>
                  <a:srgbClr val="000000"/>
                </a:solidFill>
                <a:latin typeface="Calibri"/>
                <a:cs typeface="Calibri"/>
              </a:rPr>
              <a:t> </a:t>
            </a:r>
            <a:r>
              <a:rPr sz="1900" spc="-5" dirty="0">
                <a:solidFill>
                  <a:srgbClr val="000000"/>
                </a:solidFill>
                <a:latin typeface="Calibri"/>
                <a:cs typeface="Calibri"/>
              </a:rPr>
              <a:t>situacích.</a:t>
            </a:r>
            <a:endParaRPr sz="1900">
              <a:latin typeface="Calibri"/>
              <a:cs typeface="Calibri"/>
            </a:endParaRPr>
          </a:p>
        </p:txBody>
      </p:sp>
      <p:sp>
        <p:nvSpPr>
          <p:cNvPr id="5" name="object 5"/>
          <p:cNvSpPr/>
          <p:nvPr/>
        </p:nvSpPr>
        <p:spPr>
          <a:xfrm>
            <a:off x="4905755" y="2569464"/>
            <a:ext cx="6666230" cy="0"/>
          </a:xfrm>
          <a:custGeom>
            <a:avLst/>
            <a:gdLst/>
            <a:ahLst/>
            <a:cxnLst/>
            <a:rect l="l" t="t" r="r" b="b"/>
            <a:pathLst>
              <a:path w="6666230">
                <a:moveTo>
                  <a:pt x="0" y="0"/>
                </a:moveTo>
                <a:lnTo>
                  <a:pt x="6665976" y="0"/>
                </a:lnTo>
              </a:path>
            </a:pathLst>
          </a:custGeom>
          <a:ln w="6096">
            <a:solidFill>
              <a:srgbClr val="EC7C30"/>
            </a:solidFill>
          </a:ln>
        </p:spPr>
        <p:txBody>
          <a:bodyPr wrap="square" lIns="0" tIns="0" rIns="0" bIns="0" rtlCol="0"/>
          <a:lstStyle/>
          <a:p>
            <a:endParaRPr/>
          </a:p>
        </p:txBody>
      </p:sp>
      <p:sp>
        <p:nvSpPr>
          <p:cNvPr id="6" name="object 6"/>
          <p:cNvSpPr txBox="1"/>
          <p:nvPr/>
        </p:nvSpPr>
        <p:spPr>
          <a:xfrm>
            <a:off x="4965319" y="2588513"/>
            <a:ext cx="6547484" cy="845185"/>
          </a:xfrm>
          <a:prstGeom prst="rect">
            <a:avLst/>
          </a:prstGeom>
        </p:spPr>
        <p:txBody>
          <a:bodyPr vert="horz" wrap="square" lIns="0" tIns="40640" rIns="0" bIns="0" rtlCol="0">
            <a:spAutoFit/>
          </a:bodyPr>
          <a:lstStyle/>
          <a:p>
            <a:pPr marL="12700" marR="5080" algn="just">
              <a:lnSpc>
                <a:spcPts val="2090"/>
              </a:lnSpc>
              <a:spcBef>
                <a:spcPts val="320"/>
              </a:spcBef>
            </a:pPr>
            <a:r>
              <a:rPr sz="1900" spc="-10" dirty="0">
                <a:latin typeface="Calibri"/>
                <a:cs typeface="Calibri"/>
              </a:rPr>
              <a:t>Současná </a:t>
            </a:r>
            <a:r>
              <a:rPr sz="1900" spc="-15" dirty="0">
                <a:latin typeface="Calibri"/>
                <a:cs typeface="Calibri"/>
              </a:rPr>
              <a:t>krize představuje </a:t>
            </a:r>
            <a:r>
              <a:rPr sz="1900" spc="-5" dirty="0">
                <a:latin typeface="Calibri"/>
                <a:cs typeface="Calibri"/>
              </a:rPr>
              <a:t>nebezpečí, ale </a:t>
            </a:r>
            <a:r>
              <a:rPr sz="1900" spc="-20" dirty="0">
                <a:latin typeface="Calibri"/>
                <a:cs typeface="Calibri"/>
              </a:rPr>
              <a:t>zároveň </a:t>
            </a:r>
            <a:r>
              <a:rPr sz="1900" spc="-25" dirty="0">
                <a:latin typeface="Calibri"/>
                <a:cs typeface="Calibri"/>
              </a:rPr>
              <a:t>také </a:t>
            </a:r>
            <a:r>
              <a:rPr sz="1900" b="1" spc="-10" dirty="0">
                <a:latin typeface="Calibri"/>
                <a:cs typeface="Calibri"/>
              </a:rPr>
              <a:t>příležitost </a:t>
            </a:r>
            <a:r>
              <a:rPr sz="1900" b="1" spc="-5" dirty="0">
                <a:latin typeface="Calibri"/>
                <a:cs typeface="Calibri"/>
              </a:rPr>
              <a:t> </a:t>
            </a:r>
            <a:r>
              <a:rPr sz="1900" b="1" spc="-10" dirty="0">
                <a:latin typeface="Calibri"/>
                <a:cs typeface="Calibri"/>
              </a:rPr>
              <a:t>pro</a:t>
            </a:r>
            <a:r>
              <a:rPr sz="1900" b="1" spc="-5" dirty="0">
                <a:latin typeface="Calibri"/>
                <a:cs typeface="Calibri"/>
              </a:rPr>
              <a:t> </a:t>
            </a:r>
            <a:r>
              <a:rPr sz="1900" b="1" spc="-15" dirty="0">
                <a:latin typeface="Calibri"/>
                <a:cs typeface="Calibri"/>
              </a:rPr>
              <a:t>Evropu</a:t>
            </a:r>
            <a:r>
              <a:rPr sz="1900" b="1" spc="-10" dirty="0">
                <a:latin typeface="Calibri"/>
                <a:cs typeface="Calibri"/>
              </a:rPr>
              <a:t> </a:t>
            </a:r>
            <a:r>
              <a:rPr sz="1900" spc="-10" dirty="0">
                <a:latin typeface="Calibri"/>
                <a:cs typeface="Calibri"/>
              </a:rPr>
              <a:t>tuto</a:t>
            </a:r>
            <a:r>
              <a:rPr sz="1900" spc="-5" dirty="0">
                <a:latin typeface="Calibri"/>
                <a:cs typeface="Calibri"/>
              </a:rPr>
              <a:t> krizi</a:t>
            </a:r>
            <a:r>
              <a:rPr sz="1900" dirty="0">
                <a:latin typeface="Calibri"/>
                <a:cs typeface="Calibri"/>
              </a:rPr>
              <a:t> </a:t>
            </a:r>
            <a:r>
              <a:rPr sz="1900" spc="-15" dirty="0">
                <a:latin typeface="Calibri"/>
                <a:cs typeface="Calibri"/>
              </a:rPr>
              <a:t>překonat,</a:t>
            </a:r>
            <a:r>
              <a:rPr sz="1900" spc="-10" dirty="0">
                <a:latin typeface="Calibri"/>
                <a:cs typeface="Calibri"/>
              </a:rPr>
              <a:t> </a:t>
            </a:r>
            <a:r>
              <a:rPr sz="1900" spc="-5" dirty="0">
                <a:latin typeface="Calibri"/>
                <a:cs typeface="Calibri"/>
              </a:rPr>
              <a:t>poučit</a:t>
            </a:r>
            <a:r>
              <a:rPr sz="1900" dirty="0">
                <a:latin typeface="Calibri"/>
                <a:cs typeface="Calibri"/>
              </a:rPr>
              <a:t> </a:t>
            </a:r>
            <a:r>
              <a:rPr sz="1900" spc="-5" dirty="0">
                <a:latin typeface="Calibri"/>
                <a:cs typeface="Calibri"/>
              </a:rPr>
              <a:t>se</a:t>
            </a:r>
            <a:r>
              <a:rPr sz="1900" dirty="0">
                <a:latin typeface="Calibri"/>
                <a:cs typeface="Calibri"/>
              </a:rPr>
              <a:t> </a:t>
            </a:r>
            <a:r>
              <a:rPr sz="1900" spc="-5" dirty="0">
                <a:latin typeface="Calibri"/>
                <a:cs typeface="Calibri"/>
              </a:rPr>
              <a:t>z</a:t>
            </a:r>
            <a:r>
              <a:rPr sz="1900" dirty="0">
                <a:latin typeface="Calibri"/>
                <a:cs typeface="Calibri"/>
              </a:rPr>
              <a:t> </a:t>
            </a:r>
            <a:r>
              <a:rPr sz="1900" spc="-5" dirty="0">
                <a:latin typeface="Calibri"/>
                <a:cs typeface="Calibri"/>
              </a:rPr>
              <a:t>ní</a:t>
            </a:r>
            <a:r>
              <a:rPr sz="1900" dirty="0">
                <a:latin typeface="Calibri"/>
                <a:cs typeface="Calibri"/>
              </a:rPr>
              <a:t> </a:t>
            </a:r>
            <a:r>
              <a:rPr sz="1900" spc="-5" dirty="0">
                <a:latin typeface="Calibri"/>
                <a:cs typeface="Calibri"/>
              </a:rPr>
              <a:t>a</a:t>
            </a:r>
            <a:r>
              <a:rPr sz="1900" dirty="0">
                <a:latin typeface="Calibri"/>
                <a:cs typeface="Calibri"/>
              </a:rPr>
              <a:t> </a:t>
            </a:r>
            <a:r>
              <a:rPr sz="1900" spc="-15" dirty="0">
                <a:latin typeface="Calibri"/>
                <a:cs typeface="Calibri"/>
              </a:rPr>
              <a:t>rozvíjet</a:t>
            </a:r>
            <a:r>
              <a:rPr sz="1900" spc="395" dirty="0">
                <a:latin typeface="Calibri"/>
                <a:cs typeface="Calibri"/>
              </a:rPr>
              <a:t> </a:t>
            </a:r>
            <a:r>
              <a:rPr sz="1900" spc="-15" dirty="0">
                <a:latin typeface="Calibri"/>
                <a:cs typeface="Calibri"/>
              </a:rPr>
              <a:t>nové </a:t>
            </a:r>
            <a:r>
              <a:rPr sz="1900" spc="-10" dirty="0">
                <a:latin typeface="Calibri"/>
                <a:cs typeface="Calibri"/>
              </a:rPr>
              <a:t> politiky</a:t>
            </a:r>
            <a:r>
              <a:rPr sz="1900" spc="25" dirty="0">
                <a:latin typeface="Calibri"/>
                <a:cs typeface="Calibri"/>
              </a:rPr>
              <a:t> </a:t>
            </a:r>
            <a:r>
              <a:rPr sz="1900" spc="-20" dirty="0">
                <a:latin typeface="Calibri"/>
                <a:cs typeface="Calibri"/>
              </a:rPr>
              <a:t>ve</a:t>
            </a:r>
            <a:r>
              <a:rPr sz="1900" spc="15" dirty="0">
                <a:latin typeface="Calibri"/>
                <a:cs typeface="Calibri"/>
              </a:rPr>
              <a:t> </a:t>
            </a:r>
            <a:r>
              <a:rPr sz="1900" spc="-10" dirty="0">
                <a:latin typeface="Calibri"/>
                <a:cs typeface="Calibri"/>
              </a:rPr>
              <a:t>prospěch</a:t>
            </a:r>
            <a:r>
              <a:rPr sz="1900" spc="20" dirty="0">
                <a:latin typeface="Calibri"/>
                <a:cs typeface="Calibri"/>
              </a:rPr>
              <a:t> </a:t>
            </a:r>
            <a:r>
              <a:rPr sz="1900" spc="-15" dirty="0">
                <a:latin typeface="Calibri"/>
                <a:cs typeface="Calibri"/>
              </a:rPr>
              <a:t>obyvatel</a:t>
            </a:r>
            <a:r>
              <a:rPr sz="1900" spc="5" dirty="0">
                <a:latin typeface="Calibri"/>
                <a:cs typeface="Calibri"/>
              </a:rPr>
              <a:t> </a:t>
            </a:r>
            <a:r>
              <a:rPr sz="1900" spc="-5" dirty="0">
                <a:latin typeface="Calibri"/>
                <a:cs typeface="Calibri"/>
              </a:rPr>
              <a:t>a</a:t>
            </a:r>
            <a:r>
              <a:rPr sz="1900" spc="10" dirty="0">
                <a:latin typeface="Calibri"/>
                <a:cs typeface="Calibri"/>
              </a:rPr>
              <a:t> </a:t>
            </a:r>
            <a:r>
              <a:rPr sz="1900" spc="-5" dirty="0">
                <a:latin typeface="Calibri"/>
                <a:cs typeface="Calibri"/>
              </a:rPr>
              <a:t>jejich </a:t>
            </a:r>
            <a:r>
              <a:rPr sz="1900" spc="-10" dirty="0">
                <a:latin typeface="Calibri"/>
                <a:cs typeface="Calibri"/>
              </a:rPr>
              <a:t>oblastí</a:t>
            </a:r>
            <a:r>
              <a:rPr sz="1900" spc="25" dirty="0">
                <a:latin typeface="Calibri"/>
                <a:cs typeface="Calibri"/>
              </a:rPr>
              <a:t> </a:t>
            </a:r>
            <a:r>
              <a:rPr sz="1900" spc="-15" dirty="0">
                <a:latin typeface="Calibri"/>
                <a:cs typeface="Calibri"/>
              </a:rPr>
              <a:t>života.</a:t>
            </a:r>
            <a:endParaRPr sz="1900">
              <a:latin typeface="Calibri"/>
              <a:cs typeface="Calibri"/>
            </a:endParaRPr>
          </a:p>
        </p:txBody>
      </p:sp>
      <p:sp>
        <p:nvSpPr>
          <p:cNvPr id="7" name="object 7"/>
          <p:cNvSpPr/>
          <p:nvPr/>
        </p:nvSpPr>
        <p:spPr>
          <a:xfrm>
            <a:off x="4905755" y="4386071"/>
            <a:ext cx="6666230" cy="0"/>
          </a:xfrm>
          <a:custGeom>
            <a:avLst/>
            <a:gdLst/>
            <a:ahLst/>
            <a:cxnLst/>
            <a:rect l="l" t="t" r="r" b="b"/>
            <a:pathLst>
              <a:path w="6666230">
                <a:moveTo>
                  <a:pt x="0" y="0"/>
                </a:moveTo>
                <a:lnTo>
                  <a:pt x="6665976" y="0"/>
                </a:lnTo>
              </a:path>
            </a:pathLst>
          </a:custGeom>
          <a:ln w="6096">
            <a:solidFill>
              <a:srgbClr val="EC7C30"/>
            </a:solidFill>
          </a:ln>
        </p:spPr>
        <p:txBody>
          <a:bodyPr wrap="square" lIns="0" tIns="0" rIns="0" bIns="0" rtlCol="0"/>
          <a:lstStyle/>
          <a:p>
            <a:endParaRPr/>
          </a:p>
        </p:txBody>
      </p:sp>
      <p:sp>
        <p:nvSpPr>
          <p:cNvPr id="8" name="object 8"/>
          <p:cNvSpPr txBox="1"/>
          <p:nvPr/>
        </p:nvSpPr>
        <p:spPr>
          <a:xfrm>
            <a:off x="4965319" y="4404817"/>
            <a:ext cx="6548120" cy="845819"/>
          </a:xfrm>
          <a:prstGeom prst="rect">
            <a:avLst/>
          </a:prstGeom>
        </p:spPr>
        <p:txBody>
          <a:bodyPr vert="horz" wrap="square" lIns="0" tIns="41275" rIns="0" bIns="0" rtlCol="0">
            <a:spAutoFit/>
          </a:bodyPr>
          <a:lstStyle/>
          <a:p>
            <a:pPr marL="12700" marR="5080" algn="just">
              <a:lnSpc>
                <a:spcPts val="2090"/>
              </a:lnSpc>
              <a:spcBef>
                <a:spcPts val="325"/>
              </a:spcBef>
            </a:pPr>
            <a:r>
              <a:rPr sz="1900" spc="-15" dirty="0">
                <a:latin typeface="Calibri"/>
                <a:cs typeface="Calibri"/>
              </a:rPr>
              <a:t>Vezmeme-li </a:t>
            </a:r>
            <a:r>
              <a:rPr sz="1900" spc="-5" dirty="0">
                <a:latin typeface="Calibri"/>
                <a:cs typeface="Calibri"/>
              </a:rPr>
              <a:t>v </a:t>
            </a:r>
            <a:r>
              <a:rPr sz="1900" spc="-10" dirty="0">
                <a:latin typeface="Calibri"/>
                <a:cs typeface="Calibri"/>
              </a:rPr>
              <a:t>úvahu </a:t>
            </a:r>
            <a:r>
              <a:rPr sz="1900" spc="-5" dirty="0">
                <a:latin typeface="Calibri"/>
                <a:cs typeface="Calibri"/>
              </a:rPr>
              <a:t>realitu </a:t>
            </a:r>
            <a:r>
              <a:rPr sz="1900" spc="-15" dirty="0">
                <a:latin typeface="Calibri"/>
                <a:cs typeface="Calibri"/>
              </a:rPr>
              <a:t>vzájemných </a:t>
            </a:r>
            <a:r>
              <a:rPr sz="1900" spc="-10" dirty="0">
                <a:latin typeface="Calibri"/>
                <a:cs typeface="Calibri"/>
              </a:rPr>
              <a:t>přeshraničních </a:t>
            </a:r>
            <a:r>
              <a:rPr sz="1900" spc="-15" dirty="0">
                <a:latin typeface="Calibri"/>
                <a:cs typeface="Calibri"/>
              </a:rPr>
              <a:t>závislostí, </a:t>
            </a:r>
            <a:r>
              <a:rPr sz="1900" spc="-10" dirty="0">
                <a:latin typeface="Calibri"/>
                <a:cs typeface="Calibri"/>
              </a:rPr>
              <a:t> tak</a:t>
            </a:r>
            <a:r>
              <a:rPr sz="1900" spc="-5" dirty="0">
                <a:latin typeface="Calibri"/>
                <a:cs typeface="Calibri"/>
              </a:rPr>
              <a:t> je </a:t>
            </a:r>
            <a:r>
              <a:rPr sz="1900" spc="-15" dirty="0">
                <a:latin typeface="Calibri"/>
                <a:cs typeface="Calibri"/>
              </a:rPr>
              <a:t>nyní </a:t>
            </a:r>
            <a:r>
              <a:rPr sz="1900" spc="-5" dirty="0">
                <a:latin typeface="Calibri"/>
                <a:cs typeface="Calibri"/>
              </a:rPr>
              <a:t>na </a:t>
            </a:r>
            <a:r>
              <a:rPr sz="1900" spc="-10" dirty="0">
                <a:latin typeface="Calibri"/>
                <a:cs typeface="Calibri"/>
              </a:rPr>
              <a:t>místě, abychom přeshraniční</a:t>
            </a:r>
            <a:r>
              <a:rPr sz="1900" spc="-5" dirty="0">
                <a:latin typeface="Calibri"/>
                <a:cs typeface="Calibri"/>
              </a:rPr>
              <a:t> a </a:t>
            </a:r>
            <a:r>
              <a:rPr sz="1900" spc="-20" dirty="0">
                <a:latin typeface="Calibri"/>
                <a:cs typeface="Calibri"/>
              </a:rPr>
              <a:t>evropské</a:t>
            </a:r>
            <a:r>
              <a:rPr sz="1900" spc="385" dirty="0">
                <a:latin typeface="Calibri"/>
                <a:cs typeface="Calibri"/>
              </a:rPr>
              <a:t> </a:t>
            </a:r>
            <a:r>
              <a:rPr sz="1900" spc="-15" dirty="0">
                <a:latin typeface="Calibri"/>
                <a:cs typeface="Calibri"/>
              </a:rPr>
              <a:t>integraci </a:t>
            </a:r>
            <a:r>
              <a:rPr sz="1900" spc="-10" dirty="0">
                <a:latin typeface="Calibri"/>
                <a:cs typeface="Calibri"/>
              </a:rPr>
              <a:t> dali</a:t>
            </a:r>
            <a:r>
              <a:rPr sz="1900" spc="-5" dirty="0">
                <a:latin typeface="Calibri"/>
                <a:cs typeface="Calibri"/>
              </a:rPr>
              <a:t> politický</a:t>
            </a:r>
            <a:r>
              <a:rPr sz="1900" spc="35" dirty="0">
                <a:latin typeface="Calibri"/>
                <a:cs typeface="Calibri"/>
              </a:rPr>
              <a:t> </a:t>
            </a:r>
            <a:r>
              <a:rPr sz="1900" spc="-45" dirty="0">
                <a:latin typeface="Calibri"/>
                <a:cs typeface="Calibri"/>
              </a:rPr>
              <a:t>rozměr.</a:t>
            </a:r>
            <a:endParaRPr sz="1900">
              <a:latin typeface="Calibri"/>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E3E3E"/>
          </a:solidFill>
        </p:spPr>
        <p:txBody>
          <a:bodyPr wrap="square" lIns="0" tIns="0" rIns="0" bIns="0" rtlCol="0"/>
          <a:lstStyle/>
          <a:p>
            <a:endParaRPr/>
          </a:p>
        </p:txBody>
      </p:sp>
      <p:grpSp>
        <p:nvGrpSpPr>
          <p:cNvPr id="3" name="object 3"/>
          <p:cNvGrpSpPr/>
          <p:nvPr/>
        </p:nvGrpSpPr>
        <p:grpSpPr>
          <a:xfrm>
            <a:off x="6582156" y="0"/>
            <a:ext cx="5610225" cy="5840095"/>
            <a:chOff x="6582156" y="0"/>
            <a:chExt cx="5610225" cy="5840095"/>
          </a:xfrm>
        </p:grpSpPr>
        <p:sp>
          <p:nvSpPr>
            <p:cNvPr id="4" name="object 4"/>
            <p:cNvSpPr/>
            <p:nvPr/>
          </p:nvSpPr>
          <p:spPr>
            <a:xfrm>
              <a:off x="6582156" y="0"/>
              <a:ext cx="5610225" cy="5840095"/>
            </a:xfrm>
            <a:custGeom>
              <a:avLst/>
              <a:gdLst/>
              <a:ahLst/>
              <a:cxnLst/>
              <a:rect l="l" t="t" r="r" b="b"/>
              <a:pathLst>
                <a:path w="5610225" h="5840095">
                  <a:moveTo>
                    <a:pt x="5609844" y="0"/>
                  </a:moveTo>
                  <a:lnTo>
                    <a:pt x="972185" y="0"/>
                  </a:lnTo>
                  <a:lnTo>
                    <a:pt x="786765" y="204089"/>
                  </a:lnTo>
                  <a:lnTo>
                    <a:pt x="756303" y="241517"/>
                  </a:lnTo>
                  <a:lnTo>
                    <a:pt x="726357" y="279378"/>
                  </a:lnTo>
                  <a:lnTo>
                    <a:pt x="696934" y="317666"/>
                  </a:lnTo>
                  <a:lnTo>
                    <a:pt x="668037" y="356376"/>
                  </a:lnTo>
                  <a:lnTo>
                    <a:pt x="639673" y="395501"/>
                  </a:lnTo>
                  <a:lnTo>
                    <a:pt x="611847" y="435037"/>
                  </a:lnTo>
                  <a:lnTo>
                    <a:pt x="584564" y="474978"/>
                  </a:lnTo>
                  <a:lnTo>
                    <a:pt x="557829" y="515320"/>
                  </a:lnTo>
                  <a:lnTo>
                    <a:pt x="531649" y="556055"/>
                  </a:lnTo>
                  <a:lnTo>
                    <a:pt x="506028" y="597181"/>
                  </a:lnTo>
                  <a:lnTo>
                    <a:pt x="480971" y="638689"/>
                  </a:lnTo>
                  <a:lnTo>
                    <a:pt x="456485" y="680577"/>
                  </a:lnTo>
                  <a:lnTo>
                    <a:pt x="432574" y="722837"/>
                  </a:lnTo>
                  <a:lnTo>
                    <a:pt x="409244" y="765465"/>
                  </a:lnTo>
                  <a:lnTo>
                    <a:pt x="386501" y="808455"/>
                  </a:lnTo>
                  <a:lnTo>
                    <a:pt x="364348" y="851803"/>
                  </a:lnTo>
                  <a:lnTo>
                    <a:pt x="342793" y="895501"/>
                  </a:lnTo>
                  <a:lnTo>
                    <a:pt x="321840" y="939546"/>
                  </a:lnTo>
                  <a:lnTo>
                    <a:pt x="301495" y="983932"/>
                  </a:lnTo>
                  <a:lnTo>
                    <a:pt x="281763" y="1028654"/>
                  </a:lnTo>
                  <a:lnTo>
                    <a:pt x="262650" y="1073705"/>
                  </a:lnTo>
                  <a:lnTo>
                    <a:pt x="244160" y="1119081"/>
                  </a:lnTo>
                  <a:lnTo>
                    <a:pt x="226299" y="1164776"/>
                  </a:lnTo>
                  <a:lnTo>
                    <a:pt x="209073" y="1210786"/>
                  </a:lnTo>
                  <a:lnTo>
                    <a:pt x="192487" y="1257104"/>
                  </a:lnTo>
                  <a:lnTo>
                    <a:pt x="176547" y="1303725"/>
                  </a:lnTo>
                  <a:lnTo>
                    <a:pt x="161257" y="1350644"/>
                  </a:lnTo>
                  <a:lnTo>
                    <a:pt x="146623" y="1397855"/>
                  </a:lnTo>
                  <a:lnTo>
                    <a:pt x="132650" y="1445353"/>
                  </a:lnTo>
                  <a:lnTo>
                    <a:pt x="119345" y="1493134"/>
                  </a:lnTo>
                  <a:lnTo>
                    <a:pt x="106711" y="1541190"/>
                  </a:lnTo>
                  <a:lnTo>
                    <a:pt x="94756" y="1589517"/>
                  </a:lnTo>
                  <a:lnTo>
                    <a:pt x="83483" y="1638110"/>
                  </a:lnTo>
                  <a:lnTo>
                    <a:pt x="72898" y="1686964"/>
                  </a:lnTo>
                  <a:lnTo>
                    <a:pt x="63007" y="1736072"/>
                  </a:lnTo>
                  <a:lnTo>
                    <a:pt x="53816" y="1785429"/>
                  </a:lnTo>
                  <a:lnTo>
                    <a:pt x="45328" y="1835031"/>
                  </a:lnTo>
                  <a:lnTo>
                    <a:pt x="37551" y="1884871"/>
                  </a:lnTo>
                  <a:lnTo>
                    <a:pt x="30489" y="1934944"/>
                  </a:lnTo>
                  <a:lnTo>
                    <a:pt x="24147" y="1985246"/>
                  </a:lnTo>
                  <a:lnTo>
                    <a:pt x="18531" y="2035770"/>
                  </a:lnTo>
                  <a:lnTo>
                    <a:pt x="13647" y="2086511"/>
                  </a:lnTo>
                  <a:lnTo>
                    <a:pt x="9499" y="2137464"/>
                  </a:lnTo>
                  <a:lnTo>
                    <a:pt x="6094" y="2188624"/>
                  </a:lnTo>
                  <a:lnTo>
                    <a:pt x="3436" y="2239985"/>
                  </a:lnTo>
                  <a:lnTo>
                    <a:pt x="1530" y="2291541"/>
                  </a:lnTo>
                  <a:lnTo>
                    <a:pt x="383" y="2343288"/>
                  </a:lnTo>
                  <a:lnTo>
                    <a:pt x="0" y="2395220"/>
                  </a:lnTo>
                  <a:lnTo>
                    <a:pt x="331" y="2443509"/>
                  </a:lnTo>
                  <a:lnTo>
                    <a:pt x="1323" y="2491639"/>
                  </a:lnTo>
                  <a:lnTo>
                    <a:pt x="2971" y="2539605"/>
                  </a:lnTo>
                  <a:lnTo>
                    <a:pt x="5271" y="2587402"/>
                  </a:lnTo>
                  <a:lnTo>
                    <a:pt x="8218" y="2635028"/>
                  </a:lnTo>
                  <a:lnTo>
                    <a:pt x="11809" y="2682476"/>
                  </a:lnTo>
                  <a:lnTo>
                    <a:pt x="16038" y="2729744"/>
                  </a:lnTo>
                  <a:lnTo>
                    <a:pt x="20901" y="2776826"/>
                  </a:lnTo>
                  <a:lnTo>
                    <a:pt x="26395" y="2823718"/>
                  </a:lnTo>
                  <a:lnTo>
                    <a:pt x="32515" y="2870416"/>
                  </a:lnTo>
                  <a:lnTo>
                    <a:pt x="39256" y="2916916"/>
                  </a:lnTo>
                  <a:lnTo>
                    <a:pt x="46614" y="2963213"/>
                  </a:lnTo>
                  <a:lnTo>
                    <a:pt x="54585" y="3009303"/>
                  </a:lnTo>
                  <a:lnTo>
                    <a:pt x="63165" y="3055182"/>
                  </a:lnTo>
                  <a:lnTo>
                    <a:pt x="72349" y="3100845"/>
                  </a:lnTo>
                  <a:lnTo>
                    <a:pt x="82133" y="3146289"/>
                  </a:lnTo>
                  <a:lnTo>
                    <a:pt x="92513" y="3191508"/>
                  </a:lnTo>
                  <a:lnTo>
                    <a:pt x="103484" y="3236498"/>
                  </a:lnTo>
                  <a:lnTo>
                    <a:pt x="115042" y="3281256"/>
                  </a:lnTo>
                  <a:lnTo>
                    <a:pt x="127182" y="3325776"/>
                  </a:lnTo>
                  <a:lnTo>
                    <a:pt x="139901" y="3370055"/>
                  </a:lnTo>
                  <a:lnTo>
                    <a:pt x="153194" y="3414087"/>
                  </a:lnTo>
                  <a:lnTo>
                    <a:pt x="167056" y="3457870"/>
                  </a:lnTo>
                  <a:lnTo>
                    <a:pt x="181484" y="3501398"/>
                  </a:lnTo>
                  <a:lnTo>
                    <a:pt x="196473" y="3544668"/>
                  </a:lnTo>
                  <a:lnTo>
                    <a:pt x="212019" y="3587674"/>
                  </a:lnTo>
                  <a:lnTo>
                    <a:pt x="228117" y="3630413"/>
                  </a:lnTo>
                  <a:lnTo>
                    <a:pt x="244764" y="3672880"/>
                  </a:lnTo>
                  <a:lnTo>
                    <a:pt x="261954" y="3715071"/>
                  </a:lnTo>
                  <a:lnTo>
                    <a:pt x="279684" y="3756982"/>
                  </a:lnTo>
                  <a:lnTo>
                    <a:pt x="297948" y="3798608"/>
                  </a:lnTo>
                  <a:lnTo>
                    <a:pt x="316744" y="3839944"/>
                  </a:lnTo>
                  <a:lnTo>
                    <a:pt x="336066" y="3880988"/>
                  </a:lnTo>
                  <a:lnTo>
                    <a:pt x="355911" y="3921734"/>
                  </a:lnTo>
                  <a:lnTo>
                    <a:pt x="376273" y="3962178"/>
                  </a:lnTo>
                  <a:lnTo>
                    <a:pt x="397149" y="4002316"/>
                  </a:lnTo>
                  <a:lnTo>
                    <a:pt x="418534" y="4042143"/>
                  </a:lnTo>
                  <a:lnTo>
                    <a:pt x="440424" y="4081655"/>
                  </a:lnTo>
                  <a:lnTo>
                    <a:pt x="462815" y="4120847"/>
                  </a:lnTo>
                  <a:lnTo>
                    <a:pt x="485702" y="4159717"/>
                  </a:lnTo>
                  <a:lnTo>
                    <a:pt x="509081" y="4198258"/>
                  </a:lnTo>
                  <a:lnTo>
                    <a:pt x="532947" y="4236467"/>
                  </a:lnTo>
                  <a:lnTo>
                    <a:pt x="557297" y="4274340"/>
                  </a:lnTo>
                  <a:lnTo>
                    <a:pt x="582126" y="4311872"/>
                  </a:lnTo>
                  <a:lnTo>
                    <a:pt x="607430" y="4349059"/>
                  </a:lnTo>
                  <a:lnTo>
                    <a:pt x="633204" y="4385896"/>
                  </a:lnTo>
                  <a:lnTo>
                    <a:pt x="659444" y="4422380"/>
                  </a:lnTo>
                  <a:lnTo>
                    <a:pt x="686146" y="4458505"/>
                  </a:lnTo>
                  <a:lnTo>
                    <a:pt x="713306" y="4494268"/>
                  </a:lnTo>
                  <a:lnTo>
                    <a:pt x="740918" y="4529664"/>
                  </a:lnTo>
                  <a:lnTo>
                    <a:pt x="768980" y="4564690"/>
                  </a:lnTo>
                  <a:lnTo>
                    <a:pt x="797486" y="4599340"/>
                  </a:lnTo>
                  <a:lnTo>
                    <a:pt x="826432" y="4633610"/>
                  </a:lnTo>
                  <a:lnTo>
                    <a:pt x="855814" y="4667496"/>
                  </a:lnTo>
                  <a:lnTo>
                    <a:pt x="885627" y="4700994"/>
                  </a:lnTo>
                  <a:lnTo>
                    <a:pt x="915868" y="4734099"/>
                  </a:lnTo>
                  <a:lnTo>
                    <a:pt x="946531" y="4766807"/>
                  </a:lnTo>
                  <a:lnTo>
                    <a:pt x="977613" y="4799115"/>
                  </a:lnTo>
                  <a:lnTo>
                    <a:pt x="1009110" y="4831016"/>
                  </a:lnTo>
                  <a:lnTo>
                    <a:pt x="1041016" y="4862508"/>
                  </a:lnTo>
                  <a:lnTo>
                    <a:pt x="1073328" y="4893585"/>
                  </a:lnTo>
                  <a:lnTo>
                    <a:pt x="1106041" y="4924244"/>
                  </a:lnTo>
                  <a:lnTo>
                    <a:pt x="1139152" y="4954480"/>
                  </a:lnTo>
                  <a:lnTo>
                    <a:pt x="1172655" y="4984289"/>
                  </a:lnTo>
                  <a:lnTo>
                    <a:pt x="1206546" y="5013666"/>
                  </a:lnTo>
                  <a:lnTo>
                    <a:pt x="1240821" y="5042608"/>
                  </a:lnTo>
                  <a:lnTo>
                    <a:pt x="1275477" y="5071109"/>
                  </a:lnTo>
                  <a:lnTo>
                    <a:pt x="1310507" y="5099166"/>
                  </a:lnTo>
                  <a:lnTo>
                    <a:pt x="1345909" y="5126774"/>
                  </a:lnTo>
                  <a:lnTo>
                    <a:pt x="1381677" y="5153930"/>
                  </a:lnTo>
                  <a:lnTo>
                    <a:pt x="1417808" y="5180627"/>
                  </a:lnTo>
                  <a:lnTo>
                    <a:pt x="1454297" y="5206864"/>
                  </a:lnTo>
                  <a:lnTo>
                    <a:pt x="1491140" y="5232634"/>
                  </a:lnTo>
                  <a:lnTo>
                    <a:pt x="1528332" y="5257934"/>
                  </a:lnTo>
                  <a:lnTo>
                    <a:pt x="1565869" y="5282759"/>
                  </a:lnTo>
                  <a:lnTo>
                    <a:pt x="1603748" y="5307105"/>
                  </a:lnTo>
                  <a:lnTo>
                    <a:pt x="1641963" y="5330968"/>
                  </a:lnTo>
                  <a:lnTo>
                    <a:pt x="1680510" y="5354343"/>
                  </a:lnTo>
                  <a:lnTo>
                    <a:pt x="1719385" y="5377226"/>
                  </a:lnTo>
                  <a:lnTo>
                    <a:pt x="1758583" y="5399614"/>
                  </a:lnTo>
                  <a:lnTo>
                    <a:pt x="1798101" y="5421500"/>
                  </a:lnTo>
                  <a:lnTo>
                    <a:pt x="1837934" y="5442882"/>
                  </a:lnTo>
                  <a:lnTo>
                    <a:pt x="1878078" y="5463755"/>
                  </a:lnTo>
                  <a:lnTo>
                    <a:pt x="1918528" y="5484114"/>
                  </a:lnTo>
                  <a:lnTo>
                    <a:pt x="1959279" y="5503955"/>
                  </a:lnTo>
                  <a:lnTo>
                    <a:pt x="2000329" y="5523274"/>
                  </a:lnTo>
                  <a:lnTo>
                    <a:pt x="2041672" y="5542067"/>
                  </a:lnTo>
                  <a:lnTo>
                    <a:pt x="2083304" y="5560329"/>
                  </a:lnTo>
                  <a:lnTo>
                    <a:pt x="2125220" y="5578055"/>
                  </a:lnTo>
                  <a:lnTo>
                    <a:pt x="2167418" y="5595243"/>
                  </a:lnTo>
                  <a:lnTo>
                    <a:pt x="2209891" y="5611886"/>
                  </a:lnTo>
                  <a:lnTo>
                    <a:pt x="2252636" y="5627982"/>
                  </a:lnTo>
                  <a:lnTo>
                    <a:pt x="2295648" y="5643525"/>
                  </a:lnTo>
                  <a:lnTo>
                    <a:pt x="2338924" y="5658512"/>
                  </a:lnTo>
                  <a:lnTo>
                    <a:pt x="2382458" y="5672938"/>
                  </a:lnTo>
                  <a:lnTo>
                    <a:pt x="2426247" y="5686798"/>
                  </a:lnTo>
                  <a:lnTo>
                    <a:pt x="2470286" y="5700089"/>
                  </a:lnTo>
                  <a:lnTo>
                    <a:pt x="2514571" y="5712806"/>
                  </a:lnTo>
                  <a:lnTo>
                    <a:pt x="2559098" y="5724944"/>
                  </a:lnTo>
                  <a:lnTo>
                    <a:pt x="2603862" y="5736500"/>
                  </a:lnTo>
                  <a:lnTo>
                    <a:pt x="2648858" y="5747469"/>
                  </a:lnTo>
                  <a:lnTo>
                    <a:pt x="2694084" y="5757847"/>
                  </a:lnTo>
                  <a:lnTo>
                    <a:pt x="2739533" y="5767630"/>
                  </a:lnTo>
                  <a:lnTo>
                    <a:pt x="2785203" y="5776812"/>
                  </a:lnTo>
                  <a:lnTo>
                    <a:pt x="2831088" y="5785390"/>
                  </a:lnTo>
                  <a:lnTo>
                    <a:pt x="2877185" y="5793360"/>
                  </a:lnTo>
                  <a:lnTo>
                    <a:pt x="2923488" y="5800718"/>
                  </a:lnTo>
                  <a:lnTo>
                    <a:pt x="2969994" y="5807458"/>
                  </a:lnTo>
                  <a:lnTo>
                    <a:pt x="3016699" y="5813576"/>
                  </a:lnTo>
                  <a:lnTo>
                    <a:pt x="3063598" y="5819069"/>
                  </a:lnTo>
                  <a:lnTo>
                    <a:pt x="3110686" y="5823932"/>
                  </a:lnTo>
                  <a:lnTo>
                    <a:pt x="3157960" y="5828160"/>
                  </a:lnTo>
                  <a:lnTo>
                    <a:pt x="3205415" y="5831750"/>
                  </a:lnTo>
                  <a:lnTo>
                    <a:pt x="3253047" y="5834697"/>
                  </a:lnTo>
                  <a:lnTo>
                    <a:pt x="3300851" y="5836996"/>
                  </a:lnTo>
                  <a:lnTo>
                    <a:pt x="3348823" y="5838644"/>
                  </a:lnTo>
                  <a:lnTo>
                    <a:pt x="3396960" y="5839636"/>
                  </a:lnTo>
                  <a:lnTo>
                    <a:pt x="3445255" y="5839968"/>
                  </a:lnTo>
                  <a:lnTo>
                    <a:pt x="3497380" y="5839581"/>
                  </a:lnTo>
                  <a:lnTo>
                    <a:pt x="3549317" y="5838427"/>
                  </a:lnTo>
                  <a:lnTo>
                    <a:pt x="3601062" y="5836508"/>
                  </a:lnTo>
                  <a:lnTo>
                    <a:pt x="3652610" y="5833833"/>
                  </a:lnTo>
                  <a:lnTo>
                    <a:pt x="3703954" y="5830404"/>
                  </a:lnTo>
                  <a:lnTo>
                    <a:pt x="3755091" y="5826229"/>
                  </a:lnTo>
                  <a:lnTo>
                    <a:pt x="3806013" y="5821312"/>
                  </a:lnTo>
                  <a:lnTo>
                    <a:pt x="3856717" y="5815660"/>
                  </a:lnTo>
                  <a:lnTo>
                    <a:pt x="3907195" y="5809276"/>
                  </a:lnTo>
                  <a:lnTo>
                    <a:pt x="3957444" y="5802167"/>
                  </a:lnTo>
                  <a:lnTo>
                    <a:pt x="4007458" y="5794339"/>
                  </a:lnTo>
                  <a:lnTo>
                    <a:pt x="4057230" y="5785796"/>
                  </a:lnTo>
                  <a:lnTo>
                    <a:pt x="4106757" y="5776544"/>
                  </a:lnTo>
                  <a:lnTo>
                    <a:pt x="4156032" y="5766589"/>
                  </a:lnTo>
                  <a:lnTo>
                    <a:pt x="4205050" y="5755935"/>
                  </a:lnTo>
                  <a:lnTo>
                    <a:pt x="4253805" y="5744589"/>
                  </a:lnTo>
                  <a:lnTo>
                    <a:pt x="4302293" y="5732556"/>
                  </a:lnTo>
                  <a:lnTo>
                    <a:pt x="4350507" y="5719840"/>
                  </a:lnTo>
                  <a:lnTo>
                    <a:pt x="4398443" y="5706449"/>
                  </a:lnTo>
                  <a:lnTo>
                    <a:pt x="4446094" y="5692386"/>
                  </a:lnTo>
                  <a:lnTo>
                    <a:pt x="4493457" y="5677658"/>
                  </a:lnTo>
                  <a:lnTo>
                    <a:pt x="4540524" y="5662270"/>
                  </a:lnTo>
                  <a:lnTo>
                    <a:pt x="4587291" y="5646228"/>
                  </a:lnTo>
                  <a:lnTo>
                    <a:pt x="4633753" y="5629536"/>
                  </a:lnTo>
                  <a:lnTo>
                    <a:pt x="4679903" y="5612200"/>
                  </a:lnTo>
                  <a:lnTo>
                    <a:pt x="4725737" y="5594226"/>
                  </a:lnTo>
                  <a:lnTo>
                    <a:pt x="4771249" y="5575619"/>
                  </a:lnTo>
                  <a:lnTo>
                    <a:pt x="4816434" y="5556384"/>
                  </a:lnTo>
                  <a:lnTo>
                    <a:pt x="4861286" y="5536528"/>
                  </a:lnTo>
                  <a:lnTo>
                    <a:pt x="4905800" y="5516055"/>
                  </a:lnTo>
                  <a:lnTo>
                    <a:pt x="4949970" y="5494970"/>
                  </a:lnTo>
                  <a:lnTo>
                    <a:pt x="4993792" y="5473280"/>
                  </a:lnTo>
                  <a:lnTo>
                    <a:pt x="5037259" y="5450989"/>
                  </a:lnTo>
                  <a:lnTo>
                    <a:pt x="5080366" y="5428104"/>
                  </a:lnTo>
                  <a:lnTo>
                    <a:pt x="5123108" y="5404629"/>
                  </a:lnTo>
                  <a:lnTo>
                    <a:pt x="5165480" y="5380570"/>
                  </a:lnTo>
                  <a:lnTo>
                    <a:pt x="5207476" y="5355932"/>
                  </a:lnTo>
                  <a:lnTo>
                    <a:pt x="5249090" y="5330721"/>
                  </a:lnTo>
                  <a:lnTo>
                    <a:pt x="5290318" y="5304942"/>
                  </a:lnTo>
                  <a:lnTo>
                    <a:pt x="5331154" y="5278601"/>
                  </a:lnTo>
                  <a:lnTo>
                    <a:pt x="5371592" y="5251704"/>
                  </a:lnTo>
                  <a:lnTo>
                    <a:pt x="5609844" y="5073523"/>
                  </a:lnTo>
                  <a:lnTo>
                    <a:pt x="5609844" y="0"/>
                  </a:lnTo>
                  <a:close/>
                </a:path>
              </a:pathLst>
            </a:custGeom>
            <a:solidFill>
              <a:srgbClr val="FFFFFF">
                <a:alpha val="79998"/>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6749796" y="0"/>
              <a:ext cx="5442204" cy="5655564"/>
            </a:xfrm>
            <a:prstGeom prst="rect">
              <a:avLst/>
            </a:prstGeom>
          </p:spPr>
        </p:pic>
      </p:grpSp>
      <p:sp>
        <p:nvSpPr>
          <p:cNvPr id="6" name="object 6"/>
          <p:cNvSpPr txBox="1"/>
          <p:nvPr/>
        </p:nvSpPr>
        <p:spPr>
          <a:xfrm>
            <a:off x="762000" y="1612391"/>
            <a:ext cx="1661160" cy="996950"/>
          </a:xfrm>
          <a:prstGeom prst="rect">
            <a:avLst/>
          </a:prstGeom>
          <a:solidFill>
            <a:srgbClr val="5B9BD4"/>
          </a:solidFill>
          <a:ln w="12191">
            <a:solidFill>
              <a:srgbClr val="FFFFFF"/>
            </a:solidFill>
          </a:ln>
        </p:spPr>
        <p:txBody>
          <a:bodyPr vert="horz" wrap="square" lIns="0" tIns="1905" rIns="0" bIns="0" rtlCol="0">
            <a:spAutoFit/>
          </a:bodyPr>
          <a:lstStyle/>
          <a:p>
            <a:pPr>
              <a:lnSpc>
                <a:spcPct val="100000"/>
              </a:lnSpc>
              <a:spcBef>
                <a:spcPts val="15"/>
              </a:spcBef>
            </a:pPr>
            <a:endParaRPr sz="950">
              <a:latin typeface="Times New Roman"/>
              <a:cs typeface="Times New Roman"/>
            </a:endParaRPr>
          </a:p>
          <a:p>
            <a:pPr marL="86995" marR="81280" indent="-635" algn="ctr">
              <a:lnSpc>
                <a:spcPct val="91600"/>
              </a:lnSpc>
              <a:spcBef>
                <a:spcPts val="5"/>
              </a:spcBef>
            </a:pPr>
            <a:r>
              <a:rPr sz="1000" spc="-10" dirty="0">
                <a:solidFill>
                  <a:srgbClr val="FFFFFF"/>
                </a:solidFill>
                <a:latin typeface="Calibri"/>
                <a:cs typeface="Calibri"/>
              </a:rPr>
              <a:t>Dejte</a:t>
            </a:r>
            <a:r>
              <a:rPr sz="1000" dirty="0">
                <a:solidFill>
                  <a:srgbClr val="FFFFFF"/>
                </a:solidFill>
                <a:latin typeface="Calibri"/>
                <a:cs typeface="Calibri"/>
              </a:rPr>
              <a:t> </a:t>
            </a:r>
            <a:r>
              <a:rPr sz="1000" spc="-10" dirty="0">
                <a:solidFill>
                  <a:srgbClr val="FFFFFF"/>
                </a:solidFill>
                <a:latin typeface="Calibri"/>
                <a:cs typeface="Calibri"/>
              </a:rPr>
              <a:t>ESÚS</a:t>
            </a:r>
            <a:r>
              <a:rPr sz="1000" spc="-5" dirty="0">
                <a:solidFill>
                  <a:srgbClr val="FFFFFF"/>
                </a:solidFill>
                <a:latin typeface="Calibri"/>
                <a:cs typeface="Calibri"/>
              </a:rPr>
              <a:t> nebo </a:t>
            </a:r>
            <a:r>
              <a:rPr sz="1000" dirty="0">
                <a:solidFill>
                  <a:srgbClr val="FFFFFF"/>
                </a:solidFill>
                <a:latin typeface="Calibri"/>
                <a:cs typeface="Calibri"/>
              </a:rPr>
              <a:t> </a:t>
            </a:r>
            <a:r>
              <a:rPr sz="1000" spc="-5" dirty="0">
                <a:solidFill>
                  <a:srgbClr val="FFFFFF"/>
                </a:solidFill>
                <a:latin typeface="Calibri"/>
                <a:cs typeface="Calibri"/>
              </a:rPr>
              <a:t>ekvivalentním</a:t>
            </a:r>
            <a:r>
              <a:rPr sz="1000" spc="10" dirty="0">
                <a:solidFill>
                  <a:srgbClr val="FFFFFF"/>
                </a:solidFill>
                <a:latin typeface="Calibri"/>
                <a:cs typeface="Calibri"/>
              </a:rPr>
              <a:t> </a:t>
            </a:r>
            <a:r>
              <a:rPr sz="1000" spc="-5" dirty="0">
                <a:solidFill>
                  <a:srgbClr val="FFFFFF"/>
                </a:solidFill>
                <a:latin typeface="Calibri"/>
                <a:cs typeface="Calibri"/>
              </a:rPr>
              <a:t>strukturám </a:t>
            </a:r>
            <a:r>
              <a:rPr sz="1000" dirty="0">
                <a:solidFill>
                  <a:srgbClr val="FFFFFF"/>
                </a:solidFill>
                <a:latin typeface="Calibri"/>
                <a:cs typeface="Calibri"/>
              </a:rPr>
              <a:t> </a:t>
            </a:r>
            <a:r>
              <a:rPr sz="1000" b="1" spc="-5" dirty="0">
                <a:solidFill>
                  <a:srgbClr val="FFFFFF"/>
                </a:solidFill>
                <a:latin typeface="Calibri"/>
                <a:cs typeface="Calibri"/>
              </a:rPr>
              <a:t>významnější roli </a:t>
            </a:r>
            <a:r>
              <a:rPr sz="1000" spc="-5" dirty="0">
                <a:solidFill>
                  <a:srgbClr val="FFFFFF"/>
                </a:solidFill>
                <a:latin typeface="Calibri"/>
                <a:cs typeface="Calibri"/>
              </a:rPr>
              <a:t>v některých </a:t>
            </a:r>
            <a:r>
              <a:rPr sz="1000" spc="-215" dirty="0">
                <a:solidFill>
                  <a:srgbClr val="FFFFFF"/>
                </a:solidFill>
                <a:latin typeface="Calibri"/>
                <a:cs typeface="Calibri"/>
              </a:rPr>
              <a:t> </a:t>
            </a:r>
            <a:r>
              <a:rPr sz="1000" spc="-5" dirty="0">
                <a:solidFill>
                  <a:srgbClr val="FFFFFF"/>
                </a:solidFill>
                <a:latin typeface="Calibri"/>
                <a:cs typeface="Calibri"/>
              </a:rPr>
              <a:t>konkrétních funkčních </a:t>
            </a:r>
            <a:r>
              <a:rPr sz="1000" dirty="0">
                <a:solidFill>
                  <a:srgbClr val="FFFFFF"/>
                </a:solidFill>
                <a:latin typeface="Calibri"/>
                <a:cs typeface="Calibri"/>
              </a:rPr>
              <a:t> </a:t>
            </a:r>
            <a:r>
              <a:rPr sz="1000" spc="-5" dirty="0">
                <a:solidFill>
                  <a:srgbClr val="FFFFFF"/>
                </a:solidFill>
                <a:latin typeface="Calibri"/>
                <a:cs typeface="Calibri"/>
              </a:rPr>
              <a:t>oblastech.</a:t>
            </a:r>
            <a:endParaRPr sz="1000">
              <a:latin typeface="Calibri"/>
              <a:cs typeface="Calibri"/>
            </a:endParaRPr>
          </a:p>
        </p:txBody>
      </p:sp>
      <p:sp>
        <p:nvSpPr>
          <p:cNvPr id="7" name="object 7"/>
          <p:cNvSpPr txBox="1"/>
          <p:nvPr/>
        </p:nvSpPr>
        <p:spPr>
          <a:xfrm>
            <a:off x="2589276" y="1612391"/>
            <a:ext cx="1659889" cy="996950"/>
          </a:xfrm>
          <a:prstGeom prst="rect">
            <a:avLst/>
          </a:prstGeom>
          <a:solidFill>
            <a:srgbClr val="55BBD0"/>
          </a:solidFill>
          <a:ln w="12192">
            <a:solidFill>
              <a:srgbClr val="FFFFFF"/>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spcBef>
                <a:spcPts val="25"/>
              </a:spcBef>
            </a:pPr>
            <a:endParaRPr sz="900">
              <a:latin typeface="Times New Roman"/>
              <a:cs typeface="Times New Roman"/>
            </a:endParaRPr>
          </a:p>
          <a:p>
            <a:pPr marL="161290" marR="154940" indent="1270" algn="ctr">
              <a:lnSpc>
                <a:spcPct val="91500"/>
              </a:lnSpc>
            </a:pPr>
            <a:r>
              <a:rPr sz="1000" b="1" spc="-10" dirty="0">
                <a:solidFill>
                  <a:srgbClr val="FFFFFF"/>
                </a:solidFill>
                <a:latin typeface="Calibri"/>
                <a:cs typeface="Calibri"/>
              </a:rPr>
              <a:t>Rozvíjejte</a:t>
            </a:r>
            <a:r>
              <a:rPr sz="1000" b="1" spc="10" dirty="0">
                <a:solidFill>
                  <a:srgbClr val="FFFFFF"/>
                </a:solidFill>
                <a:latin typeface="Calibri"/>
                <a:cs typeface="Calibri"/>
              </a:rPr>
              <a:t> </a:t>
            </a:r>
            <a:r>
              <a:rPr sz="1000" b="1" spc="-5" dirty="0">
                <a:solidFill>
                  <a:srgbClr val="FFFFFF"/>
                </a:solidFill>
                <a:latin typeface="Calibri"/>
                <a:cs typeface="Calibri"/>
              </a:rPr>
              <a:t>přeshraniční </a:t>
            </a:r>
            <a:r>
              <a:rPr sz="1000" b="1" dirty="0">
                <a:solidFill>
                  <a:srgbClr val="FFFFFF"/>
                </a:solidFill>
                <a:latin typeface="Calibri"/>
                <a:cs typeface="Calibri"/>
              </a:rPr>
              <a:t> </a:t>
            </a:r>
            <a:r>
              <a:rPr sz="1000" b="1" spc="-5" dirty="0">
                <a:solidFill>
                  <a:srgbClr val="FFFFFF"/>
                </a:solidFill>
                <a:latin typeface="Calibri"/>
                <a:cs typeface="Calibri"/>
              </a:rPr>
              <a:t>veřejné</a:t>
            </a:r>
            <a:r>
              <a:rPr sz="1000" b="1" spc="-10" dirty="0">
                <a:solidFill>
                  <a:srgbClr val="FFFFFF"/>
                </a:solidFill>
                <a:latin typeface="Calibri"/>
                <a:cs typeface="Calibri"/>
              </a:rPr>
              <a:t> </a:t>
            </a:r>
            <a:r>
              <a:rPr sz="1000" b="1" spc="-5" dirty="0">
                <a:solidFill>
                  <a:srgbClr val="FFFFFF"/>
                </a:solidFill>
                <a:latin typeface="Calibri"/>
                <a:cs typeface="Calibri"/>
              </a:rPr>
              <a:t>služby</a:t>
            </a:r>
            <a:r>
              <a:rPr sz="1000" b="1" dirty="0">
                <a:solidFill>
                  <a:srgbClr val="FFFFFF"/>
                </a:solidFill>
                <a:latin typeface="Calibri"/>
                <a:cs typeface="Calibri"/>
              </a:rPr>
              <a:t> </a:t>
            </a:r>
            <a:r>
              <a:rPr sz="1000" spc="-5" dirty="0">
                <a:solidFill>
                  <a:srgbClr val="FFFFFF"/>
                </a:solidFill>
                <a:latin typeface="Calibri"/>
                <a:cs typeface="Calibri"/>
              </a:rPr>
              <a:t>(CPS)</a:t>
            </a:r>
            <a:r>
              <a:rPr sz="1000" dirty="0">
                <a:solidFill>
                  <a:srgbClr val="FFFFFF"/>
                </a:solidFill>
                <a:latin typeface="Calibri"/>
                <a:cs typeface="Calibri"/>
              </a:rPr>
              <a:t> </a:t>
            </a:r>
            <a:r>
              <a:rPr sz="1000" spc="-5" dirty="0">
                <a:solidFill>
                  <a:srgbClr val="FFFFFF"/>
                </a:solidFill>
                <a:latin typeface="Calibri"/>
                <a:cs typeface="Calibri"/>
              </a:rPr>
              <a:t>a </a:t>
            </a:r>
            <a:r>
              <a:rPr sz="1000" dirty="0">
                <a:solidFill>
                  <a:srgbClr val="FFFFFF"/>
                </a:solidFill>
                <a:latin typeface="Calibri"/>
                <a:cs typeface="Calibri"/>
              </a:rPr>
              <a:t> </a:t>
            </a:r>
            <a:r>
              <a:rPr sz="1000" spc="-5" dirty="0">
                <a:solidFill>
                  <a:srgbClr val="FFFFFF"/>
                </a:solidFill>
                <a:latin typeface="Calibri"/>
                <a:cs typeface="Calibri"/>
              </a:rPr>
              <a:t>udržujte</a:t>
            </a:r>
            <a:r>
              <a:rPr sz="1000" spc="-20" dirty="0">
                <a:solidFill>
                  <a:srgbClr val="FFFFFF"/>
                </a:solidFill>
                <a:latin typeface="Calibri"/>
                <a:cs typeface="Calibri"/>
              </a:rPr>
              <a:t> </a:t>
            </a:r>
            <a:r>
              <a:rPr sz="1000" spc="-5" dirty="0">
                <a:solidFill>
                  <a:srgbClr val="FFFFFF"/>
                </a:solidFill>
                <a:latin typeface="Calibri"/>
                <a:cs typeface="Calibri"/>
              </a:rPr>
              <a:t>je</a:t>
            </a:r>
            <a:r>
              <a:rPr sz="1000" spc="10" dirty="0">
                <a:solidFill>
                  <a:srgbClr val="FFFFFF"/>
                </a:solidFill>
                <a:latin typeface="Calibri"/>
                <a:cs typeface="Calibri"/>
              </a:rPr>
              <a:t> </a:t>
            </a:r>
            <a:r>
              <a:rPr sz="1000" spc="-5" dirty="0">
                <a:solidFill>
                  <a:srgbClr val="FFFFFF"/>
                </a:solidFill>
                <a:latin typeface="Calibri"/>
                <a:cs typeface="Calibri"/>
              </a:rPr>
              <a:t>v</a:t>
            </a:r>
            <a:r>
              <a:rPr sz="1000" spc="-15" dirty="0">
                <a:solidFill>
                  <a:srgbClr val="FFFFFF"/>
                </a:solidFill>
                <a:latin typeface="Calibri"/>
                <a:cs typeface="Calibri"/>
              </a:rPr>
              <a:t> </a:t>
            </a:r>
            <a:r>
              <a:rPr sz="1000" spc="-5" dirty="0">
                <a:solidFill>
                  <a:srgbClr val="FFFFFF"/>
                </a:solidFill>
                <a:latin typeface="Calibri"/>
                <a:cs typeface="Calibri"/>
              </a:rPr>
              <a:t>případě krizí.</a:t>
            </a:r>
            <a:endParaRPr sz="1000">
              <a:latin typeface="Calibri"/>
              <a:cs typeface="Calibri"/>
            </a:endParaRPr>
          </a:p>
        </p:txBody>
      </p:sp>
      <p:sp>
        <p:nvSpPr>
          <p:cNvPr id="8" name="object 8"/>
          <p:cNvSpPr txBox="1"/>
          <p:nvPr/>
        </p:nvSpPr>
        <p:spPr>
          <a:xfrm>
            <a:off x="4415028" y="1612391"/>
            <a:ext cx="1661160" cy="996950"/>
          </a:xfrm>
          <a:prstGeom prst="rect">
            <a:avLst/>
          </a:prstGeom>
          <a:solidFill>
            <a:srgbClr val="52C9B8"/>
          </a:solidFill>
          <a:ln w="12192">
            <a:solidFill>
              <a:srgbClr val="FFFFFF"/>
            </a:solidFill>
          </a:ln>
        </p:spPr>
        <p:txBody>
          <a:bodyPr vert="horz" wrap="square" lIns="0" tIns="1905" rIns="0" bIns="0" rtlCol="0">
            <a:spAutoFit/>
          </a:bodyPr>
          <a:lstStyle/>
          <a:p>
            <a:pPr>
              <a:lnSpc>
                <a:spcPct val="100000"/>
              </a:lnSpc>
              <a:spcBef>
                <a:spcPts val="15"/>
              </a:spcBef>
            </a:pPr>
            <a:endParaRPr sz="950">
              <a:latin typeface="Times New Roman"/>
              <a:cs typeface="Times New Roman"/>
            </a:endParaRPr>
          </a:p>
          <a:p>
            <a:pPr marL="60325" marR="52069" indent="-635" algn="ctr">
              <a:lnSpc>
                <a:spcPct val="91600"/>
              </a:lnSpc>
              <a:spcBef>
                <a:spcPts val="5"/>
              </a:spcBef>
            </a:pPr>
            <a:r>
              <a:rPr sz="1000" spc="-5" dirty="0">
                <a:solidFill>
                  <a:srgbClr val="FFFFFF"/>
                </a:solidFill>
                <a:latin typeface="Calibri"/>
                <a:cs typeface="Calibri"/>
              </a:rPr>
              <a:t>Připravte</a:t>
            </a:r>
            <a:r>
              <a:rPr sz="1000" spc="5" dirty="0">
                <a:solidFill>
                  <a:srgbClr val="FFFFFF"/>
                </a:solidFill>
                <a:latin typeface="Calibri"/>
                <a:cs typeface="Calibri"/>
              </a:rPr>
              <a:t> </a:t>
            </a:r>
            <a:r>
              <a:rPr sz="1000" b="1" spc="-5" dirty="0">
                <a:solidFill>
                  <a:srgbClr val="FFFFFF"/>
                </a:solidFill>
                <a:latin typeface="Calibri"/>
                <a:cs typeface="Calibri"/>
              </a:rPr>
              <a:t>společné </a:t>
            </a:r>
            <a:r>
              <a:rPr sz="1000" b="1" dirty="0">
                <a:solidFill>
                  <a:srgbClr val="FFFFFF"/>
                </a:solidFill>
                <a:latin typeface="Calibri"/>
                <a:cs typeface="Calibri"/>
              </a:rPr>
              <a:t> </a:t>
            </a:r>
            <a:r>
              <a:rPr sz="1000" b="1" spc="-5" dirty="0">
                <a:solidFill>
                  <a:srgbClr val="FFFFFF"/>
                </a:solidFill>
                <a:latin typeface="Calibri"/>
                <a:cs typeface="Calibri"/>
              </a:rPr>
              <a:t>přeshraniční nouzové plány </a:t>
            </a:r>
            <a:r>
              <a:rPr sz="1000" spc="-5" dirty="0">
                <a:solidFill>
                  <a:srgbClr val="FFFFFF"/>
                </a:solidFill>
                <a:latin typeface="Calibri"/>
                <a:cs typeface="Calibri"/>
              </a:rPr>
              <a:t>a </a:t>
            </a:r>
            <a:r>
              <a:rPr sz="1000" spc="-215" dirty="0">
                <a:solidFill>
                  <a:srgbClr val="FFFFFF"/>
                </a:solidFill>
                <a:latin typeface="Calibri"/>
                <a:cs typeface="Calibri"/>
              </a:rPr>
              <a:t> </a:t>
            </a:r>
            <a:r>
              <a:rPr sz="1000" spc="-5" dirty="0">
                <a:solidFill>
                  <a:srgbClr val="FFFFFF"/>
                </a:solidFill>
                <a:latin typeface="Calibri"/>
                <a:cs typeface="Calibri"/>
              </a:rPr>
              <a:t>delegujte</a:t>
            </a:r>
            <a:r>
              <a:rPr sz="1000" dirty="0">
                <a:solidFill>
                  <a:srgbClr val="FFFFFF"/>
                </a:solidFill>
                <a:latin typeface="Calibri"/>
                <a:cs typeface="Calibri"/>
              </a:rPr>
              <a:t> </a:t>
            </a:r>
            <a:r>
              <a:rPr sz="1000" spc="-10" dirty="0">
                <a:solidFill>
                  <a:srgbClr val="FFFFFF"/>
                </a:solidFill>
                <a:latin typeface="Calibri"/>
                <a:cs typeface="Calibri"/>
              </a:rPr>
              <a:t>jejich</a:t>
            </a:r>
            <a:r>
              <a:rPr sz="1000" spc="-5" dirty="0">
                <a:solidFill>
                  <a:srgbClr val="FFFFFF"/>
                </a:solidFill>
                <a:latin typeface="Calibri"/>
                <a:cs typeface="Calibri"/>
              </a:rPr>
              <a:t> přípravu a </a:t>
            </a:r>
            <a:r>
              <a:rPr sz="1000" dirty="0">
                <a:solidFill>
                  <a:srgbClr val="FFFFFF"/>
                </a:solidFill>
                <a:latin typeface="Calibri"/>
                <a:cs typeface="Calibri"/>
              </a:rPr>
              <a:t> </a:t>
            </a:r>
            <a:r>
              <a:rPr sz="1000" spc="-5" dirty="0">
                <a:solidFill>
                  <a:srgbClr val="FFFFFF"/>
                </a:solidFill>
                <a:latin typeface="Calibri"/>
                <a:cs typeface="Calibri"/>
              </a:rPr>
              <a:t>aktualizaci na ESÚS nebo </a:t>
            </a:r>
            <a:r>
              <a:rPr sz="1000" dirty="0">
                <a:solidFill>
                  <a:srgbClr val="FFFFFF"/>
                </a:solidFill>
                <a:latin typeface="Calibri"/>
                <a:cs typeface="Calibri"/>
              </a:rPr>
              <a:t> </a:t>
            </a:r>
            <a:r>
              <a:rPr sz="1000" spc="-5" dirty="0">
                <a:solidFill>
                  <a:srgbClr val="FFFFFF"/>
                </a:solidFill>
                <a:latin typeface="Calibri"/>
                <a:cs typeface="Calibri"/>
              </a:rPr>
              <a:t>ekvivalentní</a:t>
            </a:r>
            <a:r>
              <a:rPr sz="1000" spc="15" dirty="0">
                <a:solidFill>
                  <a:srgbClr val="FFFFFF"/>
                </a:solidFill>
                <a:latin typeface="Calibri"/>
                <a:cs typeface="Calibri"/>
              </a:rPr>
              <a:t> </a:t>
            </a:r>
            <a:r>
              <a:rPr sz="1000" spc="-5" dirty="0">
                <a:solidFill>
                  <a:srgbClr val="FFFFFF"/>
                </a:solidFill>
                <a:latin typeface="Calibri"/>
                <a:cs typeface="Calibri"/>
              </a:rPr>
              <a:t>struktury.</a:t>
            </a:r>
            <a:endParaRPr sz="1000">
              <a:latin typeface="Calibri"/>
              <a:cs typeface="Calibri"/>
            </a:endParaRPr>
          </a:p>
        </p:txBody>
      </p:sp>
      <p:sp>
        <p:nvSpPr>
          <p:cNvPr id="9" name="object 9"/>
          <p:cNvSpPr txBox="1"/>
          <p:nvPr/>
        </p:nvSpPr>
        <p:spPr>
          <a:xfrm>
            <a:off x="762000" y="2775204"/>
            <a:ext cx="1661160" cy="996950"/>
          </a:xfrm>
          <a:prstGeom prst="rect">
            <a:avLst/>
          </a:prstGeom>
          <a:solidFill>
            <a:srgbClr val="4DC58D"/>
          </a:solidFill>
          <a:ln w="12191">
            <a:solidFill>
              <a:srgbClr val="FFFFFF"/>
            </a:solidFill>
          </a:ln>
        </p:spPr>
        <p:txBody>
          <a:bodyPr vert="horz" wrap="square" lIns="0" tIns="6350" rIns="0" bIns="0" rtlCol="0">
            <a:spAutoFit/>
          </a:bodyPr>
          <a:lstStyle/>
          <a:p>
            <a:pPr>
              <a:lnSpc>
                <a:spcPct val="100000"/>
              </a:lnSpc>
              <a:spcBef>
                <a:spcPts val="50"/>
              </a:spcBef>
            </a:pPr>
            <a:endParaRPr sz="1400">
              <a:latin typeface="Times New Roman"/>
              <a:cs typeface="Times New Roman"/>
            </a:endParaRPr>
          </a:p>
          <a:p>
            <a:pPr marL="118745" marR="113030" algn="ctr">
              <a:lnSpc>
                <a:spcPct val="91700"/>
              </a:lnSpc>
            </a:pPr>
            <a:r>
              <a:rPr sz="1000" b="1" spc="-5" dirty="0">
                <a:solidFill>
                  <a:srgbClr val="FFFFFF"/>
                </a:solidFill>
                <a:latin typeface="Calibri"/>
                <a:cs typeface="Calibri"/>
              </a:rPr>
              <a:t>Vytvořte centra poskytující </a:t>
            </a:r>
            <a:r>
              <a:rPr sz="1000" b="1" spc="-215" dirty="0">
                <a:solidFill>
                  <a:srgbClr val="FFFFFF"/>
                </a:solidFill>
                <a:latin typeface="Calibri"/>
                <a:cs typeface="Calibri"/>
              </a:rPr>
              <a:t> </a:t>
            </a:r>
            <a:r>
              <a:rPr sz="1000" b="1" spc="-5" dirty="0">
                <a:solidFill>
                  <a:srgbClr val="FFFFFF"/>
                </a:solidFill>
                <a:latin typeface="Calibri"/>
                <a:cs typeface="Calibri"/>
              </a:rPr>
              <a:t>informace </a:t>
            </a:r>
            <a:r>
              <a:rPr sz="1000" spc="-5" dirty="0">
                <a:solidFill>
                  <a:srgbClr val="FFFFFF"/>
                </a:solidFill>
                <a:latin typeface="Calibri"/>
                <a:cs typeface="Calibri"/>
              </a:rPr>
              <a:t>přeshraničním </a:t>
            </a:r>
            <a:r>
              <a:rPr sz="1000" dirty="0">
                <a:solidFill>
                  <a:srgbClr val="FFFFFF"/>
                </a:solidFill>
                <a:latin typeface="Calibri"/>
                <a:cs typeface="Calibri"/>
              </a:rPr>
              <a:t> </a:t>
            </a:r>
            <a:r>
              <a:rPr sz="1000" spc="-5" dirty="0">
                <a:solidFill>
                  <a:srgbClr val="FFFFFF"/>
                </a:solidFill>
                <a:latin typeface="Calibri"/>
                <a:cs typeface="Calibri"/>
              </a:rPr>
              <a:t>pracovníkům, </a:t>
            </a:r>
            <a:r>
              <a:rPr sz="1000" dirty="0">
                <a:solidFill>
                  <a:srgbClr val="FFFFFF"/>
                </a:solidFill>
                <a:latin typeface="Calibri"/>
                <a:cs typeface="Calibri"/>
              </a:rPr>
              <a:t>zákazníkům, </a:t>
            </a:r>
            <a:r>
              <a:rPr sz="1000" spc="5" dirty="0">
                <a:solidFill>
                  <a:srgbClr val="FFFFFF"/>
                </a:solidFill>
                <a:latin typeface="Calibri"/>
                <a:cs typeface="Calibri"/>
              </a:rPr>
              <a:t> </a:t>
            </a:r>
            <a:r>
              <a:rPr sz="1000" spc="-5" dirty="0">
                <a:solidFill>
                  <a:srgbClr val="FFFFFF"/>
                </a:solidFill>
                <a:latin typeface="Calibri"/>
                <a:cs typeface="Calibri"/>
              </a:rPr>
              <a:t>podnikům.</a:t>
            </a:r>
            <a:endParaRPr sz="1000">
              <a:latin typeface="Calibri"/>
              <a:cs typeface="Calibri"/>
            </a:endParaRPr>
          </a:p>
        </p:txBody>
      </p:sp>
      <p:sp>
        <p:nvSpPr>
          <p:cNvPr id="10" name="object 10"/>
          <p:cNvSpPr txBox="1"/>
          <p:nvPr/>
        </p:nvSpPr>
        <p:spPr>
          <a:xfrm>
            <a:off x="2589276" y="2775204"/>
            <a:ext cx="1659889" cy="996950"/>
          </a:xfrm>
          <a:prstGeom prst="rect">
            <a:avLst/>
          </a:prstGeom>
          <a:solidFill>
            <a:srgbClr val="48BE63"/>
          </a:solidFill>
          <a:ln w="12192">
            <a:solidFill>
              <a:srgbClr val="FFFFFF"/>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spcBef>
                <a:spcPts val="25"/>
              </a:spcBef>
            </a:pPr>
            <a:endParaRPr sz="900">
              <a:latin typeface="Times New Roman"/>
              <a:cs typeface="Times New Roman"/>
            </a:endParaRPr>
          </a:p>
          <a:p>
            <a:pPr marL="80645" marR="74295" algn="ctr">
              <a:lnSpc>
                <a:spcPct val="91500"/>
              </a:lnSpc>
            </a:pPr>
            <a:r>
              <a:rPr sz="1000" spc="-5" dirty="0">
                <a:solidFill>
                  <a:srgbClr val="FFFFFF"/>
                </a:solidFill>
                <a:latin typeface="Calibri"/>
                <a:cs typeface="Calibri"/>
              </a:rPr>
              <a:t>Vytvořte instituce poskytující </a:t>
            </a:r>
            <a:r>
              <a:rPr sz="1000" spc="-215" dirty="0">
                <a:solidFill>
                  <a:srgbClr val="FFFFFF"/>
                </a:solidFill>
                <a:latin typeface="Calibri"/>
                <a:cs typeface="Calibri"/>
              </a:rPr>
              <a:t> </a:t>
            </a:r>
            <a:r>
              <a:rPr sz="1000" spc="-5" dirty="0">
                <a:solidFill>
                  <a:srgbClr val="FFFFFF"/>
                </a:solidFill>
                <a:latin typeface="Calibri"/>
                <a:cs typeface="Calibri"/>
              </a:rPr>
              <a:t>spolehlivá a harmonizovaná </a:t>
            </a:r>
            <a:r>
              <a:rPr sz="1000" dirty="0">
                <a:solidFill>
                  <a:srgbClr val="FFFFFF"/>
                </a:solidFill>
                <a:latin typeface="Calibri"/>
                <a:cs typeface="Calibri"/>
              </a:rPr>
              <a:t> </a:t>
            </a:r>
            <a:r>
              <a:rPr sz="1000" spc="-5" dirty="0">
                <a:solidFill>
                  <a:srgbClr val="FFFFFF"/>
                </a:solidFill>
                <a:latin typeface="Calibri"/>
                <a:cs typeface="Calibri"/>
              </a:rPr>
              <a:t>přeshraniční</a:t>
            </a:r>
            <a:r>
              <a:rPr sz="1000" spc="10" dirty="0">
                <a:solidFill>
                  <a:srgbClr val="FFFFFF"/>
                </a:solidFill>
                <a:latin typeface="Calibri"/>
                <a:cs typeface="Calibri"/>
              </a:rPr>
              <a:t> </a:t>
            </a:r>
            <a:r>
              <a:rPr sz="1000" spc="-5" dirty="0">
                <a:solidFill>
                  <a:srgbClr val="FFFFFF"/>
                </a:solidFill>
                <a:latin typeface="Calibri"/>
                <a:cs typeface="Calibri"/>
              </a:rPr>
              <a:t>data.</a:t>
            </a:r>
            <a:endParaRPr sz="1000">
              <a:latin typeface="Calibri"/>
              <a:cs typeface="Calibri"/>
            </a:endParaRPr>
          </a:p>
        </p:txBody>
      </p:sp>
      <p:sp>
        <p:nvSpPr>
          <p:cNvPr id="11" name="object 11"/>
          <p:cNvSpPr txBox="1"/>
          <p:nvPr/>
        </p:nvSpPr>
        <p:spPr>
          <a:xfrm>
            <a:off x="4415028" y="2775204"/>
            <a:ext cx="1661160" cy="996950"/>
          </a:xfrm>
          <a:prstGeom prst="rect">
            <a:avLst/>
          </a:prstGeom>
          <a:solidFill>
            <a:srgbClr val="50B846"/>
          </a:solidFill>
          <a:ln w="12192">
            <a:solidFill>
              <a:srgbClr val="FFFFFF"/>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spcBef>
                <a:spcPts val="25"/>
              </a:spcBef>
            </a:pPr>
            <a:endParaRPr sz="900">
              <a:latin typeface="Times New Roman"/>
              <a:cs typeface="Times New Roman"/>
            </a:endParaRPr>
          </a:p>
          <a:p>
            <a:pPr marL="121285" marR="114300" algn="ctr">
              <a:lnSpc>
                <a:spcPct val="91500"/>
              </a:lnSpc>
            </a:pPr>
            <a:r>
              <a:rPr sz="1000" spc="-5" dirty="0">
                <a:solidFill>
                  <a:srgbClr val="FFFFFF"/>
                </a:solidFill>
                <a:latin typeface="Calibri"/>
                <a:cs typeface="Calibri"/>
              </a:rPr>
              <a:t>Podporujte využívání fondů </a:t>
            </a:r>
            <a:r>
              <a:rPr sz="1000" spc="-215" dirty="0">
                <a:solidFill>
                  <a:srgbClr val="FFFFFF"/>
                </a:solidFill>
                <a:latin typeface="Calibri"/>
                <a:cs typeface="Calibri"/>
              </a:rPr>
              <a:t> </a:t>
            </a:r>
            <a:r>
              <a:rPr sz="1000" spc="-5" dirty="0">
                <a:solidFill>
                  <a:srgbClr val="FFFFFF"/>
                </a:solidFill>
                <a:latin typeface="Calibri"/>
                <a:cs typeface="Calibri"/>
              </a:rPr>
              <a:t>zaměřených na people-to- </a:t>
            </a:r>
            <a:r>
              <a:rPr sz="1000" dirty="0">
                <a:solidFill>
                  <a:srgbClr val="FFFFFF"/>
                </a:solidFill>
                <a:latin typeface="Calibri"/>
                <a:cs typeface="Calibri"/>
              </a:rPr>
              <a:t> </a:t>
            </a:r>
            <a:r>
              <a:rPr sz="1000" spc="-5" dirty="0">
                <a:solidFill>
                  <a:srgbClr val="FFFFFF"/>
                </a:solidFill>
                <a:latin typeface="Calibri"/>
                <a:cs typeface="Calibri"/>
              </a:rPr>
              <a:t>people</a:t>
            </a:r>
            <a:r>
              <a:rPr sz="1000" spc="-15" dirty="0">
                <a:solidFill>
                  <a:srgbClr val="FFFFFF"/>
                </a:solidFill>
                <a:latin typeface="Calibri"/>
                <a:cs typeface="Calibri"/>
              </a:rPr>
              <a:t> </a:t>
            </a:r>
            <a:r>
              <a:rPr sz="1000" spc="-5" dirty="0">
                <a:solidFill>
                  <a:srgbClr val="FFFFFF"/>
                </a:solidFill>
                <a:latin typeface="Calibri"/>
                <a:cs typeface="Calibri"/>
              </a:rPr>
              <a:t>projekty.</a:t>
            </a:r>
            <a:endParaRPr sz="1000">
              <a:latin typeface="Calibri"/>
              <a:cs typeface="Calibri"/>
            </a:endParaRPr>
          </a:p>
        </p:txBody>
      </p:sp>
      <p:sp>
        <p:nvSpPr>
          <p:cNvPr id="12" name="object 12"/>
          <p:cNvSpPr txBox="1"/>
          <p:nvPr/>
        </p:nvSpPr>
        <p:spPr>
          <a:xfrm>
            <a:off x="2589276" y="3938015"/>
            <a:ext cx="1659889" cy="996950"/>
          </a:xfrm>
          <a:prstGeom prst="rect">
            <a:avLst/>
          </a:prstGeom>
          <a:solidFill>
            <a:srgbClr val="6FAC46"/>
          </a:solidFill>
          <a:ln w="12192">
            <a:solidFill>
              <a:srgbClr val="FFFFFF"/>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spcBef>
                <a:spcPts val="25"/>
              </a:spcBef>
            </a:pPr>
            <a:endParaRPr sz="900">
              <a:latin typeface="Times New Roman"/>
              <a:cs typeface="Times New Roman"/>
            </a:endParaRPr>
          </a:p>
          <a:p>
            <a:pPr marL="109220" marR="103505" algn="ctr">
              <a:lnSpc>
                <a:spcPct val="91500"/>
              </a:lnSpc>
            </a:pPr>
            <a:r>
              <a:rPr sz="1000" b="1" spc="-5" dirty="0">
                <a:solidFill>
                  <a:srgbClr val="FFFFFF"/>
                </a:solidFill>
                <a:latin typeface="Calibri"/>
                <a:cs typeface="Calibri"/>
              </a:rPr>
              <a:t>Dohlížejte na přeshraniční </a:t>
            </a:r>
            <a:r>
              <a:rPr sz="1000" b="1" dirty="0">
                <a:solidFill>
                  <a:srgbClr val="FFFFFF"/>
                </a:solidFill>
                <a:latin typeface="Calibri"/>
                <a:cs typeface="Calibri"/>
              </a:rPr>
              <a:t> </a:t>
            </a:r>
            <a:r>
              <a:rPr sz="1000" b="1" spc="-5" dirty="0">
                <a:solidFill>
                  <a:srgbClr val="FFFFFF"/>
                </a:solidFill>
                <a:latin typeface="Calibri"/>
                <a:cs typeface="Calibri"/>
              </a:rPr>
              <a:t>území prostřednictvím </a:t>
            </a:r>
            <a:r>
              <a:rPr sz="1000" b="1" dirty="0">
                <a:solidFill>
                  <a:srgbClr val="FFFFFF"/>
                </a:solidFill>
                <a:latin typeface="Calibri"/>
                <a:cs typeface="Calibri"/>
              </a:rPr>
              <a:t> </a:t>
            </a:r>
            <a:r>
              <a:rPr sz="1000" b="1" spc="-5" dirty="0">
                <a:solidFill>
                  <a:srgbClr val="FFFFFF"/>
                </a:solidFill>
                <a:latin typeface="Calibri"/>
                <a:cs typeface="Calibri"/>
              </a:rPr>
              <a:t>stálých přeshraničních</a:t>
            </a:r>
            <a:r>
              <a:rPr sz="1000" b="1" spc="-35" dirty="0">
                <a:solidFill>
                  <a:srgbClr val="FFFFFF"/>
                </a:solidFill>
                <a:latin typeface="Calibri"/>
                <a:cs typeface="Calibri"/>
              </a:rPr>
              <a:t> </a:t>
            </a:r>
            <a:r>
              <a:rPr sz="1000" b="1" spc="-5" dirty="0">
                <a:solidFill>
                  <a:srgbClr val="FFFFFF"/>
                </a:solidFill>
                <a:latin typeface="Calibri"/>
                <a:cs typeface="Calibri"/>
              </a:rPr>
              <a:t>Rad.</a:t>
            </a:r>
            <a:endParaRPr sz="1000">
              <a:latin typeface="Calibri"/>
              <a:cs typeface="Calibri"/>
            </a:endParaRPr>
          </a:p>
        </p:txBody>
      </p:sp>
      <p:sp>
        <p:nvSpPr>
          <p:cNvPr id="13" name="object 13"/>
          <p:cNvSpPr txBox="1">
            <a:spLocks noGrp="1"/>
          </p:cNvSpPr>
          <p:nvPr>
            <p:ph type="title"/>
          </p:nvPr>
        </p:nvSpPr>
        <p:spPr>
          <a:xfrm>
            <a:off x="114300" y="469391"/>
            <a:ext cx="8077200" cy="996950"/>
          </a:xfrm>
          <a:prstGeom prst="rect">
            <a:avLst/>
          </a:prstGeom>
          <a:solidFill>
            <a:srgbClr val="5B9BD4"/>
          </a:solidFill>
          <a:ln w="12192">
            <a:solidFill>
              <a:srgbClr val="FFFFFF"/>
            </a:solidFill>
          </a:ln>
        </p:spPr>
        <p:txBody>
          <a:bodyPr vert="horz" wrap="square" lIns="0" tIns="635" rIns="0" bIns="0" rtlCol="0">
            <a:spAutoFit/>
          </a:bodyPr>
          <a:lstStyle/>
          <a:p>
            <a:pPr>
              <a:lnSpc>
                <a:spcPct val="100000"/>
              </a:lnSpc>
              <a:spcBef>
                <a:spcPts val="5"/>
              </a:spcBef>
            </a:pPr>
            <a:endParaRPr sz="2150">
              <a:latin typeface="Times New Roman"/>
              <a:cs typeface="Times New Roman"/>
            </a:endParaRPr>
          </a:p>
          <a:p>
            <a:pPr marL="295910">
              <a:lnSpc>
                <a:spcPct val="100000"/>
              </a:lnSpc>
            </a:pPr>
            <a:r>
              <a:rPr sz="2000" b="1" spc="-5" dirty="0">
                <a:solidFill>
                  <a:srgbClr val="FFFFFF"/>
                </a:solidFill>
                <a:latin typeface="Calibri"/>
                <a:cs typeface="Calibri"/>
              </a:rPr>
              <a:t>Doporučená</a:t>
            </a:r>
            <a:r>
              <a:rPr sz="2000" b="1" spc="-20" dirty="0">
                <a:solidFill>
                  <a:srgbClr val="FFFFFF"/>
                </a:solidFill>
                <a:latin typeface="Calibri"/>
                <a:cs typeface="Calibri"/>
              </a:rPr>
              <a:t> </a:t>
            </a:r>
            <a:r>
              <a:rPr sz="2000" b="1" spc="-10" dirty="0">
                <a:solidFill>
                  <a:srgbClr val="FFFFFF"/>
                </a:solidFill>
                <a:latin typeface="Calibri"/>
                <a:cs typeface="Calibri"/>
              </a:rPr>
              <a:t>opatření,</a:t>
            </a:r>
            <a:r>
              <a:rPr sz="2000" b="1" dirty="0">
                <a:solidFill>
                  <a:srgbClr val="FFFFFF"/>
                </a:solidFill>
                <a:latin typeface="Calibri"/>
                <a:cs typeface="Calibri"/>
              </a:rPr>
              <a:t> </a:t>
            </a:r>
            <a:r>
              <a:rPr sz="2000" b="1" spc="-20" dirty="0">
                <a:solidFill>
                  <a:srgbClr val="FFFFFF"/>
                </a:solidFill>
                <a:latin typeface="Calibri"/>
                <a:cs typeface="Calibri"/>
              </a:rPr>
              <a:t>která</a:t>
            </a:r>
            <a:r>
              <a:rPr sz="2000" b="1" spc="10" dirty="0">
                <a:solidFill>
                  <a:srgbClr val="FFFFFF"/>
                </a:solidFill>
                <a:latin typeface="Calibri"/>
                <a:cs typeface="Calibri"/>
              </a:rPr>
              <a:t> </a:t>
            </a:r>
            <a:r>
              <a:rPr sz="2000" b="1" spc="-5" dirty="0">
                <a:solidFill>
                  <a:srgbClr val="FFFFFF"/>
                </a:solidFill>
                <a:latin typeface="Calibri"/>
                <a:cs typeface="Calibri"/>
              </a:rPr>
              <a:t>je</a:t>
            </a:r>
            <a:r>
              <a:rPr sz="2000" b="1" spc="5" dirty="0">
                <a:solidFill>
                  <a:srgbClr val="FFFFFF"/>
                </a:solidFill>
                <a:latin typeface="Calibri"/>
                <a:cs typeface="Calibri"/>
              </a:rPr>
              <a:t> </a:t>
            </a:r>
            <a:r>
              <a:rPr sz="2000" b="1" spc="-10" dirty="0">
                <a:solidFill>
                  <a:srgbClr val="FFFFFF"/>
                </a:solidFill>
                <a:latin typeface="Calibri"/>
                <a:cs typeface="Calibri"/>
              </a:rPr>
              <a:t>třeba</a:t>
            </a:r>
            <a:r>
              <a:rPr sz="2000" b="1" spc="5" dirty="0">
                <a:solidFill>
                  <a:srgbClr val="FFFFFF"/>
                </a:solidFill>
                <a:latin typeface="Calibri"/>
                <a:cs typeface="Calibri"/>
              </a:rPr>
              <a:t> </a:t>
            </a:r>
            <a:r>
              <a:rPr sz="2000" b="1" dirty="0">
                <a:solidFill>
                  <a:srgbClr val="FFFFFF"/>
                </a:solidFill>
                <a:latin typeface="Calibri"/>
                <a:cs typeface="Calibri"/>
              </a:rPr>
              <a:t>přijmout</a:t>
            </a:r>
            <a:r>
              <a:rPr sz="2000" b="1" spc="-30" dirty="0">
                <a:solidFill>
                  <a:srgbClr val="FFFFFF"/>
                </a:solidFill>
                <a:latin typeface="Calibri"/>
                <a:cs typeface="Calibri"/>
              </a:rPr>
              <a:t> </a:t>
            </a:r>
            <a:r>
              <a:rPr sz="2000" b="1" dirty="0">
                <a:solidFill>
                  <a:srgbClr val="FFFFFF"/>
                </a:solidFill>
                <a:latin typeface="Calibri"/>
                <a:cs typeface="Calibri"/>
              </a:rPr>
              <a:t>v</a:t>
            </a:r>
            <a:r>
              <a:rPr sz="2000" b="1" spc="10" dirty="0">
                <a:solidFill>
                  <a:srgbClr val="FFFFFF"/>
                </a:solidFill>
                <a:latin typeface="Calibri"/>
                <a:cs typeface="Calibri"/>
              </a:rPr>
              <a:t> </a:t>
            </a:r>
            <a:r>
              <a:rPr sz="2000" b="1" spc="-5" dirty="0">
                <a:solidFill>
                  <a:srgbClr val="FFFFFF"/>
                </a:solidFill>
                <a:latin typeface="Calibri"/>
                <a:cs typeface="Calibri"/>
              </a:rPr>
              <a:t>příhraničních</a:t>
            </a:r>
            <a:r>
              <a:rPr sz="2000" b="1" spc="-15" dirty="0">
                <a:solidFill>
                  <a:srgbClr val="FFFFFF"/>
                </a:solidFill>
                <a:latin typeface="Calibri"/>
                <a:cs typeface="Calibri"/>
              </a:rPr>
              <a:t> </a:t>
            </a:r>
            <a:r>
              <a:rPr sz="2000" b="1" spc="-10" dirty="0">
                <a:solidFill>
                  <a:srgbClr val="FFFFFF"/>
                </a:solidFill>
                <a:latin typeface="Calibri"/>
                <a:cs typeface="Calibri"/>
              </a:rPr>
              <a:t>regionech</a:t>
            </a:r>
            <a:endParaRPr sz="2000">
              <a:latin typeface="Calibri"/>
              <a:cs typeface="Calibri"/>
            </a:endParaRPr>
          </a:p>
        </p:txBody>
      </p:sp>
      <p:sp>
        <p:nvSpPr>
          <p:cNvPr id="14" name="object 14"/>
          <p:cNvSpPr txBox="1"/>
          <p:nvPr/>
        </p:nvSpPr>
        <p:spPr>
          <a:xfrm>
            <a:off x="114300" y="5280659"/>
            <a:ext cx="11882755" cy="1371600"/>
          </a:xfrm>
          <a:prstGeom prst="rect">
            <a:avLst/>
          </a:prstGeom>
          <a:solidFill>
            <a:srgbClr val="5B9BD4"/>
          </a:solidFill>
          <a:ln w="12192">
            <a:solidFill>
              <a:srgbClr val="FFFFFF"/>
            </a:solidFill>
          </a:ln>
        </p:spPr>
        <p:txBody>
          <a:bodyPr vert="horz" wrap="square" lIns="0" tIns="175260" rIns="0" bIns="0" rtlCol="0">
            <a:spAutoFit/>
          </a:bodyPr>
          <a:lstStyle/>
          <a:p>
            <a:pPr marL="111125">
              <a:lnSpc>
                <a:spcPts val="2280"/>
              </a:lnSpc>
              <a:spcBef>
                <a:spcPts val="1380"/>
              </a:spcBef>
              <a:tabLst>
                <a:tab pos="516890" algn="l"/>
                <a:tab pos="1264920" algn="l"/>
                <a:tab pos="2077720" algn="l"/>
                <a:tab pos="3304540" algn="l"/>
                <a:tab pos="3638550" algn="l"/>
                <a:tab pos="4337685" algn="l"/>
                <a:tab pos="5583555" algn="l"/>
                <a:tab pos="7006590" algn="l"/>
                <a:tab pos="7834630" algn="l"/>
                <a:tab pos="8733790" algn="l"/>
                <a:tab pos="9001760" algn="l"/>
                <a:tab pos="9498965" algn="l"/>
                <a:tab pos="10257790" algn="l"/>
                <a:tab pos="10847705" algn="l"/>
                <a:tab pos="11108055" algn="l"/>
              </a:tabLst>
            </a:pPr>
            <a:r>
              <a:rPr sz="2000" spc="-45" dirty="0">
                <a:solidFill>
                  <a:srgbClr val="FFFFFF"/>
                </a:solidFill>
                <a:latin typeface="Calibri"/>
                <a:cs typeface="Calibri"/>
              </a:rPr>
              <a:t>Ve	</a:t>
            </a:r>
            <a:r>
              <a:rPr sz="2000" spc="-15" dirty="0">
                <a:solidFill>
                  <a:srgbClr val="FFFFFF"/>
                </a:solidFill>
                <a:latin typeface="Calibri"/>
                <a:cs typeface="Calibri"/>
              </a:rPr>
              <a:t>světle	</a:t>
            </a:r>
            <a:r>
              <a:rPr sz="2000" spc="-10" dirty="0">
                <a:solidFill>
                  <a:srgbClr val="FFFFFF"/>
                </a:solidFill>
                <a:latin typeface="Calibri"/>
                <a:cs typeface="Calibri"/>
              </a:rPr>
              <a:t>těchto	zkušeností	</a:t>
            </a:r>
            <a:r>
              <a:rPr sz="2000" dirty="0">
                <a:solidFill>
                  <a:srgbClr val="FFFFFF"/>
                </a:solidFill>
                <a:latin typeface="Calibri"/>
                <a:cs typeface="Calibri"/>
              </a:rPr>
              <a:t>je	</a:t>
            </a:r>
            <a:r>
              <a:rPr sz="2000" spc="-5" dirty="0">
                <a:solidFill>
                  <a:srgbClr val="FFFFFF"/>
                </a:solidFill>
                <a:latin typeface="Calibri"/>
                <a:cs typeface="Calibri"/>
              </a:rPr>
              <a:t>třeba	</a:t>
            </a:r>
            <a:r>
              <a:rPr sz="2000" spc="-25" dirty="0">
                <a:solidFill>
                  <a:srgbClr val="FFFFFF"/>
                </a:solidFill>
                <a:latin typeface="Calibri"/>
                <a:cs typeface="Calibri"/>
              </a:rPr>
              <a:t>rozeznávat	</a:t>
            </a:r>
            <a:r>
              <a:rPr sz="2000" spc="-5" dirty="0">
                <a:solidFill>
                  <a:srgbClr val="FFFFFF"/>
                </a:solidFill>
                <a:latin typeface="Calibri"/>
                <a:cs typeface="Calibri"/>
              </a:rPr>
              <a:t>přeshraniční	životní	</a:t>
            </a:r>
            <a:r>
              <a:rPr sz="2000" spc="-15" dirty="0">
                <a:solidFill>
                  <a:srgbClr val="FFFFFF"/>
                </a:solidFill>
                <a:latin typeface="Calibri"/>
                <a:cs typeface="Calibri"/>
              </a:rPr>
              <a:t>prostor	</a:t>
            </a:r>
            <a:r>
              <a:rPr sz="2000" dirty="0">
                <a:solidFill>
                  <a:srgbClr val="FFFFFF"/>
                </a:solidFill>
                <a:latin typeface="Calibri"/>
                <a:cs typeface="Calibri"/>
              </a:rPr>
              <a:t>a	</a:t>
            </a:r>
            <a:r>
              <a:rPr sz="2000" spc="-15" dirty="0">
                <a:solidFill>
                  <a:srgbClr val="FFFFFF"/>
                </a:solidFill>
                <a:latin typeface="Calibri"/>
                <a:cs typeface="Calibri"/>
              </a:rPr>
              <a:t>pro	</a:t>
            </a:r>
            <a:r>
              <a:rPr sz="2000" spc="-10" dirty="0">
                <a:solidFill>
                  <a:srgbClr val="FFFFFF"/>
                </a:solidFill>
                <a:latin typeface="Calibri"/>
                <a:cs typeface="Calibri"/>
              </a:rPr>
              <a:t>osoby	</a:t>
            </a:r>
            <a:r>
              <a:rPr sz="2000" spc="-5" dirty="0">
                <a:solidFill>
                  <a:srgbClr val="FFFFFF"/>
                </a:solidFill>
                <a:latin typeface="Calibri"/>
                <a:cs typeface="Calibri"/>
              </a:rPr>
              <a:t>žijící	</a:t>
            </a:r>
            <a:r>
              <a:rPr sz="2000" dirty="0">
                <a:solidFill>
                  <a:srgbClr val="FFFFFF"/>
                </a:solidFill>
                <a:latin typeface="Calibri"/>
                <a:cs typeface="Calibri"/>
              </a:rPr>
              <a:t>v	</a:t>
            </a:r>
            <a:r>
              <a:rPr sz="2000" spc="-10" dirty="0">
                <a:solidFill>
                  <a:srgbClr val="FFFFFF"/>
                </a:solidFill>
                <a:latin typeface="Calibri"/>
                <a:cs typeface="Calibri"/>
              </a:rPr>
              <a:t>těchto</a:t>
            </a:r>
            <a:endParaRPr sz="2000">
              <a:latin typeface="Calibri"/>
              <a:cs typeface="Calibri"/>
            </a:endParaRPr>
          </a:p>
          <a:p>
            <a:pPr marL="111125">
              <a:lnSpc>
                <a:spcPts val="2280"/>
              </a:lnSpc>
            </a:pPr>
            <a:r>
              <a:rPr sz="2000" spc="-5" dirty="0">
                <a:solidFill>
                  <a:srgbClr val="FFFFFF"/>
                </a:solidFill>
                <a:latin typeface="Calibri"/>
                <a:cs typeface="Calibri"/>
              </a:rPr>
              <a:t>příhraničních</a:t>
            </a:r>
            <a:r>
              <a:rPr sz="2000" spc="10" dirty="0">
                <a:solidFill>
                  <a:srgbClr val="FFFFFF"/>
                </a:solidFill>
                <a:latin typeface="Calibri"/>
                <a:cs typeface="Calibri"/>
              </a:rPr>
              <a:t> </a:t>
            </a:r>
            <a:r>
              <a:rPr sz="2000" spc="-5" dirty="0">
                <a:solidFill>
                  <a:srgbClr val="FFFFFF"/>
                </a:solidFill>
                <a:latin typeface="Calibri"/>
                <a:cs typeface="Calibri"/>
              </a:rPr>
              <a:t>regionech </a:t>
            </a:r>
            <a:r>
              <a:rPr sz="2000" dirty="0">
                <a:solidFill>
                  <a:srgbClr val="FFFFFF"/>
                </a:solidFill>
                <a:latin typeface="Calibri"/>
                <a:cs typeface="Calibri"/>
              </a:rPr>
              <a:t>je </a:t>
            </a:r>
            <a:r>
              <a:rPr sz="2000" spc="-5" dirty="0">
                <a:solidFill>
                  <a:srgbClr val="FFFFFF"/>
                </a:solidFill>
                <a:latin typeface="Calibri"/>
                <a:cs typeface="Calibri"/>
              </a:rPr>
              <a:t>třeba</a:t>
            </a:r>
            <a:r>
              <a:rPr sz="2000" spc="10" dirty="0">
                <a:solidFill>
                  <a:srgbClr val="FFFFFF"/>
                </a:solidFill>
                <a:latin typeface="Calibri"/>
                <a:cs typeface="Calibri"/>
              </a:rPr>
              <a:t> </a:t>
            </a:r>
            <a:r>
              <a:rPr sz="2000" spc="-10" dirty="0">
                <a:solidFill>
                  <a:srgbClr val="FFFFFF"/>
                </a:solidFill>
                <a:latin typeface="Calibri"/>
                <a:cs typeface="Calibri"/>
              </a:rPr>
              <a:t>vypracovat</a:t>
            </a:r>
            <a:r>
              <a:rPr sz="2000" spc="-5" dirty="0">
                <a:solidFill>
                  <a:srgbClr val="FFFFFF"/>
                </a:solidFill>
                <a:latin typeface="Calibri"/>
                <a:cs typeface="Calibri"/>
              </a:rPr>
              <a:t> </a:t>
            </a:r>
            <a:r>
              <a:rPr sz="2000" dirty="0">
                <a:solidFill>
                  <a:srgbClr val="FFFFFF"/>
                </a:solidFill>
                <a:latin typeface="Calibri"/>
                <a:cs typeface="Calibri"/>
              </a:rPr>
              <a:t>vhodné</a:t>
            </a:r>
            <a:r>
              <a:rPr sz="2000" spc="-10" dirty="0">
                <a:solidFill>
                  <a:srgbClr val="FFFFFF"/>
                </a:solidFill>
                <a:latin typeface="Calibri"/>
                <a:cs typeface="Calibri"/>
              </a:rPr>
              <a:t> veřejné</a:t>
            </a:r>
            <a:r>
              <a:rPr sz="2000" spc="10" dirty="0">
                <a:solidFill>
                  <a:srgbClr val="FFFFFF"/>
                </a:solidFill>
                <a:latin typeface="Calibri"/>
                <a:cs typeface="Calibri"/>
              </a:rPr>
              <a:t> </a:t>
            </a:r>
            <a:r>
              <a:rPr sz="2000" spc="-5" dirty="0">
                <a:solidFill>
                  <a:srgbClr val="FFFFFF"/>
                </a:solidFill>
                <a:latin typeface="Calibri"/>
                <a:cs typeface="Calibri"/>
              </a:rPr>
              <a:t>politiky</a:t>
            </a:r>
            <a:r>
              <a:rPr sz="2000" spc="5" dirty="0">
                <a:solidFill>
                  <a:srgbClr val="FFFFFF"/>
                </a:solidFill>
                <a:latin typeface="Calibri"/>
                <a:cs typeface="Calibri"/>
              </a:rPr>
              <a:t> </a:t>
            </a:r>
            <a:r>
              <a:rPr sz="2000" spc="-5" dirty="0">
                <a:solidFill>
                  <a:srgbClr val="FFFFFF"/>
                </a:solidFill>
                <a:latin typeface="Calibri"/>
                <a:cs typeface="Calibri"/>
              </a:rPr>
              <a:t>podporující</a:t>
            </a:r>
            <a:r>
              <a:rPr sz="2000" spc="-20" dirty="0">
                <a:solidFill>
                  <a:srgbClr val="FFFFFF"/>
                </a:solidFill>
                <a:latin typeface="Calibri"/>
                <a:cs typeface="Calibri"/>
              </a:rPr>
              <a:t> </a:t>
            </a:r>
            <a:r>
              <a:rPr sz="2000" spc="-5" dirty="0">
                <a:solidFill>
                  <a:srgbClr val="FFFFFF"/>
                </a:solidFill>
                <a:latin typeface="Calibri"/>
                <a:cs typeface="Calibri"/>
              </a:rPr>
              <a:t>přeshraniční </a:t>
            </a:r>
            <a:r>
              <a:rPr sz="2000" spc="-10" dirty="0">
                <a:solidFill>
                  <a:srgbClr val="FFFFFF"/>
                </a:solidFill>
                <a:latin typeface="Calibri"/>
                <a:cs typeface="Calibri"/>
              </a:rPr>
              <a:t>integraci.</a:t>
            </a:r>
            <a:endParaRPr sz="2000">
              <a:latin typeface="Calibri"/>
              <a:cs typeface="Calibri"/>
            </a:endParaRPr>
          </a:p>
          <a:p>
            <a:pPr marL="111125">
              <a:lnSpc>
                <a:spcPct val="100000"/>
              </a:lnSpc>
              <a:spcBef>
                <a:spcPts val="600"/>
              </a:spcBef>
            </a:pPr>
            <a:r>
              <a:rPr sz="2000" spc="-55" dirty="0">
                <a:solidFill>
                  <a:srgbClr val="FFFFFF"/>
                </a:solidFill>
                <a:latin typeface="Calibri"/>
                <a:cs typeface="Calibri"/>
              </a:rPr>
              <a:t>Tato</a:t>
            </a:r>
            <a:r>
              <a:rPr sz="2000" spc="5" dirty="0">
                <a:solidFill>
                  <a:srgbClr val="FFFFFF"/>
                </a:solidFill>
                <a:latin typeface="Calibri"/>
                <a:cs typeface="Calibri"/>
              </a:rPr>
              <a:t> </a:t>
            </a:r>
            <a:r>
              <a:rPr sz="2000" spc="-10" dirty="0">
                <a:solidFill>
                  <a:srgbClr val="FFFFFF"/>
                </a:solidFill>
                <a:latin typeface="Calibri"/>
                <a:cs typeface="Calibri"/>
              </a:rPr>
              <a:t>aktivita</a:t>
            </a:r>
            <a:r>
              <a:rPr sz="2000" spc="30" dirty="0">
                <a:solidFill>
                  <a:srgbClr val="FFFFFF"/>
                </a:solidFill>
                <a:latin typeface="Calibri"/>
                <a:cs typeface="Calibri"/>
              </a:rPr>
              <a:t> </a:t>
            </a:r>
            <a:r>
              <a:rPr sz="2000" spc="-5" dirty="0">
                <a:solidFill>
                  <a:srgbClr val="FFFFFF"/>
                </a:solidFill>
                <a:latin typeface="Calibri"/>
                <a:cs typeface="Calibri"/>
              </a:rPr>
              <a:t>by</a:t>
            </a:r>
            <a:r>
              <a:rPr sz="2000" spc="-20" dirty="0">
                <a:solidFill>
                  <a:srgbClr val="FFFFFF"/>
                </a:solidFill>
                <a:latin typeface="Calibri"/>
                <a:cs typeface="Calibri"/>
              </a:rPr>
              <a:t> </a:t>
            </a:r>
            <a:r>
              <a:rPr sz="2000" spc="-5" dirty="0">
                <a:solidFill>
                  <a:srgbClr val="FFFFFF"/>
                </a:solidFill>
                <a:latin typeface="Calibri"/>
                <a:cs typeface="Calibri"/>
              </a:rPr>
              <a:t>měla</a:t>
            </a:r>
            <a:r>
              <a:rPr sz="2000" spc="15" dirty="0">
                <a:solidFill>
                  <a:srgbClr val="FFFFFF"/>
                </a:solidFill>
                <a:latin typeface="Calibri"/>
                <a:cs typeface="Calibri"/>
              </a:rPr>
              <a:t> </a:t>
            </a:r>
            <a:r>
              <a:rPr sz="2000" dirty="0">
                <a:solidFill>
                  <a:srgbClr val="FFFFFF"/>
                </a:solidFill>
                <a:latin typeface="Calibri"/>
                <a:cs typeface="Calibri"/>
              </a:rPr>
              <a:t>být </a:t>
            </a:r>
            <a:r>
              <a:rPr sz="2000" spc="-5" dirty="0">
                <a:solidFill>
                  <a:srgbClr val="FFFFFF"/>
                </a:solidFill>
                <a:latin typeface="Calibri"/>
                <a:cs typeface="Calibri"/>
              </a:rPr>
              <a:t>podpořena</a:t>
            </a:r>
            <a:r>
              <a:rPr sz="2000" spc="-30" dirty="0">
                <a:solidFill>
                  <a:srgbClr val="FFFFFF"/>
                </a:solidFill>
                <a:latin typeface="Calibri"/>
                <a:cs typeface="Calibri"/>
              </a:rPr>
              <a:t> </a:t>
            </a:r>
            <a:r>
              <a:rPr sz="2000" spc="-10" dirty="0">
                <a:solidFill>
                  <a:srgbClr val="FFFFFF"/>
                </a:solidFill>
                <a:latin typeface="Calibri"/>
                <a:cs typeface="Calibri"/>
              </a:rPr>
              <a:t>konsolidovanou</a:t>
            </a:r>
            <a:r>
              <a:rPr sz="2000" spc="-15" dirty="0">
                <a:solidFill>
                  <a:srgbClr val="FFFFFF"/>
                </a:solidFill>
                <a:latin typeface="Calibri"/>
                <a:cs typeface="Calibri"/>
              </a:rPr>
              <a:t> </a:t>
            </a:r>
            <a:r>
              <a:rPr sz="2000" spc="-5" dirty="0">
                <a:solidFill>
                  <a:srgbClr val="FFFFFF"/>
                </a:solidFill>
                <a:latin typeface="Calibri"/>
                <a:cs typeface="Calibri"/>
              </a:rPr>
              <a:t>přeshraniční </a:t>
            </a:r>
            <a:r>
              <a:rPr sz="2000" spc="-15" dirty="0">
                <a:solidFill>
                  <a:srgbClr val="FFFFFF"/>
                </a:solidFill>
                <a:latin typeface="Calibri"/>
                <a:cs typeface="Calibri"/>
              </a:rPr>
              <a:t>správou.</a:t>
            </a:r>
            <a:endParaRPr sz="20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1563" y="321563"/>
            <a:ext cx="11547475" cy="6215380"/>
            <a:chOff x="321563" y="321563"/>
            <a:chExt cx="11547475" cy="6215380"/>
          </a:xfrm>
        </p:grpSpPr>
        <p:sp>
          <p:nvSpPr>
            <p:cNvPr id="3" name="object 3"/>
            <p:cNvSpPr/>
            <p:nvPr/>
          </p:nvSpPr>
          <p:spPr>
            <a:xfrm>
              <a:off x="321563" y="321563"/>
              <a:ext cx="11547475" cy="6215380"/>
            </a:xfrm>
            <a:custGeom>
              <a:avLst/>
              <a:gdLst/>
              <a:ahLst/>
              <a:cxnLst/>
              <a:rect l="l" t="t" r="r" b="b"/>
              <a:pathLst>
                <a:path w="11547475" h="6215380">
                  <a:moveTo>
                    <a:pt x="7965820" y="0"/>
                  </a:moveTo>
                  <a:lnTo>
                    <a:pt x="0" y="0"/>
                  </a:lnTo>
                  <a:lnTo>
                    <a:pt x="0" y="6213081"/>
                  </a:lnTo>
                  <a:lnTo>
                    <a:pt x="7223252" y="6213081"/>
                  </a:lnTo>
                  <a:lnTo>
                    <a:pt x="7223252" y="6214871"/>
                  </a:lnTo>
                  <a:lnTo>
                    <a:pt x="8103742" y="6214871"/>
                  </a:lnTo>
                  <a:lnTo>
                    <a:pt x="8417560" y="5909741"/>
                  </a:lnTo>
                  <a:lnTo>
                    <a:pt x="320052" y="5909741"/>
                  </a:lnTo>
                  <a:lnTo>
                    <a:pt x="320052" y="301497"/>
                  </a:lnTo>
                  <a:lnTo>
                    <a:pt x="11225657" y="301497"/>
                  </a:lnTo>
                  <a:lnTo>
                    <a:pt x="11225657" y="3179698"/>
                  </a:lnTo>
                  <a:lnTo>
                    <a:pt x="11547347" y="2866897"/>
                  </a:lnTo>
                  <a:lnTo>
                    <a:pt x="11547347" y="1777"/>
                  </a:lnTo>
                  <a:lnTo>
                    <a:pt x="7965820" y="1777"/>
                  </a:lnTo>
                  <a:lnTo>
                    <a:pt x="7965820" y="0"/>
                  </a:lnTo>
                  <a:close/>
                </a:path>
              </a:pathLst>
            </a:custGeom>
            <a:solidFill>
              <a:srgbClr val="7E7E7E">
                <a:alpha val="25097"/>
              </a:srgbClr>
            </a:solidFill>
          </p:spPr>
          <p:txBody>
            <a:bodyPr wrap="square" lIns="0" tIns="0" rIns="0" bIns="0" rtlCol="0"/>
            <a:lstStyle/>
            <a:p>
              <a:endParaRPr/>
            </a:p>
          </p:txBody>
        </p:sp>
        <p:sp>
          <p:nvSpPr>
            <p:cNvPr id="4" name="object 4"/>
            <p:cNvSpPr/>
            <p:nvPr/>
          </p:nvSpPr>
          <p:spPr>
            <a:xfrm>
              <a:off x="8577071" y="3336036"/>
              <a:ext cx="3291840" cy="3200400"/>
            </a:xfrm>
            <a:custGeom>
              <a:avLst/>
              <a:gdLst/>
              <a:ahLst/>
              <a:cxnLst/>
              <a:rect l="l" t="t" r="r" b="b"/>
              <a:pathLst>
                <a:path w="3291840" h="3200400">
                  <a:moveTo>
                    <a:pt x="3291839" y="0"/>
                  </a:moveTo>
                  <a:lnTo>
                    <a:pt x="0" y="3200400"/>
                  </a:lnTo>
                  <a:lnTo>
                    <a:pt x="3291839" y="3200400"/>
                  </a:lnTo>
                  <a:lnTo>
                    <a:pt x="3291839" y="0"/>
                  </a:lnTo>
                  <a:close/>
                </a:path>
              </a:pathLst>
            </a:custGeom>
            <a:solidFill>
              <a:srgbClr val="FFC000"/>
            </a:solidFill>
          </p:spPr>
          <p:txBody>
            <a:bodyPr wrap="square" lIns="0" tIns="0" rIns="0" bIns="0" rtlCol="0"/>
            <a:lstStyle/>
            <a:p>
              <a:endParaRPr/>
            </a:p>
          </p:txBody>
        </p:sp>
      </p:grpSp>
      <p:graphicFrame>
        <p:nvGraphicFramePr>
          <p:cNvPr id="5" name="object 5"/>
          <p:cNvGraphicFramePr>
            <a:graphicFrameLocks noGrp="1"/>
          </p:cNvGraphicFramePr>
          <p:nvPr/>
        </p:nvGraphicFramePr>
        <p:xfrm>
          <a:off x="1081227" y="905891"/>
          <a:ext cx="7508239" cy="4991984"/>
        </p:xfrm>
        <a:graphic>
          <a:graphicData uri="http://schemas.openxmlformats.org/drawingml/2006/table">
            <a:tbl>
              <a:tblPr firstRow="1" bandRow="1">
                <a:tableStyleId>{2D5ABB26-0587-4C30-8999-92F81FD0307C}</a:tableStyleId>
              </a:tblPr>
              <a:tblGrid>
                <a:gridCol w="2859405">
                  <a:extLst>
                    <a:ext uri="{9D8B030D-6E8A-4147-A177-3AD203B41FA5}">
                      <a16:colId xmlns:a16="http://schemas.microsoft.com/office/drawing/2014/main" val="20000"/>
                    </a:ext>
                  </a:extLst>
                </a:gridCol>
                <a:gridCol w="2311399">
                  <a:extLst>
                    <a:ext uri="{9D8B030D-6E8A-4147-A177-3AD203B41FA5}">
                      <a16:colId xmlns:a16="http://schemas.microsoft.com/office/drawing/2014/main" val="20001"/>
                    </a:ext>
                  </a:extLst>
                </a:gridCol>
                <a:gridCol w="2337435">
                  <a:extLst>
                    <a:ext uri="{9D8B030D-6E8A-4147-A177-3AD203B41FA5}">
                      <a16:colId xmlns:a16="http://schemas.microsoft.com/office/drawing/2014/main" val="20002"/>
                    </a:ext>
                  </a:extLst>
                </a:gridCol>
              </a:tblGrid>
              <a:tr h="381000">
                <a:tc>
                  <a:txBody>
                    <a:bodyPr/>
                    <a:lstStyle/>
                    <a:p>
                      <a:pPr marL="244475">
                        <a:lnSpc>
                          <a:spcPct val="100000"/>
                        </a:lnSpc>
                        <a:spcBef>
                          <a:spcPts val="775"/>
                        </a:spcBef>
                      </a:pPr>
                      <a:r>
                        <a:rPr sz="1100" dirty="0">
                          <a:solidFill>
                            <a:srgbClr val="FFFFFF"/>
                          </a:solidFill>
                          <a:latin typeface="Calibri"/>
                          <a:cs typeface="Calibri"/>
                        </a:rPr>
                        <a:t>Euroregion</a:t>
                      </a:r>
                      <a:endParaRPr sz="1100">
                        <a:latin typeface="Calibri"/>
                        <a:cs typeface="Calibri"/>
                      </a:endParaRPr>
                    </a:p>
                  </a:txBody>
                  <a:tcPr marL="0" marR="0" marT="98425" marB="0">
                    <a:solidFill>
                      <a:srgbClr val="000000"/>
                    </a:solidFill>
                  </a:tcPr>
                </a:tc>
                <a:tc>
                  <a:txBody>
                    <a:bodyPr/>
                    <a:lstStyle/>
                    <a:p>
                      <a:pPr marR="583565" algn="r">
                        <a:lnSpc>
                          <a:spcPct val="100000"/>
                        </a:lnSpc>
                        <a:spcBef>
                          <a:spcPts val="775"/>
                        </a:spcBef>
                      </a:pPr>
                      <a:r>
                        <a:rPr sz="1100" dirty="0">
                          <a:solidFill>
                            <a:srgbClr val="FFFFFF"/>
                          </a:solidFill>
                          <a:latin typeface="Calibri"/>
                          <a:cs typeface="Calibri"/>
                        </a:rPr>
                        <a:t>Datum</a:t>
                      </a:r>
                      <a:r>
                        <a:rPr sz="1100" spc="-35" dirty="0">
                          <a:solidFill>
                            <a:srgbClr val="FFFFFF"/>
                          </a:solidFill>
                          <a:latin typeface="Calibri"/>
                          <a:cs typeface="Calibri"/>
                        </a:rPr>
                        <a:t> </a:t>
                      </a:r>
                      <a:r>
                        <a:rPr sz="1100" dirty="0">
                          <a:solidFill>
                            <a:srgbClr val="FFFFFF"/>
                          </a:solidFill>
                          <a:latin typeface="Calibri"/>
                          <a:cs typeface="Calibri"/>
                        </a:rPr>
                        <a:t>v</a:t>
                      </a:r>
                      <a:r>
                        <a:rPr sz="1100" spc="-5" dirty="0">
                          <a:solidFill>
                            <a:srgbClr val="FFFFFF"/>
                          </a:solidFill>
                          <a:latin typeface="Calibri"/>
                          <a:cs typeface="Calibri"/>
                        </a:rPr>
                        <a:t>zn</a:t>
                      </a:r>
                      <a:r>
                        <a:rPr sz="1100" dirty="0">
                          <a:solidFill>
                            <a:srgbClr val="FFFFFF"/>
                          </a:solidFill>
                          <a:latin typeface="Calibri"/>
                          <a:cs typeface="Calibri"/>
                        </a:rPr>
                        <a:t>iku</a:t>
                      </a:r>
                      <a:endParaRPr sz="1100">
                        <a:latin typeface="Calibri"/>
                        <a:cs typeface="Calibri"/>
                      </a:endParaRPr>
                    </a:p>
                  </a:txBody>
                  <a:tcPr marL="0" marR="0" marT="98425" marB="0">
                    <a:solidFill>
                      <a:srgbClr val="000000"/>
                    </a:solidFill>
                  </a:tcPr>
                </a:tc>
                <a:tc>
                  <a:txBody>
                    <a:bodyPr/>
                    <a:lstStyle/>
                    <a:p>
                      <a:pPr marL="22225" algn="ctr">
                        <a:lnSpc>
                          <a:spcPct val="100000"/>
                        </a:lnSpc>
                        <a:spcBef>
                          <a:spcPts val="775"/>
                        </a:spcBef>
                      </a:pPr>
                      <a:r>
                        <a:rPr sz="1100" dirty="0">
                          <a:solidFill>
                            <a:srgbClr val="FFFFFF"/>
                          </a:solidFill>
                          <a:latin typeface="Calibri"/>
                          <a:cs typeface="Calibri"/>
                        </a:rPr>
                        <a:t>Partnerský</a:t>
                      </a:r>
                      <a:r>
                        <a:rPr sz="1100" spc="-65" dirty="0">
                          <a:solidFill>
                            <a:srgbClr val="FFFFFF"/>
                          </a:solidFill>
                          <a:latin typeface="Calibri"/>
                          <a:cs typeface="Calibri"/>
                        </a:rPr>
                        <a:t> </a:t>
                      </a:r>
                      <a:r>
                        <a:rPr sz="1100" spc="-5" dirty="0">
                          <a:solidFill>
                            <a:srgbClr val="FFFFFF"/>
                          </a:solidFill>
                          <a:latin typeface="Calibri"/>
                          <a:cs typeface="Calibri"/>
                        </a:rPr>
                        <a:t>stát</a:t>
                      </a:r>
                      <a:endParaRPr sz="1100">
                        <a:latin typeface="Calibri"/>
                        <a:cs typeface="Calibri"/>
                      </a:endParaRPr>
                    </a:p>
                  </a:txBody>
                  <a:tcPr marL="0" marR="0" marT="98425" marB="0">
                    <a:solidFill>
                      <a:srgbClr val="000000"/>
                    </a:solidFill>
                  </a:tcPr>
                </a:tc>
                <a:extLst>
                  <a:ext uri="{0D108BD9-81ED-4DB2-BD59-A6C34878D82A}">
                    <a16:rowId xmlns:a16="http://schemas.microsoft.com/office/drawing/2014/main" val="10000"/>
                  </a:ext>
                </a:extLst>
              </a:tr>
              <a:tr h="342963">
                <a:tc>
                  <a:txBody>
                    <a:bodyPr/>
                    <a:lstStyle/>
                    <a:p>
                      <a:pPr marL="244475">
                        <a:lnSpc>
                          <a:spcPct val="100000"/>
                        </a:lnSpc>
                        <a:spcBef>
                          <a:spcPts val="575"/>
                        </a:spcBef>
                      </a:pPr>
                      <a:r>
                        <a:rPr sz="1100" b="1" spc="-5" dirty="0">
                          <a:latin typeface="Calibri"/>
                          <a:cs typeface="Calibri"/>
                        </a:rPr>
                        <a:t>Euroregion</a:t>
                      </a:r>
                      <a:r>
                        <a:rPr sz="1100" b="1" spc="-25" dirty="0">
                          <a:latin typeface="Calibri"/>
                          <a:cs typeface="Calibri"/>
                        </a:rPr>
                        <a:t> </a:t>
                      </a:r>
                      <a:r>
                        <a:rPr sz="1100" b="1" spc="-5" dirty="0">
                          <a:latin typeface="Calibri"/>
                          <a:cs typeface="Calibri"/>
                        </a:rPr>
                        <a:t>Neisse-Nisa-Nysa</a:t>
                      </a:r>
                      <a:endParaRPr sz="1100">
                        <a:latin typeface="Calibri"/>
                        <a:cs typeface="Calibri"/>
                      </a:endParaRPr>
                    </a:p>
                  </a:txBody>
                  <a:tcPr marL="0" marR="0" marT="73025" marB="0">
                    <a:solidFill>
                      <a:srgbClr val="E7E7E7"/>
                    </a:solidFill>
                  </a:tcPr>
                </a:tc>
                <a:tc>
                  <a:txBody>
                    <a:bodyPr/>
                    <a:lstStyle/>
                    <a:p>
                      <a:pPr marR="620395" algn="r">
                        <a:lnSpc>
                          <a:spcPct val="100000"/>
                        </a:lnSpc>
                        <a:spcBef>
                          <a:spcPts val="575"/>
                        </a:spcBef>
                      </a:pPr>
                      <a:r>
                        <a:rPr sz="1100" dirty="0">
                          <a:latin typeface="Calibri"/>
                          <a:cs typeface="Calibri"/>
                        </a:rPr>
                        <a:t>21.</a:t>
                      </a:r>
                      <a:r>
                        <a:rPr sz="1100" spc="-40" dirty="0">
                          <a:latin typeface="Calibri"/>
                          <a:cs typeface="Calibri"/>
                        </a:rPr>
                        <a:t> </a:t>
                      </a:r>
                      <a:r>
                        <a:rPr sz="1100" dirty="0">
                          <a:latin typeface="Calibri"/>
                          <a:cs typeface="Calibri"/>
                        </a:rPr>
                        <a:t>12.</a:t>
                      </a:r>
                      <a:r>
                        <a:rPr sz="1100" spc="-30" dirty="0">
                          <a:latin typeface="Calibri"/>
                          <a:cs typeface="Calibri"/>
                        </a:rPr>
                        <a:t> </a:t>
                      </a:r>
                      <a:r>
                        <a:rPr sz="1100" dirty="0">
                          <a:latin typeface="Calibri"/>
                          <a:cs typeface="Calibri"/>
                        </a:rPr>
                        <a:t>1991</a:t>
                      </a:r>
                      <a:endParaRPr sz="1100">
                        <a:latin typeface="Calibri"/>
                        <a:cs typeface="Calibri"/>
                      </a:endParaRPr>
                    </a:p>
                  </a:txBody>
                  <a:tcPr marL="0" marR="0" marT="73025" marB="0">
                    <a:solidFill>
                      <a:srgbClr val="E7E7E7"/>
                    </a:solidFill>
                  </a:tcPr>
                </a:tc>
                <a:tc>
                  <a:txBody>
                    <a:bodyPr/>
                    <a:lstStyle/>
                    <a:p>
                      <a:pPr marL="21590" algn="ctr">
                        <a:lnSpc>
                          <a:spcPct val="100000"/>
                        </a:lnSpc>
                        <a:spcBef>
                          <a:spcPts val="575"/>
                        </a:spcBef>
                      </a:pPr>
                      <a:r>
                        <a:rPr sz="1100" dirty="0">
                          <a:latin typeface="Calibri"/>
                          <a:cs typeface="Calibri"/>
                        </a:rPr>
                        <a:t>P</a:t>
                      </a:r>
                      <a:r>
                        <a:rPr sz="1100" spc="5" dirty="0">
                          <a:latin typeface="Calibri"/>
                          <a:cs typeface="Calibri"/>
                        </a:rPr>
                        <a:t>o</a:t>
                      </a:r>
                      <a:r>
                        <a:rPr sz="1100" dirty="0">
                          <a:latin typeface="Calibri"/>
                          <a:cs typeface="Calibri"/>
                        </a:rPr>
                        <a:t>lsk</a:t>
                      </a:r>
                      <a:r>
                        <a:rPr sz="1100" spc="-5" dirty="0">
                          <a:latin typeface="Calibri"/>
                          <a:cs typeface="Calibri"/>
                        </a:rPr>
                        <a:t>o</a:t>
                      </a:r>
                      <a:r>
                        <a:rPr sz="1100" dirty="0">
                          <a:latin typeface="Calibri"/>
                          <a:cs typeface="Calibri"/>
                        </a:rPr>
                        <a:t>,</a:t>
                      </a:r>
                      <a:r>
                        <a:rPr sz="1100" spc="-45" dirty="0">
                          <a:latin typeface="Calibri"/>
                          <a:cs typeface="Calibri"/>
                        </a:rPr>
                        <a:t> </a:t>
                      </a:r>
                      <a:r>
                        <a:rPr sz="1100" spc="-5" dirty="0">
                          <a:latin typeface="Calibri"/>
                          <a:cs typeface="Calibri"/>
                        </a:rPr>
                        <a:t>N</a:t>
                      </a:r>
                      <a:r>
                        <a:rPr sz="1100" dirty="0">
                          <a:latin typeface="Calibri"/>
                          <a:cs typeface="Calibri"/>
                        </a:rPr>
                        <a:t>ě</a:t>
                      </a:r>
                      <a:r>
                        <a:rPr sz="1100" spc="5" dirty="0">
                          <a:latin typeface="Calibri"/>
                          <a:cs typeface="Calibri"/>
                        </a:rPr>
                        <a:t>m</a:t>
                      </a:r>
                      <a:r>
                        <a:rPr sz="1100" dirty="0">
                          <a:latin typeface="Calibri"/>
                          <a:cs typeface="Calibri"/>
                        </a:rPr>
                        <a:t>ecko</a:t>
                      </a:r>
                      <a:endParaRPr sz="1100">
                        <a:latin typeface="Calibri"/>
                        <a:cs typeface="Calibri"/>
                      </a:endParaRPr>
                    </a:p>
                  </a:txBody>
                  <a:tcPr marL="0" marR="0" marT="73025" marB="0">
                    <a:solidFill>
                      <a:srgbClr val="E7E7E7"/>
                    </a:solidFill>
                  </a:tcPr>
                </a:tc>
                <a:extLst>
                  <a:ext uri="{0D108BD9-81ED-4DB2-BD59-A6C34878D82A}">
                    <a16:rowId xmlns:a16="http://schemas.microsoft.com/office/drawing/2014/main" val="10001"/>
                  </a:ext>
                </a:extLst>
              </a:tr>
              <a:tr h="355727">
                <a:tc>
                  <a:txBody>
                    <a:bodyPr/>
                    <a:lstStyle/>
                    <a:p>
                      <a:pPr marL="244475">
                        <a:lnSpc>
                          <a:spcPct val="100000"/>
                        </a:lnSpc>
                        <a:spcBef>
                          <a:spcPts val="675"/>
                        </a:spcBef>
                      </a:pPr>
                      <a:r>
                        <a:rPr sz="1100" b="1" spc="-5" dirty="0">
                          <a:latin typeface="Calibri"/>
                          <a:cs typeface="Calibri"/>
                        </a:rPr>
                        <a:t>Euroregion</a:t>
                      </a:r>
                      <a:r>
                        <a:rPr sz="1100" b="1" spc="-35" dirty="0">
                          <a:latin typeface="Calibri"/>
                          <a:cs typeface="Calibri"/>
                        </a:rPr>
                        <a:t> </a:t>
                      </a:r>
                      <a:r>
                        <a:rPr sz="1100" b="1" spc="-5" dirty="0">
                          <a:latin typeface="Calibri"/>
                          <a:cs typeface="Calibri"/>
                        </a:rPr>
                        <a:t>Elbe-Labe</a:t>
                      </a:r>
                      <a:endParaRPr sz="1100">
                        <a:latin typeface="Calibri"/>
                        <a:cs typeface="Calibri"/>
                      </a:endParaRPr>
                    </a:p>
                  </a:txBody>
                  <a:tcPr marL="0" marR="0" marT="85725" marB="0">
                    <a:solidFill>
                      <a:srgbClr val="FFFFFF"/>
                    </a:solidFill>
                  </a:tcPr>
                </a:tc>
                <a:tc>
                  <a:txBody>
                    <a:bodyPr/>
                    <a:lstStyle/>
                    <a:p>
                      <a:pPr marR="620395" algn="r">
                        <a:lnSpc>
                          <a:spcPct val="100000"/>
                        </a:lnSpc>
                        <a:spcBef>
                          <a:spcPts val="675"/>
                        </a:spcBef>
                      </a:pPr>
                      <a:r>
                        <a:rPr sz="1100" dirty="0">
                          <a:latin typeface="Calibri"/>
                          <a:cs typeface="Calibri"/>
                        </a:rPr>
                        <a:t>24.</a:t>
                      </a:r>
                      <a:r>
                        <a:rPr sz="1100" spc="-40" dirty="0">
                          <a:latin typeface="Calibri"/>
                          <a:cs typeface="Calibri"/>
                        </a:rPr>
                        <a:t> </a:t>
                      </a:r>
                      <a:r>
                        <a:rPr sz="1100" dirty="0">
                          <a:latin typeface="Calibri"/>
                          <a:cs typeface="Calibri"/>
                        </a:rPr>
                        <a:t>06.</a:t>
                      </a:r>
                      <a:r>
                        <a:rPr sz="1100" spc="-30" dirty="0">
                          <a:latin typeface="Calibri"/>
                          <a:cs typeface="Calibri"/>
                        </a:rPr>
                        <a:t> </a:t>
                      </a:r>
                      <a:r>
                        <a:rPr sz="1100" dirty="0">
                          <a:latin typeface="Calibri"/>
                          <a:cs typeface="Calibri"/>
                        </a:rPr>
                        <a:t>1992</a:t>
                      </a:r>
                      <a:endParaRPr sz="1100">
                        <a:latin typeface="Calibri"/>
                        <a:cs typeface="Calibri"/>
                      </a:endParaRPr>
                    </a:p>
                  </a:txBody>
                  <a:tcPr marL="0" marR="0" marT="85725" marB="0">
                    <a:solidFill>
                      <a:srgbClr val="FFFFFF"/>
                    </a:solidFill>
                  </a:tcPr>
                </a:tc>
                <a:tc>
                  <a:txBody>
                    <a:bodyPr/>
                    <a:lstStyle/>
                    <a:p>
                      <a:pPr marL="23495" algn="ctr">
                        <a:lnSpc>
                          <a:spcPct val="100000"/>
                        </a:lnSpc>
                        <a:spcBef>
                          <a:spcPts val="675"/>
                        </a:spcBef>
                      </a:pPr>
                      <a:r>
                        <a:rPr sz="1100" dirty="0">
                          <a:latin typeface="Calibri"/>
                          <a:cs typeface="Calibri"/>
                        </a:rPr>
                        <a:t>Německo</a:t>
                      </a:r>
                      <a:r>
                        <a:rPr sz="1100" spc="-55" dirty="0">
                          <a:latin typeface="Calibri"/>
                          <a:cs typeface="Calibri"/>
                        </a:rPr>
                        <a:t> </a:t>
                      </a:r>
                      <a:r>
                        <a:rPr sz="1100" spc="-5" dirty="0">
                          <a:latin typeface="Calibri"/>
                          <a:cs typeface="Calibri"/>
                        </a:rPr>
                        <a:t>(Sasko)</a:t>
                      </a:r>
                      <a:endParaRPr sz="1100">
                        <a:latin typeface="Calibri"/>
                        <a:cs typeface="Calibri"/>
                      </a:endParaRPr>
                    </a:p>
                  </a:txBody>
                  <a:tcPr marL="0" marR="0" marT="85725" marB="0">
                    <a:solidFill>
                      <a:srgbClr val="FFFFFF"/>
                    </a:solidFill>
                  </a:tcPr>
                </a:tc>
                <a:extLst>
                  <a:ext uri="{0D108BD9-81ED-4DB2-BD59-A6C34878D82A}">
                    <a16:rowId xmlns:a16="http://schemas.microsoft.com/office/drawing/2014/main" val="10002"/>
                  </a:ext>
                </a:extLst>
              </a:tr>
              <a:tr h="355600">
                <a:tc>
                  <a:txBody>
                    <a:bodyPr/>
                    <a:lstStyle/>
                    <a:p>
                      <a:pPr marL="244475">
                        <a:lnSpc>
                          <a:spcPct val="100000"/>
                        </a:lnSpc>
                        <a:spcBef>
                          <a:spcPts val="675"/>
                        </a:spcBef>
                      </a:pPr>
                      <a:r>
                        <a:rPr sz="1100" b="1" spc="-5" dirty="0">
                          <a:latin typeface="Calibri"/>
                          <a:cs typeface="Calibri"/>
                        </a:rPr>
                        <a:t>Euroregion</a:t>
                      </a:r>
                      <a:r>
                        <a:rPr sz="1100" b="1" spc="-40" dirty="0">
                          <a:latin typeface="Calibri"/>
                          <a:cs typeface="Calibri"/>
                        </a:rPr>
                        <a:t> </a:t>
                      </a:r>
                      <a:r>
                        <a:rPr sz="1100" b="1" spc="-5" dirty="0">
                          <a:latin typeface="Calibri"/>
                          <a:cs typeface="Calibri"/>
                        </a:rPr>
                        <a:t>Krušnohoří</a:t>
                      </a:r>
                      <a:endParaRPr sz="1100">
                        <a:latin typeface="Calibri"/>
                        <a:cs typeface="Calibri"/>
                      </a:endParaRPr>
                    </a:p>
                  </a:txBody>
                  <a:tcPr marL="0" marR="0" marT="85725" marB="0">
                    <a:solidFill>
                      <a:srgbClr val="E7E7E7"/>
                    </a:solidFill>
                  </a:tcPr>
                </a:tc>
                <a:tc>
                  <a:txBody>
                    <a:bodyPr/>
                    <a:lstStyle/>
                    <a:p>
                      <a:pPr marR="620395" algn="r">
                        <a:lnSpc>
                          <a:spcPct val="100000"/>
                        </a:lnSpc>
                        <a:spcBef>
                          <a:spcPts val="675"/>
                        </a:spcBef>
                      </a:pPr>
                      <a:r>
                        <a:rPr sz="1100" dirty="0">
                          <a:latin typeface="Calibri"/>
                          <a:cs typeface="Calibri"/>
                        </a:rPr>
                        <a:t>18.</a:t>
                      </a:r>
                      <a:r>
                        <a:rPr sz="1100" spc="-40" dirty="0">
                          <a:latin typeface="Calibri"/>
                          <a:cs typeface="Calibri"/>
                        </a:rPr>
                        <a:t> </a:t>
                      </a:r>
                      <a:r>
                        <a:rPr sz="1100" dirty="0">
                          <a:latin typeface="Calibri"/>
                          <a:cs typeface="Calibri"/>
                        </a:rPr>
                        <a:t>12.</a:t>
                      </a:r>
                      <a:r>
                        <a:rPr sz="1100" spc="-30" dirty="0">
                          <a:latin typeface="Calibri"/>
                          <a:cs typeface="Calibri"/>
                        </a:rPr>
                        <a:t> </a:t>
                      </a:r>
                      <a:r>
                        <a:rPr sz="1100" dirty="0">
                          <a:latin typeface="Calibri"/>
                          <a:cs typeface="Calibri"/>
                        </a:rPr>
                        <a:t>1992</a:t>
                      </a:r>
                      <a:endParaRPr sz="1100">
                        <a:latin typeface="Calibri"/>
                        <a:cs typeface="Calibri"/>
                      </a:endParaRPr>
                    </a:p>
                  </a:txBody>
                  <a:tcPr marL="0" marR="0" marT="85725" marB="0">
                    <a:solidFill>
                      <a:srgbClr val="E7E7E7"/>
                    </a:solidFill>
                  </a:tcPr>
                </a:tc>
                <a:tc>
                  <a:txBody>
                    <a:bodyPr/>
                    <a:lstStyle/>
                    <a:p>
                      <a:pPr marL="23495" algn="ctr">
                        <a:lnSpc>
                          <a:spcPct val="100000"/>
                        </a:lnSpc>
                        <a:spcBef>
                          <a:spcPts val="675"/>
                        </a:spcBef>
                      </a:pPr>
                      <a:r>
                        <a:rPr sz="1100" dirty="0">
                          <a:latin typeface="Calibri"/>
                          <a:cs typeface="Calibri"/>
                        </a:rPr>
                        <a:t>Německo</a:t>
                      </a:r>
                      <a:r>
                        <a:rPr sz="1100" spc="-55" dirty="0">
                          <a:latin typeface="Calibri"/>
                          <a:cs typeface="Calibri"/>
                        </a:rPr>
                        <a:t> </a:t>
                      </a:r>
                      <a:r>
                        <a:rPr sz="1100" spc="-5" dirty="0">
                          <a:latin typeface="Calibri"/>
                          <a:cs typeface="Calibri"/>
                        </a:rPr>
                        <a:t>(Sasko)</a:t>
                      </a:r>
                      <a:endParaRPr sz="1100">
                        <a:latin typeface="Calibri"/>
                        <a:cs typeface="Calibri"/>
                      </a:endParaRPr>
                    </a:p>
                  </a:txBody>
                  <a:tcPr marL="0" marR="0" marT="85725" marB="0">
                    <a:solidFill>
                      <a:srgbClr val="E7E7E7"/>
                    </a:solidFill>
                  </a:tcPr>
                </a:tc>
                <a:extLst>
                  <a:ext uri="{0D108BD9-81ED-4DB2-BD59-A6C34878D82A}">
                    <a16:rowId xmlns:a16="http://schemas.microsoft.com/office/drawing/2014/main" val="10003"/>
                  </a:ext>
                </a:extLst>
              </a:tr>
              <a:tr h="355726">
                <a:tc>
                  <a:txBody>
                    <a:bodyPr/>
                    <a:lstStyle/>
                    <a:p>
                      <a:pPr marL="244475">
                        <a:lnSpc>
                          <a:spcPct val="100000"/>
                        </a:lnSpc>
                        <a:spcBef>
                          <a:spcPts val="675"/>
                        </a:spcBef>
                      </a:pPr>
                      <a:r>
                        <a:rPr sz="1100" b="1" spc="-5" dirty="0">
                          <a:latin typeface="Calibri"/>
                          <a:cs typeface="Calibri"/>
                        </a:rPr>
                        <a:t>Euroregion</a:t>
                      </a:r>
                      <a:r>
                        <a:rPr sz="1100" b="1" spc="-50" dirty="0">
                          <a:latin typeface="Calibri"/>
                          <a:cs typeface="Calibri"/>
                        </a:rPr>
                        <a:t> </a:t>
                      </a:r>
                      <a:r>
                        <a:rPr sz="1100" b="1" dirty="0">
                          <a:latin typeface="Calibri"/>
                          <a:cs typeface="Calibri"/>
                        </a:rPr>
                        <a:t>Egrensis</a:t>
                      </a:r>
                      <a:endParaRPr sz="1100">
                        <a:latin typeface="Calibri"/>
                        <a:cs typeface="Calibri"/>
                      </a:endParaRPr>
                    </a:p>
                  </a:txBody>
                  <a:tcPr marL="0" marR="0" marT="85725" marB="0">
                    <a:solidFill>
                      <a:srgbClr val="FFFFFF"/>
                    </a:solidFill>
                  </a:tcPr>
                </a:tc>
                <a:tc>
                  <a:txBody>
                    <a:bodyPr/>
                    <a:lstStyle/>
                    <a:p>
                      <a:pPr marR="620395" algn="r">
                        <a:lnSpc>
                          <a:spcPct val="100000"/>
                        </a:lnSpc>
                        <a:spcBef>
                          <a:spcPts val="675"/>
                        </a:spcBef>
                      </a:pPr>
                      <a:r>
                        <a:rPr sz="1100" dirty="0">
                          <a:latin typeface="Calibri"/>
                          <a:cs typeface="Calibri"/>
                        </a:rPr>
                        <a:t>03.</a:t>
                      </a:r>
                      <a:r>
                        <a:rPr sz="1100" spc="-40" dirty="0">
                          <a:latin typeface="Calibri"/>
                          <a:cs typeface="Calibri"/>
                        </a:rPr>
                        <a:t> </a:t>
                      </a:r>
                      <a:r>
                        <a:rPr sz="1100" dirty="0">
                          <a:latin typeface="Calibri"/>
                          <a:cs typeface="Calibri"/>
                        </a:rPr>
                        <a:t>02.</a:t>
                      </a:r>
                      <a:r>
                        <a:rPr sz="1100" spc="-30" dirty="0">
                          <a:latin typeface="Calibri"/>
                          <a:cs typeface="Calibri"/>
                        </a:rPr>
                        <a:t> </a:t>
                      </a:r>
                      <a:r>
                        <a:rPr sz="1100" dirty="0">
                          <a:latin typeface="Calibri"/>
                          <a:cs typeface="Calibri"/>
                        </a:rPr>
                        <a:t>1993</a:t>
                      </a:r>
                      <a:endParaRPr sz="1100">
                        <a:latin typeface="Calibri"/>
                        <a:cs typeface="Calibri"/>
                      </a:endParaRPr>
                    </a:p>
                  </a:txBody>
                  <a:tcPr marL="0" marR="0" marT="85725" marB="0">
                    <a:solidFill>
                      <a:srgbClr val="FFFFFF"/>
                    </a:solidFill>
                  </a:tcPr>
                </a:tc>
                <a:tc>
                  <a:txBody>
                    <a:bodyPr/>
                    <a:lstStyle/>
                    <a:p>
                      <a:pPr marL="23495" algn="ctr">
                        <a:lnSpc>
                          <a:spcPct val="100000"/>
                        </a:lnSpc>
                        <a:spcBef>
                          <a:spcPts val="675"/>
                        </a:spcBef>
                      </a:pPr>
                      <a:r>
                        <a:rPr sz="1100" dirty="0">
                          <a:latin typeface="Calibri"/>
                          <a:cs typeface="Calibri"/>
                        </a:rPr>
                        <a:t>Německo</a:t>
                      </a:r>
                      <a:r>
                        <a:rPr sz="1100" spc="-55" dirty="0">
                          <a:latin typeface="Calibri"/>
                          <a:cs typeface="Calibri"/>
                        </a:rPr>
                        <a:t> </a:t>
                      </a:r>
                      <a:r>
                        <a:rPr sz="1100" spc="-5" dirty="0">
                          <a:latin typeface="Calibri"/>
                          <a:cs typeface="Calibri"/>
                        </a:rPr>
                        <a:t>(Sasko)</a:t>
                      </a:r>
                      <a:endParaRPr sz="1100">
                        <a:latin typeface="Calibri"/>
                        <a:cs typeface="Calibri"/>
                      </a:endParaRPr>
                    </a:p>
                  </a:txBody>
                  <a:tcPr marL="0" marR="0" marT="85725" marB="0">
                    <a:solidFill>
                      <a:srgbClr val="FFFFFF"/>
                    </a:solidFill>
                  </a:tcPr>
                </a:tc>
                <a:extLst>
                  <a:ext uri="{0D108BD9-81ED-4DB2-BD59-A6C34878D82A}">
                    <a16:rowId xmlns:a16="http://schemas.microsoft.com/office/drawing/2014/main" val="10004"/>
                  </a:ext>
                </a:extLst>
              </a:tr>
              <a:tr h="355600">
                <a:tc>
                  <a:txBody>
                    <a:bodyPr/>
                    <a:lstStyle/>
                    <a:p>
                      <a:pPr marL="244475">
                        <a:lnSpc>
                          <a:spcPct val="100000"/>
                        </a:lnSpc>
                        <a:spcBef>
                          <a:spcPts val="675"/>
                        </a:spcBef>
                      </a:pPr>
                      <a:r>
                        <a:rPr sz="1100" b="1" spc="-5" dirty="0">
                          <a:latin typeface="Calibri"/>
                          <a:cs typeface="Calibri"/>
                        </a:rPr>
                        <a:t>Euroregion</a:t>
                      </a:r>
                      <a:r>
                        <a:rPr sz="1100" b="1" spc="-50" dirty="0">
                          <a:latin typeface="Calibri"/>
                          <a:cs typeface="Calibri"/>
                        </a:rPr>
                        <a:t> </a:t>
                      </a:r>
                      <a:r>
                        <a:rPr sz="1100" b="1" spc="-5" dirty="0">
                          <a:latin typeface="Calibri"/>
                          <a:cs typeface="Calibri"/>
                        </a:rPr>
                        <a:t>Šumava</a:t>
                      </a:r>
                      <a:endParaRPr sz="1100">
                        <a:latin typeface="Calibri"/>
                        <a:cs typeface="Calibri"/>
                      </a:endParaRPr>
                    </a:p>
                  </a:txBody>
                  <a:tcPr marL="0" marR="0" marT="85725" marB="0">
                    <a:solidFill>
                      <a:srgbClr val="E7E7E7"/>
                    </a:solidFill>
                  </a:tcPr>
                </a:tc>
                <a:tc>
                  <a:txBody>
                    <a:bodyPr/>
                    <a:lstStyle/>
                    <a:p>
                      <a:pPr marR="620395" algn="r">
                        <a:lnSpc>
                          <a:spcPct val="100000"/>
                        </a:lnSpc>
                        <a:spcBef>
                          <a:spcPts val="675"/>
                        </a:spcBef>
                      </a:pPr>
                      <a:r>
                        <a:rPr sz="1100" dirty="0">
                          <a:latin typeface="Calibri"/>
                          <a:cs typeface="Calibri"/>
                        </a:rPr>
                        <a:t>20.</a:t>
                      </a:r>
                      <a:r>
                        <a:rPr sz="1100" spc="-40" dirty="0">
                          <a:latin typeface="Calibri"/>
                          <a:cs typeface="Calibri"/>
                        </a:rPr>
                        <a:t> </a:t>
                      </a:r>
                      <a:r>
                        <a:rPr sz="1100" dirty="0">
                          <a:latin typeface="Calibri"/>
                          <a:cs typeface="Calibri"/>
                        </a:rPr>
                        <a:t>09.</a:t>
                      </a:r>
                      <a:r>
                        <a:rPr sz="1100" spc="-30" dirty="0">
                          <a:latin typeface="Calibri"/>
                          <a:cs typeface="Calibri"/>
                        </a:rPr>
                        <a:t> </a:t>
                      </a:r>
                      <a:r>
                        <a:rPr sz="1100" dirty="0">
                          <a:latin typeface="Calibri"/>
                          <a:cs typeface="Calibri"/>
                        </a:rPr>
                        <a:t>1993</a:t>
                      </a:r>
                      <a:endParaRPr sz="1100">
                        <a:latin typeface="Calibri"/>
                        <a:cs typeface="Calibri"/>
                      </a:endParaRPr>
                    </a:p>
                  </a:txBody>
                  <a:tcPr marL="0" marR="0" marT="85725" marB="0">
                    <a:solidFill>
                      <a:srgbClr val="E7E7E7"/>
                    </a:solidFill>
                  </a:tcPr>
                </a:tc>
                <a:tc>
                  <a:txBody>
                    <a:bodyPr/>
                    <a:lstStyle/>
                    <a:p>
                      <a:pPr marL="22860" algn="ctr">
                        <a:lnSpc>
                          <a:spcPct val="100000"/>
                        </a:lnSpc>
                        <a:spcBef>
                          <a:spcPts val="675"/>
                        </a:spcBef>
                      </a:pPr>
                      <a:r>
                        <a:rPr sz="1100" spc="-5" dirty="0">
                          <a:latin typeface="Calibri"/>
                          <a:cs typeface="Calibri"/>
                        </a:rPr>
                        <a:t>N</a:t>
                      </a:r>
                      <a:r>
                        <a:rPr sz="1100" dirty="0">
                          <a:latin typeface="Calibri"/>
                          <a:cs typeface="Calibri"/>
                        </a:rPr>
                        <a:t>ě</a:t>
                      </a:r>
                      <a:r>
                        <a:rPr sz="1100" spc="5" dirty="0">
                          <a:latin typeface="Calibri"/>
                          <a:cs typeface="Calibri"/>
                        </a:rPr>
                        <a:t>m</a:t>
                      </a:r>
                      <a:r>
                        <a:rPr sz="1100" dirty="0">
                          <a:latin typeface="Calibri"/>
                          <a:cs typeface="Calibri"/>
                        </a:rPr>
                        <a:t>eck</a:t>
                      </a:r>
                      <a:r>
                        <a:rPr sz="1100" spc="5" dirty="0">
                          <a:latin typeface="Calibri"/>
                          <a:cs typeface="Calibri"/>
                        </a:rPr>
                        <a:t>o</a:t>
                      </a:r>
                      <a:r>
                        <a:rPr sz="1100" dirty="0">
                          <a:latin typeface="Calibri"/>
                          <a:cs typeface="Calibri"/>
                        </a:rPr>
                        <a:t>,</a:t>
                      </a:r>
                      <a:r>
                        <a:rPr sz="1100" spc="-35" dirty="0">
                          <a:latin typeface="Calibri"/>
                          <a:cs typeface="Calibri"/>
                        </a:rPr>
                        <a:t> </a:t>
                      </a:r>
                      <a:r>
                        <a:rPr sz="1100" dirty="0">
                          <a:latin typeface="Calibri"/>
                          <a:cs typeface="Calibri"/>
                        </a:rPr>
                        <a:t>Rak</a:t>
                      </a:r>
                      <a:r>
                        <a:rPr sz="1100" spc="5" dirty="0">
                          <a:latin typeface="Calibri"/>
                          <a:cs typeface="Calibri"/>
                        </a:rPr>
                        <a:t>o</a:t>
                      </a:r>
                      <a:r>
                        <a:rPr sz="1100" spc="-5" dirty="0">
                          <a:latin typeface="Calibri"/>
                          <a:cs typeface="Calibri"/>
                        </a:rPr>
                        <a:t>usko</a:t>
                      </a:r>
                      <a:endParaRPr sz="1100">
                        <a:latin typeface="Calibri"/>
                        <a:cs typeface="Calibri"/>
                      </a:endParaRPr>
                    </a:p>
                  </a:txBody>
                  <a:tcPr marL="0" marR="0" marT="85725" marB="0">
                    <a:solidFill>
                      <a:srgbClr val="E7E7E7"/>
                    </a:solidFill>
                  </a:tcPr>
                </a:tc>
                <a:extLst>
                  <a:ext uri="{0D108BD9-81ED-4DB2-BD59-A6C34878D82A}">
                    <a16:rowId xmlns:a16="http://schemas.microsoft.com/office/drawing/2014/main" val="10005"/>
                  </a:ext>
                </a:extLst>
              </a:tr>
              <a:tr h="355726">
                <a:tc>
                  <a:txBody>
                    <a:bodyPr/>
                    <a:lstStyle/>
                    <a:p>
                      <a:pPr marL="244475">
                        <a:lnSpc>
                          <a:spcPct val="100000"/>
                        </a:lnSpc>
                        <a:spcBef>
                          <a:spcPts val="675"/>
                        </a:spcBef>
                      </a:pPr>
                      <a:r>
                        <a:rPr sz="1100" b="1" spc="-5" dirty="0">
                          <a:latin typeface="Calibri"/>
                          <a:cs typeface="Calibri"/>
                        </a:rPr>
                        <a:t>Euroregion</a:t>
                      </a:r>
                      <a:r>
                        <a:rPr sz="1100" b="1" spc="-50" dirty="0">
                          <a:latin typeface="Calibri"/>
                          <a:cs typeface="Calibri"/>
                        </a:rPr>
                        <a:t> </a:t>
                      </a:r>
                      <a:r>
                        <a:rPr sz="1100" b="1" dirty="0">
                          <a:latin typeface="Calibri"/>
                          <a:cs typeface="Calibri"/>
                        </a:rPr>
                        <a:t>Glacensis</a:t>
                      </a:r>
                      <a:endParaRPr sz="1100">
                        <a:latin typeface="Calibri"/>
                        <a:cs typeface="Calibri"/>
                      </a:endParaRPr>
                    </a:p>
                  </a:txBody>
                  <a:tcPr marL="0" marR="0" marT="85725" marB="0">
                    <a:solidFill>
                      <a:srgbClr val="FFFFFF"/>
                    </a:solidFill>
                  </a:tcPr>
                </a:tc>
                <a:tc>
                  <a:txBody>
                    <a:bodyPr/>
                    <a:lstStyle/>
                    <a:p>
                      <a:pPr marR="620395" algn="r">
                        <a:lnSpc>
                          <a:spcPct val="100000"/>
                        </a:lnSpc>
                        <a:spcBef>
                          <a:spcPts val="675"/>
                        </a:spcBef>
                      </a:pPr>
                      <a:r>
                        <a:rPr sz="1100" dirty="0">
                          <a:latin typeface="Calibri"/>
                          <a:cs typeface="Calibri"/>
                        </a:rPr>
                        <a:t>05.</a:t>
                      </a:r>
                      <a:r>
                        <a:rPr sz="1100" spc="-40" dirty="0">
                          <a:latin typeface="Calibri"/>
                          <a:cs typeface="Calibri"/>
                        </a:rPr>
                        <a:t> </a:t>
                      </a:r>
                      <a:r>
                        <a:rPr sz="1100" dirty="0">
                          <a:latin typeface="Calibri"/>
                          <a:cs typeface="Calibri"/>
                        </a:rPr>
                        <a:t>12.</a:t>
                      </a:r>
                      <a:r>
                        <a:rPr sz="1100" spc="-30" dirty="0">
                          <a:latin typeface="Calibri"/>
                          <a:cs typeface="Calibri"/>
                        </a:rPr>
                        <a:t> </a:t>
                      </a:r>
                      <a:r>
                        <a:rPr sz="1100" dirty="0">
                          <a:latin typeface="Calibri"/>
                          <a:cs typeface="Calibri"/>
                        </a:rPr>
                        <a:t>1996</a:t>
                      </a:r>
                      <a:endParaRPr sz="1100">
                        <a:latin typeface="Calibri"/>
                        <a:cs typeface="Calibri"/>
                      </a:endParaRPr>
                    </a:p>
                  </a:txBody>
                  <a:tcPr marL="0" marR="0" marT="85725" marB="0">
                    <a:solidFill>
                      <a:srgbClr val="FFFFFF"/>
                    </a:solidFill>
                  </a:tcPr>
                </a:tc>
                <a:tc>
                  <a:txBody>
                    <a:bodyPr/>
                    <a:lstStyle/>
                    <a:p>
                      <a:pPr marL="24765" algn="ctr">
                        <a:lnSpc>
                          <a:spcPct val="100000"/>
                        </a:lnSpc>
                        <a:spcBef>
                          <a:spcPts val="675"/>
                        </a:spcBef>
                      </a:pPr>
                      <a:r>
                        <a:rPr sz="1100" dirty="0">
                          <a:latin typeface="Calibri"/>
                          <a:cs typeface="Calibri"/>
                        </a:rPr>
                        <a:t>Polsko</a:t>
                      </a:r>
                      <a:endParaRPr sz="1100">
                        <a:latin typeface="Calibri"/>
                        <a:cs typeface="Calibri"/>
                      </a:endParaRPr>
                    </a:p>
                  </a:txBody>
                  <a:tcPr marL="0" marR="0" marT="85725" marB="0">
                    <a:solidFill>
                      <a:srgbClr val="FFFFFF"/>
                    </a:solidFill>
                  </a:tcPr>
                </a:tc>
                <a:extLst>
                  <a:ext uri="{0D108BD9-81ED-4DB2-BD59-A6C34878D82A}">
                    <a16:rowId xmlns:a16="http://schemas.microsoft.com/office/drawing/2014/main" val="10006"/>
                  </a:ext>
                </a:extLst>
              </a:tr>
              <a:tr h="355600">
                <a:tc>
                  <a:txBody>
                    <a:bodyPr/>
                    <a:lstStyle/>
                    <a:p>
                      <a:pPr marL="244475">
                        <a:lnSpc>
                          <a:spcPct val="100000"/>
                        </a:lnSpc>
                        <a:spcBef>
                          <a:spcPts val="675"/>
                        </a:spcBef>
                      </a:pPr>
                      <a:r>
                        <a:rPr sz="1100" b="1" spc="-5" dirty="0">
                          <a:latin typeface="Calibri"/>
                          <a:cs typeface="Calibri"/>
                        </a:rPr>
                        <a:t>Euroregion</a:t>
                      </a:r>
                      <a:r>
                        <a:rPr sz="1100" b="1" spc="-45" dirty="0">
                          <a:latin typeface="Calibri"/>
                          <a:cs typeface="Calibri"/>
                        </a:rPr>
                        <a:t> </a:t>
                      </a:r>
                      <a:r>
                        <a:rPr sz="1100" b="1" spc="-5" dirty="0">
                          <a:latin typeface="Calibri"/>
                          <a:cs typeface="Calibri"/>
                        </a:rPr>
                        <a:t>Praděd</a:t>
                      </a:r>
                      <a:endParaRPr sz="1100">
                        <a:latin typeface="Calibri"/>
                        <a:cs typeface="Calibri"/>
                      </a:endParaRPr>
                    </a:p>
                  </a:txBody>
                  <a:tcPr marL="0" marR="0" marT="85725" marB="0">
                    <a:solidFill>
                      <a:srgbClr val="E7E7E7"/>
                    </a:solidFill>
                  </a:tcPr>
                </a:tc>
                <a:tc>
                  <a:txBody>
                    <a:bodyPr/>
                    <a:lstStyle/>
                    <a:p>
                      <a:pPr marR="620395" algn="r">
                        <a:lnSpc>
                          <a:spcPct val="100000"/>
                        </a:lnSpc>
                        <a:spcBef>
                          <a:spcPts val="675"/>
                        </a:spcBef>
                      </a:pPr>
                      <a:r>
                        <a:rPr sz="1100" dirty="0">
                          <a:latin typeface="Calibri"/>
                          <a:cs typeface="Calibri"/>
                        </a:rPr>
                        <a:t>02.</a:t>
                      </a:r>
                      <a:r>
                        <a:rPr sz="1100" spc="-40" dirty="0">
                          <a:latin typeface="Calibri"/>
                          <a:cs typeface="Calibri"/>
                        </a:rPr>
                        <a:t> </a:t>
                      </a:r>
                      <a:r>
                        <a:rPr sz="1100" dirty="0">
                          <a:latin typeface="Calibri"/>
                          <a:cs typeface="Calibri"/>
                        </a:rPr>
                        <a:t>07.</a:t>
                      </a:r>
                      <a:r>
                        <a:rPr sz="1100" spc="-30" dirty="0">
                          <a:latin typeface="Calibri"/>
                          <a:cs typeface="Calibri"/>
                        </a:rPr>
                        <a:t> </a:t>
                      </a:r>
                      <a:r>
                        <a:rPr sz="1100" dirty="0">
                          <a:latin typeface="Calibri"/>
                          <a:cs typeface="Calibri"/>
                        </a:rPr>
                        <a:t>1997</a:t>
                      </a:r>
                      <a:endParaRPr sz="1100">
                        <a:latin typeface="Calibri"/>
                        <a:cs typeface="Calibri"/>
                      </a:endParaRPr>
                    </a:p>
                  </a:txBody>
                  <a:tcPr marL="0" marR="0" marT="85725" marB="0">
                    <a:solidFill>
                      <a:srgbClr val="E7E7E7"/>
                    </a:solidFill>
                  </a:tcPr>
                </a:tc>
                <a:tc>
                  <a:txBody>
                    <a:bodyPr/>
                    <a:lstStyle/>
                    <a:p>
                      <a:pPr marL="24765" algn="ctr">
                        <a:lnSpc>
                          <a:spcPct val="100000"/>
                        </a:lnSpc>
                        <a:spcBef>
                          <a:spcPts val="675"/>
                        </a:spcBef>
                      </a:pPr>
                      <a:r>
                        <a:rPr sz="1100" dirty="0">
                          <a:latin typeface="Calibri"/>
                          <a:cs typeface="Calibri"/>
                        </a:rPr>
                        <a:t>Polsko</a:t>
                      </a:r>
                      <a:endParaRPr sz="1100">
                        <a:latin typeface="Calibri"/>
                        <a:cs typeface="Calibri"/>
                      </a:endParaRPr>
                    </a:p>
                  </a:txBody>
                  <a:tcPr marL="0" marR="0" marT="85725" marB="0">
                    <a:solidFill>
                      <a:srgbClr val="E7E7E7"/>
                    </a:solidFill>
                  </a:tcPr>
                </a:tc>
                <a:extLst>
                  <a:ext uri="{0D108BD9-81ED-4DB2-BD59-A6C34878D82A}">
                    <a16:rowId xmlns:a16="http://schemas.microsoft.com/office/drawing/2014/main" val="10007"/>
                  </a:ext>
                </a:extLst>
              </a:tr>
              <a:tr h="355726">
                <a:tc>
                  <a:txBody>
                    <a:bodyPr/>
                    <a:lstStyle/>
                    <a:p>
                      <a:pPr marL="244475">
                        <a:lnSpc>
                          <a:spcPct val="100000"/>
                        </a:lnSpc>
                        <a:spcBef>
                          <a:spcPts val="680"/>
                        </a:spcBef>
                      </a:pPr>
                      <a:r>
                        <a:rPr sz="1100" b="1" spc="-5" dirty="0">
                          <a:latin typeface="Calibri"/>
                          <a:cs typeface="Calibri"/>
                        </a:rPr>
                        <a:t>Euroregion</a:t>
                      </a:r>
                      <a:r>
                        <a:rPr sz="1100" b="1" spc="-45" dirty="0">
                          <a:latin typeface="Calibri"/>
                          <a:cs typeface="Calibri"/>
                        </a:rPr>
                        <a:t> </a:t>
                      </a:r>
                      <a:r>
                        <a:rPr sz="1100" b="1" dirty="0">
                          <a:latin typeface="Calibri"/>
                          <a:cs typeface="Calibri"/>
                        </a:rPr>
                        <a:t>Těšínské</a:t>
                      </a:r>
                      <a:r>
                        <a:rPr sz="1100" b="1" spc="-50" dirty="0">
                          <a:latin typeface="Calibri"/>
                          <a:cs typeface="Calibri"/>
                        </a:rPr>
                        <a:t> </a:t>
                      </a:r>
                      <a:r>
                        <a:rPr sz="1100" b="1" dirty="0">
                          <a:latin typeface="Calibri"/>
                          <a:cs typeface="Calibri"/>
                        </a:rPr>
                        <a:t>Slezsko</a:t>
                      </a:r>
                      <a:endParaRPr sz="1100">
                        <a:latin typeface="Calibri"/>
                        <a:cs typeface="Calibri"/>
                      </a:endParaRPr>
                    </a:p>
                  </a:txBody>
                  <a:tcPr marL="0" marR="0" marT="86360" marB="0">
                    <a:solidFill>
                      <a:srgbClr val="FFFFFF"/>
                    </a:solidFill>
                  </a:tcPr>
                </a:tc>
                <a:tc>
                  <a:txBody>
                    <a:bodyPr/>
                    <a:lstStyle/>
                    <a:p>
                      <a:pPr marR="619760" algn="r">
                        <a:lnSpc>
                          <a:spcPct val="100000"/>
                        </a:lnSpc>
                        <a:spcBef>
                          <a:spcPts val="680"/>
                        </a:spcBef>
                      </a:pPr>
                      <a:r>
                        <a:rPr sz="1100" dirty="0">
                          <a:latin typeface="Calibri"/>
                          <a:cs typeface="Calibri"/>
                        </a:rPr>
                        <a:t>22.</a:t>
                      </a:r>
                      <a:r>
                        <a:rPr sz="1100" spc="-35" dirty="0">
                          <a:latin typeface="Calibri"/>
                          <a:cs typeface="Calibri"/>
                        </a:rPr>
                        <a:t> </a:t>
                      </a:r>
                      <a:r>
                        <a:rPr sz="1100" dirty="0">
                          <a:latin typeface="Calibri"/>
                          <a:cs typeface="Calibri"/>
                        </a:rPr>
                        <a:t>04.</a:t>
                      </a:r>
                      <a:r>
                        <a:rPr sz="1100" spc="-15" dirty="0">
                          <a:latin typeface="Calibri"/>
                          <a:cs typeface="Calibri"/>
                        </a:rPr>
                        <a:t> </a:t>
                      </a:r>
                      <a:r>
                        <a:rPr sz="1100" dirty="0">
                          <a:latin typeface="Calibri"/>
                          <a:cs typeface="Calibri"/>
                        </a:rPr>
                        <a:t>1998</a:t>
                      </a:r>
                      <a:endParaRPr sz="1100">
                        <a:latin typeface="Calibri"/>
                        <a:cs typeface="Calibri"/>
                      </a:endParaRPr>
                    </a:p>
                  </a:txBody>
                  <a:tcPr marL="0" marR="0" marT="86360" marB="0">
                    <a:solidFill>
                      <a:srgbClr val="FFFFFF"/>
                    </a:solidFill>
                  </a:tcPr>
                </a:tc>
                <a:tc>
                  <a:txBody>
                    <a:bodyPr/>
                    <a:lstStyle/>
                    <a:p>
                      <a:pPr marL="25400" algn="ctr">
                        <a:lnSpc>
                          <a:spcPct val="100000"/>
                        </a:lnSpc>
                        <a:spcBef>
                          <a:spcPts val="680"/>
                        </a:spcBef>
                      </a:pPr>
                      <a:r>
                        <a:rPr sz="1100" dirty="0">
                          <a:latin typeface="Calibri"/>
                          <a:cs typeface="Calibri"/>
                        </a:rPr>
                        <a:t>Polsko</a:t>
                      </a:r>
                      <a:endParaRPr sz="1100">
                        <a:latin typeface="Calibri"/>
                        <a:cs typeface="Calibri"/>
                      </a:endParaRPr>
                    </a:p>
                  </a:txBody>
                  <a:tcPr marL="0" marR="0" marT="86360" marB="0">
                    <a:solidFill>
                      <a:srgbClr val="FFFFFF"/>
                    </a:solidFill>
                  </a:tcPr>
                </a:tc>
                <a:extLst>
                  <a:ext uri="{0D108BD9-81ED-4DB2-BD59-A6C34878D82A}">
                    <a16:rowId xmlns:a16="http://schemas.microsoft.com/office/drawing/2014/main" val="10008"/>
                  </a:ext>
                </a:extLst>
              </a:tr>
              <a:tr h="355600">
                <a:tc>
                  <a:txBody>
                    <a:bodyPr/>
                    <a:lstStyle/>
                    <a:p>
                      <a:pPr marL="244475">
                        <a:lnSpc>
                          <a:spcPct val="100000"/>
                        </a:lnSpc>
                        <a:spcBef>
                          <a:spcPts val="680"/>
                        </a:spcBef>
                      </a:pPr>
                      <a:r>
                        <a:rPr sz="1100" b="1" spc="-5" dirty="0">
                          <a:latin typeface="Calibri"/>
                          <a:cs typeface="Calibri"/>
                        </a:rPr>
                        <a:t>Euroregion</a:t>
                      </a:r>
                      <a:r>
                        <a:rPr sz="1100" b="1" spc="-40" dirty="0">
                          <a:latin typeface="Calibri"/>
                          <a:cs typeface="Calibri"/>
                        </a:rPr>
                        <a:t> </a:t>
                      </a:r>
                      <a:r>
                        <a:rPr sz="1100" b="1" spc="-5" dirty="0">
                          <a:latin typeface="Calibri"/>
                          <a:cs typeface="Calibri"/>
                        </a:rPr>
                        <a:t>Silesia</a:t>
                      </a:r>
                      <a:endParaRPr sz="1100">
                        <a:latin typeface="Calibri"/>
                        <a:cs typeface="Calibri"/>
                      </a:endParaRPr>
                    </a:p>
                  </a:txBody>
                  <a:tcPr marL="0" marR="0" marT="86360" marB="0">
                    <a:solidFill>
                      <a:srgbClr val="E7E7E7"/>
                    </a:solidFill>
                  </a:tcPr>
                </a:tc>
                <a:tc>
                  <a:txBody>
                    <a:bodyPr/>
                    <a:lstStyle/>
                    <a:p>
                      <a:pPr marR="620395" algn="r">
                        <a:lnSpc>
                          <a:spcPct val="100000"/>
                        </a:lnSpc>
                        <a:spcBef>
                          <a:spcPts val="680"/>
                        </a:spcBef>
                      </a:pPr>
                      <a:r>
                        <a:rPr sz="1100" dirty="0">
                          <a:latin typeface="Calibri"/>
                          <a:cs typeface="Calibri"/>
                        </a:rPr>
                        <a:t>20.</a:t>
                      </a:r>
                      <a:r>
                        <a:rPr sz="1100" spc="-40" dirty="0">
                          <a:latin typeface="Calibri"/>
                          <a:cs typeface="Calibri"/>
                        </a:rPr>
                        <a:t> </a:t>
                      </a:r>
                      <a:r>
                        <a:rPr sz="1100" dirty="0">
                          <a:latin typeface="Calibri"/>
                          <a:cs typeface="Calibri"/>
                        </a:rPr>
                        <a:t>09.</a:t>
                      </a:r>
                      <a:r>
                        <a:rPr sz="1100" spc="-30" dirty="0">
                          <a:latin typeface="Calibri"/>
                          <a:cs typeface="Calibri"/>
                        </a:rPr>
                        <a:t> </a:t>
                      </a:r>
                      <a:r>
                        <a:rPr sz="1100" dirty="0">
                          <a:latin typeface="Calibri"/>
                          <a:cs typeface="Calibri"/>
                        </a:rPr>
                        <a:t>1998</a:t>
                      </a:r>
                      <a:endParaRPr sz="1100">
                        <a:latin typeface="Calibri"/>
                        <a:cs typeface="Calibri"/>
                      </a:endParaRPr>
                    </a:p>
                  </a:txBody>
                  <a:tcPr marL="0" marR="0" marT="86360" marB="0">
                    <a:solidFill>
                      <a:srgbClr val="E7E7E7"/>
                    </a:solidFill>
                  </a:tcPr>
                </a:tc>
                <a:tc>
                  <a:txBody>
                    <a:bodyPr/>
                    <a:lstStyle/>
                    <a:p>
                      <a:pPr marL="24765" algn="ctr">
                        <a:lnSpc>
                          <a:spcPct val="100000"/>
                        </a:lnSpc>
                        <a:spcBef>
                          <a:spcPts val="680"/>
                        </a:spcBef>
                      </a:pPr>
                      <a:r>
                        <a:rPr sz="1100" dirty="0">
                          <a:latin typeface="Calibri"/>
                          <a:cs typeface="Calibri"/>
                        </a:rPr>
                        <a:t>Polsko</a:t>
                      </a:r>
                      <a:endParaRPr sz="1100">
                        <a:latin typeface="Calibri"/>
                        <a:cs typeface="Calibri"/>
                      </a:endParaRPr>
                    </a:p>
                  </a:txBody>
                  <a:tcPr marL="0" marR="0" marT="86360" marB="0">
                    <a:solidFill>
                      <a:srgbClr val="E7E7E7"/>
                    </a:solidFill>
                  </a:tcPr>
                </a:tc>
                <a:extLst>
                  <a:ext uri="{0D108BD9-81ED-4DB2-BD59-A6C34878D82A}">
                    <a16:rowId xmlns:a16="http://schemas.microsoft.com/office/drawing/2014/main" val="10009"/>
                  </a:ext>
                </a:extLst>
              </a:tr>
              <a:tr h="355726">
                <a:tc>
                  <a:txBody>
                    <a:bodyPr/>
                    <a:lstStyle/>
                    <a:p>
                      <a:pPr marL="244475">
                        <a:lnSpc>
                          <a:spcPct val="100000"/>
                        </a:lnSpc>
                        <a:spcBef>
                          <a:spcPts val="680"/>
                        </a:spcBef>
                      </a:pPr>
                      <a:r>
                        <a:rPr sz="1100" b="1" spc="-5" dirty="0">
                          <a:latin typeface="Calibri"/>
                          <a:cs typeface="Calibri"/>
                        </a:rPr>
                        <a:t>Euroregion</a:t>
                      </a:r>
                      <a:r>
                        <a:rPr sz="1100" b="1" spc="-45" dirty="0">
                          <a:latin typeface="Calibri"/>
                          <a:cs typeface="Calibri"/>
                        </a:rPr>
                        <a:t> </a:t>
                      </a:r>
                      <a:r>
                        <a:rPr sz="1100" b="1" spc="-5" dirty="0">
                          <a:latin typeface="Calibri"/>
                          <a:cs typeface="Calibri"/>
                        </a:rPr>
                        <a:t>Pomoraví</a:t>
                      </a:r>
                      <a:endParaRPr sz="1100">
                        <a:latin typeface="Calibri"/>
                        <a:cs typeface="Calibri"/>
                      </a:endParaRPr>
                    </a:p>
                  </a:txBody>
                  <a:tcPr marL="0" marR="0" marT="86360" marB="0">
                    <a:solidFill>
                      <a:srgbClr val="FFFFFF"/>
                    </a:solidFill>
                  </a:tcPr>
                </a:tc>
                <a:tc>
                  <a:txBody>
                    <a:bodyPr/>
                    <a:lstStyle/>
                    <a:p>
                      <a:pPr marR="620395" algn="r">
                        <a:lnSpc>
                          <a:spcPct val="100000"/>
                        </a:lnSpc>
                        <a:spcBef>
                          <a:spcPts val="680"/>
                        </a:spcBef>
                      </a:pPr>
                      <a:r>
                        <a:rPr sz="1100" dirty="0">
                          <a:latin typeface="Calibri"/>
                          <a:cs typeface="Calibri"/>
                        </a:rPr>
                        <a:t>23.</a:t>
                      </a:r>
                      <a:r>
                        <a:rPr sz="1100" spc="-40" dirty="0">
                          <a:latin typeface="Calibri"/>
                          <a:cs typeface="Calibri"/>
                        </a:rPr>
                        <a:t> </a:t>
                      </a:r>
                      <a:r>
                        <a:rPr sz="1100" dirty="0">
                          <a:latin typeface="Calibri"/>
                          <a:cs typeface="Calibri"/>
                        </a:rPr>
                        <a:t>06.</a:t>
                      </a:r>
                      <a:r>
                        <a:rPr sz="1100" spc="-30" dirty="0">
                          <a:latin typeface="Calibri"/>
                          <a:cs typeface="Calibri"/>
                        </a:rPr>
                        <a:t> </a:t>
                      </a:r>
                      <a:r>
                        <a:rPr sz="1100" dirty="0">
                          <a:latin typeface="Calibri"/>
                          <a:cs typeface="Calibri"/>
                        </a:rPr>
                        <a:t>1999</a:t>
                      </a:r>
                      <a:endParaRPr sz="1100">
                        <a:latin typeface="Calibri"/>
                        <a:cs typeface="Calibri"/>
                      </a:endParaRPr>
                    </a:p>
                  </a:txBody>
                  <a:tcPr marL="0" marR="0" marT="86360" marB="0">
                    <a:solidFill>
                      <a:srgbClr val="FFFFFF"/>
                    </a:solidFill>
                  </a:tcPr>
                </a:tc>
                <a:tc>
                  <a:txBody>
                    <a:bodyPr/>
                    <a:lstStyle/>
                    <a:p>
                      <a:pPr marL="24765" algn="ctr">
                        <a:lnSpc>
                          <a:spcPct val="100000"/>
                        </a:lnSpc>
                        <a:spcBef>
                          <a:spcPts val="680"/>
                        </a:spcBef>
                      </a:pPr>
                      <a:r>
                        <a:rPr sz="1100" dirty="0">
                          <a:latin typeface="Calibri"/>
                          <a:cs typeface="Calibri"/>
                        </a:rPr>
                        <a:t>Rak</a:t>
                      </a:r>
                      <a:r>
                        <a:rPr sz="1100" spc="5" dirty="0">
                          <a:latin typeface="Calibri"/>
                          <a:cs typeface="Calibri"/>
                        </a:rPr>
                        <a:t>o</a:t>
                      </a:r>
                      <a:r>
                        <a:rPr sz="1100" spc="-5" dirty="0">
                          <a:latin typeface="Calibri"/>
                          <a:cs typeface="Calibri"/>
                        </a:rPr>
                        <a:t>usko</a:t>
                      </a:r>
                      <a:r>
                        <a:rPr sz="1100" dirty="0">
                          <a:latin typeface="Calibri"/>
                          <a:cs typeface="Calibri"/>
                        </a:rPr>
                        <a:t>,</a:t>
                      </a:r>
                      <a:r>
                        <a:rPr sz="1100" spc="-35" dirty="0">
                          <a:latin typeface="Calibri"/>
                          <a:cs typeface="Calibri"/>
                        </a:rPr>
                        <a:t> </a:t>
                      </a:r>
                      <a:r>
                        <a:rPr sz="1100" spc="-5" dirty="0">
                          <a:latin typeface="Calibri"/>
                          <a:cs typeface="Calibri"/>
                        </a:rPr>
                        <a:t>Sl</a:t>
                      </a:r>
                      <a:r>
                        <a:rPr sz="1100" spc="5" dirty="0">
                          <a:latin typeface="Calibri"/>
                          <a:cs typeface="Calibri"/>
                        </a:rPr>
                        <a:t>o</a:t>
                      </a:r>
                      <a:r>
                        <a:rPr sz="1100" dirty="0">
                          <a:latin typeface="Calibri"/>
                          <a:cs typeface="Calibri"/>
                        </a:rPr>
                        <a:t>vensko</a:t>
                      </a:r>
                      <a:endParaRPr sz="1100">
                        <a:latin typeface="Calibri"/>
                        <a:cs typeface="Calibri"/>
                      </a:endParaRPr>
                    </a:p>
                  </a:txBody>
                  <a:tcPr marL="0" marR="0" marT="86360" marB="0">
                    <a:solidFill>
                      <a:srgbClr val="FFFFFF"/>
                    </a:solidFill>
                  </a:tcPr>
                </a:tc>
                <a:extLst>
                  <a:ext uri="{0D108BD9-81ED-4DB2-BD59-A6C34878D82A}">
                    <a16:rowId xmlns:a16="http://schemas.microsoft.com/office/drawing/2014/main" val="10010"/>
                  </a:ext>
                </a:extLst>
              </a:tr>
              <a:tr h="355600">
                <a:tc>
                  <a:txBody>
                    <a:bodyPr/>
                    <a:lstStyle/>
                    <a:p>
                      <a:pPr marL="244475">
                        <a:lnSpc>
                          <a:spcPct val="100000"/>
                        </a:lnSpc>
                        <a:spcBef>
                          <a:spcPts val="680"/>
                        </a:spcBef>
                      </a:pPr>
                      <a:r>
                        <a:rPr sz="1100" b="1" spc="-5" dirty="0">
                          <a:latin typeface="Calibri"/>
                          <a:cs typeface="Calibri"/>
                        </a:rPr>
                        <a:t>Euroregion</a:t>
                      </a:r>
                      <a:r>
                        <a:rPr sz="1100" b="1" spc="-50" dirty="0">
                          <a:latin typeface="Calibri"/>
                          <a:cs typeface="Calibri"/>
                        </a:rPr>
                        <a:t> </a:t>
                      </a:r>
                      <a:r>
                        <a:rPr sz="1100" b="1" dirty="0">
                          <a:latin typeface="Calibri"/>
                          <a:cs typeface="Calibri"/>
                        </a:rPr>
                        <a:t>Beskydy</a:t>
                      </a:r>
                      <a:endParaRPr sz="1100">
                        <a:latin typeface="Calibri"/>
                        <a:cs typeface="Calibri"/>
                      </a:endParaRPr>
                    </a:p>
                  </a:txBody>
                  <a:tcPr marL="0" marR="0" marT="86360" marB="0">
                    <a:solidFill>
                      <a:srgbClr val="E7E7E7"/>
                    </a:solidFill>
                  </a:tcPr>
                </a:tc>
                <a:tc>
                  <a:txBody>
                    <a:bodyPr/>
                    <a:lstStyle/>
                    <a:p>
                      <a:pPr marR="620395" algn="r">
                        <a:lnSpc>
                          <a:spcPct val="100000"/>
                        </a:lnSpc>
                        <a:spcBef>
                          <a:spcPts val="680"/>
                        </a:spcBef>
                      </a:pPr>
                      <a:r>
                        <a:rPr sz="1100" dirty="0">
                          <a:latin typeface="Calibri"/>
                          <a:cs typeface="Calibri"/>
                        </a:rPr>
                        <a:t>09.</a:t>
                      </a:r>
                      <a:r>
                        <a:rPr sz="1100" spc="-40" dirty="0">
                          <a:latin typeface="Calibri"/>
                          <a:cs typeface="Calibri"/>
                        </a:rPr>
                        <a:t> </a:t>
                      </a:r>
                      <a:r>
                        <a:rPr sz="1100" dirty="0">
                          <a:latin typeface="Calibri"/>
                          <a:cs typeface="Calibri"/>
                        </a:rPr>
                        <a:t>06.</a:t>
                      </a:r>
                      <a:r>
                        <a:rPr sz="1100" spc="-30" dirty="0">
                          <a:latin typeface="Calibri"/>
                          <a:cs typeface="Calibri"/>
                        </a:rPr>
                        <a:t> </a:t>
                      </a:r>
                      <a:r>
                        <a:rPr sz="1100" dirty="0">
                          <a:latin typeface="Calibri"/>
                          <a:cs typeface="Calibri"/>
                        </a:rPr>
                        <a:t>2000</a:t>
                      </a:r>
                      <a:endParaRPr sz="1100">
                        <a:latin typeface="Calibri"/>
                        <a:cs typeface="Calibri"/>
                      </a:endParaRPr>
                    </a:p>
                  </a:txBody>
                  <a:tcPr marL="0" marR="0" marT="86360" marB="0">
                    <a:solidFill>
                      <a:srgbClr val="E7E7E7"/>
                    </a:solidFill>
                  </a:tcPr>
                </a:tc>
                <a:tc>
                  <a:txBody>
                    <a:bodyPr/>
                    <a:lstStyle/>
                    <a:p>
                      <a:pPr marL="24765" algn="ctr">
                        <a:lnSpc>
                          <a:spcPct val="100000"/>
                        </a:lnSpc>
                        <a:spcBef>
                          <a:spcPts val="680"/>
                        </a:spcBef>
                      </a:pPr>
                      <a:r>
                        <a:rPr sz="1100" spc="-5" dirty="0">
                          <a:latin typeface="Calibri"/>
                          <a:cs typeface="Calibri"/>
                        </a:rPr>
                        <a:t>Sl</a:t>
                      </a:r>
                      <a:r>
                        <a:rPr sz="1100" spc="5" dirty="0">
                          <a:latin typeface="Calibri"/>
                          <a:cs typeface="Calibri"/>
                        </a:rPr>
                        <a:t>o</a:t>
                      </a:r>
                      <a:r>
                        <a:rPr sz="1100" dirty="0">
                          <a:latin typeface="Calibri"/>
                          <a:cs typeface="Calibri"/>
                        </a:rPr>
                        <a:t>vensk</a:t>
                      </a:r>
                      <a:r>
                        <a:rPr sz="1100" spc="-5" dirty="0">
                          <a:latin typeface="Calibri"/>
                          <a:cs typeface="Calibri"/>
                        </a:rPr>
                        <a:t>o</a:t>
                      </a:r>
                      <a:r>
                        <a:rPr sz="1100" dirty="0">
                          <a:latin typeface="Calibri"/>
                          <a:cs typeface="Calibri"/>
                        </a:rPr>
                        <a:t>,</a:t>
                      </a:r>
                      <a:r>
                        <a:rPr sz="1100" spc="-35" dirty="0">
                          <a:latin typeface="Calibri"/>
                          <a:cs typeface="Calibri"/>
                        </a:rPr>
                        <a:t> </a:t>
                      </a:r>
                      <a:r>
                        <a:rPr sz="1100" dirty="0">
                          <a:latin typeface="Calibri"/>
                          <a:cs typeface="Calibri"/>
                        </a:rPr>
                        <a:t>P</a:t>
                      </a:r>
                      <a:r>
                        <a:rPr sz="1100" spc="5" dirty="0">
                          <a:latin typeface="Calibri"/>
                          <a:cs typeface="Calibri"/>
                        </a:rPr>
                        <a:t>o</a:t>
                      </a:r>
                      <a:r>
                        <a:rPr sz="1100" dirty="0">
                          <a:latin typeface="Calibri"/>
                          <a:cs typeface="Calibri"/>
                        </a:rPr>
                        <a:t>ls</a:t>
                      </a:r>
                      <a:r>
                        <a:rPr sz="1100" spc="-15" dirty="0">
                          <a:latin typeface="Calibri"/>
                          <a:cs typeface="Calibri"/>
                        </a:rPr>
                        <a:t>k</a:t>
                      </a:r>
                      <a:r>
                        <a:rPr sz="1100" dirty="0">
                          <a:latin typeface="Calibri"/>
                          <a:cs typeface="Calibri"/>
                        </a:rPr>
                        <a:t>o</a:t>
                      </a:r>
                      <a:endParaRPr sz="1100">
                        <a:latin typeface="Calibri"/>
                        <a:cs typeface="Calibri"/>
                      </a:endParaRPr>
                    </a:p>
                  </a:txBody>
                  <a:tcPr marL="0" marR="0" marT="86360" marB="0">
                    <a:solidFill>
                      <a:srgbClr val="E7E7E7"/>
                    </a:solidFill>
                  </a:tcPr>
                </a:tc>
                <a:extLst>
                  <a:ext uri="{0D108BD9-81ED-4DB2-BD59-A6C34878D82A}">
                    <a16:rowId xmlns:a16="http://schemas.microsoft.com/office/drawing/2014/main" val="10011"/>
                  </a:ext>
                </a:extLst>
              </a:tr>
              <a:tr h="355727">
                <a:tc>
                  <a:txBody>
                    <a:bodyPr/>
                    <a:lstStyle/>
                    <a:p>
                      <a:pPr marL="244475">
                        <a:lnSpc>
                          <a:spcPct val="100000"/>
                        </a:lnSpc>
                        <a:spcBef>
                          <a:spcPts val="680"/>
                        </a:spcBef>
                      </a:pPr>
                      <a:r>
                        <a:rPr sz="1100" b="1" spc="-5" dirty="0">
                          <a:latin typeface="Calibri"/>
                          <a:cs typeface="Calibri"/>
                        </a:rPr>
                        <a:t>Euroregion</a:t>
                      </a:r>
                      <a:r>
                        <a:rPr sz="1100" b="1" spc="-40" dirty="0">
                          <a:latin typeface="Calibri"/>
                          <a:cs typeface="Calibri"/>
                        </a:rPr>
                        <a:t> </a:t>
                      </a:r>
                      <a:r>
                        <a:rPr sz="1100" b="1" dirty="0">
                          <a:latin typeface="Calibri"/>
                          <a:cs typeface="Calibri"/>
                        </a:rPr>
                        <a:t>Bílé</a:t>
                      </a:r>
                      <a:r>
                        <a:rPr sz="1100" b="1" spc="-35" dirty="0">
                          <a:latin typeface="Calibri"/>
                          <a:cs typeface="Calibri"/>
                        </a:rPr>
                        <a:t> </a:t>
                      </a:r>
                      <a:r>
                        <a:rPr sz="1100" b="1" spc="-5" dirty="0">
                          <a:latin typeface="Calibri"/>
                          <a:cs typeface="Calibri"/>
                        </a:rPr>
                        <a:t>Karpaty</a:t>
                      </a:r>
                      <a:endParaRPr sz="1100">
                        <a:latin typeface="Calibri"/>
                        <a:cs typeface="Calibri"/>
                      </a:endParaRPr>
                    </a:p>
                  </a:txBody>
                  <a:tcPr marL="0" marR="0" marT="86360" marB="0">
                    <a:solidFill>
                      <a:srgbClr val="FFFFFF"/>
                    </a:solidFill>
                  </a:tcPr>
                </a:tc>
                <a:tc>
                  <a:txBody>
                    <a:bodyPr/>
                    <a:lstStyle/>
                    <a:p>
                      <a:pPr marR="620395" algn="r">
                        <a:lnSpc>
                          <a:spcPct val="100000"/>
                        </a:lnSpc>
                        <a:spcBef>
                          <a:spcPts val="680"/>
                        </a:spcBef>
                      </a:pPr>
                      <a:r>
                        <a:rPr sz="1100" dirty="0">
                          <a:latin typeface="Calibri"/>
                          <a:cs typeface="Calibri"/>
                        </a:rPr>
                        <a:t>30.</a:t>
                      </a:r>
                      <a:r>
                        <a:rPr sz="1100" spc="-40" dirty="0">
                          <a:latin typeface="Calibri"/>
                          <a:cs typeface="Calibri"/>
                        </a:rPr>
                        <a:t> </a:t>
                      </a:r>
                      <a:r>
                        <a:rPr sz="1100" dirty="0">
                          <a:latin typeface="Calibri"/>
                          <a:cs typeface="Calibri"/>
                        </a:rPr>
                        <a:t>07.</a:t>
                      </a:r>
                      <a:r>
                        <a:rPr sz="1100" spc="-30" dirty="0">
                          <a:latin typeface="Calibri"/>
                          <a:cs typeface="Calibri"/>
                        </a:rPr>
                        <a:t> </a:t>
                      </a:r>
                      <a:r>
                        <a:rPr sz="1100" dirty="0">
                          <a:latin typeface="Calibri"/>
                          <a:cs typeface="Calibri"/>
                        </a:rPr>
                        <a:t>2000</a:t>
                      </a:r>
                      <a:endParaRPr sz="1100">
                        <a:latin typeface="Calibri"/>
                        <a:cs typeface="Calibri"/>
                      </a:endParaRPr>
                    </a:p>
                  </a:txBody>
                  <a:tcPr marL="0" marR="0" marT="86360" marB="0">
                    <a:solidFill>
                      <a:srgbClr val="FFFFFF"/>
                    </a:solidFill>
                  </a:tcPr>
                </a:tc>
                <a:tc>
                  <a:txBody>
                    <a:bodyPr/>
                    <a:lstStyle/>
                    <a:p>
                      <a:pPr marL="24765" algn="ctr">
                        <a:lnSpc>
                          <a:spcPct val="100000"/>
                        </a:lnSpc>
                        <a:spcBef>
                          <a:spcPts val="680"/>
                        </a:spcBef>
                      </a:pPr>
                      <a:r>
                        <a:rPr sz="1100" dirty="0">
                          <a:latin typeface="Calibri"/>
                          <a:cs typeface="Calibri"/>
                        </a:rPr>
                        <a:t>Slovensko</a:t>
                      </a:r>
                      <a:endParaRPr sz="1100">
                        <a:latin typeface="Calibri"/>
                        <a:cs typeface="Calibri"/>
                      </a:endParaRPr>
                    </a:p>
                  </a:txBody>
                  <a:tcPr marL="0" marR="0" marT="86360" marB="0">
                    <a:solidFill>
                      <a:srgbClr val="FFFFFF"/>
                    </a:solidFill>
                  </a:tcPr>
                </a:tc>
                <a:extLst>
                  <a:ext uri="{0D108BD9-81ED-4DB2-BD59-A6C34878D82A}">
                    <a16:rowId xmlns:a16="http://schemas.microsoft.com/office/drawing/2014/main" val="10012"/>
                  </a:ext>
                </a:extLst>
              </a:tr>
              <a:tr h="355663">
                <a:tc>
                  <a:txBody>
                    <a:bodyPr/>
                    <a:lstStyle/>
                    <a:p>
                      <a:pPr marL="244475">
                        <a:lnSpc>
                          <a:spcPct val="100000"/>
                        </a:lnSpc>
                        <a:spcBef>
                          <a:spcPts val="680"/>
                        </a:spcBef>
                      </a:pPr>
                      <a:r>
                        <a:rPr sz="1100" b="1" spc="-5" dirty="0">
                          <a:latin typeface="Calibri"/>
                          <a:cs typeface="Calibri"/>
                        </a:rPr>
                        <a:t>Euroregion</a:t>
                      </a:r>
                      <a:r>
                        <a:rPr sz="1100" b="1" spc="-35" dirty="0">
                          <a:latin typeface="Calibri"/>
                          <a:cs typeface="Calibri"/>
                        </a:rPr>
                        <a:t> </a:t>
                      </a:r>
                      <a:r>
                        <a:rPr sz="1100" b="1" spc="-5" dirty="0">
                          <a:latin typeface="Calibri"/>
                          <a:cs typeface="Calibri"/>
                        </a:rPr>
                        <a:t>Silva</a:t>
                      </a:r>
                      <a:r>
                        <a:rPr sz="1100" b="1" spc="-25" dirty="0">
                          <a:latin typeface="Calibri"/>
                          <a:cs typeface="Calibri"/>
                        </a:rPr>
                        <a:t> </a:t>
                      </a:r>
                      <a:r>
                        <a:rPr sz="1100" b="1" dirty="0">
                          <a:latin typeface="Calibri"/>
                          <a:cs typeface="Calibri"/>
                        </a:rPr>
                        <a:t>Nortica</a:t>
                      </a:r>
                      <a:endParaRPr sz="1100">
                        <a:latin typeface="Calibri"/>
                        <a:cs typeface="Calibri"/>
                      </a:endParaRPr>
                    </a:p>
                  </a:txBody>
                  <a:tcPr marL="0" marR="0" marT="86360" marB="0">
                    <a:lnB w="28575">
                      <a:solidFill>
                        <a:srgbClr val="000000"/>
                      </a:solidFill>
                      <a:prstDash val="solid"/>
                    </a:lnB>
                    <a:solidFill>
                      <a:srgbClr val="E7E7E7"/>
                    </a:solidFill>
                  </a:tcPr>
                </a:tc>
                <a:tc>
                  <a:txBody>
                    <a:bodyPr/>
                    <a:lstStyle/>
                    <a:p>
                      <a:pPr marR="620395" algn="r">
                        <a:lnSpc>
                          <a:spcPct val="100000"/>
                        </a:lnSpc>
                        <a:spcBef>
                          <a:spcPts val="680"/>
                        </a:spcBef>
                      </a:pPr>
                      <a:r>
                        <a:rPr sz="1100" dirty="0">
                          <a:latin typeface="Calibri"/>
                          <a:cs typeface="Calibri"/>
                        </a:rPr>
                        <a:t>28.</a:t>
                      </a:r>
                      <a:r>
                        <a:rPr sz="1100" spc="-40" dirty="0">
                          <a:latin typeface="Calibri"/>
                          <a:cs typeface="Calibri"/>
                        </a:rPr>
                        <a:t> </a:t>
                      </a:r>
                      <a:r>
                        <a:rPr sz="1100" dirty="0">
                          <a:latin typeface="Calibri"/>
                          <a:cs typeface="Calibri"/>
                        </a:rPr>
                        <a:t>05.</a:t>
                      </a:r>
                      <a:r>
                        <a:rPr sz="1100" spc="-30" dirty="0">
                          <a:latin typeface="Calibri"/>
                          <a:cs typeface="Calibri"/>
                        </a:rPr>
                        <a:t> </a:t>
                      </a:r>
                      <a:r>
                        <a:rPr sz="1100" dirty="0">
                          <a:latin typeface="Calibri"/>
                          <a:cs typeface="Calibri"/>
                        </a:rPr>
                        <a:t>2002</a:t>
                      </a:r>
                      <a:endParaRPr sz="1100">
                        <a:latin typeface="Calibri"/>
                        <a:cs typeface="Calibri"/>
                      </a:endParaRPr>
                    </a:p>
                  </a:txBody>
                  <a:tcPr marL="0" marR="0" marT="86360" marB="0">
                    <a:lnB w="28575">
                      <a:solidFill>
                        <a:srgbClr val="000000"/>
                      </a:solidFill>
                      <a:prstDash val="solid"/>
                    </a:lnB>
                    <a:solidFill>
                      <a:srgbClr val="E7E7E7"/>
                    </a:solidFill>
                  </a:tcPr>
                </a:tc>
                <a:tc>
                  <a:txBody>
                    <a:bodyPr/>
                    <a:lstStyle/>
                    <a:p>
                      <a:pPr marL="22860" algn="ctr">
                        <a:lnSpc>
                          <a:spcPct val="100000"/>
                        </a:lnSpc>
                        <a:spcBef>
                          <a:spcPts val="680"/>
                        </a:spcBef>
                      </a:pPr>
                      <a:r>
                        <a:rPr sz="1100" dirty="0">
                          <a:latin typeface="Calibri"/>
                          <a:cs typeface="Calibri"/>
                        </a:rPr>
                        <a:t>Rakousko</a:t>
                      </a:r>
                      <a:endParaRPr sz="1100">
                        <a:latin typeface="Calibri"/>
                        <a:cs typeface="Calibri"/>
                      </a:endParaRPr>
                    </a:p>
                  </a:txBody>
                  <a:tcPr marL="0" marR="0" marT="86360" marB="0">
                    <a:lnB w="28575">
                      <a:solidFill>
                        <a:srgbClr val="000000"/>
                      </a:solidFill>
                      <a:prstDash val="solid"/>
                    </a:lnB>
                    <a:solidFill>
                      <a:srgbClr val="E7E7E7"/>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9536" y="2434726"/>
            <a:ext cx="2098073" cy="1490152"/>
          </a:xfrm>
          <a:prstGeom prst="rect">
            <a:avLst/>
          </a:prstGeom>
        </p:spPr>
        <p:txBody>
          <a:bodyPr vert="horz" wrap="square" lIns="0" tIns="12700" rIns="0" bIns="0" rtlCol="0">
            <a:spAutoFit/>
          </a:bodyPr>
          <a:lstStyle/>
          <a:p>
            <a:pPr marL="12700" marR="5080">
              <a:lnSpc>
                <a:spcPct val="100000"/>
              </a:lnSpc>
              <a:spcBef>
                <a:spcPts val="100"/>
              </a:spcBef>
            </a:pPr>
            <a:r>
              <a:rPr lang="cs-CZ" sz="4800" b="1" spc="-5" dirty="0">
                <a:latin typeface="Calibri"/>
                <a:cs typeface="Calibri"/>
              </a:rPr>
              <a:t>Opava</a:t>
            </a:r>
            <a:r>
              <a:rPr sz="4800" b="1" dirty="0">
                <a:latin typeface="Calibri"/>
                <a:cs typeface="Calibri"/>
              </a:rPr>
              <a:t>  </a:t>
            </a:r>
            <a:r>
              <a:rPr sz="4800" b="1" spc="-5" dirty="0">
                <a:latin typeface="Calibri"/>
                <a:cs typeface="Calibri"/>
              </a:rPr>
              <a:t>20</a:t>
            </a:r>
            <a:r>
              <a:rPr lang="cs-CZ" sz="4800" b="1" spc="-5" dirty="0">
                <a:latin typeface="Calibri"/>
                <a:cs typeface="Calibri"/>
              </a:rPr>
              <a:t>8</a:t>
            </a:r>
            <a:r>
              <a:rPr sz="4800" b="1" spc="-5" dirty="0">
                <a:latin typeface="Calibri"/>
                <a:cs typeface="Calibri"/>
              </a:rPr>
              <a:t>0?</a:t>
            </a:r>
            <a:endParaRPr sz="4800" dirty="0">
              <a:latin typeface="Calibri"/>
              <a:cs typeface="Calibri"/>
            </a:endParaRPr>
          </a:p>
        </p:txBody>
      </p:sp>
      <p:pic>
        <p:nvPicPr>
          <p:cNvPr id="5" name="Obrázek 4">
            <a:extLst>
              <a:ext uri="{FF2B5EF4-FFF2-40B4-BE49-F238E27FC236}">
                <a16:creationId xmlns:a16="http://schemas.microsoft.com/office/drawing/2014/main" id="{ECD26CAC-12D8-08BF-F8C7-09525602837F}"/>
              </a:ext>
            </a:extLst>
          </p:cNvPr>
          <p:cNvPicPr>
            <a:picLocks noChangeAspect="1"/>
          </p:cNvPicPr>
          <p:nvPr/>
        </p:nvPicPr>
        <p:blipFill>
          <a:blip r:embed="rId3"/>
          <a:stretch>
            <a:fillRect/>
          </a:stretch>
        </p:blipFill>
        <p:spPr>
          <a:xfrm>
            <a:off x="2667000" y="0"/>
            <a:ext cx="6858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41152" y="0"/>
            <a:ext cx="1451610" cy="1869439"/>
          </a:xfrm>
          <a:custGeom>
            <a:avLst/>
            <a:gdLst/>
            <a:ahLst/>
            <a:cxnLst/>
            <a:rect l="l" t="t" r="r" b="b"/>
            <a:pathLst>
              <a:path w="1451609" h="1869439">
                <a:moveTo>
                  <a:pt x="1451356" y="0"/>
                </a:moveTo>
                <a:lnTo>
                  <a:pt x="541909" y="0"/>
                </a:lnTo>
                <a:lnTo>
                  <a:pt x="0" y="541909"/>
                </a:lnTo>
                <a:lnTo>
                  <a:pt x="773785" y="1315707"/>
                </a:lnTo>
                <a:lnTo>
                  <a:pt x="563880" y="1525524"/>
                </a:lnTo>
                <a:lnTo>
                  <a:pt x="907288" y="1868932"/>
                </a:lnTo>
                <a:lnTo>
                  <a:pt x="1117155" y="1659064"/>
                </a:lnTo>
                <a:lnTo>
                  <a:pt x="1327023" y="1868932"/>
                </a:lnTo>
                <a:lnTo>
                  <a:pt x="1451356" y="1744599"/>
                </a:lnTo>
                <a:lnTo>
                  <a:pt x="1451356" y="0"/>
                </a:lnTo>
                <a:close/>
              </a:path>
            </a:pathLst>
          </a:custGeom>
          <a:solidFill>
            <a:srgbClr val="4471C4">
              <a:alpha val="30195"/>
            </a:srgbClr>
          </a:solidFill>
        </p:spPr>
        <p:txBody>
          <a:bodyPr wrap="square" lIns="0" tIns="0" rIns="0" bIns="0" rtlCol="0"/>
          <a:lstStyle/>
          <a:p>
            <a:endParaRPr/>
          </a:p>
        </p:txBody>
      </p:sp>
      <p:grpSp>
        <p:nvGrpSpPr>
          <p:cNvPr id="3" name="object 3"/>
          <p:cNvGrpSpPr/>
          <p:nvPr/>
        </p:nvGrpSpPr>
        <p:grpSpPr>
          <a:xfrm>
            <a:off x="1344167" y="643127"/>
            <a:ext cx="9433560" cy="6215380"/>
            <a:chOff x="1344167" y="643127"/>
            <a:chExt cx="9433560" cy="6215380"/>
          </a:xfrm>
        </p:grpSpPr>
        <p:sp>
          <p:nvSpPr>
            <p:cNvPr id="4" name="object 4"/>
            <p:cNvSpPr/>
            <p:nvPr/>
          </p:nvSpPr>
          <p:spPr>
            <a:xfrm>
              <a:off x="1344168" y="5721095"/>
              <a:ext cx="2261870" cy="1137285"/>
            </a:xfrm>
            <a:custGeom>
              <a:avLst/>
              <a:gdLst/>
              <a:ahLst/>
              <a:cxnLst/>
              <a:rect l="l" t="t" r="r" b="b"/>
              <a:pathLst>
                <a:path w="2261870" h="1137284">
                  <a:moveTo>
                    <a:pt x="2261616" y="1136904"/>
                  </a:moveTo>
                  <a:lnTo>
                    <a:pt x="1966823" y="840536"/>
                  </a:lnTo>
                  <a:lnTo>
                    <a:pt x="2172081" y="635254"/>
                  </a:lnTo>
                  <a:lnTo>
                    <a:pt x="1715770" y="178904"/>
                  </a:lnTo>
                  <a:lnTo>
                    <a:pt x="1511693" y="382943"/>
                  </a:lnTo>
                  <a:lnTo>
                    <a:pt x="1130808" y="0"/>
                  </a:lnTo>
                  <a:lnTo>
                    <a:pt x="0" y="1136904"/>
                  </a:lnTo>
                  <a:lnTo>
                    <a:pt x="2261616" y="1136904"/>
                  </a:lnTo>
                  <a:close/>
                </a:path>
              </a:pathLst>
            </a:custGeom>
            <a:solidFill>
              <a:srgbClr val="FFC000">
                <a:alpha val="30195"/>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1414271" y="643127"/>
              <a:ext cx="9363456" cy="5571744"/>
            </a:xfrm>
            <a:prstGeom prst="rect">
              <a:avLst/>
            </a:prstGeom>
          </p:spPr>
        </p:pic>
      </p:grpSp>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20944</TotalTime>
  <Words>6039</Words>
  <Application>Microsoft Office PowerPoint</Application>
  <PresentationFormat>Širokoúhlá obrazovka</PresentationFormat>
  <Paragraphs>535</Paragraphs>
  <Slides>80</Slides>
  <Notes>19</Notes>
  <HiddenSlides>0</HiddenSlides>
  <MMClips>0</MMClips>
  <ScaleCrop>false</ScaleCrop>
  <HeadingPairs>
    <vt:vector size="6" baseType="variant">
      <vt:variant>
        <vt:lpstr>Použitá písma</vt:lpstr>
      </vt:variant>
      <vt:variant>
        <vt:i4>15</vt:i4>
      </vt:variant>
      <vt:variant>
        <vt:lpstr>Motiv</vt:lpstr>
      </vt:variant>
      <vt:variant>
        <vt:i4>1</vt:i4>
      </vt:variant>
      <vt:variant>
        <vt:lpstr>Nadpisy snímků</vt:lpstr>
      </vt:variant>
      <vt:variant>
        <vt:i4>80</vt:i4>
      </vt:variant>
    </vt:vector>
  </HeadingPairs>
  <TitlesOfParts>
    <vt:vector size="96" baseType="lpstr">
      <vt:lpstr>-apple-system</vt:lpstr>
      <vt:lpstr>Arial</vt:lpstr>
      <vt:lpstr>Arial MT</vt:lpstr>
      <vt:lpstr>Calibri</vt:lpstr>
      <vt:lpstr>Calibri Light</vt:lpstr>
      <vt:lpstr>Google Sans</vt:lpstr>
      <vt:lpstr>Open Sans</vt:lpstr>
      <vt:lpstr>Oswald</vt:lpstr>
      <vt:lpstr>Roboto</vt:lpstr>
      <vt:lpstr>Source Sans 3</vt:lpstr>
      <vt:lpstr>Source Sans Pro</vt:lpstr>
      <vt:lpstr>Tahoma</vt:lpstr>
      <vt:lpstr>Times New Roman</vt:lpstr>
      <vt:lpstr>Verdana</vt:lpstr>
      <vt:lpstr>Wingdings</vt:lpstr>
      <vt:lpstr>Motiv Office</vt:lpstr>
      <vt:lpstr>Evropská územní spolupráce</vt:lpstr>
      <vt:lpstr>EÚS</vt:lpstr>
      <vt:lpstr>EUROREGIONY</vt:lpstr>
      <vt:lpstr>Euroregion…</vt:lpstr>
      <vt:lpstr>KDY SE OBJEVIL PRVNÍ EUROREGION?</vt:lpstr>
      <vt:lpstr>EXISTUJE EUROREGION Z POHLEDU EVROPSKÉ UNIE?</vt:lpstr>
      <vt:lpstr>EUROREGIONY V EVROPĚ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EVROPSKÉ SESKUPENÍ PRO ÚZEMNÍ SPOLUPRÁCI</vt:lpstr>
      <vt:lpstr>Fungování ESÚS</vt:lpstr>
      <vt:lpstr>Prezentace aplikace PowerPoint</vt:lpstr>
      <vt:lpstr>Prezentace aplikace PowerPoint</vt:lpstr>
      <vt:lpstr>Prezentace aplikace PowerPoint</vt:lpstr>
      <vt:lpstr>Prezentace aplikace PowerPoint</vt:lpstr>
      <vt:lpstr>Programové nástroje</vt:lpstr>
      <vt:lpstr>Operační programy</vt:lpstr>
      <vt:lpstr>Ukazatele programů</vt:lpstr>
      <vt:lpstr>Řízení programu</vt:lpstr>
      <vt:lpstr>Pravidlo n+3</vt:lpstr>
      <vt:lpstr>Přehled programů v období 2021-2027</vt:lpstr>
      <vt:lpstr>Prezentace aplikace PowerPoint</vt:lpstr>
      <vt:lpstr>Program Doprava</vt:lpstr>
      <vt:lpstr>iROP</vt:lpstr>
      <vt:lpstr>iROP</vt:lpstr>
      <vt:lpstr>Technologie a aplikace pro konkurenceschopnost </vt:lpstr>
      <vt:lpstr>Prezentace aplikace PowerPoint</vt:lpstr>
      <vt:lpstr>JAK</vt:lpstr>
      <vt:lpstr>Prezentace aplikace PowerPoint</vt:lpstr>
      <vt:lpstr>Životní prostředí</vt:lpstr>
      <vt:lpstr>Prezentace aplikace PowerPoint</vt:lpstr>
      <vt:lpstr>Spravedlivá transformace</vt:lpstr>
      <vt:lpstr>Prezentace aplikace PowerPoint</vt:lpstr>
      <vt:lpstr>Zaměstnanost Plus</vt:lpstr>
      <vt:lpstr>Prezentace aplikace PowerPoint</vt:lpstr>
      <vt:lpstr>Operační program Technická pomoc</vt:lpstr>
      <vt:lpstr>Operační program Azylového, migračního a integračního fondu</vt:lpstr>
      <vt:lpstr>Rybářství</vt:lpstr>
      <vt:lpstr>Operační program Fondu pro vnitřní bezpečnost</vt:lpstr>
      <vt:lpstr>Operační program Nástroje pro finanční podporu správy hranic a vízové politiky</vt:lpstr>
      <vt:lpstr>Programy přeshraniční spolupráce</vt:lpstr>
      <vt:lpstr>Hlavní cíle</vt:lpstr>
      <vt:lpstr>Typy programů Interreg</vt:lpstr>
      <vt:lpstr>Financování a podpora</vt:lpstr>
      <vt:lpstr>Prezentace aplikace PowerPoint</vt:lpstr>
      <vt:lpstr>INTERREG Česko - Polsko 2021-2027</vt:lpstr>
      <vt:lpstr>Program přeshraniční spolupráce Interreg Slovensko - Česko 2021 - 2027</vt:lpstr>
      <vt:lpstr>INTERREG Rakousko - Česko 2021-2027</vt:lpstr>
      <vt:lpstr>Programy nadnárodní a meziregionální spolupráce </vt:lpstr>
      <vt:lpstr>INTERREG EUROPE (2021-2027)</vt:lpstr>
      <vt:lpstr>Tematické oblasti</vt:lpstr>
      <vt:lpstr>Další programy</vt:lpstr>
      <vt:lpstr>Mezinárodní visegradský  fond</vt:lpstr>
      <vt:lpstr>Granty MVF</vt:lpstr>
      <vt:lpstr>Fond malých projektů</vt:lpstr>
      <vt:lpstr>Fond malých projektů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EUROREGIONY a Fondy malých projektů v období 2021 – 2027</vt:lpstr>
      <vt:lpstr>      Zjednodušení administrativy  přeshraničních projektů a  především zjednodušené  vyúčtování ve fondu malých  projektů</vt:lpstr>
      <vt:lpstr>Prezentace aplikace PowerPoint</vt:lpstr>
      <vt:lpstr>Prezentace aplikace PowerPoint</vt:lpstr>
      <vt:lpstr>Prezentace aplikace PowerPoint</vt:lpstr>
      <vt:lpstr>Krize prokázala, že hranice je handicapem, když vytváří překážky,  ale výhodou, když je hranice otevřená. Hranice jsou místa, kde lze  vytvářet a představovat nové politiky, a to nejen v případě krizí, ale  také v běžných situacích.</vt:lpstr>
      <vt:lpstr> Doporučená opatření, která je třeba přijmout v příhraničních regionech</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Rangl</dc:creator>
  <cp:lastModifiedBy>Martin Rangl</cp:lastModifiedBy>
  <cp:revision>9</cp:revision>
  <dcterms:created xsi:type="dcterms:W3CDTF">2024-10-17T17:59:08Z</dcterms:created>
  <dcterms:modified xsi:type="dcterms:W3CDTF">2024-11-01T07:08:29Z</dcterms:modified>
</cp:coreProperties>
</file>