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2" r:id="rId2"/>
  </p:sldMasterIdLst>
  <p:notesMasterIdLst>
    <p:notesMasterId r:id="rId99"/>
  </p:notesMasterIdLst>
  <p:sldIdLst>
    <p:sldId id="449" r:id="rId3"/>
    <p:sldId id="256" r:id="rId4"/>
    <p:sldId id="257" r:id="rId5"/>
    <p:sldId id="364" r:id="rId6"/>
    <p:sldId id="258" r:id="rId7"/>
    <p:sldId id="365" r:id="rId8"/>
    <p:sldId id="366" r:id="rId9"/>
    <p:sldId id="367" r:id="rId10"/>
    <p:sldId id="368" r:id="rId11"/>
    <p:sldId id="369" r:id="rId12"/>
    <p:sldId id="370" r:id="rId13"/>
    <p:sldId id="371" r:id="rId14"/>
    <p:sldId id="372" r:id="rId15"/>
    <p:sldId id="373" r:id="rId16"/>
    <p:sldId id="374" r:id="rId17"/>
    <p:sldId id="375" r:id="rId18"/>
    <p:sldId id="376" r:id="rId19"/>
    <p:sldId id="377" r:id="rId20"/>
    <p:sldId id="378" r:id="rId21"/>
    <p:sldId id="379" r:id="rId22"/>
    <p:sldId id="259" r:id="rId23"/>
    <p:sldId id="415" r:id="rId24"/>
    <p:sldId id="416" r:id="rId25"/>
    <p:sldId id="417" r:id="rId26"/>
    <p:sldId id="418" r:id="rId27"/>
    <p:sldId id="419" r:id="rId28"/>
    <p:sldId id="420" r:id="rId29"/>
    <p:sldId id="421" r:id="rId30"/>
    <p:sldId id="422" r:id="rId31"/>
    <p:sldId id="423" r:id="rId32"/>
    <p:sldId id="424" r:id="rId33"/>
    <p:sldId id="344" r:id="rId34"/>
    <p:sldId id="352" r:id="rId35"/>
    <p:sldId id="353" r:id="rId36"/>
    <p:sldId id="354" r:id="rId37"/>
    <p:sldId id="356" r:id="rId38"/>
    <p:sldId id="357" r:id="rId39"/>
    <p:sldId id="358" r:id="rId40"/>
    <p:sldId id="359" r:id="rId41"/>
    <p:sldId id="260" r:id="rId42"/>
    <p:sldId id="380" r:id="rId43"/>
    <p:sldId id="261" r:id="rId44"/>
    <p:sldId id="262" r:id="rId45"/>
    <p:sldId id="263" r:id="rId46"/>
    <p:sldId id="264" r:id="rId47"/>
    <p:sldId id="265" r:id="rId48"/>
    <p:sldId id="389" r:id="rId49"/>
    <p:sldId id="390" r:id="rId50"/>
    <p:sldId id="391" r:id="rId51"/>
    <p:sldId id="392" r:id="rId52"/>
    <p:sldId id="393" r:id="rId53"/>
    <p:sldId id="394" r:id="rId54"/>
    <p:sldId id="395" r:id="rId55"/>
    <p:sldId id="396" r:id="rId56"/>
    <p:sldId id="397" r:id="rId57"/>
    <p:sldId id="399" r:id="rId58"/>
    <p:sldId id="400" r:id="rId59"/>
    <p:sldId id="401" r:id="rId60"/>
    <p:sldId id="402" r:id="rId61"/>
    <p:sldId id="403" r:id="rId62"/>
    <p:sldId id="404" r:id="rId63"/>
    <p:sldId id="435" r:id="rId64"/>
    <p:sldId id="436" r:id="rId65"/>
    <p:sldId id="437" r:id="rId66"/>
    <p:sldId id="438" r:id="rId67"/>
    <p:sldId id="439" r:id="rId68"/>
    <p:sldId id="440" r:id="rId69"/>
    <p:sldId id="441" r:id="rId70"/>
    <p:sldId id="442" r:id="rId71"/>
    <p:sldId id="443" r:id="rId72"/>
    <p:sldId id="444" r:id="rId73"/>
    <p:sldId id="445" r:id="rId74"/>
    <p:sldId id="446" r:id="rId75"/>
    <p:sldId id="447" r:id="rId76"/>
    <p:sldId id="448" r:id="rId77"/>
    <p:sldId id="405" r:id="rId78"/>
    <p:sldId id="406" r:id="rId79"/>
    <p:sldId id="407" r:id="rId80"/>
    <p:sldId id="408" r:id="rId81"/>
    <p:sldId id="409" r:id="rId82"/>
    <p:sldId id="410" r:id="rId83"/>
    <p:sldId id="411" r:id="rId84"/>
    <p:sldId id="412" r:id="rId85"/>
    <p:sldId id="413" r:id="rId86"/>
    <p:sldId id="414" r:id="rId87"/>
    <p:sldId id="425" r:id="rId88"/>
    <p:sldId id="426" r:id="rId89"/>
    <p:sldId id="427" r:id="rId90"/>
    <p:sldId id="428" r:id="rId91"/>
    <p:sldId id="429" r:id="rId92"/>
    <p:sldId id="430" r:id="rId93"/>
    <p:sldId id="431" r:id="rId94"/>
    <p:sldId id="432" r:id="rId95"/>
    <p:sldId id="433" r:id="rId96"/>
    <p:sldId id="434" r:id="rId97"/>
    <p:sldId id="450" r:id="rId98"/>
  </p:sldIdLst>
  <p:sldSz cx="14630400" cy="8229600"/>
  <p:notesSz cx="8229600" cy="14630400"/>
  <p:embeddedFontLst>
    <p:embeddedFont>
      <p:font typeface="Franklin Gothic Book" panose="020B0503020102020204" pitchFamily="34" charset="0"/>
      <p:regular r:id="rId100"/>
      <p:italic r:id="rId101"/>
    </p:embeddedFont>
    <p:embeddedFont>
      <p:font typeface="Patrick Hand" panose="00000500000000000000" pitchFamily="2" charset="-18"/>
      <p:regular r:id="rId102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79101" autoAdjust="0"/>
  </p:normalViewPr>
  <p:slideViewPr>
    <p:cSldViewPr snapToGrid="0" snapToObjects="1">
      <p:cViewPr varScale="1">
        <p:scale>
          <a:sx n="49" d="100"/>
          <a:sy n="49" d="100"/>
        </p:scale>
        <p:origin x="15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font" Target="fonts/font3.fntdata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notesMaster" Target="notesMasters/notesMaster1.xml"/><Relationship Id="rId101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font" Target="fonts/font1.fntdata"/><Relationship Id="rId105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553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Ačkoli je v rámci řízení projektů mnoho zautomatizovaných procesů a ověřených postupů, není pochyb o tom, že využití dalšího nástroje, myšlenkových map, nemůže být na škodu. Myšlenkové mapy totiž pomohou buďto s úvodním vyhodnocováním cílů a s tím spojeným brainstormingem pro stanovení dalších kroků, nebo je lze využít pro přehledné znázornění úkolů a jejich částí týkajících se udržení chodu projektu. Navíc stejně jako se může projekt postupně měnit, například po stránce termínů a z nich dále vyplývajících problémů k řešení, i myšlenkovou mapu lze průběžně neustále aktualizovat, doplňovat a přizpůsobovat změnám. (</a:t>
            </a:r>
            <a:r>
              <a:rPr lang="cs-CZ" dirty="0" err="1"/>
              <a:t>Buzan</a:t>
            </a:r>
            <a:r>
              <a:rPr lang="cs-CZ" dirty="0"/>
              <a:t> &amp; </a:t>
            </a:r>
            <a:r>
              <a:rPr lang="cs-CZ" dirty="0" err="1"/>
              <a:t>Griffiths</a:t>
            </a:r>
            <a:r>
              <a:rPr lang="cs-CZ" dirty="0"/>
              <a:t>, 2013) Ačkoli se nelze vyhnout běžně lineárně tvořené projektové dokumentaci, je vhodné do základů projektu zahrnout i myšlenkovou mapu. Otázkou může být, zda stačí její papírová forma, kterou lze okopírovat a předat kolegům nebo je lepší pracovat se softwarem pro tvorbu myšlenkových map. Ani jedna varianta není špatně, ovšem </a:t>
            </a:r>
            <a:r>
              <a:rPr lang="cs-CZ" dirty="0" err="1"/>
              <a:t>Buzan</a:t>
            </a:r>
            <a:r>
              <a:rPr lang="cs-CZ" dirty="0"/>
              <a:t> &amp; </a:t>
            </a:r>
            <a:r>
              <a:rPr lang="cs-CZ" dirty="0" err="1"/>
              <a:t>Griffiths</a:t>
            </a:r>
            <a:r>
              <a:rPr lang="cs-CZ" dirty="0"/>
              <a:t> (2013) upozorňují na výhodu elektronických myšlenkových map, které nejen že se snadno sdílí s dalšími pracovníky, ale některé aplikace mají také možnost zobrazení v módu upraveném pro práci na projektech, například </a:t>
            </a:r>
            <a:r>
              <a:rPr lang="cs-CZ" dirty="0" err="1"/>
              <a:t>Buzanova</a:t>
            </a:r>
            <a:r>
              <a:rPr lang="cs-CZ" dirty="0"/>
              <a:t> aplikace </a:t>
            </a:r>
            <a:r>
              <a:rPr lang="cs-CZ" dirty="0" err="1"/>
              <a:t>iMindMap</a:t>
            </a:r>
            <a:r>
              <a:rPr lang="cs-CZ" dirty="0"/>
              <a:t> (dnes </a:t>
            </a:r>
            <a:r>
              <a:rPr lang="cs-CZ" dirty="0" err="1"/>
              <a:t>Ayoa</a:t>
            </a:r>
            <a:r>
              <a:rPr lang="cs-CZ" dirty="0"/>
              <a:t>) nebo </a:t>
            </a:r>
            <a:r>
              <a:rPr lang="cs-CZ" dirty="0" err="1"/>
              <a:t>MindManager</a:t>
            </a:r>
            <a:r>
              <a:rPr lang="cs-CZ" dirty="0"/>
              <a:t> doporučovaná Müllerem (2013). Myšlenková mapa obsahující všechny důležité body se tak snadno propojí například s </a:t>
            </a:r>
            <a:r>
              <a:rPr lang="cs-CZ" dirty="0" err="1"/>
              <a:t>Ganttovým</a:t>
            </a:r>
            <a:r>
              <a:rPr lang="cs-CZ" dirty="0"/>
              <a:t> diagramem nebo přepíše do automatizovaného seznamu úkolů, kam lze přidat více detailů k danému bodu. Hubatka (2021c) ovšem upozorňuje, že i toto je dovednost, kterou je třeba se nejprve dobře naučit, než je možné začít ji využívat. Ačkoli propojení intuitivní a kreativní techniky myšlenkových map a nástrojů projektového managementu s jasně danými pravidly má práci značně usnadnit, není vyloučeno, že mohou nastat matoucí situace, například když se stejný pojem objeví v mapě víckrát. Pracovat dále s takovou mapou chce úplné porozumění vazeb v projektu a znalosti, co z čeho vyplývá. Je potřeba mít zkušenosti s vedením projektů i myšlenkovým mapováním, aby bylo možné se s podobnými problémy vypořádat. V dnešní době ale existují i možnosti proškolení pro získání těchto dovedností. 28</a:t>
            </a:r>
          </a:p>
        </p:txBody>
      </p:sp>
    </p:spTree>
    <p:extLst>
      <p:ext uri="{BB962C8B-B14F-4D97-AF65-F5344CB8AC3E}">
        <p14:creationId xmlns:p14="http://schemas.microsoft.com/office/powerpoint/2010/main" val="24757112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Definice pojmu riziko není jednotná. Lze ho například definovat jako: „Pravděpodobnost či možnost vzniku ztráty, obecně nezdaru.“ (Smejkal, 2013, str. 90), či: „Variabilita možných výsledků nebo nejistota jejich dosažení.“ (Korecký aj., 2011, str. 28). Definice obsahují výrazy jako pravděpodobnost, variabilita, odchýlení či neurčitost.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98322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>
            <a:extLst>
              <a:ext uri="{FF2B5EF4-FFF2-40B4-BE49-F238E27FC236}">
                <a16:creationId xmlns:a16="http://schemas.microsoft.com/office/drawing/2014/main" id="{F980A520-2D3E-8E17-23FD-B5FEBB9A32C0}"/>
              </a:ext>
            </a:extLst>
          </p:cNvPr>
          <p:cNvGrpSpPr>
            <a:grpSpLocks/>
          </p:cNvGrpSpPr>
          <p:nvPr/>
        </p:nvGrpSpPr>
        <p:grpSpPr bwMode="auto">
          <a:xfrm>
            <a:off x="904241" y="893446"/>
            <a:ext cx="12809221" cy="6419850"/>
            <a:chOff x="564643" y="744469"/>
            <a:chExt cx="8005589" cy="5349671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EB10BB40-2BE7-F599-52A5-C67FBA347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>
                <a:gd name="T0" fmla="*/ 8761 w 10000"/>
                <a:gd name="T1" fmla="*/ 0 h 10000"/>
                <a:gd name="T2" fmla="*/ 10000 w 10000"/>
                <a:gd name="T3" fmla="*/ 0 h 10000"/>
                <a:gd name="T4" fmla="*/ 10000 w 10000"/>
                <a:gd name="T5" fmla="*/ 10000 h 10000"/>
                <a:gd name="T6" fmla="*/ 0 w 10000"/>
                <a:gd name="T7" fmla="*/ 10000 h 10000"/>
                <a:gd name="T8" fmla="*/ 0 w 10000"/>
                <a:gd name="T9" fmla="*/ 9357 h 10000"/>
                <a:gd name="T10" fmla="*/ 8761 w 10000"/>
                <a:gd name="T11" fmla="*/ 9357 h 10000"/>
                <a:gd name="T12" fmla="*/ 8761 w 10000"/>
                <a:gd name="T13" fmla="*/ 0 h 1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216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BCA0CBE-DCAF-F868-160D-8D74F8016303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>
                <a:gd name="T0" fmla="*/ 8762 w 10001"/>
                <a:gd name="T1" fmla="*/ 0 h 10000"/>
                <a:gd name="T2" fmla="*/ 10001 w 10001"/>
                <a:gd name="T3" fmla="*/ 0 h 10000"/>
                <a:gd name="T4" fmla="*/ 10001 w 10001"/>
                <a:gd name="T5" fmla="*/ 10000 h 10000"/>
                <a:gd name="T6" fmla="*/ 1 w 10001"/>
                <a:gd name="T7" fmla="*/ 10000 h 10000"/>
                <a:gd name="T8" fmla="*/ 1 w 10001"/>
                <a:gd name="T9" fmla="*/ 9352 h 10000"/>
                <a:gd name="T10" fmla="*/ 8762 w 10001"/>
                <a:gd name="T11" fmla="*/ 9346 h 10000"/>
                <a:gd name="T12" fmla="*/ 8762 w 10001"/>
                <a:gd name="T13" fmla="*/ 0 h 1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216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98154" y="2146145"/>
            <a:ext cx="10033475" cy="2517871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15889" y="4747537"/>
            <a:ext cx="8198008" cy="1303484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081F32A-B009-69ED-D05E-92CCBE2EBF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4241" y="7743826"/>
            <a:ext cx="1927861" cy="48577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DBC538F-E7FB-AA54-F68C-ABA5A6D58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1342" y="7743826"/>
            <a:ext cx="8427720" cy="48577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47DA47F-DF7E-7FFD-289C-B07E03F6A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95761" y="7743826"/>
            <a:ext cx="1917701" cy="485774"/>
          </a:xfrm>
        </p:spPr>
        <p:txBody>
          <a:bodyPr/>
          <a:lstStyle>
            <a:lvl1pPr>
              <a:defRPr baseline="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3B935B2-7572-48CE-87DF-4F8CE6F361A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47507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7B636-00E2-39D3-D737-C0D41E65D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F1BD3-5608-7A9C-2A77-51882679C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EF8F2-522B-B105-E455-69679B433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CA640-AB25-485C-86A6-B84416C8551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0733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2DF7193D-3AB1-88FF-A718-E2E7419B8EEB}"/>
              </a:ext>
            </a:extLst>
          </p:cNvPr>
          <p:cNvSpPr>
            <a:spLocks/>
          </p:cNvSpPr>
          <p:nvPr/>
        </p:nvSpPr>
        <p:spPr bwMode="auto">
          <a:xfrm>
            <a:off x="9781541" y="2023110"/>
            <a:ext cx="3931920" cy="5290186"/>
          </a:xfrm>
          <a:custGeom>
            <a:avLst/>
            <a:gdLst>
              <a:gd name="T0" fmla="*/ 3614 w 4125"/>
              <a:gd name="T1" fmla="*/ 0 h 5554"/>
              <a:gd name="T2" fmla="*/ 4125 w 4125"/>
              <a:gd name="T3" fmla="*/ 0 h 5554"/>
              <a:gd name="T4" fmla="*/ 4125 w 4125"/>
              <a:gd name="T5" fmla="*/ 5554 h 5554"/>
              <a:gd name="T6" fmla="*/ 0 w 4125"/>
              <a:gd name="T7" fmla="*/ 5554 h 5554"/>
              <a:gd name="T8" fmla="*/ 0 w 4125"/>
              <a:gd name="T9" fmla="*/ 5074 h 5554"/>
              <a:gd name="T10" fmla="*/ 3614 w 4125"/>
              <a:gd name="T11" fmla="*/ 5074 h 5554"/>
              <a:gd name="T12" fmla="*/ 3614 w 4125"/>
              <a:gd name="T13" fmla="*/ 0 h 5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 sz="2160"/>
          </a:p>
        </p:txBody>
      </p:sp>
      <p:sp>
        <p:nvSpPr>
          <p:cNvPr id="5" name="Freeform 7" title="Crop Mark">
            <a:extLst>
              <a:ext uri="{FF2B5EF4-FFF2-40B4-BE49-F238E27FC236}">
                <a16:creationId xmlns:a16="http://schemas.microsoft.com/office/drawing/2014/main" id="{2D5DB1BD-CA76-D8E0-6903-B5DA14376E30}"/>
              </a:ext>
            </a:extLst>
          </p:cNvPr>
          <p:cNvSpPr/>
          <p:nvPr/>
        </p:nvSpPr>
        <p:spPr bwMode="auto">
          <a:xfrm>
            <a:off x="9781541" y="2023110"/>
            <a:ext cx="3931920" cy="5290186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8030" y="1561634"/>
            <a:ext cx="11535565" cy="3423284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030" y="5059594"/>
            <a:ext cx="11535565" cy="1371989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160">
                <a:solidFill>
                  <a:schemeClr val="tx2"/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BCC9AEB-3C95-CDBB-E955-33F8F794FA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6461" y="7743826"/>
            <a:ext cx="1948179" cy="48577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3BA8134-864A-4C4F-D34A-B30398F83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1342" y="7743826"/>
            <a:ext cx="8427720" cy="48577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E4DAF58-DCA9-002D-ADFA-F695A2BC5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95761" y="7743826"/>
            <a:ext cx="1917701" cy="485774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770ECE1-50AA-461B-BEC2-706343284FA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746436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45920" y="2743201"/>
            <a:ext cx="5337344" cy="429768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30483" y="2743201"/>
            <a:ext cx="5337344" cy="429768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59394E5-6F7D-D751-F06F-A70420534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5321CE-7F79-B973-C1F2-5F37924A9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B9C7243-22AB-360B-CFC1-DD84D93B8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01BA9-AA62-47DB-94BF-DA99C254BAC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86171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822960"/>
            <a:ext cx="11521440" cy="17830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2808276"/>
            <a:ext cx="5337344" cy="988694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880" b="0" baseline="0">
                <a:solidFill>
                  <a:schemeClr val="tx2"/>
                </a:solidFill>
              </a:defRPr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5921" y="3966250"/>
            <a:ext cx="5337342" cy="307463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30016" y="2819705"/>
            <a:ext cx="5337344" cy="988694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880" b="0" baseline="0">
                <a:solidFill>
                  <a:schemeClr val="tx2"/>
                </a:solidFill>
              </a:defRPr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30016" y="3966250"/>
            <a:ext cx="5337344" cy="307463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9E8F247-A9BF-281E-AB32-80F1F5FA0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1E8928D-7D3B-624E-1573-FE7D131C4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B92549-D00A-7E16-7F74-CB9B82BC1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A3081-801A-45E1-A694-7AFD7C1ACAC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365644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F0B211A-D6D1-82BE-9FFD-A2DBFE379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F58231F-FAF7-FFE4-8C39-2FFA6F4F2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10C8049-8D3E-C4F8-F279-73AA5624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4FC5B-B1EC-4A3A-8DBA-18CDDD47DDC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04046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4794AAA-2751-B077-1E95-031D7232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C82E070-2A2B-58EB-624A-AEDE92B6A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B9201BC-1A3D-AD55-79EC-A881BEB55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4A1B5-6951-49FC-83FA-3D2C3203B90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48435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 title="Background Shape">
            <a:extLst>
              <a:ext uri="{FF2B5EF4-FFF2-40B4-BE49-F238E27FC236}">
                <a16:creationId xmlns:a16="http://schemas.microsoft.com/office/drawing/2014/main" id="{F10C6D79-AFFD-F32B-EE82-296FFD6F2CB6}"/>
              </a:ext>
            </a:extLst>
          </p:cNvPr>
          <p:cNvSpPr/>
          <p:nvPr/>
        </p:nvSpPr>
        <p:spPr>
          <a:xfrm>
            <a:off x="1" y="0"/>
            <a:ext cx="6365240" cy="822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1A7F9DAB-FE0D-37C2-AD2C-F14C480D2351}"/>
              </a:ext>
            </a:extLst>
          </p:cNvPr>
          <p:cNvSpPr/>
          <p:nvPr/>
        </p:nvSpPr>
        <p:spPr>
          <a:xfrm>
            <a:off x="6365240" y="0"/>
            <a:ext cx="274320" cy="822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10" title="Divider Bar">
            <a:extLst>
              <a:ext uri="{FF2B5EF4-FFF2-40B4-BE49-F238E27FC236}">
                <a16:creationId xmlns:a16="http://schemas.microsoft.com/office/drawing/2014/main" id="{96E9ACCE-38D7-7230-01CD-35E3B7B687F5}"/>
              </a:ext>
            </a:extLst>
          </p:cNvPr>
          <p:cNvSpPr/>
          <p:nvPr/>
        </p:nvSpPr>
        <p:spPr>
          <a:xfrm>
            <a:off x="6365240" y="0"/>
            <a:ext cx="274320" cy="822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80" y="822960"/>
            <a:ext cx="4626864" cy="2589461"/>
          </a:xfrm>
        </p:spPr>
        <p:txBody>
          <a:bodyPr>
            <a:noAutofit/>
          </a:bodyPr>
          <a:lstStyle>
            <a:lvl1pPr>
              <a:lnSpc>
                <a:spcPct val="84000"/>
              </a:lnSpc>
              <a:defRPr sz="528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7224" y="822961"/>
            <a:ext cx="6254496" cy="62103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20"/>
            </a:lvl3pPr>
            <a:lvl4pPr>
              <a:defRPr sz="162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8680" y="3427613"/>
            <a:ext cx="4626864" cy="3613267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800"/>
              </a:spcAft>
              <a:buNone/>
              <a:defRPr sz="192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94C0F867-19D7-891B-9ECD-424B9C1C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7743826"/>
            <a:ext cx="1445261" cy="48577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0D27A4CA-A827-C072-92DF-E71F7888B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6681" y="7743826"/>
            <a:ext cx="2849880" cy="48577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6749A317-C77B-E4D0-19C6-763D62B65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59262" y="7743826"/>
            <a:ext cx="1915160" cy="485774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3650B15-BE8C-4A85-BEDA-5F3F6215E51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56720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 title="Background Shape">
            <a:extLst>
              <a:ext uri="{FF2B5EF4-FFF2-40B4-BE49-F238E27FC236}">
                <a16:creationId xmlns:a16="http://schemas.microsoft.com/office/drawing/2014/main" id="{335C0E74-07DB-16F1-9253-98B9725DF04F}"/>
              </a:ext>
            </a:extLst>
          </p:cNvPr>
          <p:cNvSpPr/>
          <p:nvPr/>
        </p:nvSpPr>
        <p:spPr>
          <a:xfrm>
            <a:off x="1" y="0"/>
            <a:ext cx="6365240" cy="822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14617DE8-CB6E-BC36-739D-18BFD08457C1}"/>
              </a:ext>
            </a:extLst>
          </p:cNvPr>
          <p:cNvSpPr/>
          <p:nvPr/>
        </p:nvSpPr>
        <p:spPr>
          <a:xfrm>
            <a:off x="6365240" y="0"/>
            <a:ext cx="274320" cy="822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10" title="Divider Bar">
            <a:extLst>
              <a:ext uri="{FF2B5EF4-FFF2-40B4-BE49-F238E27FC236}">
                <a16:creationId xmlns:a16="http://schemas.microsoft.com/office/drawing/2014/main" id="{30EAFB5E-6987-44D3-19A5-EB50FCA6B7EA}"/>
              </a:ext>
            </a:extLst>
          </p:cNvPr>
          <p:cNvSpPr/>
          <p:nvPr/>
        </p:nvSpPr>
        <p:spPr>
          <a:xfrm>
            <a:off x="6365240" y="0"/>
            <a:ext cx="274320" cy="822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80" y="822960"/>
            <a:ext cx="4626864" cy="2589461"/>
          </a:xfrm>
        </p:spPr>
        <p:txBody>
          <a:bodyPr>
            <a:normAutofit/>
          </a:bodyPr>
          <a:lstStyle>
            <a:lvl1pPr>
              <a:lnSpc>
                <a:spcPct val="84000"/>
              </a:lnSpc>
              <a:defRPr sz="528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38544" y="2"/>
            <a:ext cx="7991856" cy="8229599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11480" indent="0">
              <a:buNone/>
              <a:defRPr sz="1800"/>
            </a:lvl2pPr>
            <a:lvl3pPr marL="822960" indent="0">
              <a:buNone/>
              <a:defRPr sz="180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8680" y="3427162"/>
            <a:ext cx="4626864" cy="3613718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800"/>
              </a:spcAft>
              <a:buNone/>
              <a:defRPr sz="192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BE1A483E-5B61-779A-83FC-E9DD181A71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7743826"/>
            <a:ext cx="1445261" cy="48577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6647986C-7F72-C789-CFE0-126E9B27E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6681" y="7743826"/>
            <a:ext cx="2849880" cy="48577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F9D4B06D-7B4C-7996-2BEA-D9AC54C16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59262" y="7743826"/>
            <a:ext cx="1915160" cy="485774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13C2B39-3F81-4281-9A3C-60A3E2F825C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7621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45920" y="2754632"/>
            <a:ext cx="11521440" cy="42862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B9FA3-6C15-F20D-063C-DA192A5FF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7DE19-E8AA-A8FC-FF4F-5CE1BD591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46E6D-140F-200C-34E3-08229C7BE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E3FED-EB1E-4D06-B796-A04A6F2A759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329478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009275" y="748987"/>
            <a:ext cx="2385520" cy="6291893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45921" y="748987"/>
            <a:ext cx="9159240" cy="6291893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38115-6495-2B37-02F2-F864F6391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3C36-C21D-0A16-8976-7CFAD0924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8CA61-3CC7-7D3F-8BD5-95DF5B4FC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AEDAD-D24A-4DD0-96F7-2E62F8F23C8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453309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sz="half" idx="1"/>
          </p:nvPr>
        </p:nvSpPr>
        <p:spPr>
          <a:xfrm>
            <a:off x="731520" y="1920240"/>
            <a:ext cx="6461760" cy="543115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7437120" y="1920240"/>
            <a:ext cx="6461760" cy="543115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E1354E1-3307-A686-68B9-ECDFFDFE16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" y="7494270"/>
            <a:ext cx="3413760" cy="5715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E188564-713F-C8DA-9845-C532361C4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98720" y="7494270"/>
            <a:ext cx="4632960" cy="5715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C1CDDDC-EA18-1077-60CC-F79601213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85120" y="7494270"/>
            <a:ext cx="3413760" cy="5715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3DE34-5181-4717-88B9-5275F894F34E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99935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sz="half" idx="1"/>
          </p:nvPr>
        </p:nvSpPr>
        <p:spPr>
          <a:xfrm>
            <a:off x="731520" y="1920240"/>
            <a:ext cx="6461760" cy="543115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nline obrázek 3"/>
          <p:cNvSpPr>
            <a:spLocks noGrp="1"/>
          </p:cNvSpPr>
          <p:nvPr>
            <p:ph type="clipArt" sz="half" idx="2"/>
          </p:nvPr>
        </p:nvSpPr>
        <p:spPr>
          <a:xfrm>
            <a:off x="7437120" y="1920240"/>
            <a:ext cx="6461760" cy="5431156"/>
          </a:xfrm>
        </p:spPr>
        <p:txBody>
          <a:bodyPr rtlCol="0">
            <a:normAutofit/>
          </a:bodyPr>
          <a:lstStyle/>
          <a:p>
            <a:pPr lvl="0"/>
            <a:endParaRPr lang="cs-CZ" noProof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4CC8BE1-8286-E354-8B89-C20451C6D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" y="7494270"/>
            <a:ext cx="3413760" cy="5715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8DA9A77-4EA2-AC9C-9AB6-FF792E3C2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98720" y="7494270"/>
            <a:ext cx="4632960" cy="5715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6FE0F55-4F43-7DED-02B7-835487D9A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85120" y="7494270"/>
            <a:ext cx="3413760" cy="5715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0F2C3-5468-4285-933A-4D7F0A9F3733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88228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C9A2EFF-9684-8C4F-FA8F-201CBA5D34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45920" y="822960"/>
            <a:ext cx="11521440" cy="178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  <a:endParaRPr lang="en-US" altLang="cs-CZ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5112393-1D0D-F908-8D25-9ECDDC13CE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645920" y="2743200"/>
            <a:ext cx="11521440" cy="429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Po kliknutí můžete upravovat styly textu v předloze.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21184-6AF3-7D7E-6738-9374C40109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68782" y="7743826"/>
            <a:ext cx="1445259" cy="4857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9DFC7-93E0-0E45-120B-DD934C8372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72181" y="7743826"/>
            <a:ext cx="7536179" cy="4857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75BE3-5A8C-4B0A-636A-2C87EFA403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6502" y="7743826"/>
            <a:ext cx="1915160" cy="4857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0AB41A15-F144-4DEA-9159-AEA90389249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12BA27-7D4E-4247-CB22-3078C2CB25E0}"/>
              </a:ext>
            </a:extLst>
          </p:cNvPr>
          <p:cNvSpPr/>
          <p:nvPr/>
        </p:nvSpPr>
        <p:spPr>
          <a:xfrm>
            <a:off x="574040" y="0"/>
            <a:ext cx="274320" cy="822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>
            <a:extLst>
              <a:ext uri="{FF2B5EF4-FFF2-40B4-BE49-F238E27FC236}">
                <a16:creationId xmlns:a16="http://schemas.microsoft.com/office/drawing/2014/main" id="{0C4C4E0E-A794-EDE9-6069-66B26628446A}"/>
              </a:ext>
            </a:extLst>
          </p:cNvPr>
          <p:cNvSpPr/>
          <p:nvPr/>
        </p:nvSpPr>
        <p:spPr>
          <a:xfrm>
            <a:off x="574040" y="0"/>
            <a:ext cx="274320" cy="822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48676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822960" rtl="0" fontAlgn="base">
        <a:lnSpc>
          <a:spcPct val="89000"/>
        </a:lnSpc>
        <a:spcBef>
          <a:spcPct val="0"/>
        </a:spcBef>
        <a:spcAft>
          <a:spcPct val="0"/>
        </a:spcAft>
        <a:defRPr sz="528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822960" rtl="0" fontAlgn="base">
        <a:lnSpc>
          <a:spcPct val="89000"/>
        </a:lnSpc>
        <a:spcBef>
          <a:spcPct val="0"/>
        </a:spcBef>
        <a:spcAft>
          <a:spcPct val="0"/>
        </a:spcAft>
        <a:defRPr sz="5280">
          <a:solidFill>
            <a:schemeClr val="tx2"/>
          </a:solidFill>
          <a:latin typeface="Franklin Gothic Book" panose="020B0503020102020204" pitchFamily="34" charset="0"/>
        </a:defRPr>
      </a:lvl2pPr>
      <a:lvl3pPr algn="l" defTabSz="822960" rtl="0" fontAlgn="base">
        <a:lnSpc>
          <a:spcPct val="89000"/>
        </a:lnSpc>
        <a:spcBef>
          <a:spcPct val="0"/>
        </a:spcBef>
        <a:spcAft>
          <a:spcPct val="0"/>
        </a:spcAft>
        <a:defRPr sz="5280">
          <a:solidFill>
            <a:schemeClr val="tx2"/>
          </a:solidFill>
          <a:latin typeface="Franklin Gothic Book" panose="020B0503020102020204" pitchFamily="34" charset="0"/>
        </a:defRPr>
      </a:lvl3pPr>
      <a:lvl4pPr algn="l" defTabSz="822960" rtl="0" fontAlgn="base">
        <a:lnSpc>
          <a:spcPct val="89000"/>
        </a:lnSpc>
        <a:spcBef>
          <a:spcPct val="0"/>
        </a:spcBef>
        <a:spcAft>
          <a:spcPct val="0"/>
        </a:spcAft>
        <a:defRPr sz="5280">
          <a:solidFill>
            <a:schemeClr val="tx2"/>
          </a:solidFill>
          <a:latin typeface="Franklin Gothic Book" panose="020B0503020102020204" pitchFamily="34" charset="0"/>
        </a:defRPr>
      </a:lvl4pPr>
      <a:lvl5pPr algn="l" defTabSz="822960" rtl="0" fontAlgn="base">
        <a:lnSpc>
          <a:spcPct val="89000"/>
        </a:lnSpc>
        <a:spcBef>
          <a:spcPct val="0"/>
        </a:spcBef>
        <a:spcAft>
          <a:spcPct val="0"/>
        </a:spcAft>
        <a:defRPr sz="5280">
          <a:solidFill>
            <a:schemeClr val="tx2"/>
          </a:solidFill>
          <a:latin typeface="Franklin Gothic Book" panose="020B0503020102020204" pitchFamily="34" charset="0"/>
        </a:defRPr>
      </a:lvl5pPr>
      <a:lvl6pPr marL="548640" algn="l" defTabSz="822960" rtl="0" fontAlgn="base">
        <a:lnSpc>
          <a:spcPct val="89000"/>
        </a:lnSpc>
        <a:spcBef>
          <a:spcPct val="0"/>
        </a:spcBef>
        <a:spcAft>
          <a:spcPct val="0"/>
        </a:spcAft>
        <a:defRPr sz="5280">
          <a:solidFill>
            <a:schemeClr val="tx2"/>
          </a:solidFill>
          <a:latin typeface="Franklin Gothic Book" panose="020B0503020102020204" pitchFamily="34" charset="0"/>
        </a:defRPr>
      </a:lvl6pPr>
      <a:lvl7pPr marL="1097280" algn="l" defTabSz="822960" rtl="0" fontAlgn="base">
        <a:lnSpc>
          <a:spcPct val="89000"/>
        </a:lnSpc>
        <a:spcBef>
          <a:spcPct val="0"/>
        </a:spcBef>
        <a:spcAft>
          <a:spcPct val="0"/>
        </a:spcAft>
        <a:defRPr sz="5280">
          <a:solidFill>
            <a:schemeClr val="tx2"/>
          </a:solidFill>
          <a:latin typeface="Franklin Gothic Book" panose="020B0503020102020204" pitchFamily="34" charset="0"/>
        </a:defRPr>
      </a:lvl7pPr>
      <a:lvl8pPr marL="1645920" algn="l" defTabSz="822960" rtl="0" fontAlgn="base">
        <a:lnSpc>
          <a:spcPct val="89000"/>
        </a:lnSpc>
        <a:spcBef>
          <a:spcPct val="0"/>
        </a:spcBef>
        <a:spcAft>
          <a:spcPct val="0"/>
        </a:spcAft>
        <a:defRPr sz="5280">
          <a:solidFill>
            <a:schemeClr val="tx2"/>
          </a:solidFill>
          <a:latin typeface="Franklin Gothic Book" panose="020B0503020102020204" pitchFamily="34" charset="0"/>
        </a:defRPr>
      </a:lvl8pPr>
      <a:lvl9pPr marL="2194560" algn="l" defTabSz="822960" rtl="0" fontAlgn="base">
        <a:lnSpc>
          <a:spcPct val="89000"/>
        </a:lnSpc>
        <a:spcBef>
          <a:spcPct val="0"/>
        </a:spcBef>
        <a:spcAft>
          <a:spcPct val="0"/>
        </a:spcAft>
        <a:defRPr sz="5280">
          <a:solidFill>
            <a:schemeClr val="tx2"/>
          </a:solidFill>
          <a:latin typeface="Franklin Gothic Book" panose="020B0503020102020204" pitchFamily="34" charset="0"/>
        </a:defRPr>
      </a:lvl9pPr>
    </p:titleStyle>
    <p:bodyStyle>
      <a:lvl1pPr marL="459106" indent="-459106" algn="l" defTabSz="822960" rtl="0" fontAlgn="base">
        <a:lnSpc>
          <a:spcPct val="94000"/>
        </a:lnSpc>
        <a:spcBef>
          <a:spcPts val="1200"/>
        </a:spcBef>
        <a:spcAft>
          <a:spcPts val="240"/>
        </a:spcAft>
        <a:buFont typeface="Franklin Gothic Book" panose="020B0503020102020204" pitchFamily="34" charset="0"/>
        <a:buChar char="■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1097280" indent="-459106" algn="l" defTabSz="822960" rtl="0" fontAlgn="base">
        <a:lnSpc>
          <a:spcPct val="94000"/>
        </a:lnSpc>
        <a:spcBef>
          <a:spcPts val="600"/>
        </a:spcBef>
        <a:spcAft>
          <a:spcPts val="240"/>
        </a:spcAft>
        <a:buFont typeface="Franklin Gothic Book" panose="020B0503020102020204" pitchFamily="34" charset="0"/>
        <a:buChar char="–"/>
        <a:defRPr sz="2400" i="1" kern="1200">
          <a:solidFill>
            <a:schemeClr val="tx2"/>
          </a:solidFill>
          <a:latin typeface="+mn-lt"/>
          <a:ea typeface="+mn-ea"/>
          <a:cs typeface="+mn-cs"/>
        </a:defRPr>
      </a:lvl2pPr>
      <a:lvl3pPr marL="1645920" indent="-459106" algn="l" defTabSz="822960" rtl="0" fontAlgn="base">
        <a:lnSpc>
          <a:spcPct val="94000"/>
        </a:lnSpc>
        <a:spcBef>
          <a:spcPts val="600"/>
        </a:spcBef>
        <a:spcAft>
          <a:spcPts val="240"/>
        </a:spcAft>
        <a:buFont typeface="Franklin Gothic Book" panose="020B0503020102020204" pitchFamily="34" charset="0"/>
        <a:buChar char="■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2194560" indent="-459106" algn="l" defTabSz="822960" rtl="0" fontAlgn="base">
        <a:lnSpc>
          <a:spcPct val="94000"/>
        </a:lnSpc>
        <a:spcBef>
          <a:spcPts val="600"/>
        </a:spcBef>
        <a:spcAft>
          <a:spcPts val="240"/>
        </a:spcAft>
        <a:buFont typeface="Franklin Gothic Book" panose="020B0503020102020204" pitchFamily="34" charset="0"/>
        <a:buChar char="–"/>
        <a:defRPr i="1" kern="1200">
          <a:solidFill>
            <a:schemeClr val="tx2"/>
          </a:solidFill>
          <a:latin typeface="+mn-lt"/>
          <a:ea typeface="+mn-ea"/>
          <a:cs typeface="+mn-cs"/>
        </a:defRPr>
      </a:lvl4pPr>
      <a:lvl5pPr marL="2743200" indent="-459106" algn="l" defTabSz="822960" rtl="0" fontAlgn="base">
        <a:lnSpc>
          <a:spcPct val="94000"/>
        </a:lnSpc>
        <a:spcBef>
          <a:spcPts val="600"/>
        </a:spcBef>
        <a:spcAft>
          <a:spcPts val="240"/>
        </a:spcAft>
        <a:buFont typeface="Franklin Gothic Book" panose="020B0503020102020204" pitchFamily="34" charset="0"/>
        <a:buChar char="■"/>
        <a:defRPr sz="1920" kern="1200">
          <a:solidFill>
            <a:schemeClr val="tx2"/>
          </a:solidFill>
          <a:latin typeface="+mn-lt"/>
          <a:ea typeface="+mn-ea"/>
          <a:cs typeface="+mn-cs"/>
        </a:defRPr>
      </a:lvl5pPr>
      <a:lvl6pPr marL="3291840" indent="-460858" algn="l" defTabSz="822960" rtl="0" eaLnBrk="1" latinLnBrk="0" hangingPunct="1">
        <a:lnSpc>
          <a:spcPct val="94000"/>
        </a:lnSpc>
        <a:spcBef>
          <a:spcPts val="600"/>
        </a:spcBef>
        <a:spcAft>
          <a:spcPts val="240"/>
        </a:spcAft>
        <a:buFont typeface="Franklin Gothic Book" panose="020B0503020102020204" pitchFamily="34" charset="0"/>
        <a:buChar char="–"/>
        <a:defRPr sz="192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0" indent="-460858" algn="l" defTabSz="822960" rtl="0" eaLnBrk="1" latinLnBrk="0" hangingPunct="1">
        <a:lnSpc>
          <a:spcPct val="94000"/>
        </a:lnSpc>
        <a:spcBef>
          <a:spcPts val="600"/>
        </a:spcBef>
        <a:spcAft>
          <a:spcPts val="240"/>
        </a:spcAft>
        <a:buFont typeface="Franklin Gothic Book" panose="020B0503020102020204" pitchFamily="34" charset="0"/>
        <a:buChar char="■"/>
        <a:defRPr sz="168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4389120" indent="-460858" algn="l" defTabSz="822960" rtl="0" eaLnBrk="1" latinLnBrk="0" hangingPunct="1">
        <a:lnSpc>
          <a:spcPct val="94000"/>
        </a:lnSpc>
        <a:spcBef>
          <a:spcPts val="600"/>
        </a:spcBef>
        <a:spcAft>
          <a:spcPts val="240"/>
        </a:spcAft>
        <a:buFont typeface="Franklin Gothic Book" panose="020B0503020102020204" pitchFamily="34" charset="0"/>
        <a:buChar char="–"/>
        <a:defRPr sz="168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937760" indent="-460858" algn="l" defTabSz="822960" rtl="0" eaLnBrk="1" latinLnBrk="0" hangingPunct="1">
        <a:lnSpc>
          <a:spcPct val="94000"/>
        </a:lnSpc>
        <a:spcBef>
          <a:spcPts val="600"/>
        </a:spcBef>
        <a:spcAft>
          <a:spcPts val="240"/>
        </a:spcAft>
        <a:buFont typeface="Franklin Gothic Book" panose="020B0503020102020204" pitchFamily="34" charset="0"/>
        <a:buChar char="■"/>
        <a:defRPr sz="168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5" Type="http://schemas.openxmlformats.org/officeDocument/2006/relationships/image" Target="../media/image17.png"/><Relationship Id="rId4" Type="http://schemas.openxmlformats.org/officeDocument/2006/relationships/image" Target="../media/image7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7.png"/><Relationship Id="rId5" Type="http://schemas.openxmlformats.org/officeDocument/2006/relationships/image" Target="../media/image64.png"/><Relationship Id="rId4" Type="http://schemas.openxmlformats.org/officeDocument/2006/relationships/image" Target="../media/image9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7FDECF-4815-2939-3B2D-0F88DE348E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Projektové Řízení</a:t>
            </a:r>
          </a:p>
        </p:txBody>
      </p:sp>
      <p:sp>
        <p:nvSpPr>
          <p:cNvPr id="4" name="Text 3">
            <a:extLst>
              <a:ext uri="{FF2B5EF4-FFF2-40B4-BE49-F238E27FC236}">
                <a16:creationId xmlns:a16="http://schemas.microsoft.com/office/drawing/2014/main" id="{20FC0E12-C468-F693-5549-CBC2FB9E78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6275" y="4748213"/>
            <a:ext cx="8197850" cy="1303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400"/>
              </a:lnSpc>
              <a:buNone/>
            </a:pPr>
            <a:r>
              <a:rPr lang="en-US" sz="2400" b="1" dirty="0">
                <a:solidFill>
                  <a:srgbClr val="383838"/>
                </a:solidFill>
                <a:latin typeface="Patrick Hand Bold" pitchFamily="34" charset="0"/>
                <a:ea typeface="Patrick Hand Bold" pitchFamily="34" charset="-122"/>
                <a:cs typeface="Patrick Hand Bold" pitchFamily="34" charset="-120"/>
              </a:rPr>
              <a:t>by Martin Rangl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11668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953458"/>
            <a:ext cx="4937760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Řízení změn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864037" y="2940844"/>
            <a:ext cx="7415927" cy="3335179"/>
          </a:xfrm>
          <a:prstGeom prst="roundRect">
            <a:avLst>
              <a:gd name="adj" fmla="val 3109"/>
            </a:avLst>
          </a:prstGeom>
          <a:noFill/>
          <a:ln w="1524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79277" y="2956084"/>
            <a:ext cx="7385447" cy="110156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126093" y="3111818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Komunikace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4822627" y="3111818"/>
            <a:ext cx="319528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Transparentní a otevřené informování o změnách.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879277" y="4057650"/>
            <a:ext cx="7385447" cy="110156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1126093" y="4213384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Zapojení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4822627" y="4213384"/>
            <a:ext cx="319528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Možnost participovat na procesu změn a sdílet myšlenky.</a:t>
            </a:r>
            <a:endParaRPr lang="en-US" sz="1900" dirty="0"/>
          </a:p>
        </p:txBody>
      </p:sp>
      <p:sp>
        <p:nvSpPr>
          <p:cNvPr id="11" name="Shape 8"/>
          <p:cNvSpPr/>
          <p:nvPr/>
        </p:nvSpPr>
        <p:spPr>
          <a:xfrm>
            <a:off x="879277" y="5159216"/>
            <a:ext cx="7385447" cy="110156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1126093" y="5314950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Podpora</a:t>
            </a:r>
            <a:endParaRPr lang="en-US" sz="1900" dirty="0"/>
          </a:p>
        </p:txBody>
      </p:sp>
      <p:sp>
        <p:nvSpPr>
          <p:cNvPr id="13" name="Text 10"/>
          <p:cNvSpPr/>
          <p:nvPr/>
        </p:nvSpPr>
        <p:spPr>
          <a:xfrm>
            <a:off x="4822627" y="5314950"/>
            <a:ext cx="319528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Poskytnutí potřebné podpory a zdrojů pro úspěšné zavedení změn.</a:t>
            </a:r>
            <a:endParaRPr lang="en-US" sz="19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139904"/>
            <a:ext cx="4937760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Závěr a klíčové poznatky</a:t>
            </a:r>
            <a:endParaRPr lang="en-US" sz="38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37" y="2127290"/>
            <a:ext cx="617220" cy="61722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64037" y="2991326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Spolupráce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864037" y="3448050"/>
            <a:ext cx="3522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Efektivní management se děje v spolupráci.</a:t>
            </a:r>
            <a:endParaRPr lang="en-US" sz="19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7142" y="2127290"/>
            <a:ext cx="617220" cy="61722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757142" y="2991326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Vzdělávání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4757142" y="3448050"/>
            <a:ext cx="3522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Kontinuální rozvoj a učení jsou klíčové pro úspěšný management.</a:t>
            </a:r>
            <a:endParaRPr lang="en-US" sz="19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037" y="4978717"/>
            <a:ext cx="617220" cy="617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64037" y="5842754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Flexibilita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864037" y="6299478"/>
            <a:ext cx="3522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Přizpůsobování se měnícím se podmínkám je zásadní.</a:t>
            </a:r>
            <a:endParaRPr lang="en-US" sz="19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7142" y="4978717"/>
            <a:ext cx="617220" cy="617220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4757142" y="5842754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Vedení</a:t>
            </a:r>
            <a:endParaRPr lang="en-US" sz="1900" dirty="0"/>
          </a:p>
        </p:txBody>
      </p:sp>
      <p:sp>
        <p:nvSpPr>
          <p:cNvPr id="15" name="Text 8"/>
          <p:cNvSpPr/>
          <p:nvPr/>
        </p:nvSpPr>
        <p:spPr>
          <a:xfrm>
            <a:off x="4757142" y="6299478"/>
            <a:ext cx="3522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Silné a spravedlivé vedení je základním kamenem efektivního managementu.</a:t>
            </a:r>
            <a:endParaRPr lang="en-US" sz="19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2556391"/>
            <a:ext cx="6814066" cy="851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700"/>
              </a:lnSpc>
              <a:buNone/>
            </a:pPr>
            <a:r>
              <a:rPr lang="en-US" sz="53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Využití Ganttova diagramu</a:t>
            </a:r>
            <a:endParaRPr lang="en-US" sz="5350" dirty="0"/>
          </a:p>
        </p:txBody>
      </p:sp>
      <p:sp>
        <p:nvSpPr>
          <p:cNvPr id="4" name="Text 1"/>
          <p:cNvSpPr/>
          <p:nvPr/>
        </p:nvSpPr>
        <p:spPr>
          <a:xfrm>
            <a:off x="864037" y="3778329"/>
            <a:ext cx="7415927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Ganttův diagram je vizuální nástroj pro plánování a sledování projektů. Je to jednoduchý, ale efektivní nástroj, který umožňuje vizualizovat úkoly, časové harmonogramy a závislosti v projektech.</a:t>
            </a:r>
            <a:endParaRPr lang="en-US" sz="1900" dirty="0"/>
          </a:p>
        </p:txBody>
      </p:sp>
      <p:sp>
        <p:nvSpPr>
          <p:cNvPr id="5" name="Shape 2"/>
          <p:cNvSpPr/>
          <p:nvPr/>
        </p:nvSpPr>
        <p:spPr>
          <a:xfrm>
            <a:off x="864037" y="5259586"/>
            <a:ext cx="394930" cy="394930"/>
          </a:xfrm>
          <a:prstGeom prst="roundRect">
            <a:avLst>
              <a:gd name="adj" fmla="val 23151155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529239"/>
            <a:ext cx="4937760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Co je to Ganttův diagram?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864037" y="2516624"/>
            <a:ext cx="3584615" cy="2561034"/>
          </a:xfrm>
          <a:prstGeom prst="roundRect">
            <a:avLst>
              <a:gd name="adj" fmla="val 404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126093" y="2778681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Vizuální znázornění úkolů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1126093" y="3235404"/>
            <a:ext cx="3060502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Každý úkol je reprezentován vodorovným pruhem s definovaným datem zahájení a dokončení.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4695468" y="2516624"/>
            <a:ext cx="3584615" cy="2561034"/>
          </a:xfrm>
          <a:prstGeom prst="roundRect">
            <a:avLst>
              <a:gd name="adj" fmla="val 404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57524" y="2778681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Zobrazení závislostí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4957524" y="3235404"/>
            <a:ext cx="3060502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Ukazuje, jak jsou úkoly propojeny, a zdůrazňuje závislosti mezi nimi.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864037" y="5324475"/>
            <a:ext cx="7415927" cy="1375886"/>
          </a:xfrm>
          <a:prstGeom prst="roundRect">
            <a:avLst>
              <a:gd name="adj" fmla="val 7536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126093" y="5586532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Zobrazení pokroku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1126093" y="6043255"/>
            <a:ext cx="689181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Lze ho použít pro vizualizaci aktuálního pokroku projektu.</a:t>
            </a:r>
            <a:endParaRPr lang="en-US" sz="19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1775698"/>
            <a:ext cx="5858947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Hlavní výhody Ganttova diagramu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350437" y="3040737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74274" y="3170277"/>
            <a:ext cx="107633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7152680" y="3040737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Přesnost plánování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7152680" y="3497461"/>
            <a:ext cx="278237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Umožňuje přesně plánovat úkoly a jejich časové harmonogramy.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10181868" y="3040737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390227" y="3170277"/>
            <a:ext cx="138708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2</a:t>
            </a:r>
            <a:endParaRPr lang="en-US" sz="2300" dirty="0"/>
          </a:p>
        </p:txBody>
      </p:sp>
      <p:sp>
        <p:nvSpPr>
          <p:cNvPr id="10" name="Text 7"/>
          <p:cNvSpPr/>
          <p:nvPr/>
        </p:nvSpPr>
        <p:spPr>
          <a:xfrm>
            <a:off x="10984111" y="3040737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Zlepšení komunikace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10984111" y="3497461"/>
            <a:ext cx="278237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Usnadňuje komunikaci a sdílení informací o projektu mezi členy týmu.</a:t>
            </a:r>
            <a:endParaRPr lang="en-US" sz="1900" dirty="0"/>
          </a:p>
        </p:txBody>
      </p:sp>
      <p:sp>
        <p:nvSpPr>
          <p:cNvPr id="12" name="Shape 9"/>
          <p:cNvSpPr/>
          <p:nvPr/>
        </p:nvSpPr>
        <p:spPr>
          <a:xfrm>
            <a:off x="6350437" y="5207079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561773" y="5336619"/>
            <a:ext cx="132755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3</a:t>
            </a:r>
            <a:endParaRPr lang="en-US" sz="2300" dirty="0"/>
          </a:p>
        </p:txBody>
      </p:sp>
      <p:sp>
        <p:nvSpPr>
          <p:cNvPr id="14" name="Text 11"/>
          <p:cNvSpPr/>
          <p:nvPr/>
        </p:nvSpPr>
        <p:spPr>
          <a:xfrm>
            <a:off x="7152680" y="5207079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Lepší vizualizace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7152680" y="5663803"/>
            <a:ext cx="661368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Poskytuje vizuální znázornění celého projektu, a to včetně úkolů, závislostí a časového harmonogramu.</a:t>
            </a:r>
            <a:endParaRPr lang="en-US" sz="19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2516267"/>
            <a:ext cx="10164485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Aplikace Ganttova diagramu v projektovém managementu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64037" y="3750469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Plánování projektů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864037" y="4305895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Pomáhá definovat úkoly, jejich časové harmonogramy a závislosti.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5372695" y="3750469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Sledování pokroku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5372695" y="4305895"/>
            <a:ext cx="3898821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Umožňuje vizualizovat aktuální pokrok projektu a identifikovat potenciální problémy.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9881354" y="3750469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Správa zdrojů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9881354" y="4305895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Pomáhá s plánováním a přidělováním zdrojů pro jednotlivé úkoly.</a:t>
            </a:r>
            <a:endParaRPr lang="en-US" sz="19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4979" y="550188"/>
            <a:ext cx="4791551" cy="498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900"/>
              </a:lnSpc>
              <a:buNone/>
            </a:pPr>
            <a:r>
              <a:rPr lang="en-US" sz="31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Postup tvorby Ganttova diagramu</a:t>
            </a:r>
            <a:endParaRPr lang="en-US" sz="3100" dirty="0"/>
          </a:p>
        </p:txBody>
      </p:sp>
      <p:sp>
        <p:nvSpPr>
          <p:cNvPr id="3" name="Shape 1"/>
          <p:cNvSpPr/>
          <p:nvPr/>
        </p:nvSpPr>
        <p:spPr>
          <a:xfrm>
            <a:off x="1072634" y="1447681"/>
            <a:ext cx="22860" cy="6231731"/>
          </a:xfrm>
          <a:prstGeom prst="roundRect">
            <a:avLst>
              <a:gd name="adj" fmla="val 366473"/>
            </a:avLst>
          </a:prstGeom>
          <a:solidFill>
            <a:srgbClr val="CCCCCC"/>
          </a:solidFill>
          <a:ln/>
        </p:spPr>
      </p:sp>
      <p:sp>
        <p:nvSpPr>
          <p:cNvPr id="4" name="Shape 2"/>
          <p:cNvSpPr/>
          <p:nvPr/>
        </p:nvSpPr>
        <p:spPr>
          <a:xfrm>
            <a:off x="1285577" y="1884878"/>
            <a:ext cx="698063" cy="22860"/>
          </a:xfrm>
          <a:prstGeom prst="roundRect">
            <a:avLst>
              <a:gd name="adj" fmla="val 366473"/>
            </a:avLst>
          </a:prstGeom>
          <a:solidFill>
            <a:srgbClr val="CCCCCC"/>
          </a:solidFill>
          <a:ln/>
        </p:spPr>
      </p:sp>
      <p:sp>
        <p:nvSpPr>
          <p:cNvPr id="5" name="Shape 3"/>
          <p:cNvSpPr/>
          <p:nvPr/>
        </p:nvSpPr>
        <p:spPr>
          <a:xfrm>
            <a:off x="859691" y="1671995"/>
            <a:ext cx="448747" cy="44874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040547" y="1776651"/>
            <a:ext cx="86916" cy="239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2181106" y="1647111"/>
            <a:ext cx="1994654" cy="2491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1. Definování úkolů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2181106" y="2015966"/>
            <a:ext cx="11664196" cy="319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Seznamte se s úkoly v projektu a rozdělte je na menší, spustitelné kroky.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1285577" y="3171111"/>
            <a:ext cx="698063" cy="22860"/>
          </a:xfrm>
          <a:prstGeom prst="roundRect">
            <a:avLst>
              <a:gd name="adj" fmla="val 366473"/>
            </a:avLst>
          </a:prstGeom>
          <a:solidFill>
            <a:srgbClr val="CCCCCC"/>
          </a:solidFill>
          <a:ln/>
        </p:spPr>
      </p:sp>
      <p:sp>
        <p:nvSpPr>
          <p:cNvPr id="10" name="Shape 8"/>
          <p:cNvSpPr/>
          <p:nvPr/>
        </p:nvSpPr>
        <p:spPr>
          <a:xfrm>
            <a:off x="859691" y="2958227"/>
            <a:ext cx="448747" cy="44874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1028045" y="3062883"/>
            <a:ext cx="112038" cy="239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2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2181106" y="2933343"/>
            <a:ext cx="1994654" cy="2491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2. Určení závislostí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2181106" y="3302198"/>
            <a:ext cx="11664196" cy="319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Identifikujte závislosti mezi úkoly a pořadí, ve kterém je potřeba je dokončit.</a:t>
            </a:r>
            <a:endParaRPr lang="en-US" sz="1550" dirty="0"/>
          </a:p>
        </p:txBody>
      </p:sp>
      <p:sp>
        <p:nvSpPr>
          <p:cNvPr id="14" name="Shape 12"/>
          <p:cNvSpPr/>
          <p:nvPr/>
        </p:nvSpPr>
        <p:spPr>
          <a:xfrm>
            <a:off x="1285577" y="4457343"/>
            <a:ext cx="698063" cy="22860"/>
          </a:xfrm>
          <a:prstGeom prst="roundRect">
            <a:avLst>
              <a:gd name="adj" fmla="val 366473"/>
            </a:avLst>
          </a:prstGeom>
          <a:solidFill>
            <a:srgbClr val="CCCCCC"/>
          </a:solidFill>
          <a:ln/>
        </p:spPr>
      </p:sp>
      <p:sp>
        <p:nvSpPr>
          <p:cNvPr id="15" name="Shape 13"/>
          <p:cNvSpPr/>
          <p:nvPr/>
        </p:nvSpPr>
        <p:spPr>
          <a:xfrm>
            <a:off x="859691" y="4244459"/>
            <a:ext cx="448747" cy="44874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1030426" y="4349115"/>
            <a:ext cx="107275" cy="239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3</a:t>
            </a:r>
            <a:endParaRPr lang="en-US" sz="1850" dirty="0"/>
          </a:p>
        </p:txBody>
      </p:sp>
      <p:sp>
        <p:nvSpPr>
          <p:cNvPr id="17" name="Text 15"/>
          <p:cNvSpPr/>
          <p:nvPr/>
        </p:nvSpPr>
        <p:spPr>
          <a:xfrm>
            <a:off x="2181106" y="4219575"/>
            <a:ext cx="1994654" cy="2491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3. Zadáni termínu</a:t>
            </a:r>
            <a:endParaRPr lang="en-US" sz="1550" dirty="0"/>
          </a:p>
        </p:txBody>
      </p:sp>
      <p:sp>
        <p:nvSpPr>
          <p:cNvPr id="18" name="Text 16"/>
          <p:cNvSpPr/>
          <p:nvPr/>
        </p:nvSpPr>
        <p:spPr>
          <a:xfrm>
            <a:off x="2181106" y="4588431"/>
            <a:ext cx="11664196" cy="319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Určete počáteční a koncové datum pro každý úkol.</a:t>
            </a:r>
            <a:endParaRPr lang="en-US" sz="1550" dirty="0"/>
          </a:p>
        </p:txBody>
      </p:sp>
      <p:sp>
        <p:nvSpPr>
          <p:cNvPr id="19" name="Shape 17"/>
          <p:cNvSpPr/>
          <p:nvPr/>
        </p:nvSpPr>
        <p:spPr>
          <a:xfrm>
            <a:off x="1285577" y="5743575"/>
            <a:ext cx="698063" cy="22860"/>
          </a:xfrm>
          <a:prstGeom prst="roundRect">
            <a:avLst>
              <a:gd name="adj" fmla="val 366473"/>
            </a:avLst>
          </a:prstGeom>
          <a:solidFill>
            <a:srgbClr val="CCCCCC"/>
          </a:solidFill>
          <a:ln/>
        </p:spPr>
      </p:sp>
      <p:sp>
        <p:nvSpPr>
          <p:cNvPr id="20" name="Shape 18"/>
          <p:cNvSpPr/>
          <p:nvPr/>
        </p:nvSpPr>
        <p:spPr>
          <a:xfrm>
            <a:off x="859691" y="5530691"/>
            <a:ext cx="448747" cy="44874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1039118" y="5635347"/>
            <a:ext cx="89773" cy="239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4</a:t>
            </a:r>
            <a:endParaRPr lang="en-US" sz="1850" dirty="0"/>
          </a:p>
        </p:txBody>
      </p:sp>
      <p:sp>
        <p:nvSpPr>
          <p:cNvPr id="22" name="Text 20"/>
          <p:cNvSpPr/>
          <p:nvPr/>
        </p:nvSpPr>
        <p:spPr>
          <a:xfrm>
            <a:off x="2181106" y="5505807"/>
            <a:ext cx="1994654" cy="2491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4. Vytvoření diagramu</a:t>
            </a:r>
            <a:endParaRPr lang="en-US" sz="1550" dirty="0"/>
          </a:p>
        </p:txBody>
      </p:sp>
      <p:sp>
        <p:nvSpPr>
          <p:cNvPr id="23" name="Text 21"/>
          <p:cNvSpPr/>
          <p:nvPr/>
        </p:nvSpPr>
        <p:spPr>
          <a:xfrm>
            <a:off x="2181106" y="5874663"/>
            <a:ext cx="11664196" cy="319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Vytvořte diagram pomocí softwaru nebo manuálně.</a:t>
            </a:r>
            <a:endParaRPr lang="en-US" sz="1550" dirty="0"/>
          </a:p>
        </p:txBody>
      </p:sp>
      <p:sp>
        <p:nvSpPr>
          <p:cNvPr id="24" name="Shape 22"/>
          <p:cNvSpPr/>
          <p:nvPr/>
        </p:nvSpPr>
        <p:spPr>
          <a:xfrm>
            <a:off x="1285577" y="7029807"/>
            <a:ext cx="698063" cy="22860"/>
          </a:xfrm>
          <a:prstGeom prst="roundRect">
            <a:avLst>
              <a:gd name="adj" fmla="val 366473"/>
            </a:avLst>
          </a:prstGeom>
          <a:solidFill>
            <a:srgbClr val="CCCCCC"/>
          </a:solidFill>
          <a:ln/>
        </p:spPr>
      </p:sp>
      <p:sp>
        <p:nvSpPr>
          <p:cNvPr id="25" name="Shape 23"/>
          <p:cNvSpPr/>
          <p:nvPr/>
        </p:nvSpPr>
        <p:spPr>
          <a:xfrm>
            <a:off x="859691" y="6816923"/>
            <a:ext cx="448747" cy="44874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1033403" y="6921579"/>
            <a:ext cx="101322" cy="239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5</a:t>
            </a:r>
            <a:endParaRPr lang="en-US" sz="1850" dirty="0"/>
          </a:p>
        </p:txBody>
      </p:sp>
      <p:sp>
        <p:nvSpPr>
          <p:cNvPr id="27" name="Text 25"/>
          <p:cNvSpPr/>
          <p:nvPr/>
        </p:nvSpPr>
        <p:spPr>
          <a:xfrm>
            <a:off x="2181106" y="6792039"/>
            <a:ext cx="1994654" cy="2491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5. Sledování a aktualizace</a:t>
            </a:r>
            <a:endParaRPr lang="en-US" sz="1550" dirty="0"/>
          </a:p>
        </p:txBody>
      </p:sp>
      <p:sp>
        <p:nvSpPr>
          <p:cNvPr id="28" name="Text 26"/>
          <p:cNvSpPr/>
          <p:nvPr/>
        </p:nvSpPr>
        <p:spPr>
          <a:xfrm>
            <a:off x="2181106" y="7160895"/>
            <a:ext cx="11664196" cy="319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Pravidelně aktualizujte diagram podle skutečného pokroku.</a:t>
            </a:r>
            <a:endParaRPr lang="en-US" sz="15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1402675"/>
            <a:ext cx="7013853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Klíčové komponenty Ganttova diagramu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350437" y="2390061"/>
            <a:ext cx="7415927" cy="4436745"/>
          </a:xfrm>
          <a:prstGeom prst="roundRect">
            <a:avLst>
              <a:gd name="adj" fmla="val 2337"/>
            </a:avLst>
          </a:prstGeom>
          <a:noFill/>
          <a:ln w="1524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365677" y="2405301"/>
            <a:ext cx="7385447" cy="110156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6612493" y="2561034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Úkoly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10309027" y="2561034"/>
            <a:ext cx="319528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Vodorovné pruhy představující jednotlivé úkoly v projektu.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6365677" y="3506867"/>
            <a:ext cx="7385447" cy="110156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6612493" y="3662601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Časová osa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10309027" y="3662601"/>
            <a:ext cx="319528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Horizontální osa představující časový rozvrh projektu.</a:t>
            </a:r>
            <a:endParaRPr lang="en-US" sz="1900" dirty="0"/>
          </a:p>
        </p:txBody>
      </p:sp>
      <p:sp>
        <p:nvSpPr>
          <p:cNvPr id="11" name="Shape 8"/>
          <p:cNvSpPr/>
          <p:nvPr/>
        </p:nvSpPr>
        <p:spPr>
          <a:xfrm>
            <a:off x="6365677" y="4608433"/>
            <a:ext cx="7385447" cy="110156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6612493" y="4764167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Datum zahájení a dokončení</a:t>
            </a:r>
            <a:endParaRPr lang="en-US" sz="1900" dirty="0"/>
          </a:p>
        </p:txBody>
      </p:sp>
      <p:sp>
        <p:nvSpPr>
          <p:cNvPr id="13" name="Text 10"/>
          <p:cNvSpPr/>
          <p:nvPr/>
        </p:nvSpPr>
        <p:spPr>
          <a:xfrm>
            <a:off x="10309027" y="4764167"/>
            <a:ext cx="319528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Začátek a konec úkolu na časové ose.</a:t>
            </a:r>
            <a:endParaRPr lang="en-US" sz="1900" dirty="0"/>
          </a:p>
        </p:txBody>
      </p:sp>
      <p:sp>
        <p:nvSpPr>
          <p:cNvPr id="14" name="Shape 11"/>
          <p:cNvSpPr/>
          <p:nvPr/>
        </p:nvSpPr>
        <p:spPr>
          <a:xfrm>
            <a:off x="6365677" y="5709999"/>
            <a:ext cx="7385447" cy="110156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6612493" y="5865733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Závislosti</a:t>
            </a:r>
            <a:endParaRPr lang="en-US" sz="1900" dirty="0"/>
          </a:p>
        </p:txBody>
      </p:sp>
      <p:sp>
        <p:nvSpPr>
          <p:cNvPr id="16" name="Text 13"/>
          <p:cNvSpPr/>
          <p:nvPr/>
        </p:nvSpPr>
        <p:spPr>
          <a:xfrm>
            <a:off x="10309027" y="5865733"/>
            <a:ext cx="319528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Spojení mezi úkoly, které ilustrují jejich vzájemnou závislost.</a:t>
            </a:r>
            <a:endParaRPr lang="en-US" sz="19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41006" y="514469"/>
            <a:ext cx="7834789" cy="9351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650"/>
              </a:lnSpc>
              <a:buNone/>
            </a:pPr>
            <a:r>
              <a:rPr lang="en-US" sz="2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Jak Ganttův diagram usnadňuje plánování a sledování projektu?</a:t>
            </a:r>
            <a:endParaRPr lang="en-US" sz="2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006" y="1730097"/>
            <a:ext cx="935117" cy="149625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356634" y="1917025"/>
            <a:ext cx="1870353" cy="233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Vizualizace úkolů</a:t>
            </a:r>
            <a:endParaRPr lang="en-US" sz="1450" dirty="0"/>
          </a:p>
        </p:txBody>
      </p:sp>
      <p:sp>
        <p:nvSpPr>
          <p:cNvPr id="6" name="Text 2"/>
          <p:cNvSpPr/>
          <p:nvPr/>
        </p:nvSpPr>
        <p:spPr>
          <a:xfrm>
            <a:off x="7356634" y="2262902"/>
            <a:ext cx="6619161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Zobrazuje všechny úkoly v projektu a jejich vzájemné propojení.</a:t>
            </a:r>
            <a:endParaRPr lang="en-US" sz="14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1006" y="3226356"/>
            <a:ext cx="935117" cy="149625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356634" y="3413284"/>
            <a:ext cx="1870353" cy="233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Sledování pokroku</a:t>
            </a:r>
            <a:endParaRPr lang="en-US" sz="1450" dirty="0"/>
          </a:p>
        </p:txBody>
      </p:sp>
      <p:sp>
        <p:nvSpPr>
          <p:cNvPr id="9" name="Text 4"/>
          <p:cNvSpPr/>
          <p:nvPr/>
        </p:nvSpPr>
        <p:spPr>
          <a:xfrm>
            <a:off x="7356634" y="3759160"/>
            <a:ext cx="6619161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Umožňuje snadno sledovat aktuální pokrok projektu.</a:t>
            </a:r>
            <a:endParaRPr lang="en-US" sz="14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1006" y="4722614"/>
            <a:ext cx="935117" cy="149625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356634" y="4909542"/>
            <a:ext cx="1870353" cy="233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Identifikace rizik</a:t>
            </a:r>
            <a:endParaRPr lang="en-US" sz="1450" dirty="0"/>
          </a:p>
        </p:txBody>
      </p:sp>
      <p:sp>
        <p:nvSpPr>
          <p:cNvPr id="12" name="Text 6"/>
          <p:cNvSpPr/>
          <p:nvPr/>
        </p:nvSpPr>
        <p:spPr>
          <a:xfrm>
            <a:off x="7356634" y="5255419"/>
            <a:ext cx="6619161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Pomáhá s včasnou identifikací potenciálních problémů a rizik.</a:t>
            </a:r>
            <a:endParaRPr lang="en-US" sz="14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1006" y="6218873"/>
            <a:ext cx="935117" cy="1496258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356634" y="6405801"/>
            <a:ext cx="1870353" cy="233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Přizpůsobení plánu</a:t>
            </a:r>
            <a:endParaRPr lang="en-US" sz="1450" dirty="0"/>
          </a:p>
        </p:txBody>
      </p:sp>
      <p:sp>
        <p:nvSpPr>
          <p:cNvPr id="15" name="Text 8"/>
          <p:cNvSpPr/>
          <p:nvPr/>
        </p:nvSpPr>
        <p:spPr>
          <a:xfrm>
            <a:off x="7356634" y="6751677"/>
            <a:ext cx="6619161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Usnadňuje přizpůsobení plánu v případě neočekávaných událostí.</a:t>
            </a:r>
            <a:endParaRPr lang="en-US" sz="14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308038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2489" y="3757970"/>
            <a:ext cx="10185321" cy="6161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Nejlepší praktiky pro efektivní použití Ganttova diagramu</a:t>
            </a:r>
            <a:endParaRPr lang="en-US" sz="38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489" y="4743688"/>
            <a:ext cx="616029" cy="61602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62489" y="5606058"/>
            <a:ext cx="2464237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Jasné definice úkolů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862489" y="6061829"/>
            <a:ext cx="2949178" cy="7886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Ujistěte se, že každý úkol je jasně definován a srozumitelný.</a:t>
            </a:r>
            <a:endParaRPr lang="en-US" sz="19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1237" y="4743688"/>
            <a:ext cx="616029" cy="61602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181237" y="5606058"/>
            <a:ext cx="2949178" cy="616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Realističné časové harmonogramy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4181237" y="6369844"/>
            <a:ext cx="2949178" cy="11830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Nepodceňujte čas potřebný pro dokončení úkolů a nastavte si realističné termíny.</a:t>
            </a:r>
            <a:endParaRPr lang="en-US" sz="19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9985" y="4743688"/>
            <a:ext cx="616029" cy="61602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499985" y="5606058"/>
            <a:ext cx="2464237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Komunikační nástroj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7499985" y="6061829"/>
            <a:ext cx="2949178" cy="11830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Použijte diagram jako nástroj pro komunikaci a spolupráci mezi členy týmu.</a:t>
            </a:r>
            <a:endParaRPr lang="en-US" sz="19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18733" y="4743688"/>
            <a:ext cx="616029" cy="616029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0818733" y="5606058"/>
            <a:ext cx="2464237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Pravidelné aktualizace</a:t>
            </a:r>
            <a:endParaRPr lang="en-US" sz="1900" dirty="0"/>
          </a:p>
        </p:txBody>
      </p:sp>
      <p:sp>
        <p:nvSpPr>
          <p:cNvPr id="15" name="Text 8"/>
          <p:cNvSpPr/>
          <p:nvPr/>
        </p:nvSpPr>
        <p:spPr>
          <a:xfrm>
            <a:off x="10818733" y="6061829"/>
            <a:ext cx="2949178" cy="11830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Pravidelně aktualizujte diagram podle skutečného pokroku projektu.</a:t>
            </a:r>
            <a:endParaRPr lang="en-US" sz="1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933099"/>
            <a:ext cx="7415927" cy="17033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700"/>
              </a:lnSpc>
              <a:buNone/>
            </a:pPr>
            <a:r>
              <a:rPr lang="en-US" sz="53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Manažerské nástroje: Pomocníci pro efektivní řízení</a:t>
            </a:r>
            <a:endParaRPr lang="en-US" sz="5350" dirty="0"/>
          </a:p>
        </p:txBody>
      </p:sp>
      <p:sp>
        <p:nvSpPr>
          <p:cNvPr id="4" name="Text 1"/>
          <p:cNvSpPr/>
          <p:nvPr/>
        </p:nvSpPr>
        <p:spPr>
          <a:xfrm>
            <a:off x="864037" y="4006691"/>
            <a:ext cx="7415927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Manažerské nástroje jsou nezbytné pro efektivní řízení a dosažení cílů. Poskytují strukturu, organizaci a nástroje pro efektivní práci s informacemi a procesy. Správný výběr a používání manažerských nástrojů přináší řadu výhod a zjednodušuje řízení projektů, týmů a procesů.</a:t>
            </a:r>
            <a:endParaRPr lang="en-US" sz="1900" dirty="0"/>
          </a:p>
        </p:txBody>
      </p:sp>
      <p:sp>
        <p:nvSpPr>
          <p:cNvPr id="5" name="Shape 2"/>
          <p:cNvSpPr/>
          <p:nvPr/>
        </p:nvSpPr>
        <p:spPr>
          <a:xfrm>
            <a:off x="864037" y="5882997"/>
            <a:ext cx="394930" cy="394930"/>
          </a:xfrm>
          <a:prstGeom prst="roundRect">
            <a:avLst>
              <a:gd name="adj" fmla="val 23151155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1084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14983" y="3551158"/>
            <a:ext cx="10332482" cy="5822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550"/>
              </a:lnSpc>
              <a:buNone/>
            </a:pPr>
            <a:r>
              <a:rPr lang="en-US" sz="36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Tipy pro vytváření přehledného a účinného Ganttova diagramu</a:t>
            </a:r>
            <a:endParaRPr lang="en-US" sz="3650" dirty="0"/>
          </a:p>
        </p:txBody>
      </p:sp>
      <p:sp>
        <p:nvSpPr>
          <p:cNvPr id="4" name="Shape 1"/>
          <p:cNvSpPr/>
          <p:nvPr/>
        </p:nvSpPr>
        <p:spPr>
          <a:xfrm>
            <a:off x="814983" y="4744522"/>
            <a:ext cx="523875" cy="523875"/>
          </a:xfrm>
          <a:prstGeom prst="roundRect">
            <a:avLst>
              <a:gd name="adj" fmla="val 18670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6200" y="4866680"/>
            <a:ext cx="101441" cy="279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571625" y="4744522"/>
            <a:ext cx="2382679" cy="291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Jasné a stručné popisy úkolů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1571625" y="5175290"/>
            <a:ext cx="5627251" cy="7450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Použijte stručné a srozumitelné popisy úkolů, které jsou snadno pochopitelné.</a:t>
            </a:r>
            <a:endParaRPr lang="en-US" sz="1800" dirty="0"/>
          </a:p>
        </p:txBody>
      </p:sp>
      <p:sp>
        <p:nvSpPr>
          <p:cNvPr id="8" name="Shape 5"/>
          <p:cNvSpPr/>
          <p:nvPr/>
        </p:nvSpPr>
        <p:spPr>
          <a:xfrm>
            <a:off x="7431643" y="4744522"/>
            <a:ext cx="523875" cy="523875"/>
          </a:xfrm>
          <a:prstGeom prst="roundRect">
            <a:avLst>
              <a:gd name="adj" fmla="val 18670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628215" y="4866680"/>
            <a:ext cx="130731" cy="279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2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8188285" y="4744522"/>
            <a:ext cx="2328624" cy="291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Vizuální rozlišení úkolů</a:t>
            </a:r>
            <a:endParaRPr lang="en-US" sz="1800" dirty="0"/>
          </a:p>
        </p:txBody>
      </p:sp>
      <p:sp>
        <p:nvSpPr>
          <p:cNvPr id="11" name="Text 8"/>
          <p:cNvSpPr/>
          <p:nvPr/>
        </p:nvSpPr>
        <p:spPr>
          <a:xfrm>
            <a:off x="8188285" y="5175290"/>
            <a:ext cx="5627251" cy="7450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Použijte různé barvy nebo styly pro různé typy úkolů, abyste je snadno rozlišili.</a:t>
            </a:r>
            <a:endParaRPr lang="en-US" sz="1800" dirty="0"/>
          </a:p>
        </p:txBody>
      </p:sp>
      <p:sp>
        <p:nvSpPr>
          <p:cNvPr id="12" name="Shape 9"/>
          <p:cNvSpPr/>
          <p:nvPr/>
        </p:nvSpPr>
        <p:spPr>
          <a:xfrm>
            <a:off x="814983" y="6415088"/>
            <a:ext cx="523875" cy="523875"/>
          </a:xfrm>
          <a:prstGeom prst="roundRect">
            <a:avLst>
              <a:gd name="adj" fmla="val 18670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1014293" y="6537246"/>
            <a:ext cx="125254" cy="279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3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1571625" y="6415088"/>
            <a:ext cx="2328624" cy="291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Vyvážený design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1571625" y="6845856"/>
            <a:ext cx="5627251" cy="7450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Uspořádejte diagram tak, aby byl přehledný a snadno se v něm orientoval.</a:t>
            </a:r>
            <a:endParaRPr lang="en-US" sz="1800" dirty="0"/>
          </a:p>
        </p:txBody>
      </p:sp>
      <p:sp>
        <p:nvSpPr>
          <p:cNvPr id="16" name="Shape 13"/>
          <p:cNvSpPr/>
          <p:nvPr/>
        </p:nvSpPr>
        <p:spPr>
          <a:xfrm>
            <a:off x="7431643" y="6415088"/>
            <a:ext cx="523875" cy="523875"/>
          </a:xfrm>
          <a:prstGeom prst="roundRect">
            <a:avLst>
              <a:gd name="adj" fmla="val 18670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7641193" y="6537246"/>
            <a:ext cx="104775" cy="279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4</a:t>
            </a:r>
            <a:endParaRPr lang="en-US" sz="2200" dirty="0"/>
          </a:p>
        </p:txBody>
      </p:sp>
      <p:sp>
        <p:nvSpPr>
          <p:cNvPr id="18" name="Text 15"/>
          <p:cNvSpPr/>
          <p:nvPr/>
        </p:nvSpPr>
        <p:spPr>
          <a:xfrm>
            <a:off x="8188285" y="6415088"/>
            <a:ext cx="2328624" cy="291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Použijte vhodné nástroje</a:t>
            </a:r>
            <a:endParaRPr lang="en-US" sz="1800" dirty="0"/>
          </a:p>
        </p:txBody>
      </p:sp>
      <p:sp>
        <p:nvSpPr>
          <p:cNvPr id="19" name="Text 16"/>
          <p:cNvSpPr/>
          <p:nvPr/>
        </p:nvSpPr>
        <p:spPr>
          <a:xfrm>
            <a:off x="8188285" y="6845856"/>
            <a:ext cx="5627251" cy="7450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Existuje mnoho softwarových nástrojů, které usnadňují tvorbu a správu Ganttů.</a:t>
            </a:r>
            <a:endParaRPr lang="en-US" sz="1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8753" y="767239"/>
            <a:ext cx="6972419" cy="523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100"/>
              </a:lnSpc>
              <a:buNone/>
            </a:pPr>
            <a:r>
              <a:rPr lang="en-US" sz="32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Představení Ganttova diagramu a jeho aplikace</a:t>
            </a:r>
            <a:endParaRPr lang="en-US" sz="3250" dirty="0"/>
          </a:p>
        </p:txBody>
      </p:sp>
      <p:sp>
        <p:nvSpPr>
          <p:cNvPr id="4" name="Shape 1"/>
          <p:cNvSpPr/>
          <p:nvPr/>
        </p:nvSpPr>
        <p:spPr>
          <a:xfrm>
            <a:off x="6521172" y="1604129"/>
            <a:ext cx="22860" cy="5858232"/>
          </a:xfrm>
          <a:prstGeom prst="roundRect">
            <a:avLst>
              <a:gd name="adj" fmla="val 384480"/>
            </a:avLst>
          </a:prstGeom>
          <a:solidFill>
            <a:srgbClr val="CCCCCC"/>
          </a:solidFill>
          <a:ln/>
        </p:spPr>
      </p:sp>
      <p:sp>
        <p:nvSpPr>
          <p:cNvPr id="5" name="Shape 2"/>
          <p:cNvSpPr/>
          <p:nvPr/>
        </p:nvSpPr>
        <p:spPr>
          <a:xfrm>
            <a:off x="6745129" y="2063472"/>
            <a:ext cx="732353" cy="22860"/>
          </a:xfrm>
          <a:prstGeom prst="roundRect">
            <a:avLst>
              <a:gd name="adj" fmla="val 384480"/>
            </a:avLst>
          </a:prstGeom>
          <a:solidFill>
            <a:srgbClr val="CCCCCC"/>
          </a:solidFill>
          <a:ln/>
        </p:spPr>
      </p:sp>
      <p:sp>
        <p:nvSpPr>
          <p:cNvPr id="6" name="Shape 3"/>
          <p:cNvSpPr/>
          <p:nvPr/>
        </p:nvSpPr>
        <p:spPr>
          <a:xfrm>
            <a:off x="6297216" y="1839516"/>
            <a:ext cx="470773" cy="470773"/>
          </a:xfrm>
          <a:prstGeom prst="roundRect">
            <a:avLst>
              <a:gd name="adj" fmla="val 18670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487001" y="1949291"/>
            <a:ext cx="91202" cy="251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7683460" y="1813322"/>
            <a:ext cx="2092643" cy="261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Plánování projektů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7683460" y="2200394"/>
            <a:ext cx="6214586" cy="669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Ganttův diagram vizualizuje jednotlivé úkoly, jejich časový harmonogram a vzájemné závislosti.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745129" y="3747730"/>
            <a:ext cx="732353" cy="22860"/>
          </a:xfrm>
          <a:prstGeom prst="roundRect">
            <a:avLst>
              <a:gd name="adj" fmla="val 384480"/>
            </a:avLst>
          </a:prstGeom>
          <a:solidFill>
            <a:srgbClr val="CCCCCC"/>
          </a:solidFill>
          <a:ln/>
        </p:spPr>
      </p:sp>
      <p:sp>
        <p:nvSpPr>
          <p:cNvPr id="11" name="Shape 8"/>
          <p:cNvSpPr/>
          <p:nvPr/>
        </p:nvSpPr>
        <p:spPr>
          <a:xfrm>
            <a:off x="6297216" y="3523774"/>
            <a:ext cx="470773" cy="470773"/>
          </a:xfrm>
          <a:prstGeom prst="roundRect">
            <a:avLst>
              <a:gd name="adj" fmla="val 18670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473785" y="3633549"/>
            <a:ext cx="117515" cy="251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2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7683460" y="3497580"/>
            <a:ext cx="2092643" cy="261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Sledování progressu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7683460" y="3884652"/>
            <a:ext cx="6214586" cy="669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Diagram umožňuje sledovat pokrok a plnění úkolů a identifikovat případné zpoždění.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6745129" y="5431988"/>
            <a:ext cx="732353" cy="22860"/>
          </a:xfrm>
          <a:prstGeom prst="roundRect">
            <a:avLst>
              <a:gd name="adj" fmla="val 384480"/>
            </a:avLst>
          </a:prstGeom>
          <a:solidFill>
            <a:srgbClr val="CCCCCC"/>
          </a:solidFill>
          <a:ln/>
        </p:spPr>
      </p:sp>
      <p:sp>
        <p:nvSpPr>
          <p:cNvPr id="16" name="Shape 13"/>
          <p:cNvSpPr/>
          <p:nvPr/>
        </p:nvSpPr>
        <p:spPr>
          <a:xfrm>
            <a:off x="6297216" y="5208032"/>
            <a:ext cx="470773" cy="470773"/>
          </a:xfrm>
          <a:prstGeom prst="roundRect">
            <a:avLst>
              <a:gd name="adj" fmla="val 18670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476286" y="5317808"/>
            <a:ext cx="112514" cy="251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3</a:t>
            </a:r>
            <a:endParaRPr lang="en-US" sz="1950" dirty="0"/>
          </a:p>
        </p:txBody>
      </p:sp>
      <p:sp>
        <p:nvSpPr>
          <p:cNvPr id="18" name="Text 15"/>
          <p:cNvSpPr/>
          <p:nvPr/>
        </p:nvSpPr>
        <p:spPr>
          <a:xfrm>
            <a:off x="7683460" y="5181838"/>
            <a:ext cx="2092643" cy="261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Optimalizace zdrojů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7683460" y="5568910"/>
            <a:ext cx="6214586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Pomáhá s efektivním rozdělováním zdrojů a optimalizací pracovních kapacit.</a:t>
            </a:r>
            <a:endParaRPr lang="en-US" sz="1600" dirty="0"/>
          </a:p>
        </p:txBody>
      </p:sp>
      <p:sp>
        <p:nvSpPr>
          <p:cNvPr id="20" name="Shape 17"/>
          <p:cNvSpPr/>
          <p:nvPr/>
        </p:nvSpPr>
        <p:spPr>
          <a:xfrm>
            <a:off x="6745129" y="6781443"/>
            <a:ext cx="732353" cy="22860"/>
          </a:xfrm>
          <a:prstGeom prst="roundRect">
            <a:avLst>
              <a:gd name="adj" fmla="val 384480"/>
            </a:avLst>
          </a:prstGeom>
          <a:solidFill>
            <a:srgbClr val="CCCCCC"/>
          </a:solidFill>
          <a:ln/>
        </p:spPr>
      </p:sp>
      <p:sp>
        <p:nvSpPr>
          <p:cNvPr id="21" name="Shape 18"/>
          <p:cNvSpPr/>
          <p:nvPr/>
        </p:nvSpPr>
        <p:spPr>
          <a:xfrm>
            <a:off x="6297216" y="6557486"/>
            <a:ext cx="470773" cy="470773"/>
          </a:xfrm>
          <a:prstGeom prst="roundRect">
            <a:avLst>
              <a:gd name="adj" fmla="val 18670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6485453" y="6667262"/>
            <a:ext cx="94178" cy="251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4</a:t>
            </a:r>
            <a:endParaRPr lang="en-US" sz="1950" dirty="0"/>
          </a:p>
        </p:txBody>
      </p:sp>
      <p:sp>
        <p:nvSpPr>
          <p:cNvPr id="23" name="Text 20"/>
          <p:cNvSpPr/>
          <p:nvPr/>
        </p:nvSpPr>
        <p:spPr>
          <a:xfrm>
            <a:off x="7683460" y="6531293"/>
            <a:ext cx="2092643" cy="261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Zlepšená komunikace</a:t>
            </a:r>
            <a:endParaRPr lang="en-US" sz="1600" dirty="0"/>
          </a:p>
        </p:txBody>
      </p:sp>
      <p:sp>
        <p:nvSpPr>
          <p:cNvPr id="24" name="Text 21"/>
          <p:cNvSpPr/>
          <p:nvPr/>
        </p:nvSpPr>
        <p:spPr>
          <a:xfrm>
            <a:off x="7683460" y="6918365"/>
            <a:ext cx="6214586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Poskytuje jasný a srozumitelný přehled o plánu a progressu projektu.</a:t>
            </a:r>
            <a:endParaRPr lang="en-US" sz="16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F5C1910-5CD9-B08D-936F-E73E115AA045}"/>
              </a:ext>
            </a:extLst>
          </p:cNvPr>
          <p:cNvSpPr txBox="1"/>
          <p:nvPr/>
        </p:nvSpPr>
        <p:spPr>
          <a:xfrm>
            <a:off x="513594" y="2044557"/>
            <a:ext cx="13603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Načrtněte </a:t>
            </a:r>
            <a:r>
              <a:rPr lang="cs-CZ" sz="3200" dirty="0" err="1"/>
              <a:t>Ganntův</a:t>
            </a:r>
            <a:r>
              <a:rPr lang="cs-CZ" sz="3200" dirty="0"/>
              <a:t> diagram plnění Vašich studijních povinností v tomto semestru</a:t>
            </a:r>
          </a:p>
        </p:txBody>
      </p:sp>
    </p:spTree>
    <p:extLst>
      <p:ext uri="{BB962C8B-B14F-4D97-AF65-F5344CB8AC3E}">
        <p14:creationId xmlns:p14="http://schemas.microsoft.com/office/powerpoint/2010/main" val="3889103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2130623"/>
            <a:ext cx="7415927" cy="17033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700"/>
              </a:lnSpc>
              <a:buNone/>
            </a:pPr>
            <a:r>
              <a:rPr lang="en-US" sz="53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Tvorba a použití myšlenkových map</a:t>
            </a:r>
            <a:endParaRPr lang="en-US" sz="5350" dirty="0"/>
          </a:p>
        </p:txBody>
      </p:sp>
      <p:sp>
        <p:nvSpPr>
          <p:cNvPr id="4" name="Text 1"/>
          <p:cNvSpPr/>
          <p:nvPr/>
        </p:nvSpPr>
        <p:spPr>
          <a:xfrm>
            <a:off x="6350437" y="4204216"/>
            <a:ext cx="7415927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Myšlenkové mapy jsou výkonným nástrojem pro organizaci myšlenek, efektivní plánování a kreativní řešení problémů. Tato prezentace vás provede základy tvorby a různými způsoby využití těchto užitečných diagramů.</a:t>
            </a:r>
            <a:endParaRPr lang="en-US" sz="1900" dirty="0"/>
          </a:p>
        </p:txBody>
      </p:sp>
      <p:sp>
        <p:nvSpPr>
          <p:cNvPr id="5" name="Shape 2"/>
          <p:cNvSpPr/>
          <p:nvPr/>
        </p:nvSpPr>
        <p:spPr>
          <a:xfrm>
            <a:off x="6350437" y="5685473"/>
            <a:ext cx="394930" cy="394930"/>
          </a:xfrm>
          <a:prstGeom prst="roundRect">
            <a:avLst>
              <a:gd name="adj" fmla="val 23151155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30861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4006810"/>
            <a:ext cx="4937760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Co jsou myšlenkové mapy?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864037" y="5271849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87874" y="5401389"/>
            <a:ext cx="107633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1666280" y="5271849"/>
            <a:ext cx="2675334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Vizuální znázornění myšlenek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1666280" y="5728573"/>
            <a:ext cx="3333988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Myšlenkové mapy využívají obrázky, barvy a strukturu k zachycení souvislostí mezi různými myšlenkami a koncepty.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5247084" y="5271849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455444" y="5401389"/>
            <a:ext cx="138708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2</a:t>
            </a:r>
            <a:endParaRPr lang="en-US" sz="2300" dirty="0"/>
          </a:p>
        </p:txBody>
      </p:sp>
      <p:sp>
        <p:nvSpPr>
          <p:cNvPr id="10" name="Text 7"/>
          <p:cNvSpPr/>
          <p:nvPr/>
        </p:nvSpPr>
        <p:spPr>
          <a:xfrm>
            <a:off x="6049328" y="5271849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Individuální přístup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6049328" y="5728573"/>
            <a:ext cx="3333988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Každá mapa je unikátní a odráží osobní způsob uvažování daného jedince.</a:t>
            </a:r>
            <a:endParaRPr lang="en-US" sz="1900" dirty="0"/>
          </a:p>
        </p:txBody>
      </p:sp>
      <p:sp>
        <p:nvSpPr>
          <p:cNvPr id="12" name="Shape 9"/>
          <p:cNvSpPr/>
          <p:nvPr/>
        </p:nvSpPr>
        <p:spPr>
          <a:xfrm>
            <a:off x="9630132" y="5271849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841468" y="5401389"/>
            <a:ext cx="132755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3</a:t>
            </a:r>
            <a:endParaRPr lang="en-US" sz="2300" dirty="0"/>
          </a:p>
        </p:txBody>
      </p:sp>
      <p:sp>
        <p:nvSpPr>
          <p:cNvPr id="14" name="Text 11"/>
          <p:cNvSpPr/>
          <p:nvPr/>
        </p:nvSpPr>
        <p:spPr>
          <a:xfrm>
            <a:off x="10432375" y="5271849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Nelineární struktura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10432375" y="5728573"/>
            <a:ext cx="3333988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Na rozdíl od tradiční lineární struktury, mapy umožňují nezávislé přemýšlení a snadnou aktualizaci.</a:t>
            </a:r>
            <a:endParaRPr lang="en-US" sz="19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2516267"/>
            <a:ext cx="6039207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Výhody tvorby myšlenkových map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64037" y="3750469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Organizace myšlenek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864037" y="4305895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Mapy pomáhají soustředit a systematizovat informace, které máme v hlavě.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5372695" y="3750469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Podpora kreativity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5372695" y="4305895"/>
            <a:ext cx="3898821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Vizuální charakter map podporuje spontaneitu a otevírá nové cesty pro řešení problémů.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9881354" y="3750469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Zlepšení paměti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9881354" y="4305895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Díky propojení informací a obrázků si lépe zapamatujeme klíčové body.</a:t>
            </a:r>
            <a:endParaRPr lang="en-US" sz="19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961073"/>
            <a:ext cx="6361033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Postup při tvorbě myšlenkové mapy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705481" y="1948458"/>
            <a:ext cx="30480" cy="5319951"/>
          </a:xfrm>
          <a:prstGeom prst="roundRect">
            <a:avLst>
              <a:gd name="adj" fmla="val 340200"/>
            </a:avLst>
          </a:prstGeom>
          <a:solidFill>
            <a:srgbClr val="CCCCCC"/>
          </a:solidFill>
          <a:ln/>
        </p:spPr>
      </p:sp>
      <p:sp>
        <p:nvSpPr>
          <p:cNvPr id="5" name="Shape 2"/>
          <p:cNvSpPr/>
          <p:nvPr/>
        </p:nvSpPr>
        <p:spPr>
          <a:xfrm>
            <a:off x="6967954" y="2488525"/>
            <a:ext cx="864037" cy="30480"/>
          </a:xfrm>
          <a:prstGeom prst="roundRect">
            <a:avLst>
              <a:gd name="adj" fmla="val 340200"/>
            </a:avLst>
          </a:prstGeom>
          <a:solidFill>
            <a:srgbClr val="CCCCCC"/>
          </a:solidFill>
          <a:ln/>
        </p:spPr>
      </p:sp>
      <p:sp>
        <p:nvSpPr>
          <p:cNvPr id="6" name="Shape 3"/>
          <p:cNvSpPr/>
          <p:nvPr/>
        </p:nvSpPr>
        <p:spPr>
          <a:xfrm>
            <a:off x="6443008" y="2226112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666845" y="2355652"/>
            <a:ext cx="107633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</a:t>
            </a:r>
            <a:endParaRPr lang="en-US" sz="2300" dirty="0"/>
          </a:p>
        </p:txBody>
      </p:sp>
      <p:sp>
        <p:nvSpPr>
          <p:cNvPr id="8" name="Text 5"/>
          <p:cNvSpPr/>
          <p:nvPr/>
        </p:nvSpPr>
        <p:spPr>
          <a:xfrm>
            <a:off x="8078510" y="2195274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1. Centrální téma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8078510" y="2651998"/>
            <a:ext cx="56878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Definujte hlavní myšlenku, která bude v centru mapy.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6967954" y="4080748"/>
            <a:ext cx="864037" cy="30480"/>
          </a:xfrm>
          <a:prstGeom prst="roundRect">
            <a:avLst>
              <a:gd name="adj" fmla="val 340200"/>
            </a:avLst>
          </a:prstGeom>
          <a:solidFill>
            <a:srgbClr val="CCCCCC"/>
          </a:solidFill>
          <a:ln/>
        </p:spPr>
      </p:sp>
      <p:sp>
        <p:nvSpPr>
          <p:cNvPr id="11" name="Shape 8"/>
          <p:cNvSpPr/>
          <p:nvPr/>
        </p:nvSpPr>
        <p:spPr>
          <a:xfrm>
            <a:off x="6443008" y="3818334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651367" y="3947874"/>
            <a:ext cx="138708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2</a:t>
            </a:r>
            <a:endParaRPr lang="en-US" sz="2300" dirty="0"/>
          </a:p>
        </p:txBody>
      </p:sp>
      <p:sp>
        <p:nvSpPr>
          <p:cNvPr id="13" name="Text 10"/>
          <p:cNvSpPr/>
          <p:nvPr/>
        </p:nvSpPr>
        <p:spPr>
          <a:xfrm>
            <a:off x="8078510" y="3787497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2. Klíčová témata</a:t>
            </a:r>
            <a:endParaRPr lang="en-US" sz="1900" dirty="0"/>
          </a:p>
        </p:txBody>
      </p:sp>
      <p:sp>
        <p:nvSpPr>
          <p:cNvPr id="14" name="Text 11"/>
          <p:cNvSpPr/>
          <p:nvPr/>
        </p:nvSpPr>
        <p:spPr>
          <a:xfrm>
            <a:off x="8078510" y="4244221"/>
            <a:ext cx="568785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Vytvořte hlavní větve vycházející z centra s nejdůležitějšími souvisejícími tématy.</a:t>
            </a:r>
            <a:endParaRPr lang="en-US" sz="1900" dirty="0"/>
          </a:p>
        </p:txBody>
      </p:sp>
      <p:sp>
        <p:nvSpPr>
          <p:cNvPr id="15" name="Shape 12"/>
          <p:cNvSpPr/>
          <p:nvPr/>
        </p:nvSpPr>
        <p:spPr>
          <a:xfrm>
            <a:off x="6967954" y="6068020"/>
            <a:ext cx="864037" cy="30480"/>
          </a:xfrm>
          <a:prstGeom prst="roundRect">
            <a:avLst>
              <a:gd name="adj" fmla="val 340200"/>
            </a:avLst>
          </a:prstGeom>
          <a:solidFill>
            <a:srgbClr val="CCCCCC"/>
          </a:solidFill>
          <a:ln/>
        </p:spPr>
      </p:sp>
      <p:sp>
        <p:nvSpPr>
          <p:cNvPr id="16" name="Shape 13"/>
          <p:cNvSpPr/>
          <p:nvPr/>
        </p:nvSpPr>
        <p:spPr>
          <a:xfrm>
            <a:off x="6443008" y="5805607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654344" y="5935147"/>
            <a:ext cx="132755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3</a:t>
            </a:r>
            <a:endParaRPr lang="en-US" sz="2300" dirty="0"/>
          </a:p>
        </p:txBody>
      </p:sp>
      <p:sp>
        <p:nvSpPr>
          <p:cNvPr id="18" name="Text 15"/>
          <p:cNvSpPr/>
          <p:nvPr/>
        </p:nvSpPr>
        <p:spPr>
          <a:xfrm>
            <a:off x="8078510" y="5774769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3. Detaily a souvislosti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8078510" y="6231493"/>
            <a:ext cx="568785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Doplňte menší větve s dílčími myšlenkami a propojte je do uceleného obrazu.</a:t>
            </a:r>
            <a:endParaRPr lang="en-US" sz="19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1529239"/>
            <a:ext cx="6243042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Způsoby využití myšlenkových map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350437" y="2516624"/>
            <a:ext cx="3584615" cy="1770936"/>
          </a:xfrm>
          <a:prstGeom prst="roundRect">
            <a:avLst>
              <a:gd name="adj" fmla="val 5855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612493" y="2778681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Plánování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612493" y="3235404"/>
            <a:ext cx="3060502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Mapy pomáhají strukturovat úkoly, projekty a řešení problémů.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10181868" y="2516624"/>
            <a:ext cx="3584615" cy="1770936"/>
          </a:xfrm>
          <a:prstGeom prst="roundRect">
            <a:avLst>
              <a:gd name="adj" fmla="val 5855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43924" y="2778681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Učení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10443924" y="3235404"/>
            <a:ext cx="3060502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Mapa umožňuje vizualizovat a lépe si zapamatovat komplexní témata.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6350437" y="4534376"/>
            <a:ext cx="3584615" cy="2165985"/>
          </a:xfrm>
          <a:prstGeom prst="roundRect">
            <a:avLst>
              <a:gd name="adj" fmla="val 4787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612493" y="4796433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Prezentace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6612493" y="5253157"/>
            <a:ext cx="306050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Mapy jsou skvělým nástrojem pro efektivní předávání myšlenek a informací.</a:t>
            </a:r>
            <a:endParaRPr lang="en-US" sz="1900" dirty="0"/>
          </a:p>
        </p:txBody>
      </p:sp>
      <p:sp>
        <p:nvSpPr>
          <p:cNvPr id="13" name="Shape 10"/>
          <p:cNvSpPr/>
          <p:nvPr/>
        </p:nvSpPr>
        <p:spPr>
          <a:xfrm>
            <a:off x="10181868" y="4534376"/>
            <a:ext cx="3584615" cy="2165985"/>
          </a:xfrm>
          <a:prstGeom prst="roundRect">
            <a:avLst>
              <a:gd name="adj" fmla="val 4787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10443924" y="4796433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Rozvoj kreativity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10443924" y="5253157"/>
            <a:ext cx="306050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Tvorba map podněcuje kreativní myšlení a objevování nových souvislostí.</a:t>
            </a:r>
            <a:endParaRPr lang="en-US" sz="19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1139904"/>
            <a:ext cx="5301496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Tipy pro efektivní tvorbu map</a:t>
            </a:r>
            <a:endParaRPr lang="en-US" sz="38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437" y="2127290"/>
            <a:ext cx="617220" cy="61722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350437" y="2991326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Používejte barvy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6350437" y="3448050"/>
            <a:ext cx="3522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Barvy pomáhají odlišit jednotlivé větve a zvýraznit důležité prvky.</a:t>
            </a:r>
            <a:endParaRPr lang="en-US" sz="19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3542" y="2127290"/>
            <a:ext cx="617220" cy="61722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0243542" y="2991326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Buďte kreativní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10243542" y="3448050"/>
            <a:ext cx="3522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Nevázejte se na pravidla, uvolněte svou fantazii a experimentujte.</a:t>
            </a:r>
            <a:endParaRPr lang="en-US" sz="19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0437" y="4978717"/>
            <a:ext cx="617220" cy="617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350437" y="5842754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Zapojte obrázky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6350437" y="6299478"/>
            <a:ext cx="3522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Vkládání obrázků posiluje vizuální dimenzi a podporuje zapamatování.</a:t>
            </a:r>
            <a:endParaRPr lang="en-US" sz="19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3542" y="4978717"/>
            <a:ext cx="617220" cy="617220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0243542" y="5842754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Najděte si čas</a:t>
            </a:r>
            <a:endParaRPr lang="en-US" sz="1900" dirty="0"/>
          </a:p>
        </p:txBody>
      </p:sp>
      <p:sp>
        <p:nvSpPr>
          <p:cNvPr id="15" name="Text 8"/>
          <p:cNvSpPr/>
          <p:nvPr/>
        </p:nvSpPr>
        <p:spPr>
          <a:xfrm>
            <a:off x="10243542" y="6299478"/>
            <a:ext cx="3522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Tvorba kvalitní mapy vyžaduje soustředění a dostatek času.</a:t>
            </a:r>
            <a:endParaRPr lang="en-US" sz="19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245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46508" y="675799"/>
            <a:ext cx="6190417" cy="614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0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Aplikace a nástroje pro tvorbu map</a:t>
            </a:r>
            <a:endParaRPr lang="en-US" sz="38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6508" y="1658779"/>
            <a:ext cx="1228725" cy="196596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43850" y="1904524"/>
            <a:ext cx="2457450" cy="307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Ruční tvorba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7943850" y="2359104"/>
            <a:ext cx="5826443" cy="3931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Papír a tužka jsou klasickým a flexibilním řešením.</a:t>
            </a:r>
            <a:endParaRPr lang="en-US" sz="19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6508" y="3624739"/>
            <a:ext cx="1228725" cy="196596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943850" y="3870484"/>
            <a:ext cx="2457450" cy="307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Digitální nástroje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7943850" y="4325064"/>
            <a:ext cx="5826443" cy="7862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Počítačové aplikace jako Miro, Mural nebo MindNode nabízejí více možností.</a:t>
            </a:r>
            <a:endParaRPr lang="en-US" sz="19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6508" y="5590699"/>
            <a:ext cx="1228725" cy="196596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943850" y="5836444"/>
            <a:ext cx="2457450" cy="307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Mobilní aplikace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7943850" y="6291024"/>
            <a:ext cx="5826443" cy="7862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Snadno dostupné a pohodlné možnosti na smartphonech a tabletech.</a:t>
            </a:r>
            <a:endParaRPr lang="en-US" sz="1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1072039"/>
            <a:ext cx="7415927" cy="12342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Co jsou manažerské nástroje a k čemu slouží?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350437" y="2954179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74274" y="3083719"/>
            <a:ext cx="107633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7152680" y="2954179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Organizace a struktura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7152680" y="3410903"/>
            <a:ext cx="2782372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Manažerské nástroje pomáhají uspořádat úkoly, zdroje a informace a zajistit efektivní průběh práce.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10181868" y="2954179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390227" y="3083719"/>
            <a:ext cx="138708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2</a:t>
            </a:r>
            <a:endParaRPr lang="en-US" sz="2300" dirty="0"/>
          </a:p>
        </p:txBody>
      </p:sp>
      <p:sp>
        <p:nvSpPr>
          <p:cNvPr id="10" name="Text 7"/>
          <p:cNvSpPr/>
          <p:nvPr/>
        </p:nvSpPr>
        <p:spPr>
          <a:xfrm>
            <a:off x="10984111" y="2954179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Efektivní plánování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10984111" y="3410903"/>
            <a:ext cx="278237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Nástroje slouží k plánování a řízení projektů, stanovování cílů a sledováni progressu.</a:t>
            </a:r>
            <a:endParaRPr lang="en-US" sz="1900" dirty="0"/>
          </a:p>
        </p:txBody>
      </p:sp>
      <p:sp>
        <p:nvSpPr>
          <p:cNvPr id="12" name="Shape 9"/>
          <p:cNvSpPr/>
          <p:nvPr/>
        </p:nvSpPr>
        <p:spPr>
          <a:xfrm>
            <a:off x="6350437" y="5515570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561773" y="5645110"/>
            <a:ext cx="132755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3</a:t>
            </a:r>
            <a:endParaRPr lang="en-US" sz="2300" dirty="0"/>
          </a:p>
        </p:txBody>
      </p:sp>
      <p:sp>
        <p:nvSpPr>
          <p:cNvPr id="14" name="Text 11"/>
          <p:cNvSpPr/>
          <p:nvPr/>
        </p:nvSpPr>
        <p:spPr>
          <a:xfrm>
            <a:off x="7152680" y="5515570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Vylepšování procesů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7152680" y="5972294"/>
            <a:ext cx="278237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Usnadňují identifikaci, analýzu a optimalizaci procesů, čímž se zvyšuje jejich efektivita.</a:t>
            </a:r>
            <a:endParaRPr lang="en-US" sz="1900" dirty="0"/>
          </a:p>
        </p:txBody>
      </p:sp>
      <p:sp>
        <p:nvSpPr>
          <p:cNvPr id="16" name="Shape 13"/>
          <p:cNvSpPr/>
          <p:nvPr/>
        </p:nvSpPr>
        <p:spPr>
          <a:xfrm>
            <a:off x="10181868" y="5515570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10403919" y="5645110"/>
            <a:ext cx="111204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4</a:t>
            </a:r>
            <a:endParaRPr lang="en-US" sz="2300" dirty="0"/>
          </a:p>
        </p:txBody>
      </p:sp>
      <p:sp>
        <p:nvSpPr>
          <p:cNvPr id="18" name="Text 15"/>
          <p:cNvSpPr/>
          <p:nvPr/>
        </p:nvSpPr>
        <p:spPr>
          <a:xfrm>
            <a:off x="10984111" y="5515570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Lepší komunikace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10984111" y="5972294"/>
            <a:ext cx="278237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Poskytují platformu pro transparentní komunikaci, sdílení informací a spolupráci.</a:t>
            </a:r>
            <a:endParaRPr lang="en-US" sz="19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402675"/>
            <a:ext cx="5572601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Příklady úspěšného použití map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864037" y="2390061"/>
            <a:ext cx="7415927" cy="4436745"/>
          </a:xfrm>
          <a:prstGeom prst="roundRect">
            <a:avLst>
              <a:gd name="adj" fmla="val 2337"/>
            </a:avLst>
          </a:prstGeom>
          <a:noFill/>
          <a:ln w="1524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79277" y="2405301"/>
            <a:ext cx="7385447" cy="110156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126093" y="2561034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Strategické plánování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4822627" y="2561034"/>
            <a:ext cx="319528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Mapy pomáhají vytvářet ucelenou vizi a jasně definovat cíle.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879277" y="3506867"/>
            <a:ext cx="7385447" cy="110156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1126093" y="3662601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Vzdělávání a učení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4822627" y="3662601"/>
            <a:ext cx="319528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Vizuální charakter map usnadňuje zapamatování a pochopení látky.</a:t>
            </a:r>
            <a:endParaRPr lang="en-US" sz="1900" dirty="0"/>
          </a:p>
        </p:txBody>
      </p:sp>
      <p:sp>
        <p:nvSpPr>
          <p:cNvPr id="11" name="Shape 8"/>
          <p:cNvSpPr/>
          <p:nvPr/>
        </p:nvSpPr>
        <p:spPr>
          <a:xfrm>
            <a:off x="879277" y="4608433"/>
            <a:ext cx="7385447" cy="110156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1126093" y="4764167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Týmová spolupráce</a:t>
            </a:r>
            <a:endParaRPr lang="en-US" sz="1900" dirty="0"/>
          </a:p>
        </p:txBody>
      </p:sp>
      <p:sp>
        <p:nvSpPr>
          <p:cNvPr id="13" name="Text 10"/>
          <p:cNvSpPr/>
          <p:nvPr/>
        </p:nvSpPr>
        <p:spPr>
          <a:xfrm>
            <a:off x="4822627" y="4764167"/>
            <a:ext cx="319528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Společná tvorba map stimuluje kreativitu a sdílení nápadů.</a:t>
            </a:r>
            <a:endParaRPr lang="en-US" sz="1900" dirty="0"/>
          </a:p>
        </p:txBody>
      </p:sp>
      <p:sp>
        <p:nvSpPr>
          <p:cNvPr id="14" name="Shape 11"/>
          <p:cNvSpPr/>
          <p:nvPr/>
        </p:nvSpPr>
        <p:spPr>
          <a:xfrm>
            <a:off x="879277" y="5709999"/>
            <a:ext cx="7385447" cy="110156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1126093" y="5865733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Osobní rozvoj</a:t>
            </a:r>
            <a:endParaRPr lang="en-US" sz="1900" dirty="0"/>
          </a:p>
        </p:txBody>
      </p:sp>
      <p:sp>
        <p:nvSpPr>
          <p:cNvPr id="16" name="Text 13"/>
          <p:cNvSpPr/>
          <p:nvPr/>
        </p:nvSpPr>
        <p:spPr>
          <a:xfrm>
            <a:off x="4822627" y="5865733"/>
            <a:ext cx="319528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Mapa umožňuje lepší organizaci myšlenek a vyjasnění priorit.</a:t>
            </a:r>
            <a:endParaRPr lang="en-US" sz="19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2713792"/>
            <a:ext cx="6575346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Integrace map do pracovních procesů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64037" y="3947993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Brainstorming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864037" y="4503420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Mapy jsou skvělým nástrojem pro generování a zaznamenávání nápadů.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5372695" y="3947993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Plánování projektu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5372695" y="4503420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Umožňují strukturovaně rozčlenit úkoly, milníky a odpovědnosti.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9881354" y="3947993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Přehled a komunikace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9881354" y="4503420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Vizualizace složitých konceptů usnadňuje jejich prezentaci a vysvětlení.</a:t>
            </a:r>
            <a:endParaRPr lang="en-US" sz="19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2587C320-5DF3-58A6-CF56-0AAC81F67D2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62226" y="1350646"/>
            <a:ext cx="9326880" cy="1764030"/>
          </a:xfrm>
        </p:spPr>
        <p:txBody>
          <a:bodyPr rtlCol="0" anchor="ctr"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4320" b="1"/>
              <a:t>Myšlenkové mapy</a:t>
            </a:r>
          </a:p>
        </p:txBody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759726FD-E3FA-F3A6-4A65-8ED17C9ABAC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164206" y="3769996"/>
            <a:ext cx="8686800" cy="337185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altLang="cs-CZ" sz="3360"/>
              <a:t>Jedním z prvních uživatelů byl  Porfyrios z Tyru (232–304) - novoplatónský filosof. Jeho rodné jméno bylo Malchos („král“), ale po příchodu do Říma si své jméno pořečtil – na Porfyrios (podle nachové barvy královského oděvu). 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altLang="cs-CZ" sz="3360"/>
              <a:t>http://myslenkove-mapy.cz</a:t>
            </a:r>
          </a:p>
        </p:txBody>
      </p:sp>
      <p:pic>
        <p:nvPicPr>
          <p:cNvPr id="137220" name="Picture 4">
            <a:extLst>
              <a:ext uri="{FF2B5EF4-FFF2-40B4-BE49-F238E27FC236}">
                <a16:creationId xmlns:a16="http://schemas.microsoft.com/office/drawing/2014/main" id="{FCE27CE7-D965-93CA-6BD7-22DFFCEBE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146" y="485776"/>
            <a:ext cx="1405890" cy="146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>
            <a:extLst>
              <a:ext uri="{FF2B5EF4-FFF2-40B4-BE49-F238E27FC236}">
                <a16:creationId xmlns:a16="http://schemas.microsoft.com/office/drawing/2014/main" id="{60749C56-50F0-398D-4FF2-38AA21489E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320" b="1"/>
              <a:t>Použití MM</a:t>
            </a:r>
          </a:p>
        </p:txBody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02942775-4F8F-B17C-E356-D7F71401BA1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908936" y="2192656"/>
            <a:ext cx="9340214" cy="493776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AutoNum type="arabicPeriod"/>
            </a:pPr>
            <a:r>
              <a:rPr lang="cs-CZ" altLang="cs-CZ"/>
              <a:t>Tvorba různých typů zpráv</a:t>
            </a:r>
          </a:p>
          <a:p>
            <a:pPr>
              <a:lnSpc>
                <a:spcPct val="90000"/>
              </a:lnSpc>
              <a:buFontTx/>
              <a:buAutoNum type="arabicPeriod"/>
            </a:pPr>
            <a:r>
              <a:rPr lang="cs-CZ" altLang="cs-CZ"/>
              <a:t>Organizace myšlenek při psaní zpráv</a:t>
            </a:r>
          </a:p>
          <a:p>
            <a:pPr>
              <a:lnSpc>
                <a:spcPct val="90000"/>
              </a:lnSpc>
              <a:buFontTx/>
              <a:buAutoNum type="arabicPeriod"/>
            </a:pPr>
            <a:r>
              <a:rPr lang="cs-CZ" altLang="cs-CZ"/>
              <a:t>Analýza vztahů mezi prvky podnikatelského plánu.</a:t>
            </a:r>
          </a:p>
          <a:p>
            <a:pPr>
              <a:lnSpc>
                <a:spcPct val="90000"/>
              </a:lnSpc>
              <a:buFontTx/>
              <a:buAutoNum type="arabicPeriod"/>
            </a:pPr>
            <a:r>
              <a:rPr lang="cs-CZ" altLang="cs-CZ"/>
              <a:t>Efektivní plánování projektů</a:t>
            </a:r>
          </a:p>
          <a:p>
            <a:pPr>
              <a:lnSpc>
                <a:spcPct val="90000"/>
              </a:lnSpc>
              <a:buFontTx/>
              <a:buAutoNum type="arabicPeriod"/>
            </a:pPr>
            <a:r>
              <a:rPr lang="cs-CZ" altLang="cs-CZ"/>
              <a:t>Lepší příprava jednání</a:t>
            </a:r>
          </a:p>
          <a:p>
            <a:pPr>
              <a:lnSpc>
                <a:spcPct val="90000"/>
              </a:lnSpc>
              <a:buFontTx/>
              <a:buAutoNum type="arabicPeriod"/>
            </a:pPr>
            <a:r>
              <a:rPr lang="cs-CZ" altLang="cs-CZ"/>
              <a:t>Příprava poznámek pro projev, referát</a:t>
            </a:r>
          </a:p>
          <a:p>
            <a:pPr>
              <a:lnSpc>
                <a:spcPct val="90000"/>
              </a:lnSpc>
              <a:buFontTx/>
              <a:buAutoNum type="arabicPeriod"/>
            </a:pPr>
            <a:r>
              <a:rPr lang="cs-CZ" altLang="cs-CZ"/>
              <a:t>Stanovení priorit činností v projektu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>
            <a:extLst>
              <a:ext uri="{FF2B5EF4-FFF2-40B4-BE49-F238E27FC236}">
                <a16:creationId xmlns:a16="http://schemas.microsoft.com/office/drawing/2014/main" id="{5D4280F5-3C3A-320D-20CC-EBEE32F663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320" b="1"/>
              <a:t>Použití MM – pokr.</a:t>
            </a:r>
          </a:p>
        </p:txBody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E16D1838-42E0-9F09-685A-EFBD894702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35581" y="2213610"/>
            <a:ext cx="9513570" cy="5530216"/>
          </a:xfrm>
        </p:spPr>
        <p:txBody>
          <a:bodyPr/>
          <a:lstStyle/>
          <a:p>
            <a:pPr marL="731520" indent="-731520">
              <a:lnSpc>
                <a:spcPct val="90000"/>
              </a:lnSpc>
              <a:buClr>
                <a:schemeClr val="tx1"/>
              </a:buClr>
              <a:buFontTx/>
              <a:buAutoNum type="arabicPeriod" startAt="8"/>
            </a:pPr>
            <a:r>
              <a:rPr lang="cs-CZ" altLang="cs-CZ" sz="3240"/>
              <a:t>Vytvoření strukturální mapy podniku</a:t>
            </a:r>
          </a:p>
          <a:p>
            <a:pPr marL="731520" indent="-731520">
              <a:lnSpc>
                <a:spcPct val="90000"/>
              </a:lnSpc>
              <a:buClr>
                <a:schemeClr val="tx1"/>
              </a:buClr>
              <a:buFontTx/>
              <a:buAutoNum type="arabicPeriod" startAt="8"/>
            </a:pPr>
            <a:r>
              <a:rPr lang="cs-CZ" altLang="cs-CZ" sz="3240"/>
              <a:t>Navrhování projektů</a:t>
            </a:r>
          </a:p>
          <a:p>
            <a:pPr marL="731520" indent="-731520">
              <a:lnSpc>
                <a:spcPct val="90000"/>
              </a:lnSpc>
              <a:buClr>
                <a:schemeClr val="tx1"/>
              </a:buClr>
              <a:buFontTx/>
              <a:buAutoNum type="arabicPeriod" startAt="8"/>
            </a:pPr>
            <a:r>
              <a:rPr lang="cs-CZ" altLang="cs-CZ" sz="3240"/>
              <a:t>Prezentace výsledků projektu </a:t>
            </a:r>
          </a:p>
          <a:p>
            <a:pPr marL="731520" indent="-731520">
              <a:lnSpc>
                <a:spcPct val="90000"/>
              </a:lnSpc>
              <a:buClr>
                <a:schemeClr val="tx1"/>
              </a:buClr>
              <a:buFontTx/>
              <a:buAutoNum type="arabicPeriod" startAt="8"/>
            </a:pPr>
            <a:r>
              <a:rPr lang="cs-CZ" altLang="cs-CZ" sz="3240"/>
              <a:t>Organizace počítačových souborů podle kategorií</a:t>
            </a:r>
          </a:p>
          <a:p>
            <a:pPr marL="731520" indent="-731520">
              <a:lnSpc>
                <a:spcPct val="90000"/>
              </a:lnSpc>
              <a:buClr>
                <a:schemeClr val="tx1"/>
              </a:buClr>
              <a:buFontTx/>
              <a:buAutoNum type="arabicPeriod" startAt="8"/>
            </a:pPr>
            <a:r>
              <a:rPr lang="cs-CZ" altLang="cs-CZ" sz="3240"/>
              <a:t>Propojení různých projektových dokumentů s mapou</a:t>
            </a:r>
          </a:p>
          <a:p>
            <a:pPr marL="731520" indent="-731520">
              <a:lnSpc>
                <a:spcPct val="90000"/>
              </a:lnSpc>
              <a:buClr>
                <a:schemeClr val="tx1"/>
              </a:buClr>
              <a:buFontTx/>
              <a:buAutoNum type="arabicPeriod" startAt="8"/>
            </a:pPr>
            <a:r>
              <a:rPr lang="cs-CZ" altLang="cs-CZ" sz="3240"/>
              <a:t>Plánování událostí (schůzky, návštěvy, cesty, …)</a:t>
            </a:r>
          </a:p>
          <a:p>
            <a:pPr marL="731520" indent="-731520">
              <a:lnSpc>
                <a:spcPct val="90000"/>
              </a:lnSpc>
              <a:buClr>
                <a:schemeClr val="tx1"/>
              </a:buClr>
              <a:buFontTx/>
              <a:buAutoNum type="arabicPeriod" startAt="8"/>
            </a:pPr>
            <a:r>
              <a:rPr lang="cs-CZ" altLang="cs-CZ" sz="3240"/>
              <a:t>Mapa může být názornější než tradiční dokument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>
            <a:extLst>
              <a:ext uri="{FF2B5EF4-FFF2-40B4-BE49-F238E27FC236}">
                <a16:creationId xmlns:a16="http://schemas.microsoft.com/office/drawing/2014/main" id="{205DA1F3-710A-0C7D-0A7F-BB9E3D384D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77440" y="638176"/>
            <a:ext cx="9875520" cy="792480"/>
          </a:xfrm>
        </p:spPr>
        <p:txBody>
          <a:bodyPr/>
          <a:lstStyle/>
          <a:p>
            <a:r>
              <a:rPr lang="cs-CZ" altLang="cs-CZ" sz="4320" b="1"/>
              <a:t>Použití MM při studiu</a:t>
            </a:r>
          </a:p>
        </p:txBody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010C6097-0525-0F32-D0DD-B52DA40D6F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51760" y="2040256"/>
            <a:ext cx="9326880" cy="5274944"/>
          </a:xfrm>
        </p:spPr>
        <p:txBody>
          <a:bodyPr rtlCol="0">
            <a:normAutofit fontScale="92500" lnSpcReduction="20000"/>
          </a:bodyPr>
          <a:lstStyle/>
          <a:p>
            <a:pPr marL="460858" indent="-460858" fontAlgn="auto">
              <a:lnSpc>
                <a:spcPct val="80000"/>
              </a:lnSpc>
              <a:buFontTx/>
              <a:buAutoNum type="arabicPeriod"/>
              <a:defRPr/>
            </a:pPr>
            <a:r>
              <a:rPr lang="cs-CZ" altLang="cs-CZ" sz="2880"/>
              <a:t>Eliminace ztrát času vznikajících při lineárním zápisu</a:t>
            </a:r>
          </a:p>
          <a:p>
            <a:pPr marL="460858" indent="-460858" fontAlgn="auto">
              <a:lnSpc>
                <a:spcPct val="80000"/>
              </a:lnSpc>
              <a:buFontTx/>
              <a:buAutoNum type="arabicPeriod"/>
              <a:defRPr/>
            </a:pPr>
            <a:r>
              <a:rPr lang="cs-CZ" altLang="cs-CZ" sz="2880"/>
              <a:t>Zvýšení efektivity studia, organizace studijních materiálů pomocí map</a:t>
            </a:r>
          </a:p>
          <a:p>
            <a:pPr marL="460858" indent="-460858" fontAlgn="auto">
              <a:lnSpc>
                <a:spcPct val="80000"/>
              </a:lnSpc>
              <a:buFontTx/>
              <a:buAutoNum type="arabicPeriod"/>
              <a:defRPr/>
            </a:pPr>
            <a:r>
              <a:rPr lang="cs-CZ" altLang="cs-CZ" sz="2880"/>
              <a:t>Výcvik schopnosti porozumění (čtení textů, vytváření map)</a:t>
            </a:r>
          </a:p>
          <a:p>
            <a:pPr marL="460858" indent="-460858" fontAlgn="auto">
              <a:lnSpc>
                <a:spcPct val="80000"/>
              </a:lnSpc>
              <a:buFontTx/>
              <a:buAutoNum type="arabicPeriod"/>
              <a:defRPr/>
            </a:pPr>
            <a:r>
              <a:rPr lang="cs-CZ" altLang="cs-CZ" sz="2880"/>
              <a:t>Tvorba mapy může podpořit brainstorming při hledání nápadů</a:t>
            </a:r>
          </a:p>
          <a:p>
            <a:pPr marL="460858" indent="-460858" fontAlgn="auto">
              <a:lnSpc>
                <a:spcPct val="80000"/>
              </a:lnSpc>
              <a:buFontTx/>
              <a:buAutoNum type="arabicPeriod"/>
              <a:defRPr/>
            </a:pPr>
            <a:r>
              <a:rPr lang="cs-CZ" altLang="cs-CZ" sz="2880"/>
              <a:t>Zapamatování lze podpořit organizací velkých množství informací s pomocí map</a:t>
            </a:r>
          </a:p>
          <a:p>
            <a:pPr marL="460858" indent="-460858" fontAlgn="auto">
              <a:lnSpc>
                <a:spcPct val="80000"/>
              </a:lnSpc>
              <a:buFontTx/>
              <a:buAutoNum type="arabicPeriod"/>
              <a:defRPr/>
            </a:pPr>
            <a:r>
              <a:rPr lang="cs-CZ" altLang="cs-CZ" sz="2880"/>
              <a:t>Komplexní informace jsou přehlednější, jsou-li uspořádány do mapy</a:t>
            </a:r>
          </a:p>
          <a:p>
            <a:pPr marL="460858" indent="-460858" fontAlgn="auto">
              <a:lnSpc>
                <a:spcPct val="80000"/>
              </a:lnSpc>
              <a:buFontTx/>
              <a:buAutoNum type="arabicPeriod"/>
              <a:defRPr/>
            </a:pPr>
            <a:r>
              <a:rPr lang="cs-CZ" altLang="cs-CZ" sz="2880"/>
              <a:t>Lepší pochopení posiluje rozvoj kreativní a systematické dedukce</a:t>
            </a:r>
          </a:p>
          <a:p>
            <a:pPr marL="460858" indent="-460858" fontAlgn="auto">
              <a:lnSpc>
                <a:spcPct val="80000"/>
              </a:lnSpc>
              <a:buFontTx/>
              <a:buAutoNum type="arabicPeriod"/>
              <a:defRPr/>
            </a:pPr>
            <a:r>
              <a:rPr lang="cs-CZ" altLang="cs-CZ" sz="2880"/>
              <a:t>Mapa usnadňuje strukturování obsahu práce (diplomové, referátu, článku, zprávy, …)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>
            <a:extLst>
              <a:ext uri="{FF2B5EF4-FFF2-40B4-BE49-F238E27FC236}">
                <a16:creationId xmlns:a16="http://schemas.microsoft.com/office/drawing/2014/main" id="{EEBA612A-FBAA-A2E8-B305-314E461395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320" b="1"/>
              <a:t>Od papíru k obrazovce (a zpět)</a:t>
            </a:r>
          </a:p>
        </p:txBody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C3CF91ED-5D1A-1810-842F-C3B4B9E88A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Dříve se používala tužka a papír, flipchart apod. </a:t>
            </a:r>
          </a:p>
          <a:p>
            <a:r>
              <a:rPr lang="cs-CZ" altLang="cs-CZ"/>
              <a:t>Softwarová aplikace zvyšuje inovativní a kreativní potenciál pracovníků, umožňuje zachycení a sdílení znalostí.</a:t>
            </a:r>
          </a:p>
          <a:p>
            <a:r>
              <a:rPr lang="cs-CZ" altLang="cs-CZ"/>
              <a:t>Velké mapy – na obrazovce se stávají nepřehlednými - tisknout a slepit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>
            <a:extLst>
              <a:ext uri="{FF2B5EF4-FFF2-40B4-BE49-F238E27FC236}">
                <a16:creationId xmlns:a16="http://schemas.microsoft.com/office/drawing/2014/main" id="{91558731-A3EB-253C-41EF-543FBEA009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49856" y="361950"/>
            <a:ext cx="9599294" cy="1333500"/>
          </a:xfrm>
        </p:spPr>
        <p:txBody>
          <a:bodyPr/>
          <a:lstStyle/>
          <a:p>
            <a:r>
              <a:rPr lang="cs-CZ" altLang="cs-CZ" sz="4320" b="1"/>
              <a:t>PC Podpora – FreeMind</a:t>
            </a:r>
          </a:p>
        </p:txBody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5D3D3207-37F4-AA9E-85E5-43EE908DAE2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49856" y="1954531"/>
            <a:ext cx="9599294" cy="5703570"/>
          </a:xfrm>
        </p:spPr>
        <p:txBody>
          <a:bodyPr rtlCol="0">
            <a:normAutofit lnSpcReduction="10000"/>
          </a:bodyPr>
          <a:lstStyle/>
          <a:p>
            <a:pPr marL="460858" indent="-460858" fontAlgn="auto">
              <a:lnSpc>
                <a:spcPct val="90000"/>
              </a:lnSpc>
              <a:buNone/>
              <a:defRPr/>
            </a:pPr>
            <a:r>
              <a:rPr lang="cs-CZ" altLang="cs-CZ" sz="2160"/>
              <a:t>	</a:t>
            </a:r>
            <a:r>
              <a:rPr lang="cs-CZ" altLang="cs-CZ" sz="3240"/>
              <a:t>http://magazin.stahuj.cz/aktuality</a:t>
            </a:r>
            <a:br>
              <a:rPr lang="cs-CZ" altLang="cs-CZ" sz="3240"/>
            </a:br>
            <a:r>
              <a:rPr lang="cs-CZ" altLang="cs-CZ" sz="3240"/>
              <a:t>http://www.abclinuxu.cz/clanky/</a:t>
            </a:r>
          </a:p>
          <a:p>
            <a:pPr marL="460858" indent="-460858" fontAlgn="auto">
              <a:lnSpc>
                <a:spcPct val="90000"/>
              </a:lnSpc>
              <a:buNone/>
              <a:defRPr/>
            </a:pPr>
            <a:endParaRPr lang="cs-CZ" altLang="cs-CZ" sz="3240" b="1"/>
          </a:p>
          <a:p>
            <a:pPr marL="460858" indent="-460858" fontAlgn="auto">
              <a:lnSpc>
                <a:spcPct val="90000"/>
              </a:lnSpc>
              <a:defRPr/>
            </a:pPr>
            <a:r>
              <a:rPr lang="cs-CZ" altLang="cs-CZ" sz="3240"/>
              <a:t>FreeMind je opensource program pro zapisování myšlenkových map napsaný v Javě a přeložený do češtiny. Kreslení myšlenkových map je velmi jednoduché a intuitivní. Na plochu zapisujete informace do jednotlivých bloků a spojujete je pomocí linek do stromové struktury. Kliknutím na některý z uzlů se rozbalí nebo zabalí všechny podvětve, takže lze velmi snadno pracovat i s obrovskými myšlenkovými mapami.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1D57A73B-F4D7-C733-8B4A-D8227445BA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320" b="1"/>
              <a:t>MindManager</a:t>
            </a:r>
            <a:br>
              <a:rPr lang="cs-CZ" altLang="cs-CZ" sz="4320" b="1"/>
            </a:br>
            <a:r>
              <a:rPr lang="cs-CZ" altLang="cs-CZ" sz="4320" b="1"/>
              <a:t>http://www.mindshop.sk/store/</a:t>
            </a:r>
          </a:p>
        </p:txBody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CABE691A-4A06-3DEB-052A-6A63B88E46E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51760" y="2040256"/>
            <a:ext cx="9326880" cy="578929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/>
              <a:t>Uspořádání myšlenek do vrstev, možnost přehledných a detailních pohledů</a:t>
            </a:r>
          </a:p>
          <a:p>
            <a:pPr>
              <a:lnSpc>
                <a:spcPct val="80000"/>
              </a:lnSpc>
            </a:pPr>
            <a:r>
              <a:rPr lang="cs-CZ" altLang="cs-CZ"/>
              <a:t>Hyperlinky na jiné elektronické objekty  (dokumenty, obrázky, webové stránky, email)</a:t>
            </a:r>
          </a:p>
          <a:p>
            <a:pPr>
              <a:lnSpc>
                <a:spcPct val="80000"/>
              </a:lnSpc>
            </a:pPr>
            <a:r>
              <a:rPr lang="cs-CZ" altLang="cs-CZ"/>
              <a:t>Přetahování (drag and drop) myšlenek a informací při tvorbě projektů a dalších znalostních struktur</a:t>
            </a:r>
          </a:p>
          <a:p>
            <a:pPr>
              <a:lnSpc>
                <a:spcPct val="80000"/>
              </a:lnSpc>
            </a:pPr>
            <a:r>
              <a:rPr lang="cs-CZ" altLang="cs-CZ"/>
              <a:t>Velká knihovna symbolů a ikon podporující neverbální sdělování složitých myšlenek</a:t>
            </a:r>
          </a:p>
          <a:p>
            <a:pPr>
              <a:lnSpc>
                <a:spcPct val="80000"/>
              </a:lnSpc>
            </a:pPr>
            <a:r>
              <a:rPr lang="cs-CZ" altLang="cs-CZ"/>
              <a:t>Export projektů a dalších znalostních struktur do produktů MS - Project, PowerPoint, Word, Excel a do HTML</a:t>
            </a:r>
          </a:p>
          <a:p>
            <a:pPr>
              <a:lnSpc>
                <a:spcPct val="80000"/>
              </a:lnSpc>
            </a:pPr>
            <a:r>
              <a:rPr lang="cs-CZ" altLang="cs-CZ"/>
              <a:t>Online spolupráce v zabezpečeném prostředí</a:t>
            </a:r>
          </a:p>
          <a:p>
            <a:pPr>
              <a:lnSpc>
                <a:spcPct val="80000"/>
              </a:lnSpc>
            </a:pPr>
            <a:r>
              <a:rPr lang="cs-CZ" altLang="cs-CZ"/>
              <a:t>„Sbalení a odeslání" map a připojených dokumentů e-mailem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>
            <a:extLst>
              <a:ext uri="{FF2B5EF4-FFF2-40B4-BE49-F238E27FC236}">
                <a16:creationId xmlns:a16="http://schemas.microsoft.com/office/drawing/2014/main" id="{8B13574D-D3EB-CF96-2D0B-0AFD0AE752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320" b="1"/>
              <a:t>Myšlenkové mapy a MS Project</a:t>
            </a:r>
          </a:p>
        </p:txBody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CC441A14-64EA-3DC2-6E74-434D69D1D2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/>
              <a:t>Vizualizace záměru</a:t>
            </a:r>
          </a:p>
          <a:p>
            <a:pPr lvl="1">
              <a:lnSpc>
                <a:spcPct val="90000"/>
              </a:lnSpc>
            </a:pPr>
            <a:r>
              <a:rPr lang="cs-CZ" altLang="cs-CZ"/>
              <a:t>Možnosti MS Project jsou srovnatelné s ostatními dostupnými aplikacemi</a:t>
            </a:r>
          </a:p>
          <a:p>
            <a:pPr>
              <a:lnSpc>
                <a:spcPct val="90000"/>
              </a:lnSpc>
            </a:pPr>
            <a:endParaRPr lang="cs-CZ" altLang="cs-CZ"/>
          </a:p>
          <a:p>
            <a:pPr>
              <a:lnSpc>
                <a:spcPct val="90000"/>
              </a:lnSpc>
            </a:pPr>
            <a:r>
              <a:rPr lang="cs-CZ" altLang="cs-CZ"/>
              <a:t>Přenos dat do plánu</a:t>
            </a:r>
          </a:p>
          <a:p>
            <a:pPr lvl="1">
              <a:lnSpc>
                <a:spcPct val="90000"/>
              </a:lnSpc>
            </a:pPr>
            <a:r>
              <a:rPr lang="cs-CZ" altLang="cs-CZ"/>
              <a:t>Není třeba řešit přenos dat do plánu</a:t>
            </a:r>
          </a:p>
          <a:p>
            <a:pPr lvl="1">
              <a:lnSpc>
                <a:spcPct val="90000"/>
              </a:lnSpc>
            </a:pPr>
            <a:r>
              <a:rPr lang="cs-CZ" altLang="cs-CZ"/>
              <a:t>Odehrává se automaticky</a:t>
            </a:r>
          </a:p>
          <a:p>
            <a:pPr lvl="1">
              <a:lnSpc>
                <a:spcPct val="90000"/>
              </a:lnSpc>
            </a:pPr>
            <a:r>
              <a:rPr lang="cs-CZ" altLang="cs-CZ"/>
              <a:t>Podněty lze následně rozpracovávat, dále propojovat, přiřazovat zdroje apod.</a:t>
            </a:r>
            <a:endParaRPr lang="en-US" altLang="cs-CZ"/>
          </a:p>
          <a:p>
            <a:pPr>
              <a:lnSpc>
                <a:spcPct val="90000"/>
              </a:lnSpc>
              <a:buFontTx/>
              <a:buNone/>
            </a:pPr>
            <a:endParaRPr lang="cs-CZ" altLang="cs-CZ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961073"/>
            <a:ext cx="4937760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Plánování a organizování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1219081" y="1948458"/>
            <a:ext cx="30480" cy="5319951"/>
          </a:xfrm>
          <a:prstGeom prst="roundRect">
            <a:avLst>
              <a:gd name="adj" fmla="val 340200"/>
            </a:avLst>
          </a:prstGeom>
          <a:solidFill>
            <a:srgbClr val="CCCCCC"/>
          </a:solidFill>
          <a:ln/>
        </p:spPr>
      </p:sp>
      <p:sp>
        <p:nvSpPr>
          <p:cNvPr id="5" name="Shape 2"/>
          <p:cNvSpPr/>
          <p:nvPr/>
        </p:nvSpPr>
        <p:spPr>
          <a:xfrm>
            <a:off x="1481554" y="2488525"/>
            <a:ext cx="864037" cy="30480"/>
          </a:xfrm>
          <a:prstGeom prst="roundRect">
            <a:avLst>
              <a:gd name="adj" fmla="val 340200"/>
            </a:avLst>
          </a:prstGeom>
          <a:solidFill>
            <a:srgbClr val="CCCCCC"/>
          </a:solidFill>
          <a:ln/>
        </p:spPr>
      </p:sp>
      <p:sp>
        <p:nvSpPr>
          <p:cNvPr id="6" name="Shape 3"/>
          <p:cNvSpPr/>
          <p:nvPr/>
        </p:nvSpPr>
        <p:spPr>
          <a:xfrm>
            <a:off x="956608" y="2226112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180445" y="2355652"/>
            <a:ext cx="107633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</a:t>
            </a:r>
            <a:endParaRPr lang="en-US" sz="2300" dirty="0"/>
          </a:p>
        </p:txBody>
      </p:sp>
      <p:sp>
        <p:nvSpPr>
          <p:cNvPr id="8" name="Text 5"/>
          <p:cNvSpPr/>
          <p:nvPr/>
        </p:nvSpPr>
        <p:spPr>
          <a:xfrm>
            <a:off x="2592110" y="2195274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Definice cílů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2592110" y="2651998"/>
            <a:ext cx="56878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Jasně definované cíle poskytují směr a motivaci pro celý tým.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1481554" y="4080748"/>
            <a:ext cx="864037" cy="30480"/>
          </a:xfrm>
          <a:prstGeom prst="roundRect">
            <a:avLst>
              <a:gd name="adj" fmla="val 340200"/>
            </a:avLst>
          </a:prstGeom>
          <a:solidFill>
            <a:srgbClr val="CCCCCC"/>
          </a:solidFill>
          <a:ln/>
        </p:spPr>
      </p:sp>
      <p:sp>
        <p:nvSpPr>
          <p:cNvPr id="11" name="Shape 8"/>
          <p:cNvSpPr/>
          <p:nvPr/>
        </p:nvSpPr>
        <p:spPr>
          <a:xfrm>
            <a:off x="956608" y="3818334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164967" y="3947874"/>
            <a:ext cx="138708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2</a:t>
            </a:r>
            <a:endParaRPr lang="en-US" sz="2300" dirty="0"/>
          </a:p>
        </p:txBody>
      </p:sp>
      <p:sp>
        <p:nvSpPr>
          <p:cNvPr id="13" name="Text 10"/>
          <p:cNvSpPr/>
          <p:nvPr/>
        </p:nvSpPr>
        <p:spPr>
          <a:xfrm>
            <a:off x="2592110" y="3787497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Plánování strategií</a:t>
            </a:r>
            <a:endParaRPr lang="en-US" sz="1900" dirty="0"/>
          </a:p>
        </p:txBody>
      </p:sp>
      <p:sp>
        <p:nvSpPr>
          <p:cNvPr id="14" name="Text 11"/>
          <p:cNvSpPr/>
          <p:nvPr/>
        </p:nvSpPr>
        <p:spPr>
          <a:xfrm>
            <a:off x="2592110" y="4244221"/>
            <a:ext cx="568785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Výběr strategií a jejich rozdělení do konkrétních kroků vede k efektivnímu dosažení cílů.</a:t>
            </a:r>
            <a:endParaRPr lang="en-US" sz="1900" dirty="0"/>
          </a:p>
        </p:txBody>
      </p:sp>
      <p:sp>
        <p:nvSpPr>
          <p:cNvPr id="15" name="Shape 12"/>
          <p:cNvSpPr/>
          <p:nvPr/>
        </p:nvSpPr>
        <p:spPr>
          <a:xfrm>
            <a:off x="1481554" y="6068020"/>
            <a:ext cx="864037" cy="30480"/>
          </a:xfrm>
          <a:prstGeom prst="roundRect">
            <a:avLst>
              <a:gd name="adj" fmla="val 340200"/>
            </a:avLst>
          </a:prstGeom>
          <a:solidFill>
            <a:srgbClr val="CCCCCC"/>
          </a:solidFill>
          <a:ln/>
        </p:spPr>
      </p:sp>
      <p:sp>
        <p:nvSpPr>
          <p:cNvPr id="16" name="Shape 13"/>
          <p:cNvSpPr/>
          <p:nvPr/>
        </p:nvSpPr>
        <p:spPr>
          <a:xfrm>
            <a:off x="956608" y="5805607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1167944" y="5935147"/>
            <a:ext cx="132755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3</a:t>
            </a:r>
            <a:endParaRPr lang="en-US" sz="2300" dirty="0"/>
          </a:p>
        </p:txBody>
      </p:sp>
      <p:sp>
        <p:nvSpPr>
          <p:cNvPr id="18" name="Text 15"/>
          <p:cNvSpPr/>
          <p:nvPr/>
        </p:nvSpPr>
        <p:spPr>
          <a:xfrm>
            <a:off x="2592110" y="5774769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Organizace zdrojů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2592110" y="6231493"/>
            <a:ext cx="568785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Optimální alokace zdrojů, jako je čas, peníze a lidské zdroje, je klíčová pro úspěšné provedení plánu.</a:t>
            </a:r>
            <a:endParaRPr lang="en-US" sz="19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71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0415" y="545306"/>
            <a:ext cx="6845737" cy="495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900"/>
              </a:lnSpc>
              <a:buNone/>
            </a:pPr>
            <a:r>
              <a:rPr lang="en-US" sz="31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Mentální mapy - efektivní vizualizace informací</a:t>
            </a:r>
            <a:endParaRPr lang="en-US" sz="31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415" y="1338382"/>
            <a:ext cx="991553" cy="158650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69386" y="1536621"/>
            <a:ext cx="1983105" cy="2478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Centralizovaná myšlenka</a:t>
            </a:r>
            <a:endParaRPr lang="en-US" sz="1550" dirty="0"/>
          </a:p>
        </p:txBody>
      </p:sp>
      <p:sp>
        <p:nvSpPr>
          <p:cNvPr id="6" name="Text 2"/>
          <p:cNvSpPr/>
          <p:nvPr/>
        </p:nvSpPr>
        <p:spPr>
          <a:xfrm>
            <a:off x="7469386" y="1903452"/>
            <a:ext cx="6466999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Centrální myšlenka nebo téma je reprezentována v centru mapy.</a:t>
            </a:r>
            <a:endParaRPr lang="en-US" sz="15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0415" y="2924889"/>
            <a:ext cx="991553" cy="158650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469386" y="3123128"/>
            <a:ext cx="1983105" cy="2478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Větve a podvětve</a:t>
            </a:r>
            <a:endParaRPr lang="en-US" sz="1550" dirty="0"/>
          </a:p>
        </p:txBody>
      </p:sp>
      <p:sp>
        <p:nvSpPr>
          <p:cNvPr id="9" name="Text 4"/>
          <p:cNvSpPr/>
          <p:nvPr/>
        </p:nvSpPr>
        <p:spPr>
          <a:xfrm>
            <a:off x="7469386" y="3489960"/>
            <a:ext cx="6466999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Hlavní myšlenky a detaily se rozvětvují od centrální myšlenky.</a:t>
            </a:r>
            <a:endParaRPr lang="en-US" sz="15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0415" y="4511397"/>
            <a:ext cx="991553" cy="158650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469386" y="4709636"/>
            <a:ext cx="1983105" cy="2478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Vizualizace a barvy</a:t>
            </a:r>
            <a:endParaRPr lang="en-US" sz="1550" dirty="0"/>
          </a:p>
        </p:txBody>
      </p:sp>
      <p:sp>
        <p:nvSpPr>
          <p:cNvPr id="12" name="Text 6"/>
          <p:cNvSpPr/>
          <p:nvPr/>
        </p:nvSpPr>
        <p:spPr>
          <a:xfrm>
            <a:off x="7469386" y="5076468"/>
            <a:ext cx="6466999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Použití barev, tvarů a vizuálních symbolů pomáhá v zapamatování a pochopení informací.</a:t>
            </a:r>
            <a:endParaRPr lang="en-US" sz="15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0415" y="6097905"/>
            <a:ext cx="991553" cy="1586508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469386" y="6296144"/>
            <a:ext cx="1983105" cy="2478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Organizace a struktura</a:t>
            </a:r>
            <a:endParaRPr lang="en-US" sz="1550" dirty="0"/>
          </a:p>
        </p:txBody>
      </p:sp>
      <p:sp>
        <p:nvSpPr>
          <p:cNvPr id="15" name="Text 8"/>
          <p:cNvSpPr/>
          <p:nvPr/>
        </p:nvSpPr>
        <p:spPr>
          <a:xfrm>
            <a:off x="7469386" y="6662976"/>
            <a:ext cx="6466999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Uspořádaná struktura a vizuální propojení informací podporuje logické myšlení a učení.</a:t>
            </a:r>
            <a:endParaRPr lang="en-US" sz="155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B561595-4E46-5793-27D7-365A07E25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480" y="1714500"/>
            <a:ext cx="11521440" cy="1783080"/>
          </a:xfrm>
        </p:spPr>
        <p:txBody>
          <a:bodyPr/>
          <a:lstStyle/>
          <a:p>
            <a:r>
              <a:rPr lang="cs-CZ" dirty="0"/>
              <a:t>Úkol: Sestavte myšlenkovou mapu vize Vašeho budoucího profesního uplatnění</a:t>
            </a:r>
          </a:p>
        </p:txBody>
      </p:sp>
    </p:spTree>
    <p:extLst>
      <p:ext uri="{BB962C8B-B14F-4D97-AF65-F5344CB8AC3E}">
        <p14:creationId xmlns:p14="http://schemas.microsoft.com/office/powerpoint/2010/main" val="8918179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27766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4979" y="2780347"/>
            <a:ext cx="7067669" cy="455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Sedm základních nástrojů zlepšování kvality - přehled</a:t>
            </a:r>
            <a:endParaRPr lang="en-US" sz="2850" dirty="0"/>
          </a:p>
        </p:txBody>
      </p:sp>
      <p:sp>
        <p:nvSpPr>
          <p:cNvPr id="4" name="Shape 1"/>
          <p:cNvSpPr/>
          <p:nvPr/>
        </p:nvSpPr>
        <p:spPr>
          <a:xfrm>
            <a:off x="784979" y="3509129"/>
            <a:ext cx="13060323" cy="4217670"/>
          </a:xfrm>
          <a:prstGeom prst="roundRect">
            <a:avLst>
              <a:gd name="adj" fmla="val 1815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92599" y="3516749"/>
            <a:ext cx="13043773" cy="52530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976193" y="3633668"/>
            <a:ext cx="3979307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Nástroj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5327452" y="3633668"/>
            <a:ext cx="3975497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Popis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9674900" y="3633668"/>
            <a:ext cx="3979307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Použití</a:t>
            </a:r>
            <a:endParaRPr lang="en-US" sz="1400" dirty="0"/>
          </a:p>
        </p:txBody>
      </p:sp>
      <p:sp>
        <p:nvSpPr>
          <p:cNvPr id="9" name="Shape 6"/>
          <p:cNvSpPr/>
          <p:nvPr/>
        </p:nvSpPr>
        <p:spPr>
          <a:xfrm>
            <a:off x="792599" y="4042053"/>
            <a:ext cx="13043773" cy="52530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976193" y="4158972"/>
            <a:ext cx="3979307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Brainstorming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5327452" y="4158972"/>
            <a:ext cx="3975497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Generování nápadů a řešení problémů.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9674900" y="4158972"/>
            <a:ext cx="3979307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Identifikace příčin a řešení problémů.</a:t>
            </a:r>
            <a:endParaRPr lang="en-US" sz="1400" dirty="0"/>
          </a:p>
        </p:txBody>
      </p:sp>
      <p:sp>
        <p:nvSpPr>
          <p:cNvPr id="13" name="Shape 10"/>
          <p:cNvSpPr/>
          <p:nvPr/>
        </p:nvSpPr>
        <p:spPr>
          <a:xfrm>
            <a:off x="792599" y="4567357"/>
            <a:ext cx="13043773" cy="52530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976193" y="4684276"/>
            <a:ext cx="3979307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Diagram příčin a následků (Ishikawa)</a:t>
            </a:r>
            <a:endParaRPr lang="en-US" sz="1400" dirty="0"/>
          </a:p>
        </p:txBody>
      </p:sp>
      <p:sp>
        <p:nvSpPr>
          <p:cNvPr id="15" name="Text 12"/>
          <p:cNvSpPr/>
          <p:nvPr/>
        </p:nvSpPr>
        <p:spPr>
          <a:xfrm>
            <a:off x="5327452" y="4684276"/>
            <a:ext cx="3975497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Analýza příčin problému a jejich vzájemných vztahů.</a:t>
            </a:r>
            <a:endParaRPr lang="en-US" sz="1400" dirty="0"/>
          </a:p>
        </p:txBody>
      </p:sp>
      <p:sp>
        <p:nvSpPr>
          <p:cNvPr id="16" name="Text 13"/>
          <p:cNvSpPr/>
          <p:nvPr/>
        </p:nvSpPr>
        <p:spPr>
          <a:xfrm>
            <a:off x="9674900" y="4684276"/>
            <a:ext cx="3979307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Hledání kořenových příčin problémů.</a:t>
            </a:r>
            <a:endParaRPr lang="en-US" sz="1400" dirty="0"/>
          </a:p>
        </p:txBody>
      </p:sp>
      <p:sp>
        <p:nvSpPr>
          <p:cNvPr id="17" name="Shape 14"/>
          <p:cNvSpPr/>
          <p:nvPr/>
        </p:nvSpPr>
        <p:spPr>
          <a:xfrm>
            <a:off x="792599" y="5092660"/>
            <a:ext cx="13043773" cy="52530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976193" y="5209580"/>
            <a:ext cx="3979307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Kontrolní seznam</a:t>
            </a:r>
            <a:endParaRPr lang="en-US" sz="1400" dirty="0"/>
          </a:p>
        </p:txBody>
      </p:sp>
      <p:sp>
        <p:nvSpPr>
          <p:cNvPr id="19" name="Text 16"/>
          <p:cNvSpPr/>
          <p:nvPr/>
        </p:nvSpPr>
        <p:spPr>
          <a:xfrm>
            <a:off x="5327452" y="5209580"/>
            <a:ext cx="3975497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Systematická kontrola a monitorování procesů a úkolů.</a:t>
            </a:r>
            <a:endParaRPr lang="en-US" sz="1400" dirty="0"/>
          </a:p>
        </p:txBody>
      </p:sp>
      <p:sp>
        <p:nvSpPr>
          <p:cNvPr id="20" name="Text 17"/>
          <p:cNvSpPr/>
          <p:nvPr/>
        </p:nvSpPr>
        <p:spPr>
          <a:xfrm>
            <a:off x="9674900" y="5209580"/>
            <a:ext cx="3979307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Prevence chyb a zajištění kvality.</a:t>
            </a:r>
            <a:endParaRPr lang="en-US" sz="1400" dirty="0"/>
          </a:p>
        </p:txBody>
      </p:sp>
      <p:sp>
        <p:nvSpPr>
          <p:cNvPr id="21" name="Shape 18"/>
          <p:cNvSpPr/>
          <p:nvPr/>
        </p:nvSpPr>
        <p:spPr>
          <a:xfrm>
            <a:off x="792599" y="5617964"/>
            <a:ext cx="13043773" cy="52530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2" name="Text 19"/>
          <p:cNvSpPr/>
          <p:nvPr/>
        </p:nvSpPr>
        <p:spPr>
          <a:xfrm>
            <a:off x="976193" y="5734883"/>
            <a:ext cx="3979307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Kontrolní graf</a:t>
            </a:r>
            <a:endParaRPr lang="en-US" sz="1400" dirty="0"/>
          </a:p>
        </p:txBody>
      </p:sp>
      <p:sp>
        <p:nvSpPr>
          <p:cNvPr id="23" name="Text 20"/>
          <p:cNvSpPr/>
          <p:nvPr/>
        </p:nvSpPr>
        <p:spPr>
          <a:xfrm>
            <a:off x="5327452" y="5734883"/>
            <a:ext cx="3975497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Sledovaní variability dat a vyhodnocování trendů.</a:t>
            </a:r>
            <a:endParaRPr lang="en-US" sz="1400" dirty="0"/>
          </a:p>
        </p:txBody>
      </p:sp>
      <p:sp>
        <p:nvSpPr>
          <p:cNvPr id="24" name="Text 21"/>
          <p:cNvSpPr/>
          <p:nvPr/>
        </p:nvSpPr>
        <p:spPr>
          <a:xfrm>
            <a:off x="9674900" y="5734883"/>
            <a:ext cx="3979307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Identifikace a vyhodnocování příčin variability.</a:t>
            </a:r>
            <a:endParaRPr lang="en-US" sz="1400" dirty="0"/>
          </a:p>
        </p:txBody>
      </p:sp>
      <p:sp>
        <p:nvSpPr>
          <p:cNvPr id="25" name="Shape 22"/>
          <p:cNvSpPr/>
          <p:nvPr/>
        </p:nvSpPr>
        <p:spPr>
          <a:xfrm>
            <a:off x="792599" y="6143268"/>
            <a:ext cx="13043773" cy="52530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6" name="Text 23"/>
          <p:cNvSpPr/>
          <p:nvPr/>
        </p:nvSpPr>
        <p:spPr>
          <a:xfrm>
            <a:off x="976193" y="6260187"/>
            <a:ext cx="3979307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Histogram</a:t>
            </a:r>
            <a:endParaRPr lang="en-US" sz="1400" dirty="0"/>
          </a:p>
        </p:txBody>
      </p:sp>
      <p:sp>
        <p:nvSpPr>
          <p:cNvPr id="27" name="Text 24"/>
          <p:cNvSpPr/>
          <p:nvPr/>
        </p:nvSpPr>
        <p:spPr>
          <a:xfrm>
            <a:off x="5327452" y="6260187"/>
            <a:ext cx="3975497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Grafické zobrazení četnosti dat a jejich rozložení.</a:t>
            </a:r>
            <a:endParaRPr lang="en-US" sz="1400" dirty="0"/>
          </a:p>
        </p:txBody>
      </p:sp>
      <p:sp>
        <p:nvSpPr>
          <p:cNvPr id="28" name="Text 25"/>
          <p:cNvSpPr/>
          <p:nvPr/>
        </p:nvSpPr>
        <p:spPr>
          <a:xfrm>
            <a:off x="9674900" y="6260187"/>
            <a:ext cx="3979307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Identifikace nejčastějších hodnot a rozložení dat.</a:t>
            </a:r>
            <a:endParaRPr lang="en-US" sz="1400" dirty="0"/>
          </a:p>
        </p:txBody>
      </p:sp>
      <p:sp>
        <p:nvSpPr>
          <p:cNvPr id="29" name="Shape 26"/>
          <p:cNvSpPr/>
          <p:nvPr/>
        </p:nvSpPr>
        <p:spPr>
          <a:xfrm>
            <a:off x="792599" y="6668572"/>
            <a:ext cx="13043773" cy="52530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30" name="Text 27"/>
          <p:cNvSpPr/>
          <p:nvPr/>
        </p:nvSpPr>
        <p:spPr>
          <a:xfrm>
            <a:off x="976193" y="6785491"/>
            <a:ext cx="3979307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Paretoův diagram</a:t>
            </a:r>
            <a:endParaRPr lang="en-US" sz="1400" dirty="0"/>
          </a:p>
        </p:txBody>
      </p:sp>
      <p:sp>
        <p:nvSpPr>
          <p:cNvPr id="31" name="Text 28"/>
          <p:cNvSpPr/>
          <p:nvPr/>
        </p:nvSpPr>
        <p:spPr>
          <a:xfrm>
            <a:off x="5327452" y="6785491"/>
            <a:ext cx="3975497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Zobrazení příčin problémů a jejich vlivu na celkový výsledek.</a:t>
            </a:r>
            <a:endParaRPr lang="en-US" sz="1400" dirty="0"/>
          </a:p>
        </p:txBody>
      </p:sp>
      <p:sp>
        <p:nvSpPr>
          <p:cNvPr id="32" name="Text 29"/>
          <p:cNvSpPr/>
          <p:nvPr/>
        </p:nvSpPr>
        <p:spPr>
          <a:xfrm>
            <a:off x="9674900" y="6785491"/>
            <a:ext cx="3979307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Identifikace nejdůležitějších příčin problémů.</a:t>
            </a:r>
            <a:endParaRPr lang="en-US" sz="1400" dirty="0"/>
          </a:p>
        </p:txBody>
      </p:sp>
      <p:sp>
        <p:nvSpPr>
          <p:cNvPr id="33" name="Shape 30"/>
          <p:cNvSpPr/>
          <p:nvPr/>
        </p:nvSpPr>
        <p:spPr>
          <a:xfrm>
            <a:off x="792599" y="7193875"/>
            <a:ext cx="13043773" cy="52530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34" name="Text 31"/>
          <p:cNvSpPr/>
          <p:nvPr/>
        </p:nvSpPr>
        <p:spPr>
          <a:xfrm>
            <a:off x="976193" y="7310795"/>
            <a:ext cx="3979307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Diagram rozptylu</a:t>
            </a:r>
            <a:endParaRPr lang="en-US" sz="1400" dirty="0"/>
          </a:p>
        </p:txBody>
      </p:sp>
      <p:sp>
        <p:nvSpPr>
          <p:cNvPr id="35" name="Text 32"/>
          <p:cNvSpPr/>
          <p:nvPr/>
        </p:nvSpPr>
        <p:spPr>
          <a:xfrm>
            <a:off x="5327452" y="7310795"/>
            <a:ext cx="3975497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Zobrazení vzájemného vztahu dvou proměnných.</a:t>
            </a:r>
            <a:endParaRPr lang="en-US" sz="1400" dirty="0"/>
          </a:p>
        </p:txBody>
      </p:sp>
      <p:sp>
        <p:nvSpPr>
          <p:cNvPr id="36" name="Text 33"/>
          <p:cNvSpPr/>
          <p:nvPr/>
        </p:nvSpPr>
        <p:spPr>
          <a:xfrm>
            <a:off x="9674900" y="7310795"/>
            <a:ext cx="3979307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Vyhodnocování vztahů a identifikace korelací.</a:t>
            </a:r>
            <a:endParaRPr lang="en-US" sz="14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905357"/>
            <a:ext cx="8417004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Brainstorming - nástroj pro generování nápadů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64037" y="3139559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Fáze brainstormingu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864037" y="3694986"/>
            <a:ext cx="3898821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Font typeface="+mj-lt"/>
              <a:buAutoNum type="arabicPeriod"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Definice problému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864037" y="4176355"/>
            <a:ext cx="3898821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Font typeface="+mj-lt"/>
              <a:buAutoNum type="arabicPeriod" startAt="2"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Generování nápadů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864037" y="4657725"/>
            <a:ext cx="3898821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Font typeface="+mj-lt"/>
              <a:buAutoNum type="arabicPeriod" startAt="3"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Hodnocení nápadů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864037" y="5139095"/>
            <a:ext cx="3898821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Font typeface="+mj-lt"/>
              <a:buAutoNum type="arabicPeriod" startAt="4"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Výběr nejlepšího řešení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5372695" y="3139559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Pravidla brainstormingu</a:t>
            </a:r>
            <a:endParaRPr lang="en-US" sz="1900" dirty="0"/>
          </a:p>
        </p:txBody>
      </p:sp>
      <p:sp>
        <p:nvSpPr>
          <p:cNvPr id="9" name="Text 7"/>
          <p:cNvSpPr/>
          <p:nvPr/>
        </p:nvSpPr>
        <p:spPr>
          <a:xfrm>
            <a:off x="5372695" y="3694986"/>
            <a:ext cx="3898821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Font typeface="+mj-lt"/>
              <a:buAutoNum type="arabicPeriod"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Všechny nápady jsou vítány</a:t>
            </a:r>
            <a:endParaRPr lang="en-US" sz="1900" dirty="0"/>
          </a:p>
        </p:txBody>
      </p:sp>
      <p:sp>
        <p:nvSpPr>
          <p:cNvPr id="10" name="Text 8"/>
          <p:cNvSpPr/>
          <p:nvPr/>
        </p:nvSpPr>
        <p:spPr>
          <a:xfrm>
            <a:off x="5372695" y="4176355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Font typeface="+mj-lt"/>
              <a:buAutoNum type="arabicPeriod" startAt="2"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Neposuzujte nápady v průběhu brainstormingu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5372695" y="5052774"/>
            <a:ext cx="3898821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Font typeface="+mj-lt"/>
              <a:buAutoNum type="arabicPeriod" startAt="3"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Mnoho nápadů je lepší než málo</a:t>
            </a:r>
            <a:endParaRPr lang="en-US" sz="1900" dirty="0"/>
          </a:p>
        </p:txBody>
      </p:sp>
      <p:sp>
        <p:nvSpPr>
          <p:cNvPr id="12" name="Text 10"/>
          <p:cNvSpPr/>
          <p:nvPr/>
        </p:nvSpPr>
        <p:spPr>
          <a:xfrm>
            <a:off x="5372695" y="5534144"/>
            <a:ext cx="3898821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Font typeface="+mj-lt"/>
              <a:buAutoNum type="arabicPeriod" startAt="4"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Buďte kreativní a myslete netradičně</a:t>
            </a:r>
            <a:endParaRPr lang="en-US" sz="1900" dirty="0"/>
          </a:p>
        </p:txBody>
      </p:sp>
      <p:sp>
        <p:nvSpPr>
          <p:cNvPr id="13" name="Text 11"/>
          <p:cNvSpPr/>
          <p:nvPr/>
        </p:nvSpPr>
        <p:spPr>
          <a:xfrm>
            <a:off x="9881354" y="3139559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Tipy pro brainstorming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9881354" y="3694986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Font typeface="+mj-lt"/>
              <a:buAutoNum type="arabicPeriod"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Používejte vizuální pomůcky (whiteboard, sticky notes)</a:t>
            </a:r>
            <a:endParaRPr lang="en-US" sz="1900" dirty="0"/>
          </a:p>
        </p:txBody>
      </p:sp>
      <p:sp>
        <p:nvSpPr>
          <p:cNvPr id="15" name="Text 13"/>
          <p:cNvSpPr/>
          <p:nvPr/>
        </p:nvSpPr>
        <p:spPr>
          <a:xfrm>
            <a:off x="9881354" y="4571405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Font typeface="+mj-lt"/>
              <a:buAutoNum type="arabicPeriod" startAt="2"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Vyměňte si role a pohleďte na problém z jiné perspektivy</a:t>
            </a:r>
            <a:endParaRPr lang="en-US" sz="1900" dirty="0"/>
          </a:p>
        </p:txBody>
      </p:sp>
      <p:sp>
        <p:nvSpPr>
          <p:cNvPr id="16" name="Text 14"/>
          <p:cNvSpPr/>
          <p:nvPr/>
        </p:nvSpPr>
        <p:spPr>
          <a:xfrm>
            <a:off x="9881354" y="5447824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Font typeface="+mj-lt"/>
              <a:buAutoNum type="arabicPeriod" startAt="3"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Zvolte časový limit pro generování nápadů</a:t>
            </a:r>
            <a:endParaRPr lang="en-US" sz="19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54512" y="672227"/>
            <a:ext cx="7434977" cy="1220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800"/>
              </a:lnSpc>
              <a:buNone/>
            </a:pPr>
            <a:r>
              <a:rPr lang="en-US" sz="3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Diagram příčin a následků - analýza problémů</a:t>
            </a:r>
            <a:endParaRPr lang="en-US" sz="38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512" y="2259330"/>
            <a:ext cx="610433" cy="61043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54512" y="3113842"/>
            <a:ext cx="2441734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Problém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854512" y="3565446"/>
            <a:ext cx="3534370" cy="7812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Hlavní problém, který je předmětem analýzy.</a:t>
            </a:r>
            <a:endParaRPr lang="en-US" sz="19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5118" y="2259330"/>
            <a:ext cx="610433" cy="61043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755118" y="3113842"/>
            <a:ext cx="2441734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Lidé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4755118" y="3565446"/>
            <a:ext cx="3534370" cy="7812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Vliv lidských faktorů na problém, např. chyba operátora, nedostatek znalostí.</a:t>
            </a:r>
            <a:endParaRPr lang="en-US" sz="19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512" y="5079206"/>
            <a:ext cx="610433" cy="61043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54512" y="5933718"/>
            <a:ext cx="2441734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Stroje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854512" y="6385322"/>
            <a:ext cx="3534370" cy="7812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Vliv strojů a zařízení na problém, např. porucha, nesprávná konfigurace.</a:t>
            </a:r>
            <a:endParaRPr lang="en-US" sz="19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5118" y="5079206"/>
            <a:ext cx="610433" cy="610433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4755118" y="5933718"/>
            <a:ext cx="2441734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Materiály</a:t>
            </a:r>
            <a:endParaRPr lang="en-US" sz="1900" dirty="0"/>
          </a:p>
        </p:txBody>
      </p:sp>
      <p:sp>
        <p:nvSpPr>
          <p:cNvPr id="15" name="Text 8"/>
          <p:cNvSpPr/>
          <p:nvPr/>
        </p:nvSpPr>
        <p:spPr>
          <a:xfrm>
            <a:off x="4755118" y="6385322"/>
            <a:ext cx="3534370" cy="11719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Vliv materiálů a surovin na problém, např. nekvalitní materiál, nedostatečné množství.</a:t>
            </a:r>
            <a:endParaRPr lang="en-US" sz="19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042868"/>
            <a:ext cx="9991130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Kontrolní seznam - nástroj pro kontrolu a monitorování</a:t>
            </a:r>
            <a:endParaRPr lang="en-US" sz="3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37" y="2153722"/>
            <a:ext cx="6266021" cy="387262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64037" y="6334958"/>
            <a:ext cx="2802136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Vytvoření kontrolního seznamu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864037" y="6791682"/>
            <a:ext cx="6266021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Určení relevantních kroků a kritérií pro kontrolu.</a:t>
            </a:r>
            <a:endParaRPr lang="en-US" sz="19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342" y="2153722"/>
            <a:ext cx="6266021" cy="387262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00342" y="6334958"/>
            <a:ext cx="2533888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Použití kontrolního seznamu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7500342" y="6791682"/>
            <a:ext cx="6266021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Kontrola a monitorování procesu podle definovaných kroků.</a:t>
            </a:r>
            <a:endParaRPr lang="en-US" sz="19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2324933"/>
            <a:ext cx="7415927" cy="12342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Aplikace nástrojů v praxi - příkladové studie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864037" y="3929420"/>
            <a:ext cx="7415927" cy="1975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Aplikace manažerských nástrojů v praxi umožňuje zjednodušit a zefektivnit procesy a dosahovat lepších výsledků. Pomocí Ganttova diagramu se dají efektivně plánovat projekty, mentální mapy umožní komplexní vizualizaci informací a Sedm základních nástrojů zlepšování kvality přináší širokou škálu nástrojů pro analýzu a řešení problémů.</a:t>
            </a:r>
            <a:endParaRPr lang="en-US" sz="19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2556391"/>
            <a:ext cx="6982420" cy="851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700"/>
              </a:lnSpc>
              <a:buNone/>
            </a:pPr>
            <a:r>
              <a:rPr lang="en-US" sz="53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Podání Projektového Záměru</a:t>
            </a:r>
            <a:endParaRPr lang="en-US" sz="5350" dirty="0"/>
          </a:p>
        </p:txBody>
      </p:sp>
      <p:sp>
        <p:nvSpPr>
          <p:cNvPr id="4" name="Text 1"/>
          <p:cNvSpPr/>
          <p:nvPr/>
        </p:nvSpPr>
        <p:spPr>
          <a:xfrm>
            <a:off x="864037" y="3778329"/>
            <a:ext cx="7415927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Představujeme projektový záměr, který přináší inovace a posouvá hranice. Tento projekt cílí na zlepšení kvality života a udržitelnost, přičemž zohledňuje potřeby komunit a prostředí.</a:t>
            </a:r>
            <a:endParaRPr lang="en-US" sz="1900" dirty="0"/>
          </a:p>
        </p:txBody>
      </p:sp>
      <p:sp>
        <p:nvSpPr>
          <p:cNvPr id="5" name="Shape 2"/>
          <p:cNvSpPr/>
          <p:nvPr/>
        </p:nvSpPr>
        <p:spPr>
          <a:xfrm>
            <a:off x="864037" y="5259586"/>
            <a:ext cx="394930" cy="394930"/>
          </a:xfrm>
          <a:prstGeom prst="roundRect">
            <a:avLst>
              <a:gd name="adj" fmla="val 23151155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657" y="5267206"/>
            <a:ext cx="379690" cy="37969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382316" y="5241131"/>
            <a:ext cx="1757958" cy="431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400" b="1" dirty="0">
                <a:solidFill>
                  <a:srgbClr val="383838"/>
                </a:solidFill>
                <a:latin typeface="Patrick Hand Bold" pitchFamily="34" charset="0"/>
                <a:ea typeface="Patrick Hand Bold" pitchFamily="34" charset="-122"/>
                <a:cs typeface="Patrick Hand Bold" pitchFamily="34" charset="-120"/>
              </a:rPr>
              <a:t>by Martin Rangl</a:t>
            </a:r>
            <a:endParaRPr lang="en-US" sz="24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2516267"/>
            <a:ext cx="4937760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Úvod a Kontext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64037" y="3750469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Současná Situace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864037" y="4305895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Projekt vychází z aktuálních potřeb v oblasti urbanizace a technologických změn.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5372695" y="3750469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Historie a Vývoj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5372695" y="4305895"/>
            <a:ext cx="3898821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Vycházíme ze zkušeností a úspěšných projektů v zahraničí, které nám poskytují inspiraci.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9881354" y="3750469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Budoucí Perspektivy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9881354" y="4305895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Směřujeme ke komplexním řešením, která ovlivní následující generace.</a:t>
            </a:r>
            <a:endParaRPr lang="en-US" sz="19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1726763"/>
            <a:ext cx="5902881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Cíle a Očekávaný Přínos Projektu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350437" y="2714149"/>
            <a:ext cx="3584615" cy="2165985"/>
          </a:xfrm>
          <a:prstGeom prst="roundRect">
            <a:avLst>
              <a:gd name="adj" fmla="val 4787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612493" y="2976205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Primární Cíl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612493" y="3432929"/>
            <a:ext cx="3060502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Zlepšení infrastrukturní efektivity a udržitelnosti města.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10181868" y="2714149"/>
            <a:ext cx="3584615" cy="2165985"/>
          </a:xfrm>
          <a:prstGeom prst="roundRect">
            <a:avLst>
              <a:gd name="adj" fmla="val 4787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43924" y="2976205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Ekonomické Přínosy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10443924" y="3432929"/>
            <a:ext cx="306050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Podpora ekonomického růstu prostřednictvím zvýšení produktivity.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6350437" y="5126950"/>
            <a:ext cx="7415927" cy="1375886"/>
          </a:xfrm>
          <a:prstGeom prst="roundRect">
            <a:avLst>
              <a:gd name="adj" fmla="val 7536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612493" y="5389007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Sociální Dopady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6612493" y="5845731"/>
            <a:ext cx="689181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Zvýšení kvality života a zapojení komunity do rozhodovacích procesů.</a:t>
            </a:r>
            <a:endParaRPr lang="en-US" sz="1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023104"/>
            <a:ext cx="7415927" cy="12342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Výhody používání manažerských nástrojů v praxi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864037" y="2627590"/>
            <a:ext cx="3584615" cy="2165985"/>
          </a:xfrm>
          <a:prstGeom prst="roundRect">
            <a:avLst>
              <a:gd name="adj" fmla="val 4787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126093" y="2889647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Zlepšení efektivity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1126093" y="3346371"/>
            <a:ext cx="306050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Optimalizované procesy, úkoly a komunikace vedou k vyšší produktivitě a ziskovosti.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4695468" y="2627590"/>
            <a:ext cx="3584615" cy="2165985"/>
          </a:xfrm>
          <a:prstGeom prst="roundRect">
            <a:avLst>
              <a:gd name="adj" fmla="val 4787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57524" y="2889647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Lepší řízení rizik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4957524" y="3346371"/>
            <a:ext cx="306050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Identifikace a zmírňování rizik prostřednictvím efektivního plánování a monitorování.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864037" y="5040392"/>
            <a:ext cx="3584615" cy="2165985"/>
          </a:xfrm>
          <a:prstGeom prst="roundRect">
            <a:avLst>
              <a:gd name="adj" fmla="val 4787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126093" y="5302448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Zvýšená transparentnost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1126093" y="5759172"/>
            <a:ext cx="306050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Sdílení informací a transparentní komunikace usnadňují spolupráci a zlepšují výsledky.</a:t>
            </a:r>
            <a:endParaRPr lang="en-US" sz="1900" dirty="0"/>
          </a:p>
        </p:txBody>
      </p:sp>
      <p:sp>
        <p:nvSpPr>
          <p:cNvPr id="13" name="Shape 10"/>
          <p:cNvSpPr/>
          <p:nvPr/>
        </p:nvSpPr>
        <p:spPr>
          <a:xfrm>
            <a:off x="4695468" y="5040392"/>
            <a:ext cx="3584615" cy="2165985"/>
          </a:xfrm>
          <a:prstGeom prst="roundRect">
            <a:avLst>
              <a:gd name="adj" fmla="val 4787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4957524" y="5302448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Zlepšená kvalita práce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4957524" y="5759172"/>
            <a:ext cx="306050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Nástroje umožňují kontrolu a monitorování procesů, což vede k vyšší kvalitě výsledků.</a:t>
            </a:r>
            <a:endParaRPr lang="en-US" sz="19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2123" y="623887"/>
            <a:ext cx="4526875" cy="5657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450"/>
              </a:lnSpc>
              <a:buNone/>
            </a:pPr>
            <a:r>
              <a:rPr lang="en-US" sz="35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Cílová Skupina</a:t>
            </a:r>
            <a:endParaRPr lang="en-US" sz="35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123" y="1529120"/>
            <a:ext cx="565785" cy="56578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2123" y="2321243"/>
            <a:ext cx="2263378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Komunitní Zapojení</a:t>
            </a:r>
            <a:endParaRPr lang="en-US" sz="1750" dirty="0"/>
          </a:p>
        </p:txBody>
      </p:sp>
      <p:sp>
        <p:nvSpPr>
          <p:cNvPr id="6" name="Text 2"/>
          <p:cNvSpPr/>
          <p:nvPr/>
        </p:nvSpPr>
        <p:spPr>
          <a:xfrm>
            <a:off x="792123" y="2739866"/>
            <a:ext cx="7559754" cy="3620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Projekty zaměřené na místní obyvatele a jejich potřeby.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123" y="3780949"/>
            <a:ext cx="565785" cy="56578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92123" y="4573072"/>
            <a:ext cx="2263378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Podnikatelská Sektor</a:t>
            </a:r>
            <a:endParaRPr lang="en-US" sz="1750" dirty="0"/>
          </a:p>
        </p:txBody>
      </p:sp>
      <p:sp>
        <p:nvSpPr>
          <p:cNvPr id="9" name="Text 4"/>
          <p:cNvSpPr/>
          <p:nvPr/>
        </p:nvSpPr>
        <p:spPr>
          <a:xfrm>
            <a:off x="792123" y="4991695"/>
            <a:ext cx="7559754" cy="3620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Inovace a podpora pro místní podnikatele a firmy.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123" y="6032778"/>
            <a:ext cx="565785" cy="56578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92123" y="6824901"/>
            <a:ext cx="2263378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Mladá Generace</a:t>
            </a:r>
            <a:endParaRPr lang="en-US" sz="1750" dirty="0"/>
          </a:p>
        </p:txBody>
      </p:sp>
      <p:sp>
        <p:nvSpPr>
          <p:cNvPr id="12" name="Text 6"/>
          <p:cNvSpPr/>
          <p:nvPr/>
        </p:nvSpPr>
        <p:spPr>
          <a:xfrm>
            <a:off x="792123" y="7243524"/>
            <a:ext cx="7559754" cy="3620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Vzdělávací a rozvojové programy pro mládež.</a:t>
            </a:r>
            <a:endParaRPr lang="en-US" sz="175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973223"/>
            <a:ext cx="4937760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Projektové Aktivity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864037" y="3238262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87874" y="3367802"/>
            <a:ext cx="107633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1666280" y="3238262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Infrastrukturní Rozvoj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1666280" y="3694986"/>
            <a:ext cx="278237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Plánování a implementace moderních technologií pro rozvoj města.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4695468" y="3238262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903827" y="3367802"/>
            <a:ext cx="138708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2</a:t>
            </a:r>
            <a:endParaRPr lang="en-US" sz="2300" dirty="0"/>
          </a:p>
        </p:txBody>
      </p:sp>
      <p:sp>
        <p:nvSpPr>
          <p:cNvPr id="10" name="Text 7"/>
          <p:cNvSpPr/>
          <p:nvPr/>
        </p:nvSpPr>
        <p:spPr>
          <a:xfrm>
            <a:off x="5497711" y="3238262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Vzdělávací Iniciativy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5497711" y="3694986"/>
            <a:ext cx="278237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Příprava workshopů a školení zaměřených na inovace a technologii.</a:t>
            </a:r>
            <a:endParaRPr lang="en-US" sz="1900" dirty="0"/>
          </a:p>
        </p:txBody>
      </p:sp>
      <p:sp>
        <p:nvSpPr>
          <p:cNvPr id="12" name="Shape 9"/>
          <p:cNvSpPr/>
          <p:nvPr/>
        </p:nvSpPr>
        <p:spPr>
          <a:xfrm>
            <a:off x="864037" y="5404604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1075373" y="5534144"/>
            <a:ext cx="132755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3</a:t>
            </a:r>
            <a:endParaRPr lang="en-US" sz="2300" dirty="0"/>
          </a:p>
        </p:txBody>
      </p:sp>
      <p:sp>
        <p:nvSpPr>
          <p:cNvPr id="14" name="Text 11"/>
          <p:cNvSpPr/>
          <p:nvPr/>
        </p:nvSpPr>
        <p:spPr>
          <a:xfrm>
            <a:off x="1666280" y="5404604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Ekologické Aktivity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1666280" y="5861328"/>
            <a:ext cx="661368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Projekty zaměřené na obnovitelné zdroje a trvale udržitelný rozvoj.</a:t>
            </a:r>
            <a:endParaRPr lang="en-US" sz="19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245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46508" y="675799"/>
            <a:ext cx="4914900" cy="614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0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Časový Harmonogram</a:t>
            </a:r>
            <a:endParaRPr lang="en-US" sz="38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6508" y="1658779"/>
            <a:ext cx="1228725" cy="196596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43850" y="1904524"/>
            <a:ext cx="2457450" cy="307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Plánování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7943850" y="2359104"/>
            <a:ext cx="5826443" cy="3931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Od ledna do března, důkladná příprava a stanovení cílů.</a:t>
            </a:r>
            <a:endParaRPr lang="en-US" sz="19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6508" y="3624739"/>
            <a:ext cx="1228725" cy="196596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943850" y="3870484"/>
            <a:ext cx="2457450" cy="307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Realizace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7943850" y="4325064"/>
            <a:ext cx="5826443" cy="3931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Od dubna do září, implementace a řízení projektových aktivit.</a:t>
            </a:r>
            <a:endParaRPr lang="en-US" sz="19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6508" y="5590699"/>
            <a:ext cx="1228725" cy="196596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943850" y="5836444"/>
            <a:ext cx="2457450" cy="307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Hodnocení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7943850" y="6291024"/>
            <a:ext cx="5826443" cy="3931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Říjen až prosinec, evaluace a zhodnocení dosažených výsledků.</a:t>
            </a:r>
            <a:endParaRPr lang="en-US" sz="19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306335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57726" y="3738563"/>
            <a:ext cx="4901446" cy="612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0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Finanční Plán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857726" y="4718804"/>
            <a:ext cx="12914948" cy="2835593"/>
          </a:xfrm>
          <a:prstGeom prst="roundRect">
            <a:avLst>
              <a:gd name="adj" fmla="val 3630"/>
            </a:avLst>
          </a:prstGeom>
          <a:noFill/>
          <a:ln w="1524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72966" y="4734044"/>
            <a:ext cx="12884468" cy="70127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117997" y="4888706"/>
            <a:ext cx="5948363" cy="391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5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Výdajová Položka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7564041" y="4888706"/>
            <a:ext cx="5948363" cy="391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5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Náklady (v tis. Kč)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872966" y="5435322"/>
            <a:ext cx="12884468" cy="70127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1117997" y="5589984"/>
            <a:ext cx="5948363" cy="391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5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Personální Náklady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7564041" y="5589984"/>
            <a:ext cx="5948363" cy="391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5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1,200</a:t>
            </a:r>
            <a:endParaRPr lang="en-US" sz="1900" dirty="0"/>
          </a:p>
        </p:txBody>
      </p:sp>
      <p:sp>
        <p:nvSpPr>
          <p:cNvPr id="11" name="Shape 8"/>
          <p:cNvSpPr/>
          <p:nvPr/>
        </p:nvSpPr>
        <p:spPr>
          <a:xfrm>
            <a:off x="872966" y="6136600"/>
            <a:ext cx="12884468" cy="70127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1117997" y="6291263"/>
            <a:ext cx="5948363" cy="391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5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Materiálové Výdaje</a:t>
            </a:r>
            <a:endParaRPr lang="en-US" sz="1900" dirty="0"/>
          </a:p>
        </p:txBody>
      </p:sp>
      <p:sp>
        <p:nvSpPr>
          <p:cNvPr id="13" name="Text 10"/>
          <p:cNvSpPr/>
          <p:nvPr/>
        </p:nvSpPr>
        <p:spPr>
          <a:xfrm>
            <a:off x="7564041" y="6291263"/>
            <a:ext cx="5948363" cy="391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5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800</a:t>
            </a:r>
            <a:endParaRPr lang="en-US" sz="1900" dirty="0"/>
          </a:p>
        </p:txBody>
      </p:sp>
      <p:sp>
        <p:nvSpPr>
          <p:cNvPr id="14" name="Shape 11"/>
          <p:cNvSpPr/>
          <p:nvPr/>
        </p:nvSpPr>
        <p:spPr>
          <a:xfrm>
            <a:off x="872966" y="6837878"/>
            <a:ext cx="12884468" cy="70127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1117997" y="6992541"/>
            <a:ext cx="5948363" cy="391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5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Zařízení a Technologie</a:t>
            </a:r>
            <a:endParaRPr lang="en-US" sz="1900" dirty="0"/>
          </a:p>
        </p:txBody>
      </p:sp>
      <p:sp>
        <p:nvSpPr>
          <p:cNvPr id="16" name="Text 13"/>
          <p:cNvSpPr/>
          <p:nvPr/>
        </p:nvSpPr>
        <p:spPr>
          <a:xfrm>
            <a:off x="7564041" y="6992541"/>
            <a:ext cx="5948363" cy="391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5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500</a:t>
            </a:r>
            <a:endParaRPr lang="en-US" sz="19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356122"/>
            <a:ext cx="4937760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Zdroje Financování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1219081" y="2343507"/>
            <a:ext cx="30480" cy="4529852"/>
          </a:xfrm>
          <a:prstGeom prst="roundRect">
            <a:avLst>
              <a:gd name="adj" fmla="val 340200"/>
            </a:avLst>
          </a:prstGeom>
          <a:solidFill>
            <a:srgbClr val="CCCCCC"/>
          </a:solidFill>
          <a:ln/>
        </p:spPr>
      </p:sp>
      <p:sp>
        <p:nvSpPr>
          <p:cNvPr id="5" name="Shape 2"/>
          <p:cNvSpPr/>
          <p:nvPr/>
        </p:nvSpPr>
        <p:spPr>
          <a:xfrm>
            <a:off x="1481554" y="2883575"/>
            <a:ext cx="864037" cy="30480"/>
          </a:xfrm>
          <a:prstGeom prst="roundRect">
            <a:avLst>
              <a:gd name="adj" fmla="val 340200"/>
            </a:avLst>
          </a:prstGeom>
          <a:solidFill>
            <a:srgbClr val="CCCCCC"/>
          </a:solidFill>
          <a:ln/>
        </p:spPr>
      </p:sp>
      <p:sp>
        <p:nvSpPr>
          <p:cNvPr id="6" name="Shape 3"/>
          <p:cNvSpPr/>
          <p:nvPr/>
        </p:nvSpPr>
        <p:spPr>
          <a:xfrm>
            <a:off x="956608" y="2621161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180445" y="2750701"/>
            <a:ext cx="107633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</a:t>
            </a:r>
            <a:endParaRPr lang="en-US" sz="2300" dirty="0"/>
          </a:p>
        </p:txBody>
      </p:sp>
      <p:sp>
        <p:nvSpPr>
          <p:cNvPr id="8" name="Text 5"/>
          <p:cNvSpPr/>
          <p:nvPr/>
        </p:nvSpPr>
        <p:spPr>
          <a:xfrm>
            <a:off x="2592110" y="2590324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Veřejné Granty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2592110" y="3047048"/>
            <a:ext cx="56878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Získání prostředků od státních a evropských zdrojů.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1481554" y="4475798"/>
            <a:ext cx="864037" cy="30480"/>
          </a:xfrm>
          <a:prstGeom prst="roundRect">
            <a:avLst>
              <a:gd name="adj" fmla="val 340200"/>
            </a:avLst>
          </a:prstGeom>
          <a:solidFill>
            <a:srgbClr val="CCCCCC"/>
          </a:solidFill>
          <a:ln/>
        </p:spPr>
      </p:sp>
      <p:sp>
        <p:nvSpPr>
          <p:cNvPr id="11" name="Shape 8"/>
          <p:cNvSpPr/>
          <p:nvPr/>
        </p:nvSpPr>
        <p:spPr>
          <a:xfrm>
            <a:off x="956608" y="4213384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164967" y="4342924"/>
            <a:ext cx="138708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2</a:t>
            </a:r>
            <a:endParaRPr lang="en-US" sz="2300" dirty="0"/>
          </a:p>
        </p:txBody>
      </p:sp>
      <p:sp>
        <p:nvSpPr>
          <p:cNvPr id="13" name="Text 10"/>
          <p:cNvSpPr/>
          <p:nvPr/>
        </p:nvSpPr>
        <p:spPr>
          <a:xfrm>
            <a:off x="2592110" y="4182547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Soukromé Investice</a:t>
            </a:r>
            <a:endParaRPr lang="en-US" sz="1900" dirty="0"/>
          </a:p>
        </p:txBody>
      </p:sp>
      <p:sp>
        <p:nvSpPr>
          <p:cNvPr id="14" name="Text 11"/>
          <p:cNvSpPr/>
          <p:nvPr/>
        </p:nvSpPr>
        <p:spPr>
          <a:xfrm>
            <a:off x="2592110" y="4639270"/>
            <a:ext cx="56878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Zapojení soukromých investorů a firem do projektu.</a:t>
            </a:r>
            <a:endParaRPr lang="en-US" sz="1900" dirty="0"/>
          </a:p>
        </p:txBody>
      </p:sp>
      <p:sp>
        <p:nvSpPr>
          <p:cNvPr id="15" name="Shape 12"/>
          <p:cNvSpPr/>
          <p:nvPr/>
        </p:nvSpPr>
        <p:spPr>
          <a:xfrm>
            <a:off x="1481554" y="6068020"/>
            <a:ext cx="864037" cy="30480"/>
          </a:xfrm>
          <a:prstGeom prst="roundRect">
            <a:avLst>
              <a:gd name="adj" fmla="val 340200"/>
            </a:avLst>
          </a:prstGeom>
          <a:solidFill>
            <a:srgbClr val="CCCCCC"/>
          </a:solidFill>
          <a:ln/>
        </p:spPr>
      </p:sp>
      <p:sp>
        <p:nvSpPr>
          <p:cNvPr id="16" name="Shape 13"/>
          <p:cNvSpPr/>
          <p:nvPr/>
        </p:nvSpPr>
        <p:spPr>
          <a:xfrm>
            <a:off x="956608" y="5805607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1167944" y="5935147"/>
            <a:ext cx="132755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3</a:t>
            </a:r>
            <a:endParaRPr lang="en-US" sz="2300" dirty="0"/>
          </a:p>
        </p:txBody>
      </p:sp>
      <p:sp>
        <p:nvSpPr>
          <p:cNvPr id="18" name="Text 15"/>
          <p:cNvSpPr/>
          <p:nvPr/>
        </p:nvSpPr>
        <p:spPr>
          <a:xfrm>
            <a:off x="2592110" y="5774769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Nadace a Fondy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2592110" y="6231493"/>
            <a:ext cx="56878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Získání podpory od různých nadací zaměřených na rozvoj.</a:t>
            </a:r>
            <a:endParaRPr lang="en-US" sz="19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2713792"/>
            <a:ext cx="4937760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Riziková Analýza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64037" y="3947993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Identifikace Rizik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864037" y="4503420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Důsledná analýza potenciálních rizik projektu.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5372695" y="3947993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Řízení Rizik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5372695" y="4503420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Implementace strategií a plánů ke zmírnění rizik.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9881354" y="3947993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Monitorování Rizik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9881354" y="4503420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Pravidelné sledování a hodnocení rizikových faktorů.</a:t>
            </a:r>
            <a:endParaRPr lang="en-US" sz="19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9B652E9-D4D5-4A0E-F41D-0D39CAEE8DAC}"/>
              </a:ext>
            </a:extLst>
          </p:cNvPr>
          <p:cNvSpPr txBox="1"/>
          <p:nvPr/>
        </p:nvSpPr>
        <p:spPr>
          <a:xfrm>
            <a:off x="1500027" y="632130"/>
            <a:ext cx="731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600" dirty="0"/>
              <a:t>Rizika v projektovém managementu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AAC0F7E-76A1-B928-902D-28695D9D1BA3}"/>
              </a:ext>
            </a:extLst>
          </p:cNvPr>
          <p:cNvSpPr txBox="1"/>
          <p:nvPr/>
        </p:nvSpPr>
        <p:spPr>
          <a:xfrm>
            <a:off x="893851" y="1387011"/>
            <a:ext cx="1272968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dirty="0"/>
              <a:t>Jelikož na projektech závisí příjmy společnosti, musí být projektové dokumenty </a:t>
            </a:r>
          </a:p>
          <a:p>
            <a:r>
              <a:rPr lang="cs-CZ" sz="2800" dirty="0"/>
              <a:t>vypracovávány efektivně a hospodárně. Nezbytné v řízení rizik je tak řízení </a:t>
            </a:r>
          </a:p>
          <a:p>
            <a:r>
              <a:rPr lang="cs-CZ" sz="2800" dirty="0"/>
              <a:t>finančních rizik v oblasti zisku a ztráty. </a:t>
            </a:r>
          </a:p>
          <a:p>
            <a:r>
              <a:rPr lang="cs-CZ" sz="2800" dirty="0"/>
              <a:t> Úspěšnost projektů závisí na zvolených postupech a protokolech, přičemž může </a:t>
            </a:r>
          </a:p>
          <a:p>
            <a:r>
              <a:rPr lang="cs-CZ" sz="2800" dirty="0"/>
              <a:t>dojít k jejich selhání při nesprávném zpracování projektu. Proto je nutné se věnovat </a:t>
            </a:r>
          </a:p>
          <a:p>
            <a:r>
              <a:rPr lang="cs-CZ" sz="2800" dirty="0"/>
              <a:t>oblasti operačních rizik. </a:t>
            </a:r>
          </a:p>
          <a:p>
            <a:r>
              <a:rPr lang="cs-CZ" sz="2800" dirty="0"/>
              <a:t> Výrobní projekty musí splňovat podmínky bezpečnosti veřejnosti, pracovníků </a:t>
            </a:r>
          </a:p>
          <a:p>
            <a:r>
              <a:rPr lang="cs-CZ" sz="2800" dirty="0"/>
              <a:t>a životního prostředí. Prioritou jsou tedy rizika pracovní, environmentální </a:t>
            </a:r>
          </a:p>
          <a:p>
            <a:r>
              <a:rPr lang="cs-CZ" sz="2800" dirty="0"/>
              <a:t>a bezpečností (</a:t>
            </a:r>
            <a:r>
              <a:rPr lang="cs-CZ" sz="2800" dirty="0" err="1"/>
              <a:t>Voetsch</a:t>
            </a:r>
            <a:r>
              <a:rPr lang="cs-CZ" sz="2800" dirty="0"/>
              <a:t>, 2004).</a:t>
            </a:r>
          </a:p>
        </p:txBody>
      </p:sp>
    </p:spTree>
    <p:extLst>
      <p:ext uri="{BB962C8B-B14F-4D97-AF65-F5344CB8AC3E}">
        <p14:creationId xmlns:p14="http://schemas.microsoft.com/office/powerpoint/2010/main" val="1094884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3A9FF0A-199C-5C02-8785-1016C7A321B2}"/>
              </a:ext>
            </a:extLst>
          </p:cNvPr>
          <p:cNvSpPr txBox="1"/>
          <p:nvPr/>
        </p:nvSpPr>
        <p:spPr>
          <a:xfrm>
            <a:off x="1500027" y="1017142"/>
            <a:ext cx="3128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Přístupy k riziku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56626D2-E5C1-100B-86C5-DFB8CB771D78}"/>
              </a:ext>
            </a:extLst>
          </p:cNvPr>
          <p:cNvSpPr txBox="1"/>
          <p:nvPr/>
        </p:nvSpPr>
        <p:spPr>
          <a:xfrm>
            <a:off x="1181528" y="1663473"/>
            <a:ext cx="979127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Averze k riziku – v tomto případě je snaha se rizikům vyhýbat nebo jim předcházet. Tímto přístupem je charakteristický projektový manažer, který přebírá projekt k realizaci, a to zejména kvůli povinnosti splnit cíle projektu.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Vyhledávání rizika – rizika s negativním dopadem jsou znevažována a naopak příležitosti jsou nadhodnocené. V tomto případě jsou rizika řešena až při výskytu. Z hlediska projektového managementu mívá tento vztah k riziku obchodník. Ten smlouvu získá, ale dále ji již nerealizuje.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Neutrální vztah k riziku – jedná se o vyvážený vztah mezi výše uvedenými dvěma variantami. Cílem by mělo být nastavení tohoto přístupu k riziku metodikou managementu rizik projektu (Korecký aj., 2011).</a:t>
            </a:r>
          </a:p>
        </p:txBody>
      </p:sp>
    </p:spTree>
    <p:extLst>
      <p:ext uri="{BB962C8B-B14F-4D97-AF65-F5344CB8AC3E}">
        <p14:creationId xmlns:p14="http://schemas.microsoft.com/office/powerpoint/2010/main" val="31201741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753A3B9-68B3-9047-8196-02F4FECFDE5A}"/>
              </a:ext>
            </a:extLst>
          </p:cNvPr>
          <p:cNvSpPr txBox="1"/>
          <p:nvPr/>
        </p:nvSpPr>
        <p:spPr>
          <a:xfrm>
            <a:off x="1777429" y="174660"/>
            <a:ext cx="1964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Druhy rizik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38C23BA-5BA9-2AC1-DCBA-77BF8F5C71A4}"/>
              </a:ext>
            </a:extLst>
          </p:cNvPr>
          <p:cNvSpPr txBox="1"/>
          <p:nvPr/>
        </p:nvSpPr>
        <p:spPr>
          <a:xfrm>
            <a:off x="688368" y="842480"/>
            <a:ext cx="12051587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Technicko-technologická – aplikace výsledků vědecko-technického rozvoje, který vede k neúspěchu vývoje nových výrobků nebo technologií;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Výrobní – spojeno s omezeností jako nedostatek surovin či nedostatky nebo poruchy ze strany dodavatelů;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Ekonomická – obsahuje především nákladová rizika, kam patří zvýšení cen surovin neboli vstupních materiálů;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Tržní – úspěšnost výrobků či služeb podniku na trhu, zahrnuje rizika prodejní (velikost prodeje) a cenová (výše prodejních cen);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Finanční – způsob financování a schopnosti dostát vlastním závazkům (likvidní riziko);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Kreditní – nebezpečí platební neschopnosti či ze strany zákazníků a odběratelů nevůle splatit fakturu;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Legislativní – hospodářská a legislativní politika vlády, jako například změny v daňových zákonech, protimonopolní zákony, změna celní politiky, aj.; </a:t>
            </a:r>
          </a:p>
        </p:txBody>
      </p:sp>
    </p:spTree>
    <p:extLst>
      <p:ext uri="{BB962C8B-B14F-4D97-AF65-F5344CB8AC3E}">
        <p14:creationId xmlns:p14="http://schemas.microsoft.com/office/powerpoint/2010/main" val="3690092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3C65E033-B395-F4EC-A8E4-A71FCBFED4AD}"/>
              </a:ext>
            </a:extLst>
          </p:cNvPr>
          <p:cNvSpPr txBox="1"/>
          <p:nvPr/>
        </p:nvSpPr>
        <p:spPr>
          <a:xfrm>
            <a:off x="1068512" y="472611"/>
            <a:ext cx="9904288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Politická – stávky, rasové nepokoje, války, teroristické útoky a podobné případy, které jsou zdrojem nestabilní politiky státu;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Environmentální – náklady na odstranění škod způsobených na životním prostředí či zpřísnění určitých opatření na ochranu životního prostředí;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Rizika související s lidským činitelem – vyplývají ze zkušeností a kompetencí všech relevantních subjektů, převážně rizika managementu;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Informační – zneužití firemních informačních dat kvůli nedostatečné ochraně;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Zásahy vyšší moci – havárie výrobních zařízení a nebezpečí velkých pohrom, jako požáry, zemětřesení, povodně, aj. </a:t>
            </a:r>
          </a:p>
        </p:txBody>
      </p:sp>
    </p:spTree>
    <p:extLst>
      <p:ext uri="{BB962C8B-B14F-4D97-AF65-F5344CB8AC3E}">
        <p14:creationId xmlns:p14="http://schemas.microsoft.com/office/powerpoint/2010/main" val="1373377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2713792"/>
            <a:ext cx="4937760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Vedení lidí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64037" y="3947993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Komunikační dovednosti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864037" y="4503420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Jasná, efektivní a otevřená komunikace je základem úspěšného vedení.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5372695" y="3947993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Delegování úkolů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5372695" y="4503420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Věřte svým kolegům, svěřte jim zodpovědnost a podpořte jejich rozvoj.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9881354" y="3947993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Motivující styl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9881354" y="4503420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Pozitivní a inspirativní přístup motivuje kolegy k vyššímu výkonu a loajalitě.</a:t>
            </a:r>
            <a:endParaRPr lang="en-US" sz="19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CB6A665-7D65-6FB7-207B-21115FA8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609" y="317937"/>
            <a:ext cx="9030960" cy="574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06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EF09EDA-576E-2CE6-90A2-B5A39C7CC677}"/>
              </a:ext>
            </a:extLst>
          </p:cNvPr>
          <p:cNvSpPr txBox="1"/>
          <p:nvPr/>
        </p:nvSpPr>
        <p:spPr>
          <a:xfrm>
            <a:off x="2774022" y="308225"/>
            <a:ext cx="2652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Ošetření rizik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5B6C0D1-4128-C302-9010-680411AC01B1}"/>
              </a:ext>
            </a:extLst>
          </p:cNvPr>
          <p:cNvSpPr txBox="1"/>
          <p:nvPr/>
        </p:nvSpPr>
        <p:spPr>
          <a:xfrm>
            <a:off x="1099335" y="954556"/>
            <a:ext cx="987346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Odmítnutí – podmínky se upravují, aby k situaci vůbec nedošlo;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Redukce – snížení pravděpodobnosti nastání či dopadu, proces je držen v určitých liniích a při překročení se přechází na záložní plán;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Akceptace – výskyt rizika je očekávaný, přičemž jsou vytvořené rezervy, buďto pasivní (dokud se riziko neobjeví, nic se nedělá) nebo aktivní (je vytvořen rizikový plán, který se při prvních náznacích rizika spustí);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Transfer – převedení na jiný subjekt (pojištění, nákup, služby, aj.);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Simulace a výzkum – podrobnější zkoumání neurčitých oblastí s cílem zvýšit kontrolovatelnost těchto jevů (Svozilová, 2006).</a:t>
            </a:r>
          </a:p>
        </p:txBody>
      </p:sp>
    </p:spTree>
    <p:extLst>
      <p:ext uri="{BB962C8B-B14F-4D97-AF65-F5344CB8AC3E}">
        <p14:creationId xmlns:p14="http://schemas.microsoft.com/office/powerpoint/2010/main" val="30583071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775698"/>
            <a:ext cx="5803583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Co to jsou horizontální principy?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864037" y="3040737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87874" y="3170277"/>
            <a:ext cx="107633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1666280" y="3040737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Definice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1666280" y="3497461"/>
            <a:ext cx="2782372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Horizontální principy jsou strategie řízení podporující rovnost a spolupráci napříč týmy.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4695468" y="3040737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903827" y="3170277"/>
            <a:ext cx="138708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2</a:t>
            </a:r>
            <a:endParaRPr lang="en-US" sz="2300" dirty="0"/>
          </a:p>
        </p:txBody>
      </p:sp>
      <p:sp>
        <p:nvSpPr>
          <p:cNvPr id="10" name="Text 7"/>
          <p:cNvSpPr/>
          <p:nvPr/>
        </p:nvSpPr>
        <p:spPr>
          <a:xfrm>
            <a:off x="5497711" y="3040737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Cíl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5497711" y="3497461"/>
            <a:ext cx="278237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Jejich cílem je zlepšit komunikaci, sdílení informací a rozhodování v organizaci.</a:t>
            </a:r>
            <a:endParaRPr lang="en-US" sz="1900" dirty="0"/>
          </a:p>
        </p:txBody>
      </p:sp>
      <p:sp>
        <p:nvSpPr>
          <p:cNvPr id="12" name="Shape 9"/>
          <p:cNvSpPr/>
          <p:nvPr/>
        </p:nvSpPr>
        <p:spPr>
          <a:xfrm>
            <a:off x="864037" y="5602129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1075373" y="5731669"/>
            <a:ext cx="132755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3</a:t>
            </a:r>
            <a:endParaRPr lang="en-US" sz="2300" dirty="0"/>
          </a:p>
        </p:txBody>
      </p:sp>
      <p:sp>
        <p:nvSpPr>
          <p:cNvPr id="14" name="Text 11"/>
          <p:cNvSpPr/>
          <p:nvPr/>
        </p:nvSpPr>
        <p:spPr>
          <a:xfrm>
            <a:off x="1666280" y="5602129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Aplikace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1666280" y="6058853"/>
            <a:ext cx="661368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Uplatňují se na všech úrovních projektu, od plánování po realizaci.</a:t>
            </a:r>
            <a:endParaRPr lang="en-US" sz="190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2516267"/>
            <a:ext cx="10007441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Výhody uplatňování horizontálních principů v projektech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64037" y="3750469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Flexibilita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864037" y="4305895"/>
            <a:ext cx="3898821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Umožňují rychlejší adaptaci na změny v projektu. Tým může pružně reagovat na nové výzvy.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5372695" y="3750469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Inovace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5372695" y="4305895"/>
            <a:ext cx="3898821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Podporují kreativitu a nové nápady. Každý člen týmu může přispět svými unikátními myšlenkami.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9881354" y="3750469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Efektivita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9881354" y="4305895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Zlepšují využití zdrojů a času. Snižují duplicitu práce a podporují synergii v týmu.</a:t>
            </a:r>
            <a:endParaRPr lang="en-US" sz="19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1139904"/>
            <a:ext cx="5353764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Základní horizontální principy</a:t>
            </a:r>
            <a:endParaRPr lang="en-US" sz="38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437" y="2127290"/>
            <a:ext cx="617220" cy="61722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350437" y="2991326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Otevřená komunikace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6350437" y="3448050"/>
            <a:ext cx="3522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Transparentní sdílení informací napříč týmem a organizací.</a:t>
            </a:r>
            <a:endParaRPr lang="en-US" sz="19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3542" y="2127290"/>
            <a:ext cx="617220" cy="61722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0243542" y="2991326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Společná odpovědnost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10243542" y="3448050"/>
            <a:ext cx="3522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Každý člen týmu nese odpovědnost za úspěch projektu.</a:t>
            </a:r>
            <a:endParaRPr lang="en-US" sz="19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0437" y="4978717"/>
            <a:ext cx="617220" cy="617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350437" y="5842754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Sdílení znalostí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6350437" y="6299478"/>
            <a:ext cx="3522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Aktivní výměna zkušeností a know-how mezi členy týmu.</a:t>
            </a:r>
            <a:endParaRPr lang="en-US" sz="19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3542" y="4978717"/>
            <a:ext cx="617220" cy="617220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0243542" y="5842754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Týmová spolupráce</a:t>
            </a:r>
            <a:endParaRPr lang="en-US" sz="1900" dirty="0"/>
          </a:p>
        </p:txBody>
      </p:sp>
      <p:sp>
        <p:nvSpPr>
          <p:cNvPr id="15" name="Text 8"/>
          <p:cNvSpPr/>
          <p:nvPr/>
        </p:nvSpPr>
        <p:spPr>
          <a:xfrm>
            <a:off x="10243542" y="6299478"/>
            <a:ext cx="3522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Důraz na kolektivní úsilí a vzájemnou podporu v týmu.</a:t>
            </a:r>
            <a:endParaRPr lang="en-US" sz="190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30861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4081105"/>
            <a:ext cx="4937760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Otevřená komunikace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864037" y="5068491"/>
            <a:ext cx="4136231" cy="2165985"/>
          </a:xfrm>
          <a:prstGeom prst="roundRect">
            <a:avLst>
              <a:gd name="adj" fmla="val 4787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126093" y="5330547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Transparentnost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1126093" y="5787271"/>
            <a:ext cx="361211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Sdílení všech relevantních informací o projektu se všemi členy týmu.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5247084" y="5068491"/>
            <a:ext cx="4136231" cy="2165985"/>
          </a:xfrm>
          <a:prstGeom prst="roundRect">
            <a:avLst>
              <a:gd name="adj" fmla="val 4787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509141" y="5330547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Zpětná vazba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5509141" y="5787271"/>
            <a:ext cx="3612118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Pravidelné poskytování konstruktivní zpětné vazby mezi členy týmu i vedením.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9630132" y="5068491"/>
            <a:ext cx="4136231" cy="2165985"/>
          </a:xfrm>
          <a:prstGeom prst="roundRect">
            <a:avLst>
              <a:gd name="adj" fmla="val 4787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892189" y="5330547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Otevřené diskuze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9892189" y="5787271"/>
            <a:ext cx="3612118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Podpora otevřených diskuzí a brainstormingu pro řešení problémů a inovace.</a:t>
            </a:r>
            <a:endParaRPr lang="en-US" sz="190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4936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4979" y="3111103"/>
            <a:ext cx="4078962" cy="509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000"/>
              </a:lnSpc>
              <a:buNone/>
            </a:pPr>
            <a:r>
              <a:rPr lang="en-US" sz="32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Společná odpovědnost</a:t>
            </a:r>
            <a:endParaRPr lang="en-US" sz="3200" dirty="0"/>
          </a:p>
        </p:txBody>
      </p:sp>
      <p:sp>
        <p:nvSpPr>
          <p:cNvPr id="4" name="Shape 1"/>
          <p:cNvSpPr/>
          <p:nvPr/>
        </p:nvSpPr>
        <p:spPr>
          <a:xfrm>
            <a:off x="1079421" y="3926800"/>
            <a:ext cx="22860" cy="3740944"/>
          </a:xfrm>
          <a:prstGeom prst="roundRect">
            <a:avLst>
              <a:gd name="adj" fmla="val 374710"/>
            </a:avLst>
          </a:prstGeom>
          <a:solidFill>
            <a:srgbClr val="CCCCCC"/>
          </a:solidFill>
          <a:ln/>
        </p:spPr>
      </p:sp>
      <p:sp>
        <p:nvSpPr>
          <p:cNvPr id="5" name="Shape 2"/>
          <p:cNvSpPr/>
          <p:nvPr/>
        </p:nvSpPr>
        <p:spPr>
          <a:xfrm>
            <a:off x="1297424" y="4374237"/>
            <a:ext cx="713780" cy="22860"/>
          </a:xfrm>
          <a:prstGeom prst="roundRect">
            <a:avLst>
              <a:gd name="adj" fmla="val 374710"/>
            </a:avLst>
          </a:prstGeom>
          <a:solidFill>
            <a:srgbClr val="CCCCCC"/>
          </a:solidFill>
          <a:ln/>
        </p:spPr>
      </p:sp>
      <p:sp>
        <p:nvSpPr>
          <p:cNvPr id="6" name="Shape 3"/>
          <p:cNvSpPr/>
          <p:nvPr/>
        </p:nvSpPr>
        <p:spPr>
          <a:xfrm>
            <a:off x="861417" y="4156234"/>
            <a:ext cx="458867" cy="458867"/>
          </a:xfrm>
          <a:prstGeom prst="roundRect">
            <a:avLst>
              <a:gd name="adj" fmla="val 18667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046440" y="4263271"/>
            <a:ext cx="88821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2212538" y="4130635"/>
            <a:ext cx="2039422" cy="2549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Definování cílů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2212538" y="4507825"/>
            <a:ext cx="11632763" cy="326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Společné stanovení cílů projektu a jejich sdílení v týmu.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1297424" y="5689163"/>
            <a:ext cx="713780" cy="22860"/>
          </a:xfrm>
          <a:prstGeom prst="roundRect">
            <a:avLst>
              <a:gd name="adj" fmla="val 374710"/>
            </a:avLst>
          </a:prstGeom>
          <a:solidFill>
            <a:srgbClr val="CCCCCC"/>
          </a:solidFill>
          <a:ln/>
        </p:spPr>
      </p:sp>
      <p:sp>
        <p:nvSpPr>
          <p:cNvPr id="11" name="Shape 8"/>
          <p:cNvSpPr/>
          <p:nvPr/>
        </p:nvSpPr>
        <p:spPr>
          <a:xfrm>
            <a:off x="861417" y="5471160"/>
            <a:ext cx="458867" cy="458867"/>
          </a:xfrm>
          <a:prstGeom prst="roundRect">
            <a:avLst>
              <a:gd name="adj" fmla="val 18667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033582" y="5578197"/>
            <a:ext cx="114538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2</a:t>
            </a:r>
            <a:endParaRPr lang="en-US" sz="1900" dirty="0"/>
          </a:p>
        </p:txBody>
      </p:sp>
      <p:sp>
        <p:nvSpPr>
          <p:cNvPr id="13" name="Text 10"/>
          <p:cNvSpPr/>
          <p:nvPr/>
        </p:nvSpPr>
        <p:spPr>
          <a:xfrm>
            <a:off x="2212538" y="5445562"/>
            <a:ext cx="2039422" cy="2549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Rozdělení úkolů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2212538" y="5822752"/>
            <a:ext cx="11632763" cy="326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Transparentní přidělení úkolů s ohledem na dovednosti a preference členů týmu.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1297424" y="7004090"/>
            <a:ext cx="713780" cy="22860"/>
          </a:xfrm>
          <a:prstGeom prst="roundRect">
            <a:avLst>
              <a:gd name="adj" fmla="val 374710"/>
            </a:avLst>
          </a:prstGeom>
          <a:solidFill>
            <a:srgbClr val="CCCCCC"/>
          </a:solidFill>
          <a:ln/>
        </p:spPr>
      </p:sp>
      <p:sp>
        <p:nvSpPr>
          <p:cNvPr id="16" name="Shape 13"/>
          <p:cNvSpPr/>
          <p:nvPr/>
        </p:nvSpPr>
        <p:spPr>
          <a:xfrm>
            <a:off x="861417" y="6786086"/>
            <a:ext cx="458867" cy="458867"/>
          </a:xfrm>
          <a:prstGeom prst="roundRect">
            <a:avLst>
              <a:gd name="adj" fmla="val 18667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1035963" y="6893123"/>
            <a:ext cx="109657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3</a:t>
            </a:r>
            <a:endParaRPr lang="en-US" sz="1900" dirty="0"/>
          </a:p>
        </p:txBody>
      </p:sp>
      <p:sp>
        <p:nvSpPr>
          <p:cNvPr id="18" name="Text 15"/>
          <p:cNvSpPr/>
          <p:nvPr/>
        </p:nvSpPr>
        <p:spPr>
          <a:xfrm>
            <a:off x="2212538" y="6760488"/>
            <a:ext cx="2039422" cy="2549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Sdílená zodpovědnost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2212538" y="7137678"/>
            <a:ext cx="11632763" cy="326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Každý člen týmu je zodpovědný za celkový úspěch projektu, nejen za své úkoly.</a:t>
            </a:r>
            <a:endParaRPr lang="en-US" sz="160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245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46508" y="675799"/>
            <a:ext cx="4914900" cy="614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0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Sdílení znalostí</a:t>
            </a:r>
            <a:endParaRPr lang="en-US" sz="38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6508" y="1658779"/>
            <a:ext cx="1228725" cy="196596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43850" y="1904524"/>
            <a:ext cx="2457450" cy="307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Identifikace expertízy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7943850" y="2359104"/>
            <a:ext cx="5826443" cy="7862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Mapování znalostí a dovedností v týmu pro efektivní využití lidských zdrojů.</a:t>
            </a:r>
            <a:endParaRPr lang="en-US" sz="19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6508" y="3624739"/>
            <a:ext cx="1228725" cy="196596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943850" y="3870484"/>
            <a:ext cx="2457450" cy="307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Vytvoření platformy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7943850" y="4325064"/>
            <a:ext cx="5826443" cy="7862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Implementace nástrojů pro snadné sdílení informací a best practices.</a:t>
            </a:r>
            <a:endParaRPr lang="en-US" sz="19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6508" y="5590699"/>
            <a:ext cx="1228725" cy="196596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943850" y="5836444"/>
            <a:ext cx="2457450" cy="307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Mentoring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7943850" y="6291024"/>
            <a:ext cx="5826443" cy="7862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Zavedení mentoringu pro předávání zkušeností mezi seniornějšími a juniorními členy týmu.</a:t>
            </a:r>
            <a:endParaRPr lang="en-US" sz="19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1641991"/>
            <a:ext cx="4937760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Týmová spolupráce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350437" y="2629376"/>
            <a:ext cx="7415927" cy="3958114"/>
          </a:xfrm>
          <a:prstGeom prst="roundRect">
            <a:avLst>
              <a:gd name="adj" fmla="val 2620"/>
            </a:avLst>
          </a:prstGeom>
          <a:noFill/>
          <a:ln w="1524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365677" y="2644616"/>
            <a:ext cx="7384613" cy="70651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6613327" y="2800350"/>
            <a:ext cx="196381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Aspekt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9078397" y="2800350"/>
            <a:ext cx="196000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Tradiční přístup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11539657" y="2800350"/>
            <a:ext cx="196381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Horizontální přístup</a:t>
            </a:r>
            <a:endParaRPr lang="en-US" sz="1900" dirty="0"/>
          </a:p>
        </p:txBody>
      </p:sp>
      <p:sp>
        <p:nvSpPr>
          <p:cNvPr id="9" name="Shape 6"/>
          <p:cNvSpPr/>
          <p:nvPr/>
        </p:nvSpPr>
        <p:spPr>
          <a:xfrm>
            <a:off x="6365677" y="3351133"/>
            <a:ext cx="7384613" cy="70651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6613327" y="3506867"/>
            <a:ext cx="196381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Rozhodování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9078397" y="3506867"/>
            <a:ext cx="196000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Top-down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11539657" y="3506867"/>
            <a:ext cx="196381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Konsenzuální</a:t>
            </a:r>
            <a:endParaRPr lang="en-US" sz="1900" dirty="0"/>
          </a:p>
        </p:txBody>
      </p:sp>
      <p:sp>
        <p:nvSpPr>
          <p:cNvPr id="13" name="Shape 10"/>
          <p:cNvSpPr/>
          <p:nvPr/>
        </p:nvSpPr>
        <p:spPr>
          <a:xfrm>
            <a:off x="6365677" y="4057650"/>
            <a:ext cx="7384613" cy="110156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6613327" y="4213384"/>
            <a:ext cx="196381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Komunikace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9078397" y="4213384"/>
            <a:ext cx="196000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Formální</a:t>
            </a:r>
            <a:endParaRPr lang="en-US" sz="1900" dirty="0"/>
          </a:p>
        </p:txBody>
      </p:sp>
      <p:sp>
        <p:nvSpPr>
          <p:cNvPr id="16" name="Text 13"/>
          <p:cNvSpPr/>
          <p:nvPr/>
        </p:nvSpPr>
        <p:spPr>
          <a:xfrm>
            <a:off x="11539657" y="4213384"/>
            <a:ext cx="196381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Otevřená a neformální</a:t>
            </a:r>
            <a:endParaRPr lang="en-US" sz="1900" dirty="0"/>
          </a:p>
        </p:txBody>
      </p:sp>
      <p:sp>
        <p:nvSpPr>
          <p:cNvPr id="17" name="Shape 14"/>
          <p:cNvSpPr/>
          <p:nvPr/>
        </p:nvSpPr>
        <p:spPr>
          <a:xfrm>
            <a:off x="6365677" y="5159216"/>
            <a:ext cx="7384613" cy="70651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6613327" y="5314950"/>
            <a:ext cx="196381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Řešení problémů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9078397" y="5314950"/>
            <a:ext cx="196000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Individuální</a:t>
            </a:r>
            <a:endParaRPr lang="en-US" sz="1900" dirty="0"/>
          </a:p>
        </p:txBody>
      </p:sp>
      <p:sp>
        <p:nvSpPr>
          <p:cNvPr id="20" name="Text 17"/>
          <p:cNvSpPr/>
          <p:nvPr/>
        </p:nvSpPr>
        <p:spPr>
          <a:xfrm>
            <a:off x="11539657" y="5314950"/>
            <a:ext cx="196381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Týmové</a:t>
            </a:r>
            <a:endParaRPr lang="en-US" sz="1900" dirty="0"/>
          </a:p>
        </p:txBody>
      </p:sp>
      <p:sp>
        <p:nvSpPr>
          <p:cNvPr id="21" name="Shape 18"/>
          <p:cNvSpPr/>
          <p:nvPr/>
        </p:nvSpPr>
        <p:spPr>
          <a:xfrm>
            <a:off x="6365677" y="5865733"/>
            <a:ext cx="7384613" cy="70651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2" name="Text 19"/>
          <p:cNvSpPr/>
          <p:nvPr/>
        </p:nvSpPr>
        <p:spPr>
          <a:xfrm>
            <a:off x="6613327" y="6021467"/>
            <a:ext cx="196381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Zodpovědnost</a:t>
            </a:r>
            <a:endParaRPr lang="en-US" sz="1900" dirty="0"/>
          </a:p>
        </p:txBody>
      </p:sp>
      <p:sp>
        <p:nvSpPr>
          <p:cNvPr id="23" name="Text 20"/>
          <p:cNvSpPr/>
          <p:nvPr/>
        </p:nvSpPr>
        <p:spPr>
          <a:xfrm>
            <a:off x="9078397" y="6021467"/>
            <a:ext cx="196000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Individuální</a:t>
            </a:r>
            <a:endParaRPr lang="en-US" sz="1900" dirty="0"/>
          </a:p>
        </p:txBody>
      </p:sp>
      <p:sp>
        <p:nvSpPr>
          <p:cNvPr id="24" name="Text 21"/>
          <p:cNvSpPr/>
          <p:nvPr/>
        </p:nvSpPr>
        <p:spPr>
          <a:xfrm>
            <a:off x="11539657" y="6021467"/>
            <a:ext cx="196381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Sdílená</a:t>
            </a:r>
            <a:endParaRPr lang="en-US" sz="190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0221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4979" y="3054429"/>
            <a:ext cx="6559153" cy="5004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900"/>
              </a:lnSpc>
              <a:buNone/>
            </a:pPr>
            <a:r>
              <a:rPr lang="en-US" sz="31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Implementace horizontálních principů v praxi</a:t>
            </a:r>
            <a:endParaRPr lang="en-US" sz="3150" dirty="0"/>
          </a:p>
        </p:txBody>
      </p:sp>
      <p:sp>
        <p:nvSpPr>
          <p:cNvPr id="4" name="Shape 1"/>
          <p:cNvSpPr/>
          <p:nvPr/>
        </p:nvSpPr>
        <p:spPr>
          <a:xfrm>
            <a:off x="784979" y="5766197"/>
            <a:ext cx="13060323" cy="22860"/>
          </a:xfrm>
          <a:prstGeom prst="roundRect">
            <a:avLst>
              <a:gd name="adj" fmla="val 367784"/>
            </a:avLst>
          </a:prstGeom>
          <a:solidFill>
            <a:srgbClr val="CCCCCC"/>
          </a:solidFill>
          <a:ln/>
        </p:spPr>
      </p:sp>
      <p:sp>
        <p:nvSpPr>
          <p:cNvPr id="5" name="Shape 2"/>
          <p:cNvSpPr/>
          <p:nvPr/>
        </p:nvSpPr>
        <p:spPr>
          <a:xfrm>
            <a:off x="3325535" y="5065633"/>
            <a:ext cx="22860" cy="700564"/>
          </a:xfrm>
          <a:prstGeom prst="roundRect">
            <a:avLst>
              <a:gd name="adj" fmla="val 367784"/>
            </a:avLst>
          </a:prstGeom>
          <a:solidFill>
            <a:srgbClr val="CCCCCC"/>
          </a:solidFill>
          <a:ln/>
        </p:spPr>
      </p:sp>
      <p:sp>
        <p:nvSpPr>
          <p:cNvPr id="6" name="Shape 3"/>
          <p:cNvSpPr/>
          <p:nvPr/>
        </p:nvSpPr>
        <p:spPr>
          <a:xfrm>
            <a:off x="3111818" y="5541050"/>
            <a:ext cx="450294" cy="450294"/>
          </a:xfrm>
          <a:prstGeom prst="roundRect">
            <a:avLst>
              <a:gd name="adj" fmla="val 18671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3293269" y="5646063"/>
            <a:ext cx="87273" cy="240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2336125" y="3855006"/>
            <a:ext cx="2001679" cy="250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Analýza současného stavu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985123" y="4225171"/>
            <a:ext cx="4703683" cy="6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Zhodnocení stávajících procesů a identifikace oblastí pro zlepšení.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977533" y="5766197"/>
            <a:ext cx="22860" cy="700564"/>
          </a:xfrm>
          <a:prstGeom prst="roundRect">
            <a:avLst>
              <a:gd name="adj" fmla="val 367784"/>
            </a:avLst>
          </a:prstGeom>
          <a:solidFill>
            <a:srgbClr val="CCCCCC"/>
          </a:solidFill>
          <a:ln/>
        </p:spPr>
      </p:sp>
      <p:sp>
        <p:nvSpPr>
          <p:cNvPr id="11" name="Shape 8"/>
          <p:cNvSpPr/>
          <p:nvPr/>
        </p:nvSpPr>
        <p:spPr>
          <a:xfrm>
            <a:off x="5763816" y="5541050"/>
            <a:ext cx="450294" cy="450294"/>
          </a:xfrm>
          <a:prstGeom prst="roundRect">
            <a:avLst>
              <a:gd name="adj" fmla="val 18671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5932765" y="5646063"/>
            <a:ext cx="112395" cy="240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2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4988123" y="6666905"/>
            <a:ext cx="2001679" cy="250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Nastavení cílů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3637121" y="7037070"/>
            <a:ext cx="4703802" cy="6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Definování konkrétních cílů pro implementaci horizontálních principů.</a:t>
            </a:r>
            <a:endParaRPr lang="en-US" sz="1550" dirty="0"/>
          </a:p>
        </p:txBody>
      </p:sp>
      <p:sp>
        <p:nvSpPr>
          <p:cNvPr id="15" name="Shape 12"/>
          <p:cNvSpPr/>
          <p:nvPr/>
        </p:nvSpPr>
        <p:spPr>
          <a:xfrm>
            <a:off x="8629650" y="5065633"/>
            <a:ext cx="22860" cy="700564"/>
          </a:xfrm>
          <a:prstGeom prst="roundRect">
            <a:avLst>
              <a:gd name="adj" fmla="val 367784"/>
            </a:avLst>
          </a:prstGeom>
          <a:solidFill>
            <a:srgbClr val="CCCCCC"/>
          </a:solidFill>
          <a:ln/>
        </p:spPr>
      </p:sp>
      <p:sp>
        <p:nvSpPr>
          <p:cNvPr id="16" name="Shape 13"/>
          <p:cNvSpPr/>
          <p:nvPr/>
        </p:nvSpPr>
        <p:spPr>
          <a:xfrm>
            <a:off x="8415933" y="5541050"/>
            <a:ext cx="450294" cy="450294"/>
          </a:xfrm>
          <a:prstGeom prst="roundRect">
            <a:avLst>
              <a:gd name="adj" fmla="val 18671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8587264" y="5646063"/>
            <a:ext cx="107633" cy="240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3</a:t>
            </a:r>
            <a:endParaRPr lang="en-US" sz="1850" dirty="0"/>
          </a:p>
        </p:txBody>
      </p:sp>
      <p:sp>
        <p:nvSpPr>
          <p:cNvPr id="18" name="Text 15"/>
          <p:cNvSpPr/>
          <p:nvPr/>
        </p:nvSpPr>
        <p:spPr>
          <a:xfrm>
            <a:off x="7640241" y="3855006"/>
            <a:ext cx="2001679" cy="250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Školení týmu</a:t>
            </a:r>
            <a:endParaRPr lang="en-US" sz="1550" dirty="0"/>
          </a:p>
        </p:txBody>
      </p:sp>
      <p:sp>
        <p:nvSpPr>
          <p:cNvPr id="19" name="Text 16"/>
          <p:cNvSpPr/>
          <p:nvPr/>
        </p:nvSpPr>
        <p:spPr>
          <a:xfrm>
            <a:off x="6289238" y="4225171"/>
            <a:ext cx="4703802" cy="6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Vzdělávání zaměstnanců o významu a praktické aplikaci horizontálních principů.</a:t>
            </a:r>
            <a:endParaRPr lang="en-US" sz="1550" dirty="0"/>
          </a:p>
        </p:txBody>
      </p:sp>
      <p:sp>
        <p:nvSpPr>
          <p:cNvPr id="20" name="Shape 17"/>
          <p:cNvSpPr/>
          <p:nvPr/>
        </p:nvSpPr>
        <p:spPr>
          <a:xfrm>
            <a:off x="11281767" y="5766197"/>
            <a:ext cx="22860" cy="700564"/>
          </a:xfrm>
          <a:prstGeom prst="roundRect">
            <a:avLst>
              <a:gd name="adj" fmla="val 367784"/>
            </a:avLst>
          </a:prstGeom>
          <a:solidFill>
            <a:srgbClr val="CCCCCC"/>
          </a:solidFill>
          <a:ln/>
        </p:spPr>
      </p:sp>
      <p:sp>
        <p:nvSpPr>
          <p:cNvPr id="21" name="Shape 18"/>
          <p:cNvSpPr/>
          <p:nvPr/>
        </p:nvSpPr>
        <p:spPr>
          <a:xfrm>
            <a:off x="11068050" y="5541050"/>
            <a:ext cx="450294" cy="450294"/>
          </a:xfrm>
          <a:prstGeom prst="roundRect">
            <a:avLst>
              <a:gd name="adj" fmla="val 18671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11248073" y="5646063"/>
            <a:ext cx="90130" cy="240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4</a:t>
            </a:r>
            <a:endParaRPr lang="en-US" sz="1850" dirty="0"/>
          </a:p>
        </p:txBody>
      </p:sp>
      <p:sp>
        <p:nvSpPr>
          <p:cNvPr id="23" name="Text 20"/>
          <p:cNvSpPr/>
          <p:nvPr/>
        </p:nvSpPr>
        <p:spPr>
          <a:xfrm>
            <a:off x="10292358" y="6666905"/>
            <a:ext cx="2001679" cy="250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Postupná implementace</a:t>
            </a:r>
            <a:endParaRPr lang="en-US" sz="1550" dirty="0"/>
          </a:p>
        </p:txBody>
      </p:sp>
      <p:sp>
        <p:nvSpPr>
          <p:cNvPr id="24" name="Text 21"/>
          <p:cNvSpPr/>
          <p:nvPr/>
        </p:nvSpPr>
        <p:spPr>
          <a:xfrm>
            <a:off x="8941356" y="7037070"/>
            <a:ext cx="4703802" cy="6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Zavádění principů po etapách, s pravidelným vyhodnocováním a úpravami.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1775698"/>
            <a:ext cx="4937760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Motivace zaměstnanců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350437" y="3040737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74274" y="3170277"/>
            <a:ext cx="107633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7152680" y="3040737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Ocenění a uznání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7152680" y="3497461"/>
            <a:ext cx="278237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Uznání a pochvala za dobrou práci posilují motivaci a zvyšují produktivitu.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10181868" y="3040737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390227" y="3170277"/>
            <a:ext cx="138708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2</a:t>
            </a:r>
            <a:endParaRPr lang="en-US" sz="2300" dirty="0"/>
          </a:p>
        </p:txBody>
      </p:sp>
      <p:sp>
        <p:nvSpPr>
          <p:cNvPr id="10" name="Text 7"/>
          <p:cNvSpPr/>
          <p:nvPr/>
        </p:nvSpPr>
        <p:spPr>
          <a:xfrm>
            <a:off x="10984111" y="3040737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Výzvy a rozvoj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10984111" y="3497461"/>
            <a:ext cx="278237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Nabídka nových výzev a příležitostí k rozvoji posiluje zájem a loajalitu.</a:t>
            </a:r>
            <a:endParaRPr lang="en-US" sz="1900" dirty="0"/>
          </a:p>
        </p:txBody>
      </p:sp>
      <p:sp>
        <p:nvSpPr>
          <p:cNvPr id="12" name="Shape 9"/>
          <p:cNvSpPr/>
          <p:nvPr/>
        </p:nvSpPr>
        <p:spPr>
          <a:xfrm>
            <a:off x="6350437" y="5207079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561773" y="5336619"/>
            <a:ext cx="132755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3</a:t>
            </a:r>
            <a:endParaRPr lang="en-US" sz="2300" dirty="0"/>
          </a:p>
        </p:txBody>
      </p:sp>
      <p:sp>
        <p:nvSpPr>
          <p:cNvPr id="14" name="Text 11"/>
          <p:cNvSpPr/>
          <p:nvPr/>
        </p:nvSpPr>
        <p:spPr>
          <a:xfrm>
            <a:off x="7152680" y="5207079"/>
            <a:ext cx="2499598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Příjemné pracovní prostředí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7152680" y="5663803"/>
            <a:ext cx="661368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Příjemné a vstřícné pracovní prostředí motivuje k lepší práci a zvyšuje spokojenost.</a:t>
            </a:r>
            <a:endParaRPr lang="en-US" sz="190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331357"/>
            <a:ext cx="9521071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Řízení projektů založené na horizontálních principech</a:t>
            </a:r>
            <a:endParaRPr lang="en-US" sz="3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37" y="2442210"/>
            <a:ext cx="4053840" cy="250543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64037" y="5256252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Agilní metodiky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864037" y="5712976"/>
            <a:ext cx="405384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Využití agilních metodik podporujících flexibilitu a adaptabilitu v projektech.</a:t>
            </a:r>
            <a:endParaRPr lang="en-US" sz="19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161" y="2442210"/>
            <a:ext cx="4053959" cy="250543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88161" y="5256252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Kolaborativní nástroje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5288161" y="5712976"/>
            <a:ext cx="4053959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Implementace softwarových nástrojů pro efektivní týmovou spolupráci a komunikaci.</a:t>
            </a:r>
            <a:endParaRPr lang="en-US" sz="19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2404" y="2442210"/>
            <a:ext cx="4053840" cy="250543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2404" y="5256252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Měření výkonnosti</a:t>
            </a:r>
            <a:endParaRPr lang="en-US" sz="1900" dirty="0"/>
          </a:p>
        </p:txBody>
      </p:sp>
      <p:sp>
        <p:nvSpPr>
          <p:cNvPr id="11" name="Text 6"/>
          <p:cNvSpPr/>
          <p:nvPr/>
        </p:nvSpPr>
        <p:spPr>
          <a:xfrm>
            <a:off x="9712404" y="5712976"/>
            <a:ext cx="4053840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Zavedení systému pro sledování a vyhodnocování efektivity horizontálních principů v projektech.</a:t>
            </a:r>
            <a:endParaRPr lang="en-US" sz="190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9E1D24F9-1A55-567F-5D50-589CAC0C5B58}"/>
              </a:ext>
            </a:extLst>
          </p:cNvPr>
          <p:cNvSpPr txBox="1"/>
          <p:nvPr/>
        </p:nvSpPr>
        <p:spPr>
          <a:xfrm>
            <a:off x="1789611" y="640079"/>
            <a:ext cx="1106424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400" b="1" dirty="0"/>
              <a:t>Co jsou rovné příležitosti?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44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4400" dirty="0"/>
              <a:t>Zásady rovných příležitostí zajišťují, že každý jedinec má stejnou šanci na úspěch, bez ohledu na pohlaví, věk, náboženství, etnicitu či jiný faktor.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4400" dirty="0"/>
              <a:t>Klíčové pro efektivitu a spravedlnost týmové práce a inovace.</a:t>
            </a:r>
          </a:p>
        </p:txBody>
      </p:sp>
    </p:spTree>
    <p:extLst>
      <p:ext uri="{BB962C8B-B14F-4D97-AF65-F5344CB8AC3E}">
        <p14:creationId xmlns:p14="http://schemas.microsoft.com/office/powerpoint/2010/main" val="4754257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58CEA547-82F5-DB00-40FB-80EFD784E1B4}"/>
              </a:ext>
            </a:extLst>
          </p:cNvPr>
          <p:cNvSpPr txBox="1"/>
          <p:nvPr/>
        </p:nvSpPr>
        <p:spPr>
          <a:xfrm>
            <a:off x="1371600" y="222070"/>
            <a:ext cx="9601200" cy="754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400" b="1" dirty="0"/>
              <a:t>Proč jsou rovné příležitosti důležité?</a:t>
            </a:r>
          </a:p>
          <a:p>
            <a:endParaRPr lang="cs-CZ" sz="44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4400" b="1" dirty="0"/>
              <a:t>Podpora diverzity a inkluze</a:t>
            </a:r>
            <a:endParaRPr lang="cs-CZ" sz="4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4400" dirty="0"/>
              <a:t>Různorodé týmy přináší více nápadů a kreativních řešení.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4400" b="1" dirty="0"/>
              <a:t>Zvyšování efektivity</a:t>
            </a:r>
            <a:endParaRPr lang="cs-CZ" sz="4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4400" dirty="0"/>
              <a:t>Každý má přístup ke zdrojům a může přispívat svými dovednostmi.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4400" b="1" dirty="0"/>
              <a:t>Lepší pracovní atmosféra</a:t>
            </a:r>
            <a:endParaRPr lang="cs-CZ" sz="4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4400" dirty="0"/>
              <a:t>Rovné příležitosti vedou k větší spokojenosti a loajalitě zaměstnanců.</a:t>
            </a:r>
          </a:p>
        </p:txBody>
      </p:sp>
    </p:spTree>
    <p:extLst>
      <p:ext uri="{BB962C8B-B14F-4D97-AF65-F5344CB8AC3E}">
        <p14:creationId xmlns:p14="http://schemas.microsoft.com/office/powerpoint/2010/main" val="42489643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7EAA025-1DF3-4250-804D-146E29E2548B}"/>
              </a:ext>
            </a:extLst>
          </p:cNvPr>
          <p:cNvSpPr txBox="1"/>
          <p:nvPr/>
        </p:nvSpPr>
        <p:spPr>
          <a:xfrm>
            <a:off x="1528353" y="544010"/>
            <a:ext cx="12266023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600" b="1" dirty="0"/>
              <a:t>Jak zajistit rovné příležitosti v projektech?</a:t>
            </a:r>
          </a:p>
          <a:p>
            <a:endParaRPr lang="cs-CZ" sz="3600" b="1" dirty="0"/>
          </a:p>
          <a:p>
            <a:pPr>
              <a:buFont typeface="+mj-lt"/>
              <a:buAutoNum type="arabicPeriod"/>
            </a:pPr>
            <a:r>
              <a:rPr lang="cs-CZ" sz="3600" b="1" dirty="0" err="1"/>
              <a:t>Rekrutace</a:t>
            </a:r>
            <a:r>
              <a:rPr lang="cs-CZ" sz="3600" b="1" dirty="0"/>
              <a:t> bez předsudků</a:t>
            </a:r>
            <a:endParaRPr lang="cs-CZ" sz="3600" dirty="0"/>
          </a:p>
          <a:p>
            <a:pPr marL="742950" lvl="1" indent="-285750">
              <a:buFont typeface="+mj-lt"/>
              <a:buAutoNum type="arabicPeriod"/>
            </a:pPr>
            <a:r>
              <a:rPr lang="cs-CZ" sz="3600" dirty="0"/>
              <a:t>Transparentní náborový proces.</a:t>
            </a:r>
          </a:p>
          <a:p>
            <a:pPr marL="742950" lvl="1" indent="-285750">
              <a:buFont typeface="+mj-lt"/>
              <a:buAutoNum type="arabicPeriod"/>
            </a:pPr>
            <a:r>
              <a:rPr lang="cs-CZ" sz="3600" dirty="0"/>
              <a:t>Vyvarovat se diskriminačních otázek a požadavků.</a:t>
            </a:r>
          </a:p>
          <a:p>
            <a:pPr lvl="1"/>
            <a:endParaRPr lang="cs-CZ" sz="3600" dirty="0"/>
          </a:p>
          <a:p>
            <a:pPr>
              <a:buFont typeface="+mj-lt"/>
              <a:buAutoNum type="arabicPeriod"/>
            </a:pPr>
            <a:r>
              <a:rPr lang="cs-CZ" sz="3600" b="1" dirty="0"/>
              <a:t>Průběžná podpora</a:t>
            </a:r>
            <a:endParaRPr lang="cs-CZ" sz="3600" dirty="0"/>
          </a:p>
          <a:p>
            <a:pPr marL="742950" lvl="1" indent="-285750">
              <a:buFont typeface="+mj-lt"/>
              <a:buAutoNum type="arabicPeriod"/>
            </a:pPr>
            <a:r>
              <a:rPr lang="cs-CZ" sz="3600" dirty="0"/>
              <a:t>Poskytnutí příležitostí ke školení, mentoringu a rozvoji.</a:t>
            </a:r>
          </a:p>
          <a:p>
            <a:pPr lvl="1"/>
            <a:endParaRPr lang="cs-CZ" sz="3600" dirty="0"/>
          </a:p>
          <a:p>
            <a:pPr>
              <a:buFont typeface="+mj-lt"/>
              <a:buAutoNum type="arabicPeriod"/>
            </a:pPr>
            <a:r>
              <a:rPr lang="cs-CZ" sz="3600" b="1" dirty="0"/>
              <a:t>Zajištění inkluzivního prostředí</a:t>
            </a:r>
            <a:endParaRPr lang="cs-CZ" sz="3600" dirty="0"/>
          </a:p>
          <a:p>
            <a:pPr marL="742950" lvl="1" indent="-285750">
              <a:buFont typeface="+mj-lt"/>
              <a:buAutoNum type="arabicPeriod"/>
            </a:pPr>
            <a:r>
              <a:rPr lang="cs-CZ" sz="3600" dirty="0"/>
              <a:t>Vytvářet prostředí, kde se všichni cítí vítáni a respektováni.</a:t>
            </a:r>
          </a:p>
        </p:txBody>
      </p:sp>
    </p:spTree>
    <p:extLst>
      <p:ext uri="{BB962C8B-B14F-4D97-AF65-F5344CB8AC3E}">
        <p14:creationId xmlns:p14="http://schemas.microsoft.com/office/powerpoint/2010/main" val="32828427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92820CF3-9C5E-2357-75BB-9C71F6C533CE}"/>
              </a:ext>
            </a:extLst>
          </p:cNvPr>
          <p:cNvSpPr txBox="1"/>
          <p:nvPr/>
        </p:nvSpPr>
        <p:spPr>
          <a:xfrm>
            <a:off x="1254034" y="418011"/>
            <a:ext cx="9718766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600" b="1" dirty="0"/>
              <a:t>Příklady nástrojů a opatření</a:t>
            </a:r>
          </a:p>
          <a:p>
            <a:endParaRPr lang="cs-CZ" sz="36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3600" b="1" dirty="0"/>
              <a:t>Flexibilní pracovní doba</a:t>
            </a:r>
            <a:endParaRPr lang="cs-CZ" sz="3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3600" dirty="0"/>
              <a:t>Pomáhá vyvážit pracovní a osobní život, vhodné pro rodiče i lidi s jinými závazky.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36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3600" b="1" dirty="0"/>
              <a:t>Pravidelné hodnocení rovnosti</a:t>
            </a:r>
            <a:endParaRPr lang="cs-CZ" sz="3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3600" dirty="0"/>
              <a:t>Pravidelně vyhodnocovat stav a efektivitu rovného přístupu v týmech.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36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3600" b="1" dirty="0"/>
              <a:t>Školení o diverzitě a inkluzi</a:t>
            </a:r>
            <a:endParaRPr lang="cs-CZ" sz="3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3600" dirty="0"/>
              <a:t>Pomáhá zvýšit povědomí o předsudcích a zlepšit spolupráci.</a:t>
            </a:r>
          </a:p>
        </p:txBody>
      </p:sp>
    </p:spTree>
    <p:extLst>
      <p:ext uri="{BB962C8B-B14F-4D97-AF65-F5344CB8AC3E}">
        <p14:creationId xmlns:p14="http://schemas.microsoft.com/office/powerpoint/2010/main" val="31139313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343B3B06-EDB8-3829-1D02-94515961927B}"/>
              </a:ext>
            </a:extLst>
          </p:cNvPr>
          <p:cNvSpPr txBox="1"/>
          <p:nvPr/>
        </p:nvSpPr>
        <p:spPr>
          <a:xfrm>
            <a:off x="1972491" y="470263"/>
            <a:ext cx="1216152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600" b="1" dirty="0"/>
              <a:t>Výhody rovných příležitostí pro projekt</a:t>
            </a:r>
          </a:p>
          <a:p>
            <a:endParaRPr lang="cs-CZ" sz="36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3600" b="1" dirty="0"/>
              <a:t>Vyšší produktivita</a:t>
            </a:r>
            <a:endParaRPr lang="cs-CZ" sz="3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3600" dirty="0"/>
              <a:t>Různorodý tým přináší nové pohledy a zlepšuje výsledky.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36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3600" b="1" dirty="0"/>
              <a:t>Posílení reputace</a:t>
            </a:r>
            <a:endParaRPr lang="cs-CZ" sz="3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3600" dirty="0"/>
              <a:t>Firmy s rovnými příležitostmi mají lepší image a přitahují více talentů.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36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3600" b="1" dirty="0"/>
              <a:t>Zajištění udržitelného rozvoje</a:t>
            </a:r>
            <a:endParaRPr lang="cs-CZ" sz="3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3600" dirty="0"/>
              <a:t>Rovnost ve firmě znamená lepší rozhodování a odpovědnost vůči společnosti.</a:t>
            </a:r>
          </a:p>
        </p:txBody>
      </p:sp>
    </p:spTree>
    <p:extLst>
      <p:ext uri="{BB962C8B-B14F-4D97-AF65-F5344CB8AC3E}">
        <p14:creationId xmlns:p14="http://schemas.microsoft.com/office/powerpoint/2010/main" val="38574481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2673668"/>
            <a:ext cx="4937760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Udržitelnost projektu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350437" y="3661053"/>
            <a:ext cx="7415927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Udržitelnost projektu je klíčovým faktorem pro dlouhodobý úspěch a prosperitu. Tato prezentace představí klíčové pilíře udržitelnosti, proces jejího plánování a řízení, včetně konkrétních případových studií.</a:t>
            </a:r>
            <a:endParaRPr lang="en-US" sz="1900" dirty="0"/>
          </a:p>
        </p:txBody>
      </p:sp>
      <p:sp>
        <p:nvSpPr>
          <p:cNvPr id="5" name="Shape 2"/>
          <p:cNvSpPr/>
          <p:nvPr/>
        </p:nvSpPr>
        <p:spPr>
          <a:xfrm>
            <a:off x="6350437" y="5142309"/>
            <a:ext cx="394930" cy="394930"/>
          </a:xfrm>
          <a:prstGeom prst="roundRect">
            <a:avLst>
              <a:gd name="adj" fmla="val 23151155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1331714"/>
            <a:ext cx="5499973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Úvod do koncepce udržitelnosti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350437" y="2319099"/>
            <a:ext cx="3584615" cy="2561034"/>
          </a:xfrm>
          <a:prstGeom prst="roundRect">
            <a:avLst>
              <a:gd name="adj" fmla="val 404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612493" y="2581156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Environmentální aspekty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612493" y="3037880"/>
            <a:ext cx="3060502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Snižování dopadu na životní prostředí, využívání obnovitelných zdrojů, efektivní hospodaření se zdroji.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10181868" y="2319099"/>
            <a:ext cx="3584615" cy="2561034"/>
          </a:xfrm>
          <a:prstGeom prst="roundRect">
            <a:avLst>
              <a:gd name="adj" fmla="val 404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43924" y="2581156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Sociální aspekty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10443924" y="3037880"/>
            <a:ext cx="306050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Podpora rozvoje a blahobytu společnosti, rovné příležitosti, zapojení místních komunit.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6350437" y="5126950"/>
            <a:ext cx="7415927" cy="1770936"/>
          </a:xfrm>
          <a:prstGeom prst="roundRect">
            <a:avLst>
              <a:gd name="adj" fmla="val 5855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612493" y="5389007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Ekonomické aspekty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6612493" y="5845731"/>
            <a:ext cx="689181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Dlouhodobá finanční stabilita a ziskovost, efektivní využívání investic, odpovědné podnikání.</a:t>
            </a:r>
            <a:endParaRPr lang="en-US" sz="1900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459230"/>
            <a:ext cx="6353651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Klíčové pilíře udržitelnosti projektu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64037" y="2693432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Environmentální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864037" y="3248858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Snižování uhlíkové stopy, využívání obnovitelných zdrojů, prevence znečištění.</a:t>
            </a:r>
            <a:endParaRPr lang="en-US" sz="19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37" y="4316611"/>
            <a:ext cx="3898821" cy="217598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372695" y="2693432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Sociální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5372695" y="3248858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Rozvoj komunity, podpora zaměstnanců, etika a odpovědnost.</a:t>
            </a:r>
            <a:endParaRPr lang="en-US" sz="19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695" y="4316611"/>
            <a:ext cx="3898821" cy="2175986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881354" y="2693432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Ekonomický</a:t>
            </a:r>
            <a:endParaRPr lang="en-US" sz="1900" dirty="0"/>
          </a:p>
        </p:txBody>
      </p:sp>
      <p:sp>
        <p:nvSpPr>
          <p:cNvPr id="10" name="Text 6"/>
          <p:cNvSpPr/>
          <p:nvPr/>
        </p:nvSpPr>
        <p:spPr>
          <a:xfrm>
            <a:off x="9881354" y="3248858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Ziskovost, efektivní využívání zdrojů, inovace a adaptabilita.</a:t>
            </a:r>
            <a:endParaRPr lang="en-US" sz="19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1354" y="4316611"/>
            <a:ext cx="3898821" cy="2175986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763548"/>
            <a:ext cx="6411397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Plánování s ohledem na udržitelnost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705481" y="1750933"/>
            <a:ext cx="30480" cy="5715000"/>
          </a:xfrm>
          <a:prstGeom prst="roundRect">
            <a:avLst>
              <a:gd name="adj" fmla="val 340200"/>
            </a:avLst>
          </a:prstGeom>
          <a:solidFill>
            <a:srgbClr val="CCCCCC"/>
          </a:solidFill>
          <a:ln/>
        </p:spPr>
      </p:sp>
      <p:sp>
        <p:nvSpPr>
          <p:cNvPr id="5" name="Shape 2"/>
          <p:cNvSpPr/>
          <p:nvPr/>
        </p:nvSpPr>
        <p:spPr>
          <a:xfrm>
            <a:off x="6967954" y="2291001"/>
            <a:ext cx="864037" cy="30480"/>
          </a:xfrm>
          <a:prstGeom prst="roundRect">
            <a:avLst>
              <a:gd name="adj" fmla="val 340200"/>
            </a:avLst>
          </a:prstGeom>
          <a:solidFill>
            <a:srgbClr val="CCCCCC"/>
          </a:solidFill>
          <a:ln/>
        </p:spPr>
      </p:sp>
      <p:sp>
        <p:nvSpPr>
          <p:cNvPr id="6" name="Shape 3"/>
          <p:cNvSpPr/>
          <p:nvPr/>
        </p:nvSpPr>
        <p:spPr>
          <a:xfrm>
            <a:off x="6443008" y="2028587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666845" y="2158127"/>
            <a:ext cx="107633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</a:t>
            </a:r>
            <a:endParaRPr lang="en-US" sz="2300" dirty="0"/>
          </a:p>
        </p:txBody>
      </p:sp>
      <p:sp>
        <p:nvSpPr>
          <p:cNvPr id="8" name="Text 5"/>
          <p:cNvSpPr/>
          <p:nvPr/>
        </p:nvSpPr>
        <p:spPr>
          <a:xfrm>
            <a:off x="8078510" y="1997750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Definice cílů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8078510" y="2454473"/>
            <a:ext cx="568785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Stanovení konkrétních, měřitelných a dosažitelných cílů v oblasti udržitelnosti.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6967954" y="4278273"/>
            <a:ext cx="864037" cy="30480"/>
          </a:xfrm>
          <a:prstGeom prst="roundRect">
            <a:avLst>
              <a:gd name="adj" fmla="val 340200"/>
            </a:avLst>
          </a:prstGeom>
          <a:solidFill>
            <a:srgbClr val="CCCCCC"/>
          </a:solidFill>
          <a:ln/>
        </p:spPr>
      </p:sp>
      <p:sp>
        <p:nvSpPr>
          <p:cNvPr id="11" name="Shape 8"/>
          <p:cNvSpPr/>
          <p:nvPr/>
        </p:nvSpPr>
        <p:spPr>
          <a:xfrm>
            <a:off x="6443008" y="4015859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651367" y="4145399"/>
            <a:ext cx="138708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2</a:t>
            </a:r>
            <a:endParaRPr lang="en-US" sz="2300" dirty="0"/>
          </a:p>
        </p:txBody>
      </p:sp>
      <p:sp>
        <p:nvSpPr>
          <p:cNvPr id="13" name="Text 10"/>
          <p:cNvSpPr/>
          <p:nvPr/>
        </p:nvSpPr>
        <p:spPr>
          <a:xfrm>
            <a:off x="8078510" y="3985022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Analýza stavu</a:t>
            </a:r>
            <a:endParaRPr lang="en-US" sz="1900" dirty="0"/>
          </a:p>
        </p:txBody>
      </p:sp>
      <p:sp>
        <p:nvSpPr>
          <p:cNvPr id="14" name="Text 11"/>
          <p:cNvSpPr/>
          <p:nvPr/>
        </p:nvSpPr>
        <p:spPr>
          <a:xfrm>
            <a:off x="8078510" y="4441746"/>
            <a:ext cx="568785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Posouzení současné situace, identifikace silných stránek a oblastí pro zlepšení.</a:t>
            </a:r>
            <a:endParaRPr lang="en-US" sz="1900" dirty="0"/>
          </a:p>
        </p:txBody>
      </p:sp>
      <p:sp>
        <p:nvSpPr>
          <p:cNvPr id="15" name="Shape 12"/>
          <p:cNvSpPr/>
          <p:nvPr/>
        </p:nvSpPr>
        <p:spPr>
          <a:xfrm>
            <a:off x="6967954" y="6265545"/>
            <a:ext cx="864037" cy="30480"/>
          </a:xfrm>
          <a:prstGeom prst="roundRect">
            <a:avLst>
              <a:gd name="adj" fmla="val 340200"/>
            </a:avLst>
          </a:prstGeom>
          <a:solidFill>
            <a:srgbClr val="CCCCCC"/>
          </a:solidFill>
          <a:ln/>
        </p:spPr>
      </p:sp>
      <p:sp>
        <p:nvSpPr>
          <p:cNvPr id="16" name="Shape 13"/>
          <p:cNvSpPr/>
          <p:nvPr/>
        </p:nvSpPr>
        <p:spPr>
          <a:xfrm>
            <a:off x="6443008" y="6003131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654344" y="6132671"/>
            <a:ext cx="132755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3</a:t>
            </a:r>
            <a:endParaRPr lang="en-US" sz="2300" dirty="0"/>
          </a:p>
        </p:txBody>
      </p:sp>
      <p:sp>
        <p:nvSpPr>
          <p:cNvPr id="18" name="Text 15"/>
          <p:cNvSpPr/>
          <p:nvPr/>
        </p:nvSpPr>
        <p:spPr>
          <a:xfrm>
            <a:off x="8078510" y="5972294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Plán opatření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8078510" y="6429018"/>
            <a:ext cx="568785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Příprava akčního plánu s jasnými odpovědnostmi a harmonogramem.</a:t>
            </a:r>
            <a:endParaRPr lang="en-US" sz="1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245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46508" y="675799"/>
            <a:ext cx="4914900" cy="614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0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Kontrola a zpětná vazba</a:t>
            </a:r>
            <a:endParaRPr lang="en-US" sz="38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6508" y="1658779"/>
            <a:ext cx="1228725" cy="196596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43850" y="1904524"/>
            <a:ext cx="2457450" cy="307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Pravidelné kontroly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7943850" y="2359104"/>
            <a:ext cx="5826443" cy="3931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Sledování pokroku a dosahování cílů.</a:t>
            </a:r>
            <a:endParaRPr lang="en-US" sz="19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6508" y="3624739"/>
            <a:ext cx="1228725" cy="196596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943850" y="3870484"/>
            <a:ext cx="2457450" cy="307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Získání zpětné vazby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7943850" y="4325064"/>
            <a:ext cx="5826443" cy="3931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Identifikace silných stránek a oblastí pro zlepšení.</a:t>
            </a:r>
            <a:endParaRPr lang="en-US" sz="19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6508" y="5590699"/>
            <a:ext cx="1228725" cy="196596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943850" y="5836444"/>
            <a:ext cx="2457450" cy="307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Vzájemná komunikace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7943850" y="6291024"/>
            <a:ext cx="5826443" cy="3931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Otevřené sdílení informací a nápadů.</a:t>
            </a:r>
            <a:endParaRPr lang="en-US" sz="1900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1578173"/>
            <a:ext cx="6441043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Analýza a identifikace rizik projektu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350437" y="2843213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74274" y="2972753"/>
            <a:ext cx="107633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7152680" y="2843213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Environmentální rizika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7152680" y="3299936"/>
            <a:ext cx="2782372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Přírodní katastrofy, klimatické změny, regulační požadavky.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10181868" y="2843213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390227" y="2972753"/>
            <a:ext cx="138708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2</a:t>
            </a:r>
            <a:endParaRPr lang="en-US" sz="2300" dirty="0"/>
          </a:p>
        </p:txBody>
      </p:sp>
      <p:sp>
        <p:nvSpPr>
          <p:cNvPr id="10" name="Text 7"/>
          <p:cNvSpPr/>
          <p:nvPr/>
        </p:nvSpPr>
        <p:spPr>
          <a:xfrm>
            <a:off x="10984111" y="2843213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Sociální rizika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10984111" y="3299936"/>
            <a:ext cx="278237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Konflikty se stakeholdery, neshody v komunitě, dodržování lidských práv.</a:t>
            </a:r>
            <a:endParaRPr lang="en-US" sz="1900" dirty="0"/>
          </a:p>
        </p:txBody>
      </p:sp>
      <p:sp>
        <p:nvSpPr>
          <p:cNvPr id="12" name="Shape 9"/>
          <p:cNvSpPr/>
          <p:nvPr/>
        </p:nvSpPr>
        <p:spPr>
          <a:xfrm>
            <a:off x="6350437" y="5009555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561773" y="5139095"/>
            <a:ext cx="132755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3</a:t>
            </a:r>
            <a:endParaRPr lang="en-US" sz="2300" dirty="0"/>
          </a:p>
        </p:txBody>
      </p:sp>
      <p:sp>
        <p:nvSpPr>
          <p:cNvPr id="14" name="Text 11"/>
          <p:cNvSpPr/>
          <p:nvPr/>
        </p:nvSpPr>
        <p:spPr>
          <a:xfrm>
            <a:off x="7152680" y="5009555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Ekonomická rizika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7152680" y="5466278"/>
            <a:ext cx="278237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Volatilita cen, nedostatek financí, problémy v dodavatelském řetězci.</a:t>
            </a:r>
            <a:endParaRPr lang="en-US" sz="1900" dirty="0"/>
          </a:p>
        </p:txBody>
      </p:sp>
      <p:sp>
        <p:nvSpPr>
          <p:cNvPr id="16" name="Shape 13"/>
          <p:cNvSpPr/>
          <p:nvPr/>
        </p:nvSpPr>
        <p:spPr>
          <a:xfrm>
            <a:off x="10181868" y="5009555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10403919" y="5139095"/>
            <a:ext cx="111204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4</a:t>
            </a:r>
            <a:endParaRPr lang="en-US" sz="2300" dirty="0"/>
          </a:p>
        </p:txBody>
      </p:sp>
      <p:sp>
        <p:nvSpPr>
          <p:cNvPr id="18" name="Text 15"/>
          <p:cNvSpPr/>
          <p:nvPr/>
        </p:nvSpPr>
        <p:spPr>
          <a:xfrm>
            <a:off x="10984111" y="5009555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Provozní rizika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10984111" y="5466278"/>
            <a:ext cx="278237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Technické poruchy, neefektivní procesy, nedostatek kvalifikovaných pracovníků.</a:t>
            </a:r>
            <a:endParaRPr lang="en-US" sz="1900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6738" y="913448"/>
            <a:ext cx="6991112" cy="5716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500"/>
              </a:lnSpc>
              <a:buNone/>
            </a:pPr>
            <a:r>
              <a:rPr lang="en-US" sz="36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Strategie pro řízení udržitelnosti projektu</a:t>
            </a:r>
            <a:endParaRPr lang="en-US" sz="36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738" y="1827967"/>
            <a:ext cx="1143357" cy="182939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72995" y="2056567"/>
            <a:ext cx="2286714" cy="2858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Závazek vedení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7772995" y="2479596"/>
            <a:ext cx="6057067" cy="731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Podpora a aktivní zapojení vedení je klíčové pro efektivní řízení udržitelnosti.</a:t>
            </a:r>
            <a:endParaRPr lang="en-US" sz="18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738" y="3657362"/>
            <a:ext cx="1143357" cy="182939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772995" y="3885962"/>
            <a:ext cx="2286714" cy="2858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Integrace do procesů</a:t>
            </a:r>
            <a:endParaRPr lang="en-US" sz="1800" dirty="0"/>
          </a:p>
        </p:txBody>
      </p:sp>
      <p:sp>
        <p:nvSpPr>
          <p:cNvPr id="9" name="Text 4"/>
          <p:cNvSpPr/>
          <p:nvPr/>
        </p:nvSpPr>
        <p:spPr>
          <a:xfrm>
            <a:off x="7772995" y="4308991"/>
            <a:ext cx="6057067" cy="3658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Udržitelnost musí být ukotvena v celém životním cyklu projektu.</a:t>
            </a:r>
            <a:endParaRPr lang="en-US" sz="18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738" y="5486757"/>
            <a:ext cx="1143357" cy="182939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772995" y="5715357"/>
            <a:ext cx="2286714" cy="2858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Monitoring a reporting</a:t>
            </a:r>
            <a:endParaRPr lang="en-US" sz="1800" dirty="0"/>
          </a:p>
        </p:txBody>
      </p:sp>
      <p:sp>
        <p:nvSpPr>
          <p:cNvPr id="12" name="Text 6"/>
          <p:cNvSpPr/>
          <p:nvPr/>
        </p:nvSpPr>
        <p:spPr>
          <a:xfrm>
            <a:off x="7772995" y="6138386"/>
            <a:ext cx="6057067" cy="3658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Pravidelné vyhodnocování a komunikace výsledků pro neustálé zlepšování.</a:t>
            </a:r>
            <a:endParaRPr lang="en-US" sz="1800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2123" y="623887"/>
            <a:ext cx="5313521" cy="5657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450"/>
              </a:lnSpc>
              <a:buNone/>
            </a:pPr>
            <a:r>
              <a:rPr lang="en-US" sz="35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Zapojení zainteresovaných stran</a:t>
            </a:r>
            <a:endParaRPr lang="en-US" sz="35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123" y="1529120"/>
            <a:ext cx="565785" cy="56578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2123" y="2321243"/>
            <a:ext cx="2263378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Partnerství</a:t>
            </a:r>
            <a:endParaRPr lang="en-US" sz="1750" dirty="0"/>
          </a:p>
        </p:txBody>
      </p:sp>
      <p:sp>
        <p:nvSpPr>
          <p:cNvPr id="6" name="Text 2"/>
          <p:cNvSpPr/>
          <p:nvPr/>
        </p:nvSpPr>
        <p:spPr>
          <a:xfrm>
            <a:off x="792123" y="2739866"/>
            <a:ext cx="7559754" cy="3620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Budování dlouhodobých a vzájemně prospěšných vztahů se stakeholdery.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123" y="3780949"/>
            <a:ext cx="565785" cy="56578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92123" y="4573072"/>
            <a:ext cx="2263378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Komunitní přístup</a:t>
            </a:r>
            <a:endParaRPr lang="en-US" sz="1750" dirty="0"/>
          </a:p>
        </p:txBody>
      </p:sp>
      <p:sp>
        <p:nvSpPr>
          <p:cNvPr id="9" name="Text 4"/>
          <p:cNvSpPr/>
          <p:nvPr/>
        </p:nvSpPr>
        <p:spPr>
          <a:xfrm>
            <a:off x="792123" y="4991695"/>
            <a:ext cx="7559754" cy="3620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Zapojení místních komunit a zohlednění jejich potřeb a připomínek.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123" y="6032778"/>
            <a:ext cx="565785" cy="56578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92123" y="6824901"/>
            <a:ext cx="2263378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Efektivní komunikace</a:t>
            </a:r>
            <a:endParaRPr lang="en-US" sz="1750" dirty="0"/>
          </a:p>
        </p:txBody>
      </p:sp>
      <p:sp>
        <p:nvSpPr>
          <p:cNvPr id="12" name="Text 6"/>
          <p:cNvSpPr/>
          <p:nvPr/>
        </p:nvSpPr>
        <p:spPr>
          <a:xfrm>
            <a:off x="792123" y="7243524"/>
            <a:ext cx="7559754" cy="3620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Průběžná a transparentní komunikace se všemi zainteresovanými stranami.</a:t>
            </a:r>
            <a:endParaRPr lang="en-US" sz="1750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600200"/>
            <a:ext cx="6846451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Monitorování a reporting udržitelnosti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864037" y="2587585"/>
            <a:ext cx="7415927" cy="4041696"/>
          </a:xfrm>
          <a:prstGeom prst="roundRect">
            <a:avLst>
              <a:gd name="adj" fmla="val 2566"/>
            </a:avLst>
          </a:prstGeom>
          <a:noFill/>
          <a:ln w="1524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79277" y="2602825"/>
            <a:ext cx="7385447" cy="70651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126331" y="2758559"/>
            <a:ext cx="1348859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Ukazatel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2976443" y="2758559"/>
            <a:ext cx="1345049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Jednotka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4822746" y="2758559"/>
            <a:ext cx="1345049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Cílová hodnota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6669048" y="2758559"/>
            <a:ext cx="1348859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Skutečnost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879277" y="3309342"/>
            <a:ext cx="7385447" cy="110156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1" name="Text 8"/>
          <p:cNvSpPr/>
          <p:nvPr/>
        </p:nvSpPr>
        <p:spPr>
          <a:xfrm>
            <a:off x="1126331" y="3465076"/>
            <a:ext cx="1348859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Snížení uhlíkové stopy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2976443" y="3465076"/>
            <a:ext cx="1345049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% snížení</a:t>
            </a:r>
            <a:endParaRPr lang="en-US" sz="1900" dirty="0"/>
          </a:p>
        </p:txBody>
      </p:sp>
      <p:sp>
        <p:nvSpPr>
          <p:cNvPr id="13" name="Text 10"/>
          <p:cNvSpPr/>
          <p:nvPr/>
        </p:nvSpPr>
        <p:spPr>
          <a:xfrm>
            <a:off x="4822746" y="3465076"/>
            <a:ext cx="1345049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20%</a:t>
            </a:r>
            <a:endParaRPr lang="en-US" sz="1900" dirty="0"/>
          </a:p>
        </p:txBody>
      </p:sp>
      <p:sp>
        <p:nvSpPr>
          <p:cNvPr id="14" name="Text 11"/>
          <p:cNvSpPr/>
          <p:nvPr/>
        </p:nvSpPr>
        <p:spPr>
          <a:xfrm>
            <a:off x="6669048" y="3465076"/>
            <a:ext cx="1348859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15%</a:t>
            </a:r>
            <a:endParaRPr lang="en-US" sz="1900" dirty="0"/>
          </a:p>
        </p:txBody>
      </p:sp>
      <p:sp>
        <p:nvSpPr>
          <p:cNvPr id="15" name="Shape 12"/>
          <p:cNvSpPr/>
          <p:nvPr/>
        </p:nvSpPr>
        <p:spPr>
          <a:xfrm>
            <a:off x="879277" y="4410908"/>
            <a:ext cx="7385447" cy="110156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6" name="Text 13"/>
          <p:cNvSpPr/>
          <p:nvPr/>
        </p:nvSpPr>
        <p:spPr>
          <a:xfrm>
            <a:off x="1126331" y="4566642"/>
            <a:ext cx="1348859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Recyklace odpadu</a:t>
            </a:r>
            <a:endParaRPr lang="en-US" sz="1900" dirty="0"/>
          </a:p>
        </p:txBody>
      </p:sp>
      <p:sp>
        <p:nvSpPr>
          <p:cNvPr id="17" name="Text 14"/>
          <p:cNvSpPr/>
          <p:nvPr/>
        </p:nvSpPr>
        <p:spPr>
          <a:xfrm>
            <a:off x="2976443" y="4566642"/>
            <a:ext cx="1345049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%</a:t>
            </a:r>
            <a:endParaRPr lang="en-US" sz="1900" dirty="0"/>
          </a:p>
        </p:txBody>
      </p:sp>
      <p:sp>
        <p:nvSpPr>
          <p:cNvPr id="18" name="Text 15"/>
          <p:cNvSpPr/>
          <p:nvPr/>
        </p:nvSpPr>
        <p:spPr>
          <a:xfrm>
            <a:off x="4822746" y="4566642"/>
            <a:ext cx="1345049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80%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6669048" y="4566642"/>
            <a:ext cx="1348859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75%</a:t>
            </a:r>
            <a:endParaRPr lang="en-US" sz="1900" dirty="0"/>
          </a:p>
        </p:txBody>
      </p:sp>
      <p:sp>
        <p:nvSpPr>
          <p:cNvPr id="20" name="Shape 17"/>
          <p:cNvSpPr/>
          <p:nvPr/>
        </p:nvSpPr>
        <p:spPr>
          <a:xfrm>
            <a:off x="879277" y="5512475"/>
            <a:ext cx="7385447" cy="110156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1" name="Text 18"/>
          <p:cNvSpPr/>
          <p:nvPr/>
        </p:nvSpPr>
        <p:spPr>
          <a:xfrm>
            <a:off x="1126331" y="5668208"/>
            <a:ext cx="1348859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Spokojenost zaměstnanců</a:t>
            </a:r>
            <a:endParaRPr lang="en-US" sz="1900" dirty="0"/>
          </a:p>
        </p:txBody>
      </p:sp>
      <p:sp>
        <p:nvSpPr>
          <p:cNvPr id="22" name="Text 19"/>
          <p:cNvSpPr/>
          <p:nvPr/>
        </p:nvSpPr>
        <p:spPr>
          <a:xfrm>
            <a:off x="2976443" y="5668208"/>
            <a:ext cx="1345049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%</a:t>
            </a:r>
            <a:endParaRPr lang="en-US" sz="1900" dirty="0"/>
          </a:p>
        </p:txBody>
      </p:sp>
      <p:sp>
        <p:nvSpPr>
          <p:cNvPr id="23" name="Text 20"/>
          <p:cNvSpPr/>
          <p:nvPr/>
        </p:nvSpPr>
        <p:spPr>
          <a:xfrm>
            <a:off x="4822746" y="5668208"/>
            <a:ext cx="1345049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90%</a:t>
            </a:r>
            <a:endParaRPr lang="en-US" sz="1900" dirty="0"/>
          </a:p>
        </p:txBody>
      </p:sp>
      <p:sp>
        <p:nvSpPr>
          <p:cNvPr id="24" name="Text 21"/>
          <p:cNvSpPr/>
          <p:nvPr/>
        </p:nvSpPr>
        <p:spPr>
          <a:xfrm>
            <a:off x="6669048" y="5668208"/>
            <a:ext cx="1348859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85%</a:t>
            </a:r>
            <a:endParaRPr lang="en-US" sz="1900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2516267"/>
            <a:ext cx="4937760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Konkrétní případové studie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64037" y="3750469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Rekonstrukce budovy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864037" y="4305895"/>
            <a:ext cx="3898821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Snížení energetické náročnosti budovy o 35% pomocí nových izolací a instalace solárních panelů.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5372695" y="3750469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Udržitelné zásobování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5372695" y="4305895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Vytvoření lokálního dodavatelského řetězce s důrazem na minimalizaci uhlíkové stopy.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9881354" y="3750469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Zaměstnanecké programy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9881354" y="4305895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Zavedení benefitů pro udržitelnost, jako jsou příspěvky na dopravu nebo recyklaci.</a:t>
            </a:r>
            <a:endParaRPr lang="en-US" sz="1900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E5E0DF"/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350437" y="1578173"/>
            <a:ext cx="5114330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Závěr a doporučení pro praxi</a:t>
            </a:r>
            <a:endParaRPr lang="en-US" sz="3850" dirty="0"/>
          </a:p>
        </p:txBody>
      </p:sp>
      <p:sp>
        <p:nvSpPr>
          <p:cNvPr id="6" name="Shape 2"/>
          <p:cNvSpPr/>
          <p:nvPr/>
        </p:nvSpPr>
        <p:spPr>
          <a:xfrm>
            <a:off x="6350437" y="2843213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6574274" y="2972753"/>
            <a:ext cx="107633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</a:t>
            </a:r>
            <a:endParaRPr lang="en-US" sz="2300" dirty="0"/>
          </a:p>
        </p:txBody>
      </p:sp>
      <p:sp>
        <p:nvSpPr>
          <p:cNvPr id="8" name="Text 4"/>
          <p:cNvSpPr/>
          <p:nvPr/>
        </p:nvSpPr>
        <p:spPr>
          <a:xfrm>
            <a:off x="7152680" y="2843213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Komplexní přístup</a:t>
            </a:r>
            <a:endParaRPr lang="en-US" sz="1900" dirty="0"/>
          </a:p>
        </p:txBody>
      </p:sp>
      <p:sp>
        <p:nvSpPr>
          <p:cNvPr id="9" name="Text 5"/>
          <p:cNvSpPr/>
          <p:nvPr/>
        </p:nvSpPr>
        <p:spPr>
          <a:xfrm>
            <a:off x="7152680" y="3299936"/>
            <a:ext cx="2782372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Udržitelnost projektu vyžaduje vyvážený pohled na environmentální, sociální a ekonomické aspekty.</a:t>
            </a:r>
            <a:endParaRPr lang="en-US" sz="1900" dirty="0"/>
          </a:p>
        </p:txBody>
      </p:sp>
      <p:sp>
        <p:nvSpPr>
          <p:cNvPr id="10" name="Shape 6"/>
          <p:cNvSpPr/>
          <p:nvPr/>
        </p:nvSpPr>
        <p:spPr>
          <a:xfrm>
            <a:off x="10181868" y="2843213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1" name="Text 7"/>
          <p:cNvSpPr/>
          <p:nvPr/>
        </p:nvSpPr>
        <p:spPr>
          <a:xfrm>
            <a:off x="10390227" y="2972753"/>
            <a:ext cx="138708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2</a:t>
            </a:r>
            <a:endParaRPr lang="en-US" sz="2300" dirty="0"/>
          </a:p>
        </p:txBody>
      </p:sp>
      <p:sp>
        <p:nvSpPr>
          <p:cNvPr id="12" name="Text 8"/>
          <p:cNvSpPr/>
          <p:nvPr/>
        </p:nvSpPr>
        <p:spPr>
          <a:xfrm>
            <a:off x="10984111" y="2843213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Angažovanost vedení</a:t>
            </a:r>
            <a:endParaRPr lang="en-US" sz="1900" dirty="0"/>
          </a:p>
        </p:txBody>
      </p:sp>
      <p:sp>
        <p:nvSpPr>
          <p:cNvPr id="13" name="Text 9"/>
          <p:cNvSpPr/>
          <p:nvPr/>
        </p:nvSpPr>
        <p:spPr>
          <a:xfrm>
            <a:off x="10984111" y="3299936"/>
            <a:ext cx="278237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Aktivní podpora a příklad ze strany vedení je nezbytný pro úspěšné zavedení udržitelnosti.</a:t>
            </a:r>
            <a:endParaRPr lang="en-US" sz="1900" dirty="0"/>
          </a:p>
        </p:txBody>
      </p:sp>
      <p:sp>
        <p:nvSpPr>
          <p:cNvPr id="14" name="Shape 10"/>
          <p:cNvSpPr/>
          <p:nvPr/>
        </p:nvSpPr>
        <p:spPr>
          <a:xfrm>
            <a:off x="6350437" y="5404604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5" name="Text 11"/>
          <p:cNvSpPr/>
          <p:nvPr/>
        </p:nvSpPr>
        <p:spPr>
          <a:xfrm>
            <a:off x="6561773" y="5534144"/>
            <a:ext cx="132755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3</a:t>
            </a:r>
            <a:endParaRPr lang="en-US" sz="2300" dirty="0"/>
          </a:p>
        </p:txBody>
      </p:sp>
      <p:sp>
        <p:nvSpPr>
          <p:cNvPr id="16" name="Text 12"/>
          <p:cNvSpPr/>
          <p:nvPr/>
        </p:nvSpPr>
        <p:spPr>
          <a:xfrm>
            <a:off x="7152680" y="5404604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Kontinuální zlepšování</a:t>
            </a:r>
            <a:endParaRPr lang="en-US" sz="1900" dirty="0"/>
          </a:p>
        </p:txBody>
      </p:sp>
      <p:sp>
        <p:nvSpPr>
          <p:cNvPr id="17" name="Text 13"/>
          <p:cNvSpPr/>
          <p:nvPr/>
        </p:nvSpPr>
        <p:spPr>
          <a:xfrm>
            <a:off x="7152680" y="5861328"/>
            <a:ext cx="661368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Pravidelné sledování, vyhodnocování a adaptace strategie pro neustálé zlepšování.</a:t>
            </a:r>
            <a:endParaRPr lang="en-US" sz="1900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2130623"/>
            <a:ext cx="7415927" cy="17033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700"/>
              </a:lnSpc>
              <a:buNone/>
            </a:pPr>
            <a:r>
              <a:rPr lang="en-US" sz="53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Sestavení rozpočtu projektu z ESF</a:t>
            </a:r>
            <a:endParaRPr lang="en-US" sz="5350" dirty="0"/>
          </a:p>
        </p:txBody>
      </p:sp>
      <p:sp>
        <p:nvSpPr>
          <p:cNvPr id="4" name="Text 1"/>
          <p:cNvSpPr/>
          <p:nvPr/>
        </p:nvSpPr>
        <p:spPr>
          <a:xfrm>
            <a:off x="864037" y="4204216"/>
            <a:ext cx="7415927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Tato prezentace vám poskytne komplexní přehled o procesu sestavení rozpočtu pro projekt financovaný z Evropského sociálního fondu (ESF). Projdeme všechny klíčové kroky, od identifikace nákladů po monitorování a zúčtování.</a:t>
            </a:r>
            <a:endParaRPr lang="en-US" sz="1900" dirty="0"/>
          </a:p>
        </p:txBody>
      </p:sp>
      <p:sp>
        <p:nvSpPr>
          <p:cNvPr id="5" name="Shape 2"/>
          <p:cNvSpPr/>
          <p:nvPr/>
        </p:nvSpPr>
        <p:spPr>
          <a:xfrm>
            <a:off x="864037" y="5685473"/>
            <a:ext cx="394930" cy="394930"/>
          </a:xfrm>
          <a:prstGeom prst="roundRect">
            <a:avLst>
              <a:gd name="adj" fmla="val 23151155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657" y="5693093"/>
            <a:ext cx="379690" cy="37969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382316" y="5667018"/>
            <a:ext cx="1757958" cy="431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400" b="1" dirty="0">
                <a:solidFill>
                  <a:srgbClr val="383838"/>
                </a:solidFill>
                <a:latin typeface="Patrick Hand Bold" pitchFamily="34" charset="0"/>
                <a:ea typeface="Patrick Hand Bold" pitchFamily="34" charset="-122"/>
                <a:cs typeface="Patrick Hand Bold" pitchFamily="34" charset="-120"/>
              </a:rPr>
              <a:t>by Martin Rangl</a:t>
            </a:r>
            <a:endParaRPr lang="en-US" sz="2400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862138"/>
            <a:ext cx="7415927" cy="12342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Úvod do projektového řízení a rozpočtování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864037" y="3744278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87874" y="3873818"/>
            <a:ext cx="107633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1666280" y="3744278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Cíle projektového řízení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1666280" y="4201001"/>
            <a:ext cx="2782372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Efektivní plánování, řízení a kontrola projektových aktivit.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4695468" y="3744278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903827" y="3873818"/>
            <a:ext cx="138708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2</a:t>
            </a:r>
            <a:endParaRPr lang="en-US" sz="2300" dirty="0"/>
          </a:p>
        </p:txBody>
      </p:sp>
      <p:sp>
        <p:nvSpPr>
          <p:cNvPr id="10" name="Text 7"/>
          <p:cNvSpPr/>
          <p:nvPr/>
        </p:nvSpPr>
        <p:spPr>
          <a:xfrm>
            <a:off x="5497711" y="3744278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Úloha rozpočtu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5497711" y="4201001"/>
            <a:ext cx="2782372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Stanovení a alokace finančních zdrojů pro realizaci projektu.</a:t>
            </a:r>
            <a:endParaRPr lang="en-US" sz="1900" dirty="0"/>
          </a:p>
        </p:txBody>
      </p:sp>
      <p:sp>
        <p:nvSpPr>
          <p:cNvPr id="12" name="Shape 9"/>
          <p:cNvSpPr/>
          <p:nvPr/>
        </p:nvSpPr>
        <p:spPr>
          <a:xfrm>
            <a:off x="864037" y="5515570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1075373" y="5645110"/>
            <a:ext cx="132755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3</a:t>
            </a:r>
            <a:endParaRPr lang="en-US" sz="2300" dirty="0"/>
          </a:p>
        </p:txBody>
      </p:sp>
      <p:sp>
        <p:nvSpPr>
          <p:cNvPr id="14" name="Text 11"/>
          <p:cNvSpPr/>
          <p:nvPr/>
        </p:nvSpPr>
        <p:spPr>
          <a:xfrm>
            <a:off x="1666280" y="5515570"/>
            <a:ext cx="2973229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Důležitost přesného rozpočtování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1666280" y="5972294"/>
            <a:ext cx="661368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Zajištění finanční udržitelnosti a optimalizace nákladů.</a:t>
            </a:r>
            <a:endParaRPr lang="en-US" sz="1900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1158597"/>
            <a:ext cx="5850017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Fáze sestavení rozpočtu projektu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705481" y="2145983"/>
            <a:ext cx="30480" cy="4924901"/>
          </a:xfrm>
          <a:prstGeom prst="roundRect">
            <a:avLst>
              <a:gd name="adj" fmla="val 340200"/>
            </a:avLst>
          </a:prstGeom>
          <a:solidFill>
            <a:srgbClr val="CCCCCC"/>
          </a:solidFill>
          <a:ln/>
        </p:spPr>
      </p:sp>
      <p:sp>
        <p:nvSpPr>
          <p:cNvPr id="5" name="Shape 2"/>
          <p:cNvSpPr/>
          <p:nvPr/>
        </p:nvSpPr>
        <p:spPr>
          <a:xfrm>
            <a:off x="6967954" y="2686050"/>
            <a:ext cx="864037" cy="30480"/>
          </a:xfrm>
          <a:prstGeom prst="roundRect">
            <a:avLst>
              <a:gd name="adj" fmla="val 340200"/>
            </a:avLst>
          </a:prstGeom>
          <a:solidFill>
            <a:srgbClr val="CCCCCC"/>
          </a:solidFill>
          <a:ln/>
        </p:spPr>
      </p:sp>
      <p:sp>
        <p:nvSpPr>
          <p:cNvPr id="6" name="Shape 3"/>
          <p:cNvSpPr/>
          <p:nvPr/>
        </p:nvSpPr>
        <p:spPr>
          <a:xfrm>
            <a:off x="6443008" y="2423636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666845" y="2553176"/>
            <a:ext cx="107633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</a:t>
            </a:r>
            <a:endParaRPr lang="en-US" sz="2300" dirty="0"/>
          </a:p>
        </p:txBody>
      </p:sp>
      <p:sp>
        <p:nvSpPr>
          <p:cNvPr id="8" name="Text 5"/>
          <p:cNvSpPr/>
          <p:nvPr/>
        </p:nvSpPr>
        <p:spPr>
          <a:xfrm>
            <a:off x="8078510" y="2392799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Identifikace nákladů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8078510" y="2849523"/>
            <a:ext cx="56878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Přehled všech potřebných výdajů pro realizaci projektu.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6967954" y="4278273"/>
            <a:ext cx="864037" cy="30480"/>
          </a:xfrm>
          <a:prstGeom prst="roundRect">
            <a:avLst>
              <a:gd name="adj" fmla="val 340200"/>
            </a:avLst>
          </a:prstGeom>
          <a:solidFill>
            <a:srgbClr val="CCCCCC"/>
          </a:solidFill>
          <a:ln/>
        </p:spPr>
      </p:sp>
      <p:sp>
        <p:nvSpPr>
          <p:cNvPr id="11" name="Shape 8"/>
          <p:cNvSpPr/>
          <p:nvPr/>
        </p:nvSpPr>
        <p:spPr>
          <a:xfrm>
            <a:off x="6443008" y="4015859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651367" y="4145399"/>
            <a:ext cx="138708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2</a:t>
            </a:r>
            <a:endParaRPr lang="en-US" sz="2300" dirty="0"/>
          </a:p>
        </p:txBody>
      </p:sp>
      <p:sp>
        <p:nvSpPr>
          <p:cNvPr id="13" name="Text 10"/>
          <p:cNvSpPr/>
          <p:nvPr/>
        </p:nvSpPr>
        <p:spPr>
          <a:xfrm>
            <a:off x="8078510" y="3985022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Odhad a alokace</a:t>
            </a:r>
            <a:endParaRPr lang="en-US" sz="1900" dirty="0"/>
          </a:p>
        </p:txBody>
      </p:sp>
      <p:sp>
        <p:nvSpPr>
          <p:cNvPr id="14" name="Text 11"/>
          <p:cNvSpPr/>
          <p:nvPr/>
        </p:nvSpPr>
        <p:spPr>
          <a:xfrm>
            <a:off x="8078510" y="4441746"/>
            <a:ext cx="568785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Stanovení realistických odhadů a přidělení nákladů na jednotlivé aktivity.</a:t>
            </a:r>
            <a:endParaRPr lang="en-US" sz="1900" dirty="0"/>
          </a:p>
        </p:txBody>
      </p:sp>
      <p:sp>
        <p:nvSpPr>
          <p:cNvPr id="15" name="Shape 12"/>
          <p:cNvSpPr/>
          <p:nvPr/>
        </p:nvSpPr>
        <p:spPr>
          <a:xfrm>
            <a:off x="6967954" y="6265545"/>
            <a:ext cx="864037" cy="30480"/>
          </a:xfrm>
          <a:prstGeom prst="roundRect">
            <a:avLst>
              <a:gd name="adj" fmla="val 340200"/>
            </a:avLst>
          </a:prstGeom>
          <a:solidFill>
            <a:srgbClr val="CCCCCC"/>
          </a:solidFill>
          <a:ln/>
        </p:spPr>
      </p:sp>
      <p:sp>
        <p:nvSpPr>
          <p:cNvPr id="16" name="Shape 13"/>
          <p:cNvSpPr/>
          <p:nvPr/>
        </p:nvSpPr>
        <p:spPr>
          <a:xfrm>
            <a:off x="6443008" y="6003131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654344" y="6132671"/>
            <a:ext cx="132755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3</a:t>
            </a:r>
            <a:endParaRPr lang="en-US" sz="2300" dirty="0"/>
          </a:p>
        </p:txBody>
      </p:sp>
      <p:sp>
        <p:nvSpPr>
          <p:cNvPr id="18" name="Text 15"/>
          <p:cNvSpPr/>
          <p:nvPr/>
        </p:nvSpPr>
        <p:spPr>
          <a:xfrm>
            <a:off x="8078510" y="5972294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Kalkulace a analýza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8078510" y="6429018"/>
            <a:ext cx="56878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Výpočet celkových nákladů a posouzení efektivity rozpočtu.</a:t>
            </a:r>
            <a:endParaRPr lang="en-US" sz="1900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2713792"/>
            <a:ext cx="6038612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Druhy nákladů a jejich identifikace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64037" y="3947993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Osobní náklady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864037" y="4503420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Mzdy, zákonné odvody a další benefity pro projektový tým.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5372695" y="3947993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Provozní náklady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5372695" y="4503420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Náklady na kancelářské potřeby, cestování, pronájem prostor apod.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9881354" y="3947993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Náklady na subdodávky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9881354" y="4503420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Platby externím dodavatelům služeb nebo zboží pro projekt.</a:t>
            </a:r>
            <a:endParaRPr lang="en-US" sz="1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30861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4081105"/>
            <a:ext cx="5463421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Rozhodování a řešení problémů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864037" y="5068491"/>
            <a:ext cx="4136231" cy="2165985"/>
          </a:xfrm>
          <a:prstGeom prst="roundRect">
            <a:avLst>
              <a:gd name="adj" fmla="val 4787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126093" y="5330547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Shromažďování informací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1126093" y="5787271"/>
            <a:ext cx="361211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Získání relevantních dat a informací pro efektivní rozhodování.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5247084" y="5068491"/>
            <a:ext cx="4136231" cy="2165985"/>
          </a:xfrm>
          <a:prstGeom prst="roundRect">
            <a:avLst>
              <a:gd name="adj" fmla="val 4787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509141" y="5330547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Analýza možností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5509141" y="5787271"/>
            <a:ext cx="361211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Zvážení všech dostupných možností a jejich dopadů na situaci.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9630132" y="5068491"/>
            <a:ext cx="4136231" cy="2165985"/>
          </a:xfrm>
          <a:prstGeom prst="roundRect">
            <a:avLst>
              <a:gd name="adj" fmla="val 4787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892189" y="5330547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Volba nejlepšího řešení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9892189" y="5787271"/>
            <a:ext cx="3612118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Zvolení nejlepšího řešení na základě objektivní analýzy a zvážení všech faktorů.</a:t>
            </a:r>
            <a:endParaRPr lang="en-US" sz="1900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245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0108" y="675799"/>
            <a:ext cx="4914900" cy="614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0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Odhad a alokace nákladů</a:t>
            </a:r>
            <a:endParaRPr lang="en-US" sz="38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108" y="1658779"/>
            <a:ext cx="1228725" cy="196596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457450" y="1904524"/>
            <a:ext cx="2457450" cy="307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Analýza potřeb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2457450" y="2359104"/>
            <a:ext cx="5826443" cy="3931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Identifikace nezbytných výdajů pro realizaci projektu.</a:t>
            </a:r>
            <a:endParaRPr lang="en-US" sz="19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108" y="3624739"/>
            <a:ext cx="1228725" cy="196596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457450" y="3870484"/>
            <a:ext cx="2457450" cy="307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Kalkulace nákladů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2457450" y="4325064"/>
            <a:ext cx="5826443" cy="3931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Vyčíslení a rozpočtování jednotlivých položek.</a:t>
            </a:r>
            <a:endParaRPr lang="en-US" sz="19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108" y="5590699"/>
            <a:ext cx="1228725" cy="196596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457450" y="5836444"/>
            <a:ext cx="2457450" cy="307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Přidělení zdrojů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2457450" y="6291024"/>
            <a:ext cx="5826443" cy="3931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Rozdělení rozpočtu na konkrétní aktivity a výstupy.</a:t>
            </a:r>
            <a:endParaRPr lang="en-US" sz="1900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1726763"/>
            <a:ext cx="4937760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Kalkulace a analýza nákladů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350437" y="2714149"/>
            <a:ext cx="3584615" cy="2165985"/>
          </a:xfrm>
          <a:prstGeom prst="roundRect">
            <a:avLst>
              <a:gd name="adj" fmla="val 4787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612493" y="2976205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Propočty a výpočty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612493" y="3432929"/>
            <a:ext cx="3060502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Přesná kalkulace jednotlivých položek a celkových nákladů.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10181868" y="2714149"/>
            <a:ext cx="3584615" cy="2165985"/>
          </a:xfrm>
          <a:prstGeom prst="roundRect">
            <a:avLst>
              <a:gd name="adj" fmla="val 4787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43924" y="2976205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Analýza efektivity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10443924" y="3432929"/>
            <a:ext cx="306050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Posouzení hospodárnosti a opodstatněnosti navrhovaného rozpočtu.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6350437" y="5126950"/>
            <a:ext cx="7415927" cy="1375886"/>
          </a:xfrm>
          <a:prstGeom prst="roundRect">
            <a:avLst>
              <a:gd name="adj" fmla="val 7536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612493" y="5389007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Revize rozpočtu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6612493" y="5845731"/>
            <a:ext cx="689181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Úprava a optimalizace rozpočtu na základě analýzy.</a:t>
            </a:r>
            <a:endParaRPr lang="en-US" sz="1900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158597"/>
            <a:ext cx="5531525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Řízení a monitorování rozpočtu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1219081" y="2145983"/>
            <a:ext cx="30480" cy="4924901"/>
          </a:xfrm>
          <a:prstGeom prst="roundRect">
            <a:avLst>
              <a:gd name="adj" fmla="val 340200"/>
            </a:avLst>
          </a:prstGeom>
          <a:solidFill>
            <a:srgbClr val="CCCCCC"/>
          </a:solidFill>
          <a:ln/>
        </p:spPr>
      </p:sp>
      <p:sp>
        <p:nvSpPr>
          <p:cNvPr id="5" name="Shape 2"/>
          <p:cNvSpPr/>
          <p:nvPr/>
        </p:nvSpPr>
        <p:spPr>
          <a:xfrm>
            <a:off x="1481554" y="2686050"/>
            <a:ext cx="864037" cy="30480"/>
          </a:xfrm>
          <a:prstGeom prst="roundRect">
            <a:avLst>
              <a:gd name="adj" fmla="val 340200"/>
            </a:avLst>
          </a:prstGeom>
          <a:solidFill>
            <a:srgbClr val="CCCCCC"/>
          </a:solidFill>
          <a:ln/>
        </p:spPr>
      </p:sp>
      <p:sp>
        <p:nvSpPr>
          <p:cNvPr id="6" name="Shape 3"/>
          <p:cNvSpPr/>
          <p:nvPr/>
        </p:nvSpPr>
        <p:spPr>
          <a:xfrm>
            <a:off x="956608" y="2423636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180445" y="2553176"/>
            <a:ext cx="107633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</a:t>
            </a:r>
            <a:endParaRPr lang="en-US" sz="2300" dirty="0"/>
          </a:p>
        </p:txBody>
      </p:sp>
      <p:sp>
        <p:nvSpPr>
          <p:cNvPr id="8" name="Text 5"/>
          <p:cNvSpPr/>
          <p:nvPr/>
        </p:nvSpPr>
        <p:spPr>
          <a:xfrm>
            <a:off x="2592110" y="2392799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Přidělení zdrojů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2592110" y="2849523"/>
            <a:ext cx="568785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Zajištění dostupnosti finančních prostředků pro realizaci aktivit.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1481554" y="4673322"/>
            <a:ext cx="864037" cy="30480"/>
          </a:xfrm>
          <a:prstGeom prst="roundRect">
            <a:avLst>
              <a:gd name="adj" fmla="val 340200"/>
            </a:avLst>
          </a:prstGeom>
          <a:solidFill>
            <a:srgbClr val="CCCCCC"/>
          </a:solidFill>
          <a:ln/>
        </p:spPr>
      </p:sp>
      <p:sp>
        <p:nvSpPr>
          <p:cNvPr id="11" name="Shape 8"/>
          <p:cNvSpPr/>
          <p:nvPr/>
        </p:nvSpPr>
        <p:spPr>
          <a:xfrm>
            <a:off x="956608" y="4410908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164967" y="4540448"/>
            <a:ext cx="138708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2</a:t>
            </a:r>
            <a:endParaRPr lang="en-US" sz="2300" dirty="0"/>
          </a:p>
        </p:txBody>
      </p:sp>
      <p:sp>
        <p:nvSpPr>
          <p:cNvPr id="13" name="Text 10"/>
          <p:cNvSpPr/>
          <p:nvPr/>
        </p:nvSpPr>
        <p:spPr>
          <a:xfrm>
            <a:off x="2592110" y="4380071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Kontrola výdajů</a:t>
            </a:r>
            <a:endParaRPr lang="en-US" sz="1900" dirty="0"/>
          </a:p>
        </p:txBody>
      </p:sp>
      <p:sp>
        <p:nvSpPr>
          <p:cNvPr id="14" name="Text 11"/>
          <p:cNvSpPr/>
          <p:nvPr/>
        </p:nvSpPr>
        <p:spPr>
          <a:xfrm>
            <a:off x="2592110" y="4836795"/>
            <a:ext cx="56878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Průběžné sledování a vyhodnocování čerpání rozpočtu.</a:t>
            </a:r>
            <a:endParaRPr lang="en-US" sz="1900" dirty="0"/>
          </a:p>
        </p:txBody>
      </p:sp>
      <p:sp>
        <p:nvSpPr>
          <p:cNvPr id="15" name="Shape 12"/>
          <p:cNvSpPr/>
          <p:nvPr/>
        </p:nvSpPr>
        <p:spPr>
          <a:xfrm>
            <a:off x="1481554" y="6265545"/>
            <a:ext cx="864037" cy="30480"/>
          </a:xfrm>
          <a:prstGeom prst="roundRect">
            <a:avLst>
              <a:gd name="adj" fmla="val 340200"/>
            </a:avLst>
          </a:prstGeom>
          <a:solidFill>
            <a:srgbClr val="CCCCCC"/>
          </a:solidFill>
          <a:ln/>
        </p:spPr>
      </p:sp>
      <p:sp>
        <p:nvSpPr>
          <p:cNvPr id="16" name="Shape 13"/>
          <p:cNvSpPr/>
          <p:nvPr/>
        </p:nvSpPr>
        <p:spPr>
          <a:xfrm>
            <a:off x="956608" y="6003131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1167944" y="6132671"/>
            <a:ext cx="132755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3</a:t>
            </a:r>
            <a:endParaRPr lang="en-US" sz="2300" dirty="0"/>
          </a:p>
        </p:txBody>
      </p:sp>
      <p:sp>
        <p:nvSpPr>
          <p:cNvPr id="18" name="Text 15"/>
          <p:cNvSpPr/>
          <p:nvPr/>
        </p:nvSpPr>
        <p:spPr>
          <a:xfrm>
            <a:off x="2592110" y="5972294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Úpravy a změny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2592110" y="6429018"/>
            <a:ext cx="56878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Flexibilní reakce na odchylky a potřebu přesunu zdrojů.</a:t>
            </a:r>
            <a:endParaRPr lang="en-US" sz="1900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2123" y="623887"/>
            <a:ext cx="5118973" cy="5657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450"/>
              </a:lnSpc>
              <a:buNone/>
            </a:pPr>
            <a:r>
              <a:rPr lang="en-US" sz="35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Vykazování a zúčtování nákladů</a:t>
            </a:r>
            <a:endParaRPr lang="en-US" sz="35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123" y="1529120"/>
            <a:ext cx="565785" cy="56578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2123" y="2321243"/>
            <a:ext cx="2263378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Účetní doklady</a:t>
            </a:r>
            <a:endParaRPr lang="en-US" sz="1750" dirty="0"/>
          </a:p>
        </p:txBody>
      </p:sp>
      <p:sp>
        <p:nvSpPr>
          <p:cNvPr id="6" name="Text 2"/>
          <p:cNvSpPr/>
          <p:nvPr/>
        </p:nvSpPr>
        <p:spPr>
          <a:xfrm>
            <a:off x="792123" y="2739866"/>
            <a:ext cx="7559754" cy="3620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Vedení přesné evidence všech účetních dokladů a plateb.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123" y="3780949"/>
            <a:ext cx="565785" cy="56578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92123" y="4573072"/>
            <a:ext cx="2263378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Finanční výkazy</a:t>
            </a:r>
            <a:endParaRPr lang="en-US" sz="1750" dirty="0"/>
          </a:p>
        </p:txBody>
      </p:sp>
      <p:sp>
        <p:nvSpPr>
          <p:cNvPr id="9" name="Text 4"/>
          <p:cNvSpPr/>
          <p:nvPr/>
        </p:nvSpPr>
        <p:spPr>
          <a:xfrm>
            <a:off x="792123" y="4991695"/>
            <a:ext cx="7559754" cy="3620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Pravidelné reportování o čerpání rozpočtu a výdajích.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123" y="6032778"/>
            <a:ext cx="565785" cy="56578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92123" y="6824901"/>
            <a:ext cx="2263378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Audit a kontrola</a:t>
            </a:r>
            <a:endParaRPr lang="en-US" sz="1750" dirty="0"/>
          </a:p>
        </p:txBody>
      </p:sp>
      <p:sp>
        <p:nvSpPr>
          <p:cNvPr id="12" name="Text 6"/>
          <p:cNvSpPr/>
          <p:nvPr/>
        </p:nvSpPr>
        <p:spPr>
          <a:xfrm>
            <a:off x="792123" y="7243524"/>
            <a:ext cx="7559754" cy="3620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Průběžné audity a ověřování, že se prostředky používají efektivně.</a:t>
            </a:r>
            <a:endParaRPr lang="en-US" sz="1750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2713792"/>
            <a:ext cx="4937760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Kontrola a audit rozpočtu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64037" y="3947993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Kontrola oprávněnosti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864037" y="4503420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Ověření, že všechny výdaje jsou způsobilé a v souladu s pravidly.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5372695" y="3947993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Audit efektivity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5372695" y="4503420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Posouzení hospodárnosti a účelnosti vynakládaných prostředků.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9881354" y="3947993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Nápravná opatření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9881354" y="4503420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Identifikace nedostatků a přijetí opatření ke zlepšení.</a:t>
            </a:r>
            <a:endParaRPr lang="en-US" sz="1900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973223"/>
            <a:ext cx="4937760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Závěr a doporučení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864037" y="3238262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87874" y="3367802"/>
            <a:ext cx="107633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1666280" y="3238262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Shrnutí klíčových kroků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1666280" y="3694986"/>
            <a:ext cx="278237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Kompletní přehled celého procesu sestavení rozpočtu projektu.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4695468" y="3238262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903827" y="3367802"/>
            <a:ext cx="138708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2</a:t>
            </a:r>
            <a:endParaRPr lang="en-US" sz="2300" dirty="0"/>
          </a:p>
        </p:txBody>
      </p:sp>
      <p:sp>
        <p:nvSpPr>
          <p:cNvPr id="10" name="Text 7"/>
          <p:cNvSpPr/>
          <p:nvPr/>
        </p:nvSpPr>
        <p:spPr>
          <a:xfrm>
            <a:off x="5497711" y="3238262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Doporučení pro praxi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5497711" y="3694986"/>
            <a:ext cx="278237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Tipy a doporučení pro efektivní řízení projektu a jeho rozpočtu.</a:t>
            </a:r>
            <a:endParaRPr lang="en-US" sz="1900" dirty="0"/>
          </a:p>
        </p:txBody>
      </p:sp>
      <p:sp>
        <p:nvSpPr>
          <p:cNvPr id="12" name="Shape 9"/>
          <p:cNvSpPr/>
          <p:nvPr/>
        </p:nvSpPr>
        <p:spPr>
          <a:xfrm>
            <a:off x="864037" y="5404604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1075373" y="5534144"/>
            <a:ext cx="132755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3</a:t>
            </a:r>
            <a:endParaRPr lang="en-US" sz="2300" dirty="0"/>
          </a:p>
        </p:txBody>
      </p:sp>
      <p:sp>
        <p:nvSpPr>
          <p:cNvPr id="14" name="Text 11"/>
          <p:cNvSpPr/>
          <p:nvPr/>
        </p:nvSpPr>
        <p:spPr>
          <a:xfrm>
            <a:off x="1666280" y="5404604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Další zdroje a nástroje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1666280" y="5861328"/>
            <a:ext cx="661368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Odkazy na užitečné materiály a nástroje pro projektové manažery.</a:t>
            </a:r>
            <a:endParaRPr lang="en-US" sz="1900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C411B1E-38E3-8D48-63DB-198B4F227A41}"/>
              </a:ext>
            </a:extLst>
          </p:cNvPr>
          <p:cNvSpPr txBox="1"/>
          <p:nvPr/>
        </p:nvSpPr>
        <p:spPr>
          <a:xfrm>
            <a:off x="1789611" y="352697"/>
            <a:ext cx="69808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0" dirty="0"/>
              <a:t>Děkuji za pozornost …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BDD8630-2087-6958-0EA0-B25F8A63B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4731" y="2299062"/>
            <a:ext cx="5264331" cy="526433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67A1D25-84BF-8639-C04F-14CE5FD1A1EE}"/>
              </a:ext>
            </a:extLst>
          </p:cNvPr>
          <p:cNvSpPr txBox="1"/>
          <p:nvPr/>
        </p:nvSpPr>
        <p:spPr>
          <a:xfrm>
            <a:off x="2155371" y="4931227"/>
            <a:ext cx="40043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/>
              <a:t>Pěkný víkend …</a:t>
            </a:r>
          </a:p>
        </p:txBody>
      </p:sp>
    </p:spTree>
    <p:extLst>
      <p:ext uri="{BB962C8B-B14F-4D97-AF65-F5344CB8AC3E}">
        <p14:creationId xmlns:p14="http://schemas.microsoft.com/office/powerpoint/2010/main" val="26815494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říznutí">
  <a:themeElements>
    <a:clrScheme name="Oříznutí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Oříznutí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říznutí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říznutí">
    <a:dk1>
      <a:sysClr val="windowText" lastClr="000000"/>
    </a:dk1>
    <a:lt1>
      <a:sysClr val="window" lastClr="FFFFFF"/>
    </a:lt1>
    <a:dk2>
      <a:srgbClr val="191B0E"/>
    </a:dk2>
    <a:lt2>
      <a:srgbClr val="EFEDE3"/>
    </a:lt2>
    <a:accent1>
      <a:srgbClr val="8C8D86"/>
    </a:accent1>
    <a:accent2>
      <a:srgbClr val="E6C069"/>
    </a:accent2>
    <a:accent3>
      <a:srgbClr val="897B61"/>
    </a:accent3>
    <a:accent4>
      <a:srgbClr val="8DAB8E"/>
    </a:accent4>
    <a:accent5>
      <a:srgbClr val="77A2BB"/>
    </a:accent5>
    <a:accent6>
      <a:srgbClr val="E28394"/>
    </a:accent6>
    <a:hlink>
      <a:srgbClr val="77A2BB"/>
    </a:hlink>
    <a:folHlink>
      <a:srgbClr val="957A9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5199</Words>
  <Application>Microsoft Office PowerPoint</Application>
  <PresentationFormat>Vlastní</PresentationFormat>
  <Paragraphs>838</Paragraphs>
  <Slides>96</Slides>
  <Notes>75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96</vt:i4>
      </vt:variant>
    </vt:vector>
  </HeadingPairs>
  <TitlesOfParts>
    <vt:vector size="102" baseType="lpstr">
      <vt:lpstr>Patrick Hand</vt:lpstr>
      <vt:lpstr>Franklin Gothic Book</vt:lpstr>
      <vt:lpstr>Patrick Hand Bold</vt:lpstr>
      <vt:lpstr>Arial</vt:lpstr>
      <vt:lpstr>Office Theme</vt:lpstr>
      <vt:lpstr>Oříznutí</vt:lpstr>
      <vt:lpstr>Projektové Řízení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Myšlenkové mapy</vt:lpstr>
      <vt:lpstr>Použití MM</vt:lpstr>
      <vt:lpstr>Použití MM – pokr.</vt:lpstr>
      <vt:lpstr>Použití MM při studiu</vt:lpstr>
      <vt:lpstr>Od papíru k obrazovce (a zpět)</vt:lpstr>
      <vt:lpstr>PC Podpora – FreeMind</vt:lpstr>
      <vt:lpstr>MindManager http://www.mindshop.sk/store/</vt:lpstr>
      <vt:lpstr>Myšlenkové mapy a MS Project</vt:lpstr>
      <vt:lpstr>Prezentace aplikace PowerPoint</vt:lpstr>
      <vt:lpstr>Úkol: Sestavte myšlenkovou mapu vize Vašeho budoucího profesního uplatnění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Martin Rangl</cp:lastModifiedBy>
  <cp:revision>3</cp:revision>
  <dcterms:created xsi:type="dcterms:W3CDTF">2024-11-14T19:33:18Z</dcterms:created>
  <dcterms:modified xsi:type="dcterms:W3CDTF">2024-11-15T07:38:03Z</dcterms:modified>
</cp:coreProperties>
</file>