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3" r:id="rId4"/>
    <p:sldId id="257" r:id="rId5"/>
    <p:sldId id="258" r:id="rId6"/>
    <p:sldId id="265" r:id="rId7"/>
    <p:sldId id="259" r:id="rId8"/>
    <p:sldId id="266" r:id="rId9"/>
    <p:sldId id="267" r:id="rId10"/>
    <p:sldId id="260"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15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10/5/2021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4172031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10/5/2021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040654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10/5/2021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350903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10/5/2021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3106729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B344F7D-4562-4246-AD2D-9F54219EDB31}" type="datetimeFigureOut">
              <a:rPr lang="en-US" smtClean="0"/>
              <a:t>10/5/2021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8368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B344F7D-4562-4246-AD2D-9F54219EDB31}" type="datetimeFigureOut">
              <a:rPr lang="en-US" smtClean="0"/>
              <a:t>10/5/2021</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996292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B344F7D-4562-4246-AD2D-9F54219EDB31}" type="datetimeFigureOut">
              <a:rPr lang="en-US" smtClean="0"/>
              <a:t>10/5/2021</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25535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B344F7D-4562-4246-AD2D-9F54219EDB31}" type="datetimeFigureOut">
              <a:rPr lang="en-US" smtClean="0"/>
              <a:t>10/5/2021</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98374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B344F7D-4562-4246-AD2D-9F54219EDB31}" type="datetimeFigureOut">
              <a:rPr lang="en-US" smtClean="0"/>
              <a:t>10/5/2021</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86674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B344F7D-4562-4246-AD2D-9F54219EDB31}" type="datetimeFigureOut">
              <a:rPr lang="en-US" smtClean="0"/>
              <a:t>10/5/2021</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98715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B344F7D-4562-4246-AD2D-9F54219EDB31}" type="datetimeFigureOut">
              <a:rPr lang="en-US" smtClean="0"/>
              <a:t>10/5/2021</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40486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44F7D-4562-4246-AD2D-9F54219EDB31}" type="datetimeFigureOut">
              <a:rPr lang="en-US" smtClean="0"/>
              <a:t>10/5/2021</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C0B29-47CB-4CDC-AFBA-3BDBC00C8F16}" type="slidenum">
              <a:rPr lang="en-US" smtClean="0"/>
              <a:t>‹#›</a:t>
            </a:fld>
            <a:endParaRPr lang="en-US"/>
          </a:p>
        </p:txBody>
      </p:sp>
    </p:spTree>
    <p:extLst>
      <p:ext uri="{BB962C8B-B14F-4D97-AF65-F5344CB8AC3E}">
        <p14:creationId xmlns:p14="http://schemas.microsoft.com/office/powerpoint/2010/main" val="4198814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6632"/>
            <a:ext cx="7772400" cy="1296143"/>
          </a:xfrm>
        </p:spPr>
        <p:txBody>
          <a:bodyPr>
            <a:normAutofit fontScale="90000"/>
          </a:bodyPr>
          <a:lstStyle/>
          <a:p>
            <a:r>
              <a:rPr lang="cs-CZ" b="1" dirty="0" smtClean="0"/>
              <a:t/>
            </a:r>
            <a:br>
              <a:rPr lang="cs-CZ" b="1" dirty="0" smtClean="0"/>
            </a:br>
            <a:r>
              <a:rPr lang="cs-CZ" b="1" dirty="0" smtClean="0"/>
              <a:t>CONNECTIVES</a:t>
            </a:r>
            <a:br>
              <a:rPr lang="cs-CZ" b="1" dirty="0" smtClean="0"/>
            </a:br>
            <a:endParaRPr lang="en-US" dirty="0"/>
          </a:p>
        </p:txBody>
      </p:sp>
      <p:sp>
        <p:nvSpPr>
          <p:cNvPr id="3" name="Podnadpis 2"/>
          <p:cNvSpPr>
            <a:spLocks noGrp="1"/>
          </p:cNvSpPr>
          <p:nvPr>
            <p:ph type="subTitle" idx="1"/>
          </p:nvPr>
        </p:nvSpPr>
        <p:spPr>
          <a:xfrm>
            <a:off x="467544" y="1196752"/>
            <a:ext cx="8352928" cy="5472608"/>
          </a:xfrm>
        </p:spPr>
        <p:txBody>
          <a:bodyPr>
            <a:normAutofit/>
          </a:bodyPr>
          <a:lstStyle/>
          <a:p>
            <a:pPr marL="548640" lvl="1" indent="-182880" algn="l">
              <a:buClr>
                <a:schemeClr val="accent1">
                  <a:lumMod val="60000"/>
                  <a:lumOff val="40000"/>
                </a:schemeClr>
              </a:buClr>
              <a:buFont typeface="Arial" pitchFamily="34" charset="0"/>
              <a:buChar char="•"/>
              <a:defRPr/>
            </a:pPr>
            <a:r>
              <a:rPr lang="en-US" sz="3600" dirty="0">
                <a:solidFill>
                  <a:srgbClr val="FF0000"/>
                </a:solidFill>
              </a:rPr>
              <a:t>connective</a:t>
            </a:r>
            <a:r>
              <a:rPr lang="en-US" sz="3600" dirty="0">
                <a:solidFill>
                  <a:schemeClr val="tx1"/>
                </a:solidFill>
              </a:rPr>
              <a:t>: a word or phrase that connects the ideas of a speech and indicates the relationship between them</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Without connectives, a speech is disjointed and difficult to understand.</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Four kinds of connectives: </a:t>
            </a:r>
            <a:r>
              <a:rPr lang="en-US" sz="3600" b="1" dirty="0">
                <a:solidFill>
                  <a:schemeClr val="accent4"/>
                </a:solidFill>
              </a:rPr>
              <a:t>transitions</a:t>
            </a:r>
            <a:r>
              <a:rPr lang="en-US" sz="3600" dirty="0">
                <a:solidFill>
                  <a:schemeClr val="tx1"/>
                </a:solidFill>
              </a:rPr>
              <a:t>, </a:t>
            </a:r>
            <a:r>
              <a:rPr lang="en-US" sz="3600" b="1" dirty="0">
                <a:solidFill>
                  <a:srgbClr val="00B0F0"/>
                </a:solidFill>
              </a:rPr>
              <a:t>internal previews</a:t>
            </a:r>
            <a:r>
              <a:rPr lang="en-US" sz="3600" dirty="0">
                <a:solidFill>
                  <a:schemeClr val="tx1"/>
                </a:solidFill>
              </a:rPr>
              <a:t>, </a:t>
            </a:r>
            <a:r>
              <a:rPr lang="en-US" sz="3600" b="1" dirty="0">
                <a:solidFill>
                  <a:schemeClr val="accent6">
                    <a:lumMod val="75000"/>
                  </a:schemeClr>
                </a:solidFill>
              </a:rPr>
              <a:t>internal summaries</a:t>
            </a:r>
            <a:r>
              <a:rPr lang="en-US" sz="3600" dirty="0">
                <a:solidFill>
                  <a:schemeClr val="tx1"/>
                </a:solidFill>
              </a:rPr>
              <a:t>, and </a:t>
            </a:r>
            <a:r>
              <a:rPr lang="en-US" sz="3600" b="1" dirty="0">
                <a:solidFill>
                  <a:schemeClr val="accent2">
                    <a:lumMod val="75000"/>
                  </a:schemeClr>
                </a:solidFill>
              </a:rPr>
              <a:t>signposts</a:t>
            </a:r>
            <a:r>
              <a:rPr lang="en-US" sz="3600" dirty="0">
                <a:solidFill>
                  <a:schemeClr val="tx1"/>
                </a:solidFill>
              </a:rPr>
              <a:t>.</a:t>
            </a:r>
          </a:p>
          <a:p>
            <a:pPr algn="l"/>
            <a:endParaRPr lang="en-US" dirty="0"/>
          </a:p>
        </p:txBody>
      </p:sp>
    </p:spTree>
    <p:extLst>
      <p:ext uri="{BB962C8B-B14F-4D97-AF65-F5344CB8AC3E}">
        <p14:creationId xmlns:p14="http://schemas.microsoft.com/office/powerpoint/2010/main" val="1391922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a:bodyPr>
          <a:lstStyle/>
          <a:p>
            <a:r>
              <a:rPr lang="cs-CZ" dirty="0" err="1"/>
              <a:t>Signposts</a:t>
            </a:r>
            <a:r>
              <a:rPr lang="cs-CZ" dirty="0"/>
              <a:t> are </a:t>
            </a:r>
            <a:r>
              <a:rPr lang="cs-CZ" dirty="0" err="1"/>
              <a:t>often</a:t>
            </a:r>
            <a:r>
              <a:rPr lang="cs-CZ" dirty="0"/>
              <a:t> </a:t>
            </a:r>
            <a:r>
              <a:rPr lang="cs-CZ" dirty="0" err="1"/>
              <a:t>the</a:t>
            </a:r>
            <a:r>
              <a:rPr lang="cs-CZ" dirty="0"/>
              <a:t> </a:t>
            </a:r>
            <a:r>
              <a:rPr lang="cs-CZ" dirty="0" err="1"/>
              <a:t>numerical</a:t>
            </a:r>
            <a:r>
              <a:rPr lang="cs-CZ" dirty="0"/>
              <a:t> </a:t>
            </a:r>
            <a:r>
              <a:rPr lang="cs-CZ" dirty="0" err="1"/>
              <a:t>indications</a:t>
            </a:r>
            <a:r>
              <a:rPr lang="cs-CZ" dirty="0"/>
              <a:t> </a:t>
            </a:r>
            <a:r>
              <a:rPr lang="cs-CZ" dirty="0" err="1"/>
              <a:t>of</a:t>
            </a:r>
            <a:r>
              <a:rPr lang="cs-CZ" dirty="0"/>
              <a:t> </a:t>
            </a:r>
            <a:r>
              <a:rPr lang="cs-CZ" dirty="0" err="1"/>
              <a:t>the</a:t>
            </a:r>
            <a:r>
              <a:rPr lang="cs-CZ" dirty="0"/>
              <a:t> </a:t>
            </a:r>
            <a:r>
              <a:rPr lang="cs-CZ" dirty="0" err="1"/>
              <a:t>main</a:t>
            </a:r>
            <a:r>
              <a:rPr lang="cs-CZ" dirty="0"/>
              <a:t> body </a:t>
            </a:r>
            <a:r>
              <a:rPr lang="cs-CZ" dirty="0" err="1"/>
              <a:t>points</a:t>
            </a:r>
            <a:r>
              <a:rPr lang="cs-CZ" dirty="0"/>
              <a:t>. </a:t>
            </a:r>
            <a:endParaRPr lang="cs-CZ" dirty="0" smtClean="0"/>
          </a:p>
          <a:p>
            <a:r>
              <a:rPr lang="cs-CZ" dirty="0" smtClean="0"/>
              <a:t>Many </a:t>
            </a:r>
            <a:r>
              <a:rPr lang="cs-CZ" dirty="0" err="1"/>
              <a:t>speakers</a:t>
            </a:r>
            <a:r>
              <a:rPr lang="cs-CZ" dirty="0"/>
              <a:t> </a:t>
            </a:r>
            <a:r>
              <a:rPr lang="cs-CZ" dirty="0" err="1"/>
              <a:t>utilize</a:t>
            </a:r>
            <a:r>
              <a:rPr lang="cs-CZ" dirty="0"/>
              <a:t> "</a:t>
            </a:r>
            <a:r>
              <a:rPr lang="cs-CZ" dirty="0" err="1"/>
              <a:t>first</a:t>
            </a:r>
            <a:r>
              <a:rPr lang="cs-CZ" dirty="0"/>
              <a:t>, second, </a:t>
            </a:r>
            <a:r>
              <a:rPr lang="cs-CZ" dirty="0" err="1"/>
              <a:t>third</a:t>
            </a:r>
            <a:r>
              <a:rPr lang="cs-CZ" dirty="0"/>
              <a:t>" type </a:t>
            </a:r>
            <a:r>
              <a:rPr lang="cs-CZ" dirty="0" err="1"/>
              <a:t>numbering</a:t>
            </a:r>
            <a:r>
              <a:rPr lang="cs-CZ" dirty="0"/>
              <a:t> to </a:t>
            </a:r>
            <a:r>
              <a:rPr lang="cs-CZ" dirty="0" err="1"/>
              <a:t>indicate</a:t>
            </a:r>
            <a:r>
              <a:rPr lang="cs-CZ" dirty="0"/>
              <a:t> </a:t>
            </a:r>
            <a:r>
              <a:rPr lang="cs-CZ" dirty="0" err="1"/>
              <a:t>where</a:t>
            </a:r>
            <a:r>
              <a:rPr lang="cs-CZ" dirty="0"/>
              <a:t> </a:t>
            </a:r>
            <a:r>
              <a:rPr lang="cs-CZ" dirty="0" err="1"/>
              <a:t>they</a:t>
            </a:r>
            <a:r>
              <a:rPr lang="cs-CZ" dirty="0"/>
              <a:t> are in </a:t>
            </a:r>
            <a:r>
              <a:rPr lang="cs-CZ" dirty="0" err="1"/>
              <a:t>their</a:t>
            </a:r>
            <a:r>
              <a:rPr lang="cs-CZ" dirty="0"/>
              <a:t> </a:t>
            </a:r>
            <a:r>
              <a:rPr lang="cs-CZ" dirty="0" err="1"/>
              <a:t>speech</a:t>
            </a:r>
            <a:r>
              <a:rPr lang="cs-CZ" dirty="0"/>
              <a:t>. </a:t>
            </a:r>
            <a:endParaRPr lang="cs-CZ" dirty="0" smtClean="0"/>
          </a:p>
          <a:p>
            <a:r>
              <a:rPr lang="cs-CZ" dirty="0" err="1" smtClean="0"/>
              <a:t>Signposts</a:t>
            </a:r>
            <a:r>
              <a:rPr lang="cs-CZ" dirty="0" smtClean="0"/>
              <a:t> </a:t>
            </a:r>
            <a:r>
              <a:rPr lang="cs-CZ" dirty="0" err="1"/>
              <a:t>allow</a:t>
            </a:r>
            <a:r>
              <a:rPr lang="cs-CZ" dirty="0"/>
              <a:t> </a:t>
            </a:r>
            <a:r>
              <a:rPr lang="cs-CZ" dirty="0" err="1"/>
              <a:t>an</a:t>
            </a:r>
            <a:r>
              <a:rPr lang="cs-CZ" dirty="0"/>
              <a:t> audience to </a:t>
            </a:r>
            <a:r>
              <a:rPr lang="cs-CZ" dirty="0" err="1"/>
              <a:t>remember</a:t>
            </a:r>
            <a:r>
              <a:rPr lang="cs-CZ" dirty="0"/>
              <a:t> </a:t>
            </a:r>
            <a:r>
              <a:rPr lang="cs-CZ" dirty="0" err="1"/>
              <a:t>the</a:t>
            </a:r>
            <a:r>
              <a:rPr lang="cs-CZ" dirty="0"/>
              <a:t> </a:t>
            </a:r>
            <a:r>
              <a:rPr lang="cs-CZ" dirty="0" err="1"/>
              <a:t>key</a:t>
            </a:r>
            <a:r>
              <a:rPr lang="cs-CZ" dirty="0"/>
              <a:t> </a:t>
            </a:r>
            <a:r>
              <a:rPr lang="cs-CZ" dirty="0" err="1"/>
              <a:t>points</a:t>
            </a:r>
            <a:r>
              <a:rPr lang="cs-CZ" dirty="0"/>
              <a:t> and </a:t>
            </a:r>
            <a:r>
              <a:rPr lang="cs-CZ" dirty="0" err="1"/>
              <a:t>follow</a:t>
            </a:r>
            <a:r>
              <a:rPr lang="cs-CZ" dirty="0"/>
              <a:t> </a:t>
            </a:r>
            <a:r>
              <a:rPr lang="cs-CZ" dirty="0" err="1"/>
              <a:t>along</a:t>
            </a:r>
            <a:r>
              <a:rPr lang="cs-CZ" dirty="0"/>
              <a:t> in </a:t>
            </a:r>
            <a:r>
              <a:rPr lang="cs-CZ" dirty="0" err="1"/>
              <a:t>the</a:t>
            </a:r>
            <a:r>
              <a:rPr lang="cs-CZ" dirty="0"/>
              <a:t> </a:t>
            </a:r>
            <a:r>
              <a:rPr lang="cs-CZ" dirty="0" err="1"/>
              <a:t>speech</a:t>
            </a:r>
            <a:r>
              <a:rPr lang="cs-CZ" dirty="0"/>
              <a:t>. </a:t>
            </a:r>
            <a:endParaRPr lang="cs-CZ" dirty="0" smtClean="0"/>
          </a:p>
          <a:p>
            <a:r>
              <a:rPr lang="cs-CZ" dirty="0" err="1" smtClean="0"/>
              <a:t>They</a:t>
            </a:r>
            <a:r>
              <a:rPr lang="cs-CZ" dirty="0" smtClean="0"/>
              <a:t> </a:t>
            </a:r>
            <a:r>
              <a:rPr lang="cs-CZ" dirty="0"/>
              <a:t>serve to </a:t>
            </a:r>
            <a:r>
              <a:rPr lang="cs-CZ" dirty="0" err="1"/>
              <a:t>clearly</a:t>
            </a:r>
            <a:r>
              <a:rPr lang="cs-CZ" dirty="0"/>
              <a:t> </a:t>
            </a:r>
            <a:r>
              <a:rPr lang="cs-CZ" dirty="0" err="1"/>
              <a:t>distinguish</a:t>
            </a:r>
            <a:r>
              <a:rPr lang="cs-CZ" dirty="0"/>
              <a:t> </a:t>
            </a:r>
            <a:r>
              <a:rPr lang="cs-CZ" dirty="0" err="1"/>
              <a:t>main</a:t>
            </a:r>
            <a:r>
              <a:rPr lang="cs-CZ" dirty="0"/>
              <a:t> body </a:t>
            </a:r>
            <a:r>
              <a:rPr lang="cs-CZ" dirty="0" err="1"/>
              <a:t>points</a:t>
            </a:r>
            <a:r>
              <a:rPr lang="cs-CZ" dirty="0"/>
              <a:t> </a:t>
            </a:r>
            <a:r>
              <a:rPr lang="cs-CZ" dirty="0" err="1"/>
              <a:t>from</a:t>
            </a:r>
            <a:r>
              <a:rPr lang="cs-CZ" dirty="0"/>
              <a:t> </a:t>
            </a:r>
            <a:r>
              <a:rPr lang="cs-CZ" dirty="0" err="1"/>
              <a:t>each</a:t>
            </a:r>
            <a:r>
              <a:rPr lang="cs-CZ" dirty="0"/>
              <a:t> </a:t>
            </a:r>
            <a:r>
              <a:rPr lang="cs-CZ" dirty="0" err="1"/>
              <a:t>other</a:t>
            </a:r>
            <a:r>
              <a:rPr lang="cs-CZ" dirty="0"/>
              <a:t> and </a:t>
            </a:r>
            <a:r>
              <a:rPr lang="cs-CZ" dirty="0" err="1"/>
              <a:t>also</a:t>
            </a:r>
            <a:r>
              <a:rPr lang="cs-CZ" dirty="0"/>
              <a:t> </a:t>
            </a:r>
            <a:r>
              <a:rPr lang="cs-CZ" dirty="0" err="1"/>
              <a:t>from</a:t>
            </a:r>
            <a:r>
              <a:rPr lang="cs-CZ" dirty="0"/>
              <a:t> </a:t>
            </a:r>
            <a:r>
              <a:rPr lang="cs-CZ" dirty="0" err="1"/>
              <a:t>the</a:t>
            </a:r>
            <a:r>
              <a:rPr lang="cs-CZ" dirty="0"/>
              <a:t> </a:t>
            </a:r>
            <a:r>
              <a:rPr lang="cs-CZ" dirty="0" err="1"/>
              <a:t>introduction</a:t>
            </a:r>
            <a:r>
              <a:rPr lang="cs-CZ" dirty="0"/>
              <a:t> and </a:t>
            </a:r>
            <a:r>
              <a:rPr lang="cs-CZ" dirty="0" err="1"/>
              <a:t>conclusion</a:t>
            </a:r>
            <a:r>
              <a:rPr lang="cs-CZ" dirty="0"/>
              <a:t>.</a:t>
            </a:r>
            <a:endParaRPr lang="en-US" dirty="0"/>
          </a:p>
          <a:p>
            <a:endParaRPr lang="en-US" dirty="0"/>
          </a:p>
        </p:txBody>
      </p:sp>
    </p:spTree>
    <p:extLst>
      <p:ext uri="{BB962C8B-B14F-4D97-AF65-F5344CB8AC3E}">
        <p14:creationId xmlns:p14="http://schemas.microsoft.com/office/powerpoint/2010/main" val="3276742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signpost: </a:t>
            </a:r>
            <a:r>
              <a:rPr lang="en-US" sz="3600" dirty="0"/>
              <a:t>a very brief statement that indicates where a speaker is in the speech or that focuses attention on key ideas</a:t>
            </a:r>
          </a:p>
          <a:p>
            <a:pPr marL="548640" lvl="1" indent="-182880">
              <a:buClr>
                <a:schemeClr val="accent1">
                  <a:lumMod val="60000"/>
                  <a:lumOff val="40000"/>
                </a:schemeClr>
              </a:buClr>
              <a:buFont typeface="Arial" pitchFamily="34" charset="0"/>
              <a:buChar char="•"/>
              <a:defRPr/>
            </a:pPr>
            <a:r>
              <a:rPr lang="en-US" sz="3600" dirty="0"/>
              <a:t>Used to help your speaker stay oriented and keep track of the points you have presented.</a:t>
            </a:r>
          </a:p>
          <a:p>
            <a:endParaRPr lang="en-US" dirty="0"/>
          </a:p>
        </p:txBody>
      </p:sp>
    </p:spTree>
    <p:extLst>
      <p:ext uri="{BB962C8B-B14F-4D97-AF65-F5344CB8AC3E}">
        <p14:creationId xmlns:p14="http://schemas.microsoft.com/office/powerpoint/2010/main" val="198564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Example:</a:t>
            </a:r>
          </a:p>
          <a:p>
            <a:pPr marL="732472" lvl="2" indent="0">
              <a:buClr>
                <a:schemeClr val="accent1">
                  <a:lumMod val="60000"/>
                  <a:lumOff val="40000"/>
                </a:schemeClr>
              </a:buClr>
              <a:buNone/>
              <a:defRPr/>
            </a:pPr>
            <a:r>
              <a:rPr lang="en-US" sz="3600" dirty="0"/>
              <a:t>The first cause of this problem is inefficient agricultural production.</a:t>
            </a:r>
          </a:p>
          <a:p>
            <a:pPr marL="732472" lvl="2" indent="0">
              <a:buClr>
                <a:schemeClr val="accent1">
                  <a:lumMod val="60000"/>
                  <a:lumOff val="40000"/>
                </a:schemeClr>
              </a:buClr>
              <a:buNone/>
              <a:defRPr/>
            </a:pPr>
            <a:r>
              <a:rPr lang="en-US" sz="3600" dirty="0"/>
              <a:t>The second cause is recurrent drought in the affected countries.</a:t>
            </a:r>
          </a:p>
          <a:p>
            <a:pPr marL="732472" lvl="2" indent="0">
              <a:buClr>
                <a:schemeClr val="accent1">
                  <a:lumMod val="60000"/>
                  <a:lumOff val="40000"/>
                </a:schemeClr>
              </a:buClr>
              <a:buNone/>
              <a:defRPr/>
            </a:pPr>
            <a:r>
              <a:rPr lang="en-US" sz="3600" dirty="0"/>
              <a:t>The final cause is mismanagement of available food resources by local leaders.</a:t>
            </a:r>
          </a:p>
          <a:p>
            <a:endParaRPr lang="en-US" dirty="0"/>
          </a:p>
        </p:txBody>
      </p:sp>
    </p:spTree>
    <p:extLst>
      <p:ext uri="{BB962C8B-B14F-4D97-AF65-F5344CB8AC3E}">
        <p14:creationId xmlns:p14="http://schemas.microsoft.com/office/powerpoint/2010/main" val="338795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fontScale="92500" lnSpcReduction="10000"/>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Example:</a:t>
            </a:r>
          </a:p>
          <a:p>
            <a:pPr marL="732472" lvl="2" indent="0">
              <a:buClr>
                <a:schemeClr val="accent1">
                  <a:lumMod val="60000"/>
                  <a:lumOff val="40000"/>
                </a:schemeClr>
              </a:buClr>
              <a:buNone/>
              <a:defRPr/>
            </a:pPr>
            <a:r>
              <a:rPr lang="en-US" sz="3600" dirty="0"/>
              <a:t>So just how serious is the problem of mail-order fraud? Is it just a few isolated cases, or is it widespread enough to require serious measures to protect consumers?</a:t>
            </a:r>
          </a:p>
          <a:p>
            <a:pPr marL="732472" lvl="2" indent="0">
              <a:buClr>
                <a:schemeClr val="accent1">
                  <a:lumMod val="60000"/>
                  <a:lumOff val="40000"/>
                </a:schemeClr>
              </a:buClr>
              <a:buNone/>
              <a:defRPr/>
            </a:pPr>
            <a:endParaRPr lang="en-US" sz="3600" dirty="0"/>
          </a:p>
          <a:p>
            <a:pPr marL="732472" lvl="2" indent="0">
              <a:buClr>
                <a:schemeClr val="accent1">
                  <a:lumMod val="60000"/>
                  <a:lumOff val="40000"/>
                </a:schemeClr>
              </a:buClr>
              <a:buNone/>
              <a:defRPr/>
            </a:pPr>
            <a:r>
              <a:rPr lang="en-US" sz="3600" dirty="0"/>
              <a:t>So how can we solve this problem? Is there a way to protect the rights of legitimate mail-order companies while attacking the fraudulent ones?</a:t>
            </a:r>
          </a:p>
          <a:p>
            <a:endParaRPr lang="en-US" dirty="0"/>
          </a:p>
        </p:txBody>
      </p:sp>
    </p:spTree>
    <p:extLst>
      <p:ext uri="{BB962C8B-B14F-4D97-AF65-F5344CB8AC3E}">
        <p14:creationId xmlns:p14="http://schemas.microsoft.com/office/powerpoint/2010/main" val="53170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6632"/>
            <a:ext cx="7772400" cy="1470025"/>
          </a:xfrm>
        </p:spPr>
        <p:txBody>
          <a:bodyPr/>
          <a:lstStyle/>
          <a:p>
            <a:r>
              <a:rPr lang="cs-CZ" b="1" dirty="0" err="1"/>
              <a:t>Transitions</a:t>
            </a:r>
            <a:r>
              <a:rPr lang="en-US" dirty="0"/>
              <a:t/>
            </a:r>
            <a:br>
              <a:rPr lang="en-US" dirty="0"/>
            </a:br>
            <a:endParaRPr lang="en-US" dirty="0"/>
          </a:p>
        </p:txBody>
      </p:sp>
      <p:sp>
        <p:nvSpPr>
          <p:cNvPr id="3" name="Podnadpis 2"/>
          <p:cNvSpPr>
            <a:spLocks noGrp="1"/>
          </p:cNvSpPr>
          <p:nvPr>
            <p:ph type="subTitle" idx="1"/>
          </p:nvPr>
        </p:nvSpPr>
        <p:spPr>
          <a:xfrm>
            <a:off x="467544" y="1196752"/>
            <a:ext cx="8352928" cy="4442048"/>
          </a:xfrm>
        </p:spPr>
        <p:txBody>
          <a:bodyPr>
            <a:normAutofit/>
          </a:bodyPr>
          <a:lstStyle/>
          <a:p>
            <a:pPr marL="457200" indent="-457200" algn="l">
              <a:buFont typeface="Arial" panose="020B0604020202020204" pitchFamily="34" charset="0"/>
              <a:buChar char="•"/>
            </a:pPr>
            <a:r>
              <a:rPr lang="cs-CZ" dirty="0" err="1">
                <a:solidFill>
                  <a:schemeClr val="tx1"/>
                </a:solidFill>
              </a:rPr>
              <a:t>Transitions</a:t>
            </a:r>
            <a:r>
              <a:rPr lang="cs-CZ" dirty="0">
                <a:solidFill>
                  <a:schemeClr val="tx1"/>
                </a:solidFill>
              </a:rPr>
              <a:t> </a:t>
            </a:r>
            <a:r>
              <a:rPr lang="cs-CZ" dirty="0" err="1">
                <a:solidFill>
                  <a:schemeClr val="tx1"/>
                </a:solidFill>
              </a:rPr>
              <a:t>enable</a:t>
            </a:r>
            <a:r>
              <a:rPr lang="cs-CZ" dirty="0">
                <a:solidFill>
                  <a:schemeClr val="tx1"/>
                </a:solidFill>
              </a:rPr>
              <a:t> </a:t>
            </a:r>
            <a:r>
              <a:rPr lang="cs-CZ" dirty="0" err="1">
                <a:solidFill>
                  <a:schemeClr val="tx1"/>
                </a:solidFill>
              </a:rPr>
              <a:t>the</a:t>
            </a:r>
            <a:r>
              <a:rPr lang="cs-CZ" dirty="0">
                <a:solidFill>
                  <a:schemeClr val="tx1"/>
                </a:solidFill>
              </a:rPr>
              <a:t> </a:t>
            </a:r>
            <a:r>
              <a:rPr lang="cs-CZ" dirty="0" err="1">
                <a:solidFill>
                  <a:schemeClr val="tx1"/>
                </a:solidFill>
              </a:rPr>
              <a:t>flow</a:t>
            </a:r>
            <a:r>
              <a:rPr lang="cs-CZ" dirty="0">
                <a:solidFill>
                  <a:schemeClr val="tx1"/>
                </a:solidFill>
              </a:rPr>
              <a:t> </a:t>
            </a:r>
            <a:r>
              <a:rPr lang="cs-CZ" dirty="0" err="1">
                <a:solidFill>
                  <a:schemeClr val="tx1"/>
                </a:solidFill>
              </a:rPr>
              <a:t>of</a:t>
            </a:r>
            <a:r>
              <a:rPr lang="cs-CZ" dirty="0">
                <a:solidFill>
                  <a:schemeClr val="tx1"/>
                </a:solidFill>
              </a:rPr>
              <a:t> a </a:t>
            </a:r>
            <a:r>
              <a:rPr lang="cs-CZ" dirty="0" err="1">
                <a:solidFill>
                  <a:schemeClr val="tx1"/>
                </a:solidFill>
              </a:rPr>
              <a:t>speech</a:t>
            </a:r>
            <a:r>
              <a:rPr lang="cs-CZ" dirty="0" smtClean="0">
                <a:solidFill>
                  <a:schemeClr val="tx1"/>
                </a:solidFill>
              </a:rPr>
              <a:t>. </a:t>
            </a:r>
            <a:endParaRPr lang="cs-CZ" dirty="0" smtClean="0">
              <a:solidFill>
                <a:schemeClr val="tx1"/>
              </a:solidFill>
            </a:endParaRPr>
          </a:p>
          <a:p>
            <a:pPr algn="l"/>
            <a:endParaRPr lang="cs-CZ" dirty="0" smtClean="0">
              <a:solidFill>
                <a:schemeClr val="tx1"/>
              </a:solidFill>
            </a:endParaRPr>
          </a:p>
          <a:p>
            <a:pPr marL="457200" indent="-457200" algn="l">
              <a:buFont typeface="Arial" panose="020B0604020202020204" pitchFamily="34" charset="0"/>
              <a:buChar char="•"/>
            </a:pPr>
            <a:r>
              <a:rPr lang="cs-CZ" dirty="0" smtClean="0">
                <a:solidFill>
                  <a:schemeClr val="tx1"/>
                </a:solidFill>
              </a:rPr>
              <a:t>A </a:t>
            </a:r>
            <a:r>
              <a:rPr lang="cs-CZ" dirty="0" err="1">
                <a:solidFill>
                  <a:schemeClr val="tx1"/>
                </a:solidFill>
              </a:rPr>
              <a:t>speech</a:t>
            </a:r>
            <a:r>
              <a:rPr lang="cs-CZ" dirty="0">
                <a:solidFill>
                  <a:schemeClr val="tx1"/>
                </a:solidFill>
              </a:rPr>
              <a:t> </a:t>
            </a:r>
            <a:r>
              <a:rPr lang="cs-CZ" dirty="0" err="1">
                <a:solidFill>
                  <a:schemeClr val="tx1"/>
                </a:solidFill>
              </a:rPr>
              <a:t>without</a:t>
            </a:r>
            <a:r>
              <a:rPr lang="cs-CZ" dirty="0">
                <a:solidFill>
                  <a:schemeClr val="tx1"/>
                </a:solidFill>
              </a:rPr>
              <a:t> </a:t>
            </a:r>
            <a:r>
              <a:rPr lang="cs-CZ" dirty="0" err="1">
                <a:solidFill>
                  <a:schemeClr val="tx1"/>
                </a:solidFill>
              </a:rPr>
              <a:t>transitions</a:t>
            </a:r>
            <a:r>
              <a:rPr lang="cs-CZ" dirty="0">
                <a:solidFill>
                  <a:schemeClr val="tx1"/>
                </a:solidFill>
              </a:rPr>
              <a:t> </a:t>
            </a:r>
            <a:r>
              <a:rPr lang="cs-CZ" dirty="0" err="1">
                <a:solidFill>
                  <a:schemeClr val="tx1"/>
                </a:solidFill>
              </a:rPr>
              <a:t>often</a:t>
            </a:r>
            <a:r>
              <a:rPr lang="cs-CZ" dirty="0">
                <a:solidFill>
                  <a:schemeClr val="tx1"/>
                </a:solidFill>
              </a:rPr>
              <a:t> </a:t>
            </a:r>
            <a:r>
              <a:rPr lang="cs-CZ" dirty="0" err="1">
                <a:solidFill>
                  <a:schemeClr val="tx1"/>
                </a:solidFill>
              </a:rPr>
              <a:t>seems</a:t>
            </a:r>
            <a:r>
              <a:rPr lang="cs-CZ" dirty="0">
                <a:solidFill>
                  <a:schemeClr val="tx1"/>
                </a:solidFill>
              </a:rPr>
              <a:t> </a:t>
            </a:r>
            <a:r>
              <a:rPr lang="cs-CZ" dirty="0" err="1">
                <a:solidFill>
                  <a:schemeClr val="tx1"/>
                </a:solidFill>
              </a:rPr>
              <a:t>choppy</a:t>
            </a:r>
            <a:r>
              <a:rPr lang="cs-CZ" dirty="0">
                <a:solidFill>
                  <a:schemeClr val="tx1"/>
                </a:solidFill>
              </a:rPr>
              <a:t>, and </a:t>
            </a:r>
            <a:r>
              <a:rPr lang="cs-CZ" dirty="0" err="1">
                <a:solidFill>
                  <a:schemeClr val="tx1"/>
                </a:solidFill>
              </a:rPr>
              <a:t>can</a:t>
            </a:r>
            <a:r>
              <a:rPr lang="cs-CZ" dirty="0">
                <a:solidFill>
                  <a:schemeClr val="tx1"/>
                </a:solidFill>
              </a:rPr>
              <a:t> </a:t>
            </a:r>
            <a:r>
              <a:rPr lang="cs-CZ" dirty="0" err="1">
                <a:solidFill>
                  <a:schemeClr val="tx1"/>
                </a:solidFill>
              </a:rPr>
              <a:t>even</a:t>
            </a:r>
            <a:r>
              <a:rPr lang="cs-CZ" dirty="0">
                <a:solidFill>
                  <a:schemeClr val="tx1"/>
                </a:solidFill>
              </a:rPr>
              <a:t> </a:t>
            </a:r>
            <a:r>
              <a:rPr lang="cs-CZ" dirty="0" err="1">
                <a:solidFill>
                  <a:schemeClr val="tx1"/>
                </a:solidFill>
              </a:rPr>
              <a:t>seem</a:t>
            </a:r>
            <a:r>
              <a:rPr lang="cs-CZ" dirty="0">
                <a:solidFill>
                  <a:schemeClr val="tx1"/>
                </a:solidFill>
              </a:rPr>
              <a:t> </a:t>
            </a:r>
            <a:r>
              <a:rPr lang="cs-CZ" dirty="0" err="1">
                <a:solidFill>
                  <a:schemeClr val="tx1"/>
                </a:solidFill>
              </a:rPr>
              <a:t>unorganized</a:t>
            </a:r>
            <a:r>
              <a:rPr lang="cs-CZ" dirty="0">
                <a:solidFill>
                  <a:schemeClr val="tx1"/>
                </a:solidFill>
              </a:rPr>
              <a:t>. </a:t>
            </a:r>
            <a:endParaRPr lang="cs-CZ" dirty="0" smtClean="0">
              <a:solidFill>
                <a:schemeClr val="tx1"/>
              </a:solidFill>
            </a:endParaRPr>
          </a:p>
          <a:p>
            <a:pPr algn="l"/>
            <a:endParaRPr lang="cs-CZ" dirty="0" smtClean="0">
              <a:solidFill>
                <a:schemeClr val="tx1"/>
              </a:solidFill>
            </a:endParaRPr>
          </a:p>
          <a:p>
            <a:pPr marL="457200" indent="-457200" algn="l">
              <a:buFont typeface="Arial" panose="020B0604020202020204" pitchFamily="34" charset="0"/>
              <a:buChar char="•"/>
            </a:pPr>
            <a:r>
              <a:rPr lang="cs-CZ" dirty="0" smtClean="0">
                <a:solidFill>
                  <a:schemeClr val="tx1"/>
                </a:solidFill>
              </a:rPr>
              <a:t>Many </a:t>
            </a:r>
            <a:r>
              <a:rPr lang="cs-CZ" dirty="0" err="1">
                <a:solidFill>
                  <a:schemeClr val="tx1"/>
                </a:solidFill>
              </a:rPr>
              <a:t>tools</a:t>
            </a:r>
            <a:r>
              <a:rPr lang="cs-CZ" dirty="0">
                <a:solidFill>
                  <a:schemeClr val="tx1"/>
                </a:solidFill>
              </a:rPr>
              <a:t> </a:t>
            </a:r>
            <a:r>
              <a:rPr lang="cs-CZ" dirty="0" err="1">
                <a:solidFill>
                  <a:schemeClr val="tx1"/>
                </a:solidFill>
              </a:rPr>
              <a:t>for</a:t>
            </a:r>
            <a:r>
              <a:rPr lang="cs-CZ" dirty="0">
                <a:solidFill>
                  <a:schemeClr val="tx1"/>
                </a:solidFill>
              </a:rPr>
              <a:t> </a:t>
            </a:r>
            <a:r>
              <a:rPr lang="cs-CZ" dirty="0" err="1">
                <a:solidFill>
                  <a:schemeClr val="tx1"/>
                </a:solidFill>
              </a:rPr>
              <a:t>transitions</a:t>
            </a:r>
            <a:r>
              <a:rPr lang="cs-CZ" dirty="0">
                <a:solidFill>
                  <a:schemeClr val="tx1"/>
                </a:solidFill>
              </a:rPr>
              <a:t> </a:t>
            </a:r>
            <a:r>
              <a:rPr lang="cs-CZ" dirty="0" err="1">
                <a:solidFill>
                  <a:schemeClr val="tx1"/>
                </a:solidFill>
              </a:rPr>
              <a:t>allow</a:t>
            </a:r>
            <a:r>
              <a:rPr lang="cs-CZ" dirty="0">
                <a:solidFill>
                  <a:schemeClr val="tx1"/>
                </a:solidFill>
              </a:rPr>
              <a:t> a </a:t>
            </a:r>
            <a:r>
              <a:rPr lang="cs-CZ" dirty="0" err="1">
                <a:solidFill>
                  <a:schemeClr val="tx1"/>
                </a:solidFill>
              </a:rPr>
              <a:t>speaker</a:t>
            </a:r>
            <a:r>
              <a:rPr lang="cs-CZ" dirty="0">
                <a:solidFill>
                  <a:schemeClr val="tx1"/>
                </a:solidFill>
              </a:rPr>
              <a:t> to </a:t>
            </a:r>
            <a:r>
              <a:rPr lang="cs-CZ" dirty="0" err="1">
                <a:solidFill>
                  <a:schemeClr val="tx1"/>
                </a:solidFill>
              </a:rPr>
              <a:t>reiterate</a:t>
            </a:r>
            <a:r>
              <a:rPr lang="cs-CZ" dirty="0">
                <a:solidFill>
                  <a:schemeClr val="tx1"/>
                </a:solidFill>
              </a:rPr>
              <a:t> </a:t>
            </a:r>
            <a:r>
              <a:rPr lang="cs-CZ" dirty="0" err="1">
                <a:solidFill>
                  <a:schemeClr val="tx1"/>
                </a:solidFill>
              </a:rPr>
              <a:t>the</a:t>
            </a:r>
            <a:r>
              <a:rPr lang="cs-CZ" dirty="0">
                <a:solidFill>
                  <a:schemeClr val="tx1"/>
                </a:solidFill>
              </a:rPr>
              <a:t> </a:t>
            </a:r>
            <a:r>
              <a:rPr lang="cs-CZ" dirty="0" err="1">
                <a:solidFill>
                  <a:schemeClr val="tx1"/>
                </a:solidFill>
              </a:rPr>
              <a:t>central</a:t>
            </a:r>
            <a:r>
              <a:rPr lang="cs-CZ" dirty="0">
                <a:solidFill>
                  <a:schemeClr val="tx1"/>
                </a:solidFill>
              </a:rPr>
              <a:t> </a:t>
            </a:r>
            <a:r>
              <a:rPr lang="cs-CZ" dirty="0" err="1">
                <a:solidFill>
                  <a:schemeClr val="tx1"/>
                </a:solidFill>
              </a:rPr>
              <a:t>ideas</a:t>
            </a:r>
            <a:r>
              <a:rPr lang="cs-CZ" dirty="0">
                <a:solidFill>
                  <a:schemeClr val="tx1"/>
                </a:solidFill>
              </a:rPr>
              <a:t> </a:t>
            </a:r>
            <a:r>
              <a:rPr lang="cs-CZ" dirty="0" err="1">
                <a:solidFill>
                  <a:schemeClr val="tx1"/>
                </a:solidFill>
              </a:rPr>
              <a:t>they</a:t>
            </a:r>
            <a:r>
              <a:rPr lang="cs-CZ" dirty="0">
                <a:solidFill>
                  <a:schemeClr val="tx1"/>
                </a:solidFill>
              </a:rPr>
              <a:t> are </a:t>
            </a:r>
            <a:r>
              <a:rPr lang="cs-CZ" dirty="0" err="1">
                <a:solidFill>
                  <a:schemeClr val="tx1"/>
                </a:solidFill>
              </a:rPr>
              <a:t>trying</a:t>
            </a:r>
            <a:r>
              <a:rPr lang="cs-CZ" dirty="0">
                <a:solidFill>
                  <a:schemeClr val="tx1"/>
                </a:solidFill>
              </a:rPr>
              <a:t> to express</a:t>
            </a:r>
            <a:r>
              <a:rPr lang="cs-CZ" dirty="0"/>
              <a:t>.</a:t>
            </a:r>
            <a:endParaRPr lang="en-US" dirty="0"/>
          </a:p>
          <a:p>
            <a:pPr algn="l"/>
            <a:endParaRPr lang="en-US" dirty="0"/>
          </a:p>
        </p:txBody>
      </p:sp>
    </p:spTree>
    <p:extLst>
      <p:ext uri="{BB962C8B-B14F-4D97-AF65-F5344CB8AC3E}">
        <p14:creationId xmlns:p14="http://schemas.microsoft.com/office/powerpoint/2010/main" val="260589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6632"/>
            <a:ext cx="7772400" cy="1470025"/>
          </a:xfrm>
        </p:spPr>
        <p:txBody>
          <a:bodyPr/>
          <a:lstStyle/>
          <a:p>
            <a:r>
              <a:rPr lang="cs-CZ" b="1" dirty="0" err="1"/>
              <a:t>Transitions</a:t>
            </a:r>
            <a:r>
              <a:rPr lang="en-US" dirty="0"/>
              <a:t/>
            </a:r>
            <a:br>
              <a:rPr lang="en-US" dirty="0"/>
            </a:br>
            <a:endParaRPr lang="en-US" dirty="0"/>
          </a:p>
        </p:txBody>
      </p:sp>
      <p:sp>
        <p:nvSpPr>
          <p:cNvPr id="3" name="Podnadpis 2"/>
          <p:cNvSpPr>
            <a:spLocks noGrp="1"/>
          </p:cNvSpPr>
          <p:nvPr>
            <p:ph type="subTitle" idx="1"/>
          </p:nvPr>
        </p:nvSpPr>
        <p:spPr>
          <a:xfrm>
            <a:off x="467544" y="1196752"/>
            <a:ext cx="8352928" cy="4442048"/>
          </a:xfrm>
        </p:spPr>
        <p:txBody>
          <a:bodyPr>
            <a:normAutofit lnSpcReduction="10000"/>
          </a:bodyPr>
          <a:lstStyle/>
          <a:p>
            <a:pPr marL="548640" lvl="1" indent="-182880" algn="l">
              <a:buClr>
                <a:schemeClr val="accent1">
                  <a:lumMod val="60000"/>
                  <a:lumOff val="40000"/>
                </a:schemeClr>
              </a:buClr>
              <a:buFont typeface="Arial" pitchFamily="34" charset="0"/>
              <a:buChar char="•"/>
              <a:defRPr/>
            </a:pPr>
            <a:r>
              <a:rPr lang="en-US" sz="3600" dirty="0">
                <a:solidFill>
                  <a:schemeClr val="tx1"/>
                </a:solidFill>
              </a:rPr>
              <a:t>a word or phrase that indicates when a speaker has finished one thought and is moving on to another</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Briefly state the previous idea and the idea you are moving on to.</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Example: </a:t>
            </a:r>
            <a:r>
              <a:rPr lang="en-US" sz="3600" u="sng" dirty="0">
                <a:solidFill>
                  <a:schemeClr val="tx1"/>
                </a:solidFill>
              </a:rPr>
              <a:t>Now that we have</a:t>
            </a:r>
            <a:r>
              <a:rPr lang="en-US" sz="3600" dirty="0">
                <a:solidFill>
                  <a:schemeClr val="tx1"/>
                </a:solidFill>
              </a:rPr>
              <a:t> a clear understanding of the problem, </a:t>
            </a:r>
            <a:r>
              <a:rPr lang="en-US" sz="3600" u="sng" dirty="0">
                <a:solidFill>
                  <a:schemeClr val="tx1"/>
                </a:solidFill>
              </a:rPr>
              <a:t>let me share </a:t>
            </a:r>
            <a:r>
              <a:rPr lang="en-US" sz="3600" dirty="0">
                <a:solidFill>
                  <a:schemeClr val="tx1"/>
                </a:solidFill>
              </a:rPr>
              <a:t>the solution with you.</a:t>
            </a:r>
          </a:p>
          <a:p>
            <a:pPr algn="l"/>
            <a:endParaRPr lang="en-US" dirty="0"/>
          </a:p>
        </p:txBody>
      </p:sp>
    </p:spTree>
    <p:extLst>
      <p:ext uri="{BB962C8B-B14F-4D97-AF65-F5344CB8AC3E}">
        <p14:creationId xmlns:p14="http://schemas.microsoft.com/office/powerpoint/2010/main" val="342709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Transitional</a:t>
            </a:r>
            <a:r>
              <a:rPr lang="cs-CZ" b="1" dirty="0"/>
              <a:t> </a:t>
            </a:r>
            <a:r>
              <a:rPr lang="cs-CZ" b="1" dirty="0" err="1" smtClean="0"/>
              <a:t>Phrases</a:t>
            </a:r>
            <a:endParaRPr lang="en-US" dirty="0"/>
          </a:p>
        </p:txBody>
      </p:sp>
      <p:sp>
        <p:nvSpPr>
          <p:cNvPr id="3" name="Zástupný symbol pro obsah 2"/>
          <p:cNvSpPr>
            <a:spLocks noGrp="1"/>
          </p:cNvSpPr>
          <p:nvPr>
            <p:ph idx="1"/>
          </p:nvPr>
        </p:nvSpPr>
        <p:spPr>
          <a:xfrm>
            <a:off x="457200" y="1268760"/>
            <a:ext cx="8229600" cy="5328592"/>
          </a:xfrm>
        </p:spPr>
        <p:txBody>
          <a:bodyPr>
            <a:normAutofit lnSpcReduction="10000"/>
          </a:bodyPr>
          <a:lstStyle/>
          <a:p>
            <a:r>
              <a:rPr lang="cs-CZ" dirty="0" err="1"/>
              <a:t>Transitional</a:t>
            </a:r>
            <a:r>
              <a:rPr lang="cs-CZ" dirty="0"/>
              <a:t> </a:t>
            </a:r>
            <a:r>
              <a:rPr lang="cs-CZ" dirty="0" err="1"/>
              <a:t>phrases</a:t>
            </a:r>
            <a:r>
              <a:rPr lang="cs-CZ" dirty="0"/>
              <a:t> </a:t>
            </a:r>
            <a:r>
              <a:rPr lang="cs-CZ" dirty="0" err="1"/>
              <a:t>signal</a:t>
            </a:r>
            <a:r>
              <a:rPr lang="cs-CZ" dirty="0"/>
              <a:t> </a:t>
            </a:r>
            <a:r>
              <a:rPr lang="cs-CZ" dirty="0" err="1"/>
              <a:t>the</a:t>
            </a:r>
            <a:r>
              <a:rPr lang="cs-CZ" dirty="0"/>
              <a:t> </a:t>
            </a:r>
            <a:r>
              <a:rPr lang="cs-CZ" dirty="0" err="1"/>
              <a:t>conclusion</a:t>
            </a:r>
            <a:r>
              <a:rPr lang="cs-CZ" dirty="0"/>
              <a:t>, </a:t>
            </a:r>
            <a:r>
              <a:rPr lang="cs-CZ" dirty="0" err="1"/>
              <a:t>or</a:t>
            </a:r>
            <a:r>
              <a:rPr lang="cs-CZ" dirty="0"/>
              <a:t> </a:t>
            </a:r>
            <a:r>
              <a:rPr lang="cs-CZ" dirty="0" err="1"/>
              <a:t>perhaps</a:t>
            </a:r>
            <a:r>
              <a:rPr lang="cs-CZ" dirty="0"/>
              <a:t> </a:t>
            </a:r>
            <a:r>
              <a:rPr lang="cs-CZ" dirty="0" err="1"/>
              <a:t>addition</a:t>
            </a:r>
            <a:r>
              <a:rPr lang="cs-CZ" dirty="0"/>
              <a:t> to, </a:t>
            </a:r>
            <a:r>
              <a:rPr lang="cs-CZ" dirty="0" err="1"/>
              <a:t>an</a:t>
            </a:r>
            <a:r>
              <a:rPr lang="cs-CZ" dirty="0"/>
              <a:t> idea. </a:t>
            </a:r>
            <a:endParaRPr lang="cs-CZ" dirty="0" smtClean="0"/>
          </a:p>
          <a:p>
            <a:r>
              <a:rPr lang="cs-CZ" dirty="0" err="1" smtClean="0"/>
              <a:t>Examples</a:t>
            </a:r>
            <a:r>
              <a:rPr lang="cs-CZ" dirty="0" smtClean="0"/>
              <a:t> </a:t>
            </a:r>
            <a:r>
              <a:rPr lang="cs-CZ" dirty="0" err="1"/>
              <a:t>of</a:t>
            </a:r>
            <a:r>
              <a:rPr lang="cs-CZ" dirty="0"/>
              <a:t> these </a:t>
            </a:r>
            <a:r>
              <a:rPr lang="cs-CZ" dirty="0" err="1"/>
              <a:t>transitions</a:t>
            </a:r>
            <a:r>
              <a:rPr lang="cs-CZ" dirty="0"/>
              <a:t> </a:t>
            </a:r>
            <a:r>
              <a:rPr lang="cs-CZ" dirty="0" err="1"/>
              <a:t>include</a:t>
            </a:r>
            <a:r>
              <a:rPr lang="cs-CZ" dirty="0"/>
              <a:t> "</a:t>
            </a:r>
            <a:r>
              <a:rPr lang="cs-CZ" dirty="0" err="1"/>
              <a:t>also</a:t>
            </a:r>
            <a:r>
              <a:rPr lang="cs-CZ" dirty="0"/>
              <a:t>," "as </a:t>
            </a:r>
            <a:r>
              <a:rPr lang="cs-CZ" dirty="0" err="1"/>
              <a:t>well</a:t>
            </a:r>
            <a:r>
              <a:rPr lang="cs-CZ" dirty="0"/>
              <a:t> as," "in </a:t>
            </a:r>
            <a:r>
              <a:rPr lang="cs-CZ" dirty="0" err="1"/>
              <a:t>addition</a:t>
            </a:r>
            <a:r>
              <a:rPr lang="cs-CZ" dirty="0"/>
              <a:t> to," "</a:t>
            </a:r>
            <a:r>
              <a:rPr lang="cs-CZ" dirty="0" err="1"/>
              <a:t>for</a:t>
            </a:r>
            <a:r>
              <a:rPr lang="cs-CZ" dirty="0"/>
              <a:t> </a:t>
            </a:r>
            <a:r>
              <a:rPr lang="cs-CZ" dirty="0" err="1"/>
              <a:t>example</a:t>
            </a:r>
            <a:r>
              <a:rPr lang="cs-CZ" dirty="0"/>
              <a:t>," "</a:t>
            </a:r>
            <a:r>
              <a:rPr lang="cs-CZ" dirty="0" err="1"/>
              <a:t>which</a:t>
            </a:r>
            <a:r>
              <a:rPr lang="cs-CZ" dirty="0"/>
              <a:t> </a:t>
            </a:r>
            <a:r>
              <a:rPr lang="cs-CZ" dirty="0" err="1"/>
              <a:t>raises</a:t>
            </a:r>
            <a:r>
              <a:rPr lang="cs-CZ" dirty="0"/>
              <a:t> </a:t>
            </a:r>
            <a:r>
              <a:rPr lang="cs-CZ" dirty="0" err="1"/>
              <a:t>another</a:t>
            </a:r>
            <a:r>
              <a:rPr lang="cs-CZ" dirty="0"/>
              <a:t> </a:t>
            </a:r>
            <a:r>
              <a:rPr lang="cs-CZ" dirty="0" err="1"/>
              <a:t>interesting</a:t>
            </a:r>
            <a:r>
              <a:rPr lang="cs-CZ" dirty="0"/>
              <a:t> point," "</a:t>
            </a:r>
            <a:r>
              <a:rPr lang="cs-CZ" dirty="0" err="1"/>
              <a:t>the</a:t>
            </a:r>
            <a:r>
              <a:rPr lang="cs-CZ" dirty="0"/>
              <a:t> </a:t>
            </a:r>
            <a:r>
              <a:rPr lang="cs-CZ" dirty="0" err="1"/>
              <a:t>next</a:t>
            </a:r>
            <a:r>
              <a:rPr lang="cs-CZ" dirty="0"/>
              <a:t> point I </a:t>
            </a:r>
            <a:r>
              <a:rPr lang="cs-CZ" dirty="0" err="1"/>
              <a:t>would</a:t>
            </a:r>
            <a:r>
              <a:rPr lang="cs-CZ" dirty="0"/>
              <a:t> </a:t>
            </a:r>
            <a:r>
              <a:rPr lang="cs-CZ" dirty="0" err="1"/>
              <a:t>like</a:t>
            </a:r>
            <a:r>
              <a:rPr lang="cs-CZ" dirty="0"/>
              <a:t> to make," "</a:t>
            </a:r>
            <a:r>
              <a:rPr lang="cs-CZ" dirty="0" err="1"/>
              <a:t>perhaps</a:t>
            </a:r>
            <a:r>
              <a:rPr lang="cs-CZ" dirty="0"/>
              <a:t> </a:t>
            </a:r>
            <a:r>
              <a:rPr lang="cs-CZ" dirty="0" err="1"/>
              <a:t>you</a:t>
            </a:r>
            <a:r>
              <a:rPr lang="cs-CZ" dirty="0"/>
              <a:t> are not </a:t>
            </a:r>
            <a:r>
              <a:rPr lang="cs-CZ" dirty="0" err="1"/>
              <a:t>yet</a:t>
            </a:r>
            <a:r>
              <a:rPr lang="cs-CZ" dirty="0"/>
              <a:t> </a:t>
            </a:r>
            <a:r>
              <a:rPr lang="cs-CZ" dirty="0" err="1"/>
              <a:t>convinced</a:t>
            </a:r>
            <a:r>
              <a:rPr lang="cs-CZ" dirty="0"/>
              <a:t>," </a:t>
            </a:r>
            <a:r>
              <a:rPr lang="cs-CZ" dirty="0" err="1"/>
              <a:t>etc</a:t>
            </a:r>
            <a:r>
              <a:rPr lang="cs-CZ" dirty="0"/>
              <a:t>. </a:t>
            </a:r>
            <a:endParaRPr lang="cs-CZ" dirty="0" smtClean="0"/>
          </a:p>
          <a:p>
            <a:r>
              <a:rPr lang="cs-CZ" dirty="0" err="1" smtClean="0"/>
              <a:t>The</a:t>
            </a:r>
            <a:r>
              <a:rPr lang="cs-CZ" dirty="0" smtClean="0"/>
              <a:t> </a:t>
            </a:r>
            <a:r>
              <a:rPr lang="cs-CZ" dirty="0"/>
              <a:t>use </a:t>
            </a:r>
            <a:r>
              <a:rPr lang="cs-CZ" dirty="0" err="1"/>
              <a:t>of</a:t>
            </a:r>
            <a:r>
              <a:rPr lang="cs-CZ" dirty="0"/>
              <a:t> </a:t>
            </a:r>
            <a:r>
              <a:rPr lang="cs-CZ" dirty="0" err="1"/>
              <a:t>transitional</a:t>
            </a:r>
            <a:r>
              <a:rPr lang="cs-CZ" dirty="0"/>
              <a:t> </a:t>
            </a:r>
            <a:r>
              <a:rPr lang="cs-CZ" dirty="0" err="1"/>
              <a:t>phrases</a:t>
            </a:r>
            <a:r>
              <a:rPr lang="cs-CZ" dirty="0"/>
              <a:t> </a:t>
            </a:r>
            <a:r>
              <a:rPr lang="cs-CZ" dirty="0" err="1"/>
              <a:t>marks</a:t>
            </a:r>
            <a:r>
              <a:rPr lang="cs-CZ" dirty="0"/>
              <a:t> a </a:t>
            </a:r>
            <a:r>
              <a:rPr lang="cs-CZ" dirty="0" err="1"/>
              <a:t>real</a:t>
            </a:r>
            <a:r>
              <a:rPr lang="cs-CZ" dirty="0"/>
              <a:t> </a:t>
            </a:r>
            <a:r>
              <a:rPr lang="cs-CZ" dirty="0" err="1"/>
              <a:t>difference</a:t>
            </a:r>
            <a:r>
              <a:rPr lang="cs-CZ" dirty="0"/>
              <a:t> </a:t>
            </a:r>
            <a:r>
              <a:rPr lang="cs-CZ" dirty="0" err="1"/>
              <a:t>from</a:t>
            </a:r>
            <a:r>
              <a:rPr lang="cs-CZ" dirty="0"/>
              <a:t> much </a:t>
            </a:r>
            <a:r>
              <a:rPr lang="cs-CZ" dirty="0" err="1"/>
              <a:t>written</a:t>
            </a:r>
            <a:r>
              <a:rPr lang="cs-CZ" dirty="0"/>
              <a:t> </a:t>
            </a:r>
            <a:r>
              <a:rPr lang="cs-CZ" dirty="0" err="1"/>
              <a:t>material</a:t>
            </a:r>
            <a:r>
              <a:rPr lang="cs-CZ" dirty="0"/>
              <a:t>--</a:t>
            </a:r>
            <a:r>
              <a:rPr lang="cs-CZ" dirty="0" err="1"/>
              <a:t>orally</a:t>
            </a:r>
            <a:r>
              <a:rPr lang="cs-CZ" dirty="0"/>
              <a:t> </a:t>
            </a:r>
            <a:r>
              <a:rPr lang="cs-CZ" dirty="0" err="1"/>
              <a:t>delivered</a:t>
            </a:r>
            <a:r>
              <a:rPr lang="cs-CZ" dirty="0"/>
              <a:t> </a:t>
            </a:r>
            <a:r>
              <a:rPr lang="cs-CZ" dirty="0" err="1"/>
              <a:t>speeches</a:t>
            </a:r>
            <a:r>
              <a:rPr lang="cs-CZ" dirty="0"/>
              <a:t> </a:t>
            </a:r>
            <a:r>
              <a:rPr lang="cs-CZ" dirty="0" err="1"/>
              <a:t>often</a:t>
            </a:r>
            <a:r>
              <a:rPr lang="cs-CZ" dirty="0"/>
              <a:t> </a:t>
            </a:r>
            <a:r>
              <a:rPr lang="cs-CZ" dirty="0" err="1"/>
              <a:t>have</a:t>
            </a:r>
            <a:r>
              <a:rPr lang="cs-CZ" dirty="0"/>
              <a:t> more </a:t>
            </a:r>
            <a:r>
              <a:rPr lang="cs-CZ" dirty="0" err="1"/>
              <a:t>of</a:t>
            </a:r>
            <a:r>
              <a:rPr lang="cs-CZ" dirty="0"/>
              <a:t> these </a:t>
            </a:r>
            <a:r>
              <a:rPr lang="cs-CZ" dirty="0" err="1"/>
              <a:t>transitional</a:t>
            </a:r>
            <a:r>
              <a:rPr lang="cs-CZ" dirty="0"/>
              <a:t> </a:t>
            </a:r>
            <a:r>
              <a:rPr lang="cs-CZ" dirty="0" err="1"/>
              <a:t>phrases</a:t>
            </a:r>
            <a:r>
              <a:rPr lang="cs-CZ" dirty="0"/>
              <a:t>.</a:t>
            </a:r>
            <a:endParaRPr lang="en-US" dirty="0"/>
          </a:p>
          <a:p>
            <a:endParaRPr lang="en-US" dirty="0"/>
          </a:p>
        </p:txBody>
      </p:sp>
    </p:spTree>
    <p:extLst>
      <p:ext uri="{BB962C8B-B14F-4D97-AF65-F5344CB8AC3E}">
        <p14:creationId xmlns:p14="http://schemas.microsoft.com/office/powerpoint/2010/main" val="2860684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b="1" dirty="0" err="1"/>
              <a:t>Internal</a:t>
            </a:r>
            <a:r>
              <a:rPr lang="cs-CZ" b="1" dirty="0"/>
              <a:t> </a:t>
            </a:r>
            <a:r>
              <a:rPr lang="cs-CZ" b="1" dirty="0" err="1"/>
              <a:t>Previews</a:t>
            </a:r>
            <a:endParaRPr lang="en-US" dirty="0"/>
          </a:p>
        </p:txBody>
      </p:sp>
      <p:sp>
        <p:nvSpPr>
          <p:cNvPr id="3" name="Zástupný symbol pro obsah 2"/>
          <p:cNvSpPr>
            <a:spLocks noGrp="1"/>
          </p:cNvSpPr>
          <p:nvPr>
            <p:ph idx="1"/>
          </p:nvPr>
        </p:nvSpPr>
        <p:spPr>
          <a:xfrm>
            <a:off x="179512" y="1052736"/>
            <a:ext cx="8856984" cy="5616624"/>
          </a:xfrm>
        </p:spPr>
        <p:txBody>
          <a:bodyPr>
            <a:normAutofit fontScale="85000" lnSpcReduction="20000"/>
          </a:bodyPr>
          <a:lstStyle/>
          <a:p>
            <a:r>
              <a:rPr lang="cs-CZ" dirty="0" err="1"/>
              <a:t>Internal</a:t>
            </a:r>
            <a:r>
              <a:rPr lang="cs-CZ" dirty="0"/>
              <a:t> </a:t>
            </a:r>
            <a:r>
              <a:rPr lang="cs-CZ" dirty="0" err="1"/>
              <a:t>previews</a:t>
            </a:r>
            <a:r>
              <a:rPr lang="cs-CZ" dirty="0"/>
              <a:t> are more </a:t>
            </a:r>
            <a:r>
              <a:rPr lang="cs-CZ" dirty="0" err="1"/>
              <a:t>detailed</a:t>
            </a:r>
            <a:r>
              <a:rPr lang="cs-CZ" dirty="0"/>
              <a:t> </a:t>
            </a:r>
            <a:r>
              <a:rPr lang="cs-CZ" dirty="0" err="1"/>
              <a:t>than</a:t>
            </a:r>
            <a:r>
              <a:rPr lang="cs-CZ" dirty="0"/>
              <a:t> </a:t>
            </a:r>
            <a:r>
              <a:rPr lang="cs-CZ" dirty="0" err="1"/>
              <a:t>simple</a:t>
            </a:r>
            <a:r>
              <a:rPr lang="cs-CZ" dirty="0"/>
              <a:t> </a:t>
            </a:r>
            <a:r>
              <a:rPr lang="cs-CZ" dirty="0" err="1"/>
              <a:t>transitional</a:t>
            </a:r>
            <a:r>
              <a:rPr lang="cs-CZ" dirty="0"/>
              <a:t> </a:t>
            </a:r>
            <a:r>
              <a:rPr lang="cs-CZ" dirty="0" err="1"/>
              <a:t>phrases</a:t>
            </a:r>
            <a:r>
              <a:rPr lang="cs-CZ" dirty="0"/>
              <a:t>, but serve a </a:t>
            </a:r>
            <a:r>
              <a:rPr lang="cs-CZ" dirty="0" err="1"/>
              <a:t>similar</a:t>
            </a:r>
            <a:r>
              <a:rPr lang="cs-CZ" dirty="0"/>
              <a:t> </a:t>
            </a:r>
            <a:r>
              <a:rPr lang="cs-CZ" dirty="0" err="1"/>
              <a:t>function</a:t>
            </a:r>
            <a:r>
              <a:rPr lang="cs-CZ" dirty="0"/>
              <a:t>. </a:t>
            </a:r>
            <a:endParaRPr lang="cs-CZ" dirty="0" smtClean="0"/>
          </a:p>
          <a:p>
            <a:r>
              <a:rPr lang="cs-CZ" dirty="0" err="1" smtClean="0"/>
              <a:t>While</a:t>
            </a:r>
            <a:r>
              <a:rPr lang="cs-CZ" dirty="0" smtClean="0"/>
              <a:t> </a:t>
            </a:r>
            <a:r>
              <a:rPr lang="cs-CZ" dirty="0" err="1"/>
              <a:t>the</a:t>
            </a:r>
            <a:r>
              <a:rPr lang="cs-CZ" dirty="0"/>
              <a:t> </a:t>
            </a:r>
            <a:r>
              <a:rPr lang="cs-CZ" dirty="0" err="1"/>
              <a:t>preview</a:t>
            </a:r>
            <a:r>
              <a:rPr lang="cs-CZ" dirty="0"/>
              <a:t> in </a:t>
            </a:r>
            <a:r>
              <a:rPr lang="cs-CZ" dirty="0" err="1"/>
              <a:t>the</a:t>
            </a:r>
            <a:r>
              <a:rPr lang="cs-CZ" dirty="0"/>
              <a:t> </a:t>
            </a:r>
            <a:r>
              <a:rPr lang="cs-CZ" dirty="0" err="1"/>
              <a:t>introduction</a:t>
            </a:r>
            <a:r>
              <a:rPr lang="cs-CZ" dirty="0"/>
              <a:t> </a:t>
            </a:r>
            <a:r>
              <a:rPr lang="cs-CZ" dirty="0" err="1"/>
              <a:t>discloses</a:t>
            </a:r>
            <a:r>
              <a:rPr lang="cs-CZ" dirty="0"/>
              <a:t> to </a:t>
            </a:r>
            <a:r>
              <a:rPr lang="cs-CZ" dirty="0" err="1"/>
              <a:t>the</a:t>
            </a:r>
            <a:r>
              <a:rPr lang="cs-CZ" dirty="0"/>
              <a:t> audience </a:t>
            </a:r>
            <a:r>
              <a:rPr lang="cs-CZ" dirty="0" err="1"/>
              <a:t>the</a:t>
            </a:r>
            <a:r>
              <a:rPr lang="cs-CZ" dirty="0"/>
              <a:t> </a:t>
            </a:r>
            <a:r>
              <a:rPr lang="cs-CZ" dirty="0" err="1"/>
              <a:t>general</a:t>
            </a:r>
            <a:r>
              <a:rPr lang="cs-CZ" dirty="0"/>
              <a:t> </a:t>
            </a:r>
            <a:r>
              <a:rPr lang="cs-CZ" dirty="0" err="1"/>
              <a:t>points</a:t>
            </a:r>
            <a:r>
              <a:rPr lang="cs-CZ" dirty="0"/>
              <a:t> to </a:t>
            </a:r>
            <a:r>
              <a:rPr lang="cs-CZ" dirty="0" err="1"/>
              <a:t>be</a:t>
            </a:r>
            <a:r>
              <a:rPr lang="cs-CZ" dirty="0"/>
              <a:t> made in </a:t>
            </a:r>
            <a:r>
              <a:rPr lang="cs-CZ" dirty="0" err="1"/>
              <a:t>the</a:t>
            </a:r>
            <a:r>
              <a:rPr lang="cs-CZ" dirty="0"/>
              <a:t> </a:t>
            </a:r>
            <a:r>
              <a:rPr lang="cs-CZ" dirty="0" err="1"/>
              <a:t>speech</a:t>
            </a:r>
            <a:r>
              <a:rPr lang="cs-CZ" dirty="0"/>
              <a:t>, </a:t>
            </a:r>
            <a:r>
              <a:rPr lang="cs-CZ" dirty="0" err="1"/>
              <a:t>the</a:t>
            </a:r>
            <a:r>
              <a:rPr lang="cs-CZ" dirty="0"/>
              <a:t> </a:t>
            </a:r>
            <a:r>
              <a:rPr lang="cs-CZ" dirty="0" err="1"/>
              <a:t>internal</a:t>
            </a:r>
            <a:r>
              <a:rPr lang="cs-CZ" dirty="0"/>
              <a:t> </a:t>
            </a:r>
            <a:r>
              <a:rPr lang="cs-CZ" dirty="0" err="1"/>
              <a:t>preview</a:t>
            </a:r>
            <a:r>
              <a:rPr lang="cs-CZ" dirty="0"/>
              <a:t> </a:t>
            </a:r>
            <a:r>
              <a:rPr lang="cs-CZ" dirty="0" err="1"/>
              <a:t>outlines</a:t>
            </a:r>
            <a:r>
              <a:rPr lang="cs-CZ" dirty="0"/>
              <a:t> </a:t>
            </a:r>
            <a:r>
              <a:rPr lang="cs-CZ" dirty="0" err="1"/>
              <a:t>the</a:t>
            </a:r>
            <a:r>
              <a:rPr lang="cs-CZ" dirty="0"/>
              <a:t> </a:t>
            </a:r>
            <a:r>
              <a:rPr lang="cs-CZ" dirty="0" err="1"/>
              <a:t>critical</a:t>
            </a:r>
            <a:r>
              <a:rPr lang="cs-CZ" dirty="0"/>
              <a:t> </a:t>
            </a:r>
            <a:r>
              <a:rPr lang="cs-CZ" dirty="0" err="1"/>
              <a:t>points</a:t>
            </a:r>
            <a:r>
              <a:rPr lang="cs-CZ" dirty="0"/>
              <a:t> to </a:t>
            </a:r>
            <a:r>
              <a:rPr lang="cs-CZ" dirty="0" err="1"/>
              <a:t>be</a:t>
            </a:r>
            <a:r>
              <a:rPr lang="cs-CZ" dirty="0"/>
              <a:t> made </a:t>
            </a:r>
            <a:r>
              <a:rPr lang="cs-CZ" dirty="0" err="1"/>
              <a:t>within</a:t>
            </a:r>
            <a:r>
              <a:rPr lang="cs-CZ" dirty="0"/>
              <a:t> </a:t>
            </a:r>
            <a:r>
              <a:rPr lang="cs-CZ" dirty="0" err="1"/>
              <a:t>the</a:t>
            </a:r>
            <a:r>
              <a:rPr lang="cs-CZ" dirty="0"/>
              <a:t> body </a:t>
            </a:r>
            <a:r>
              <a:rPr lang="cs-CZ" dirty="0" err="1"/>
              <a:t>of</a:t>
            </a:r>
            <a:r>
              <a:rPr lang="cs-CZ" dirty="0"/>
              <a:t> </a:t>
            </a:r>
            <a:r>
              <a:rPr lang="cs-CZ" dirty="0" err="1"/>
              <a:t>the</a:t>
            </a:r>
            <a:r>
              <a:rPr lang="cs-CZ" dirty="0"/>
              <a:t> </a:t>
            </a:r>
            <a:r>
              <a:rPr lang="cs-CZ" dirty="0" err="1"/>
              <a:t>speech</a:t>
            </a:r>
            <a:r>
              <a:rPr lang="cs-CZ" dirty="0"/>
              <a:t>. </a:t>
            </a:r>
            <a:endParaRPr lang="cs-CZ" dirty="0" smtClean="0"/>
          </a:p>
          <a:p>
            <a:r>
              <a:rPr lang="cs-CZ" dirty="0" err="1" smtClean="0"/>
              <a:t>Internal</a:t>
            </a:r>
            <a:r>
              <a:rPr lang="cs-CZ" dirty="0" smtClean="0"/>
              <a:t> </a:t>
            </a:r>
            <a:r>
              <a:rPr lang="cs-CZ" dirty="0" err="1"/>
              <a:t>previews</a:t>
            </a:r>
            <a:r>
              <a:rPr lang="cs-CZ" dirty="0"/>
              <a:t> </a:t>
            </a:r>
            <a:r>
              <a:rPr lang="cs-CZ" dirty="0" err="1"/>
              <a:t>cue</a:t>
            </a:r>
            <a:r>
              <a:rPr lang="cs-CZ" dirty="0"/>
              <a:t> </a:t>
            </a:r>
            <a:r>
              <a:rPr lang="cs-CZ" dirty="0" err="1"/>
              <a:t>the</a:t>
            </a:r>
            <a:r>
              <a:rPr lang="cs-CZ" dirty="0"/>
              <a:t> audience to listen </a:t>
            </a:r>
            <a:r>
              <a:rPr lang="cs-CZ" dirty="0" err="1"/>
              <a:t>for</a:t>
            </a:r>
            <a:r>
              <a:rPr lang="cs-CZ" dirty="0"/>
              <a:t> </a:t>
            </a:r>
            <a:r>
              <a:rPr lang="cs-CZ" dirty="0" err="1"/>
              <a:t>the</a:t>
            </a:r>
            <a:r>
              <a:rPr lang="cs-CZ" dirty="0"/>
              <a:t> </a:t>
            </a:r>
            <a:r>
              <a:rPr lang="cs-CZ" dirty="0" err="1"/>
              <a:t>key</a:t>
            </a:r>
            <a:r>
              <a:rPr lang="cs-CZ" dirty="0"/>
              <a:t> </a:t>
            </a:r>
            <a:r>
              <a:rPr lang="cs-CZ" dirty="0" err="1"/>
              <a:t>elements</a:t>
            </a:r>
            <a:r>
              <a:rPr lang="cs-CZ" dirty="0"/>
              <a:t> </a:t>
            </a:r>
            <a:r>
              <a:rPr lang="cs-CZ" dirty="0" err="1"/>
              <a:t>within</a:t>
            </a:r>
            <a:r>
              <a:rPr lang="cs-CZ" dirty="0"/>
              <a:t> major </a:t>
            </a:r>
            <a:r>
              <a:rPr lang="cs-CZ" dirty="0" err="1"/>
              <a:t>points</a:t>
            </a:r>
            <a:r>
              <a:rPr lang="cs-CZ" dirty="0"/>
              <a:t>. </a:t>
            </a:r>
            <a:endParaRPr lang="cs-CZ" dirty="0" smtClean="0"/>
          </a:p>
          <a:p>
            <a:r>
              <a:rPr lang="cs-CZ" dirty="0" err="1" smtClean="0"/>
              <a:t>Examples</a:t>
            </a:r>
            <a:r>
              <a:rPr lang="cs-CZ" dirty="0" smtClean="0"/>
              <a:t> </a:t>
            </a:r>
            <a:r>
              <a:rPr lang="cs-CZ" dirty="0" err="1"/>
              <a:t>of</a:t>
            </a:r>
            <a:r>
              <a:rPr lang="cs-CZ" dirty="0"/>
              <a:t> </a:t>
            </a:r>
            <a:r>
              <a:rPr lang="cs-CZ" dirty="0" err="1"/>
              <a:t>internal</a:t>
            </a:r>
            <a:r>
              <a:rPr lang="cs-CZ" dirty="0"/>
              <a:t> </a:t>
            </a:r>
            <a:r>
              <a:rPr lang="cs-CZ" dirty="0" err="1"/>
              <a:t>previews</a:t>
            </a:r>
            <a:r>
              <a:rPr lang="cs-CZ" dirty="0"/>
              <a:t> </a:t>
            </a:r>
            <a:r>
              <a:rPr lang="cs-CZ" dirty="0" err="1"/>
              <a:t>include</a:t>
            </a:r>
            <a:r>
              <a:rPr lang="cs-CZ" dirty="0"/>
              <a:t> </a:t>
            </a:r>
            <a:r>
              <a:rPr lang="cs-CZ" dirty="0" err="1"/>
              <a:t>statements</a:t>
            </a:r>
            <a:r>
              <a:rPr lang="cs-CZ" dirty="0"/>
              <a:t> </a:t>
            </a:r>
            <a:r>
              <a:rPr lang="cs-CZ" dirty="0" err="1"/>
              <a:t>like</a:t>
            </a:r>
            <a:r>
              <a:rPr lang="cs-CZ" dirty="0"/>
              <a:t> "</a:t>
            </a:r>
            <a:r>
              <a:rPr lang="cs-CZ" dirty="0" err="1"/>
              <a:t>there</a:t>
            </a:r>
            <a:r>
              <a:rPr lang="cs-CZ" dirty="0"/>
              <a:t> are a </a:t>
            </a:r>
            <a:r>
              <a:rPr lang="cs-CZ" dirty="0" err="1"/>
              <a:t>couple</a:t>
            </a:r>
            <a:r>
              <a:rPr lang="cs-CZ" dirty="0"/>
              <a:t> </a:t>
            </a:r>
            <a:r>
              <a:rPr lang="cs-CZ" dirty="0" err="1"/>
              <a:t>of</a:t>
            </a:r>
            <a:r>
              <a:rPr lang="cs-CZ" dirty="0"/>
              <a:t> </a:t>
            </a:r>
            <a:r>
              <a:rPr lang="cs-CZ" dirty="0" err="1"/>
              <a:t>points</a:t>
            </a:r>
            <a:r>
              <a:rPr lang="cs-CZ" dirty="0"/>
              <a:t> I </a:t>
            </a:r>
            <a:r>
              <a:rPr lang="cs-CZ" dirty="0" err="1"/>
              <a:t>would</a:t>
            </a:r>
            <a:r>
              <a:rPr lang="cs-CZ" dirty="0"/>
              <a:t> </a:t>
            </a:r>
            <a:r>
              <a:rPr lang="cs-CZ" dirty="0" err="1"/>
              <a:t>like</a:t>
            </a:r>
            <a:r>
              <a:rPr lang="cs-CZ" dirty="0"/>
              <a:t> to make </a:t>
            </a:r>
            <a:r>
              <a:rPr lang="cs-CZ" dirty="0" err="1"/>
              <a:t>here</a:t>
            </a:r>
            <a:r>
              <a:rPr lang="cs-CZ" dirty="0"/>
              <a:t>," "</a:t>
            </a:r>
            <a:r>
              <a:rPr lang="cs-CZ" dirty="0" err="1"/>
              <a:t>there</a:t>
            </a:r>
            <a:r>
              <a:rPr lang="cs-CZ" dirty="0"/>
              <a:t> </a:t>
            </a:r>
            <a:r>
              <a:rPr lang="cs-CZ" dirty="0" err="1"/>
              <a:t>is</a:t>
            </a:r>
            <a:r>
              <a:rPr lang="cs-CZ" dirty="0"/>
              <a:t> </a:t>
            </a:r>
            <a:r>
              <a:rPr lang="cs-CZ" dirty="0" err="1"/>
              <a:t>both</a:t>
            </a:r>
            <a:r>
              <a:rPr lang="cs-CZ" dirty="0"/>
              <a:t> a </a:t>
            </a:r>
            <a:r>
              <a:rPr lang="cs-CZ" dirty="0" err="1"/>
              <a:t>problem</a:t>
            </a:r>
            <a:r>
              <a:rPr lang="cs-CZ" dirty="0"/>
              <a:t> and a </a:t>
            </a:r>
            <a:r>
              <a:rPr lang="cs-CZ" dirty="0" err="1"/>
              <a:t>solution</a:t>
            </a:r>
            <a:r>
              <a:rPr lang="cs-CZ" dirty="0"/>
              <a:t> to </a:t>
            </a:r>
            <a:r>
              <a:rPr lang="cs-CZ" dirty="0" err="1"/>
              <a:t>propose</a:t>
            </a:r>
            <a:r>
              <a:rPr lang="cs-CZ" dirty="0"/>
              <a:t>," </a:t>
            </a:r>
            <a:r>
              <a:rPr lang="cs-CZ" dirty="0" err="1"/>
              <a:t>or</a:t>
            </a:r>
            <a:r>
              <a:rPr lang="cs-CZ" dirty="0"/>
              <a:t> "</a:t>
            </a:r>
            <a:r>
              <a:rPr lang="cs-CZ" dirty="0" err="1"/>
              <a:t>there</a:t>
            </a:r>
            <a:r>
              <a:rPr lang="cs-CZ" dirty="0"/>
              <a:t> are </a:t>
            </a:r>
            <a:r>
              <a:rPr lang="cs-CZ" dirty="0" err="1"/>
              <a:t>several</a:t>
            </a:r>
            <a:r>
              <a:rPr lang="cs-CZ" dirty="0"/>
              <a:t> </a:t>
            </a:r>
            <a:r>
              <a:rPr lang="cs-CZ" dirty="0" err="1"/>
              <a:t>items</a:t>
            </a:r>
            <a:r>
              <a:rPr lang="cs-CZ" dirty="0"/>
              <a:t> to </a:t>
            </a:r>
            <a:r>
              <a:rPr lang="cs-CZ" dirty="0" err="1"/>
              <a:t>note</a:t>
            </a:r>
            <a:r>
              <a:rPr lang="cs-CZ" dirty="0"/>
              <a:t> in </a:t>
            </a:r>
            <a:r>
              <a:rPr lang="cs-CZ" dirty="0" err="1"/>
              <a:t>this</a:t>
            </a:r>
            <a:r>
              <a:rPr lang="cs-CZ" dirty="0"/>
              <a:t> </a:t>
            </a:r>
            <a:r>
              <a:rPr lang="cs-CZ" dirty="0" err="1"/>
              <a:t>section</a:t>
            </a:r>
            <a:r>
              <a:rPr lang="cs-CZ" dirty="0"/>
              <a:t>." </a:t>
            </a:r>
            <a:endParaRPr lang="cs-CZ" dirty="0" smtClean="0"/>
          </a:p>
          <a:p>
            <a:r>
              <a:rPr lang="cs-CZ" dirty="0" err="1" smtClean="0"/>
              <a:t>Each</a:t>
            </a:r>
            <a:r>
              <a:rPr lang="cs-CZ" dirty="0" smtClean="0"/>
              <a:t> </a:t>
            </a:r>
            <a:r>
              <a:rPr lang="cs-CZ" dirty="0" err="1"/>
              <a:t>of</a:t>
            </a:r>
            <a:r>
              <a:rPr lang="cs-CZ" dirty="0"/>
              <a:t> these </a:t>
            </a:r>
            <a:r>
              <a:rPr lang="cs-CZ" dirty="0" err="1"/>
              <a:t>statements</a:t>
            </a:r>
            <a:r>
              <a:rPr lang="cs-CZ" dirty="0"/>
              <a:t> </a:t>
            </a:r>
            <a:r>
              <a:rPr lang="cs-CZ" dirty="0" err="1"/>
              <a:t>might</a:t>
            </a:r>
            <a:r>
              <a:rPr lang="cs-CZ" dirty="0"/>
              <a:t> </a:t>
            </a:r>
            <a:r>
              <a:rPr lang="cs-CZ" dirty="0" err="1"/>
              <a:t>be</a:t>
            </a:r>
            <a:r>
              <a:rPr lang="cs-CZ" dirty="0"/>
              <a:t> </a:t>
            </a:r>
            <a:r>
              <a:rPr lang="cs-CZ" dirty="0" err="1"/>
              <a:t>followed</a:t>
            </a:r>
            <a:r>
              <a:rPr lang="cs-CZ" dirty="0"/>
              <a:t> by more </a:t>
            </a:r>
            <a:r>
              <a:rPr lang="cs-CZ" dirty="0" err="1"/>
              <a:t>detailed</a:t>
            </a:r>
            <a:r>
              <a:rPr lang="cs-CZ" dirty="0"/>
              <a:t>, </a:t>
            </a:r>
            <a:r>
              <a:rPr lang="cs-CZ" dirty="0" err="1"/>
              <a:t>though</a:t>
            </a:r>
            <a:r>
              <a:rPr lang="cs-CZ" dirty="0"/>
              <a:t> </a:t>
            </a:r>
            <a:r>
              <a:rPr lang="cs-CZ" dirty="0" err="1"/>
              <a:t>brief</a:t>
            </a:r>
            <a:r>
              <a:rPr lang="cs-CZ" dirty="0"/>
              <a:t>, </a:t>
            </a:r>
            <a:r>
              <a:rPr lang="cs-CZ" dirty="0" err="1"/>
              <a:t>explanations</a:t>
            </a:r>
            <a:r>
              <a:rPr lang="cs-CZ" dirty="0"/>
              <a:t> </a:t>
            </a:r>
            <a:r>
              <a:rPr lang="cs-CZ" dirty="0" err="1"/>
              <a:t>of</a:t>
            </a:r>
            <a:r>
              <a:rPr lang="cs-CZ" dirty="0"/>
              <a:t> </a:t>
            </a:r>
            <a:r>
              <a:rPr lang="cs-CZ" dirty="0" err="1"/>
              <a:t>what</a:t>
            </a:r>
            <a:r>
              <a:rPr lang="cs-CZ" dirty="0"/>
              <a:t> </a:t>
            </a:r>
            <a:r>
              <a:rPr lang="cs-CZ" dirty="0" err="1"/>
              <a:t>is</a:t>
            </a:r>
            <a:r>
              <a:rPr lang="cs-CZ" dirty="0"/>
              <a:t> to </a:t>
            </a:r>
            <a:r>
              <a:rPr lang="cs-CZ" dirty="0" err="1"/>
              <a:t>come</a:t>
            </a:r>
            <a:r>
              <a:rPr lang="cs-CZ" dirty="0"/>
              <a:t> in </a:t>
            </a:r>
            <a:r>
              <a:rPr lang="cs-CZ" dirty="0" err="1"/>
              <a:t>the</a:t>
            </a:r>
            <a:r>
              <a:rPr lang="cs-CZ" dirty="0"/>
              <a:t> </a:t>
            </a:r>
            <a:r>
              <a:rPr lang="cs-CZ" dirty="0" err="1"/>
              <a:t>speech</a:t>
            </a:r>
            <a:r>
              <a:rPr lang="cs-CZ" dirty="0"/>
              <a:t>.</a:t>
            </a:r>
            <a:endParaRPr lang="en-US" dirty="0"/>
          </a:p>
          <a:p>
            <a:endParaRPr lang="en-US" dirty="0"/>
          </a:p>
        </p:txBody>
      </p:sp>
    </p:spTree>
    <p:extLst>
      <p:ext uri="{BB962C8B-B14F-4D97-AF65-F5344CB8AC3E}">
        <p14:creationId xmlns:p14="http://schemas.microsoft.com/office/powerpoint/2010/main" val="367417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b="1" dirty="0" err="1"/>
              <a:t>Internal</a:t>
            </a:r>
            <a:r>
              <a:rPr lang="cs-CZ" b="1" dirty="0"/>
              <a:t> </a:t>
            </a:r>
            <a:r>
              <a:rPr lang="cs-CZ" b="1" dirty="0" err="1"/>
              <a:t>Previews</a:t>
            </a:r>
            <a:endParaRPr lang="en-US" dirty="0"/>
          </a:p>
        </p:txBody>
      </p:sp>
      <p:sp>
        <p:nvSpPr>
          <p:cNvPr id="3" name="Zástupný symbol pro obsah 2"/>
          <p:cNvSpPr>
            <a:spLocks noGrp="1"/>
          </p:cNvSpPr>
          <p:nvPr>
            <p:ph idx="1"/>
          </p:nvPr>
        </p:nvSpPr>
        <p:spPr>
          <a:xfrm>
            <a:off x="179512" y="1052736"/>
            <a:ext cx="8856984" cy="5616624"/>
          </a:xfrm>
        </p:spPr>
        <p:txBody>
          <a:bodyPr>
            <a:normAutofit lnSpcReduction="10000"/>
          </a:bodyPr>
          <a:lstStyle/>
          <a:p>
            <a:pPr marL="548640" lvl="1" indent="-182880">
              <a:buClr>
                <a:schemeClr val="accent1">
                  <a:lumMod val="60000"/>
                  <a:lumOff val="40000"/>
                </a:schemeClr>
              </a:buClr>
              <a:buFont typeface="Arial" pitchFamily="34" charset="0"/>
              <a:buChar char="•"/>
              <a:defRPr/>
            </a:pPr>
            <a:r>
              <a:rPr lang="en-US" sz="3600" dirty="0"/>
              <a:t>a statement in the body of the speech that lets the audience know what the speaker is going to discuss next</a:t>
            </a:r>
          </a:p>
          <a:p>
            <a:pPr marL="548640" lvl="1" indent="-182880">
              <a:buClr>
                <a:schemeClr val="accent1">
                  <a:lumMod val="60000"/>
                  <a:lumOff val="40000"/>
                </a:schemeClr>
              </a:buClr>
              <a:buFont typeface="Arial" pitchFamily="34" charset="0"/>
              <a:buChar char="•"/>
              <a:defRPr/>
            </a:pPr>
            <a:r>
              <a:rPr lang="en-US" sz="3600" dirty="0"/>
              <a:t>Use internal previews when they will help speakers keep track of ideas</a:t>
            </a:r>
          </a:p>
          <a:p>
            <a:pPr marL="548640" lvl="1" indent="-182880">
              <a:buClr>
                <a:schemeClr val="accent1">
                  <a:lumMod val="60000"/>
                  <a:lumOff val="40000"/>
                </a:schemeClr>
              </a:buClr>
              <a:buFont typeface="Arial" pitchFamily="34" charset="0"/>
              <a:buChar char="•"/>
              <a:defRPr/>
            </a:pPr>
            <a:r>
              <a:rPr lang="en-US" sz="3600" dirty="0"/>
              <a:t>Example: In discussing how Asian Americans have been stereotyped in the mass media, we will look first at the origins of the problem and second at its continuing impact today.</a:t>
            </a:r>
          </a:p>
          <a:p>
            <a:endParaRPr lang="en-US" dirty="0"/>
          </a:p>
        </p:txBody>
      </p:sp>
    </p:spTree>
    <p:extLst>
      <p:ext uri="{BB962C8B-B14F-4D97-AF65-F5344CB8AC3E}">
        <p14:creationId xmlns:p14="http://schemas.microsoft.com/office/powerpoint/2010/main" val="106061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Internal</a:t>
            </a:r>
            <a:r>
              <a:rPr lang="cs-CZ" b="1" dirty="0"/>
              <a:t> </a:t>
            </a:r>
            <a:r>
              <a:rPr lang="cs-CZ" b="1" dirty="0" err="1"/>
              <a:t>Summaries</a:t>
            </a:r>
            <a:endParaRPr lang="en-US" dirty="0"/>
          </a:p>
        </p:txBody>
      </p:sp>
      <p:sp>
        <p:nvSpPr>
          <p:cNvPr id="3" name="Zástupný symbol pro obsah 2"/>
          <p:cNvSpPr>
            <a:spLocks noGrp="1"/>
          </p:cNvSpPr>
          <p:nvPr>
            <p:ph idx="1"/>
          </p:nvPr>
        </p:nvSpPr>
        <p:spPr>
          <a:xfrm>
            <a:off x="457200" y="1052736"/>
            <a:ext cx="8229600" cy="5616624"/>
          </a:xfrm>
        </p:spPr>
        <p:txBody>
          <a:bodyPr>
            <a:normAutofit fontScale="92500" lnSpcReduction="20000"/>
          </a:bodyPr>
          <a:lstStyle/>
          <a:p>
            <a:r>
              <a:rPr lang="cs-CZ" dirty="0" err="1"/>
              <a:t>Internal</a:t>
            </a:r>
            <a:r>
              <a:rPr lang="cs-CZ" dirty="0"/>
              <a:t> </a:t>
            </a:r>
            <a:r>
              <a:rPr lang="cs-CZ" dirty="0" err="1"/>
              <a:t>summaries</a:t>
            </a:r>
            <a:r>
              <a:rPr lang="cs-CZ" dirty="0"/>
              <a:t>, in </a:t>
            </a:r>
            <a:r>
              <a:rPr lang="cs-CZ" dirty="0" err="1"/>
              <a:t>contrast</a:t>
            </a:r>
            <a:r>
              <a:rPr lang="cs-CZ" dirty="0"/>
              <a:t> to </a:t>
            </a:r>
            <a:r>
              <a:rPr lang="cs-CZ" dirty="0" err="1"/>
              <a:t>internal</a:t>
            </a:r>
            <a:r>
              <a:rPr lang="cs-CZ" dirty="0"/>
              <a:t> </a:t>
            </a:r>
            <a:r>
              <a:rPr lang="cs-CZ" dirty="0" err="1"/>
              <a:t>previews</a:t>
            </a:r>
            <a:r>
              <a:rPr lang="cs-CZ" dirty="0"/>
              <a:t>, </a:t>
            </a:r>
            <a:r>
              <a:rPr lang="cs-CZ" dirty="0" err="1"/>
              <a:t>review</a:t>
            </a:r>
            <a:r>
              <a:rPr lang="cs-CZ" dirty="0"/>
              <a:t> </a:t>
            </a:r>
            <a:r>
              <a:rPr lang="cs-CZ" dirty="0" err="1"/>
              <a:t>the</a:t>
            </a:r>
            <a:r>
              <a:rPr lang="cs-CZ" dirty="0"/>
              <a:t> </a:t>
            </a:r>
            <a:r>
              <a:rPr lang="cs-CZ" dirty="0" err="1"/>
              <a:t>key</a:t>
            </a:r>
            <a:r>
              <a:rPr lang="cs-CZ" dirty="0"/>
              <a:t> </a:t>
            </a:r>
            <a:r>
              <a:rPr lang="cs-CZ" dirty="0" err="1"/>
              <a:t>points</a:t>
            </a:r>
            <a:r>
              <a:rPr lang="cs-CZ" dirty="0"/>
              <a:t> a </a:t>
            </a:r>
            <a:r>
              <a:rPr lang="cs-CZ" dirty="0" err="1"/>
              <a:t>speaker</a:t>
            </a:r>
            <a:r>
              <a:rPr lang="cs-CZ" dirty="0"/>
              <a:t> just made. </a:t>
            </a:r>
            <a:endParaRPr lang="cs-CZ" dirty="0" smtClean="0"/>
          </a:p>
          <a:p>
            <a:r>
              <a:rPr lang="cs-CZ" dirty="0" smtClean="0"/>
              <a:t>These </a:t>
            </a:r>
            <a:r>
              <a:rPr lang="cs-CZ" dirty="0" err="1"/>
              <a:t>regular</a:t>
            </a:r>
            <a:r>
              <a:rPr lang="cs-CZ" dirty="0"/>
              <a:t> </a:t>
            </a:r>
            <a:r>
              <a:rPr lang="cs-CZ" dirty="0" err="1"/>
              <a:t>summaries</a:t>
            </a:r>
            <a:r>
              <a:rPr lang="cs-CZ" dirty="0"/>
              <a:t> </a:t>
            </a:r>
            <a:r>
              <a:rPr lang="cs-CZ" dirty="0" err="1"/>
              <a:t>help</a:t>
            </a:r>
            <a:r>
              <a:rPr lang="cs-CZ" dirty="0"/>
              <a:t> </a:t>
            </a:r>
            <a:r>
              <a:rPr lang="cs-CZ" dirty="0" err="1"/>
              <a:t>the</a:t>
            </a:r>
            <a:r>
              <a:rPr lang="cs-CZ" dirty="0"/>
              <a:t> audience to </a:t>
            </a:r>
            <a:r>
              <a:rPr lang="cs-CZ" dirty="0" err="1"/>
              <a:t>remember</a:t>
            </a:r>
            <a:r>
              <a:rPr lang="cs-CZ" dirty="0"/>
              <a:t> </a:t>
            </a:r>
            <a:r>
              <a:rPr lang="cs-CZ" dirty="0" err="1"/>
              <a:t>the</a:t>
            </a:r>
            <a:r>
              <a:rPr lang="cs-CZ" dirty="0"/>
              <a:t> </a:t>
            </a:r>
            <a:r>
              <a:rPr lang="cs-CZ" dirty="0" err="1"/>
              <a:t>key</a:t>
            </a:r>
            <a:r>
              <a:rPr lang="cs-CZ" dirty="0"/>
              <a:t> </a:t>
            </a:r>
            <a:r>
              <a:rPr lang="cs-CZ" dirty="0" err="1"/>
              <a:t>points</a:t>
            </a:r>
            <a:r>
              <a:rPr lang="cs-CZ" dirty="0"/>
              <a:t> just </a:t>
            </a:r>
            <a:r>
              <a:rPr lang="cs-CZ" dirty="0" err="1"/>
              <a:t>articulated</a:t>
            </a:r>
            <a:r>
              <a:rPr lang="cs-CZ" dirty="0"/>
              <a:t> by </a:t>
            </a:r>
            <a:r>
              <a:rPr lang="cs-CZ" dirty="0" err="1"/>
              <a:t>the</a:t>
            </a:r>
            <a:r>
              <a:rPr lang="cs-CZ" dirty="0"/>
              <a:t> </a:t>
            </a:r>
            <a:r>
              <a:rPr lang="cs-CZ" dirty="0" err="1"/>
              <a:t>speaker</a:t>
            </a:r>
            <a:r>
              <a:rPr lang="cs-CZ" dirty="0"/>
              <a:t>. </a:t>
            </a:r>
            <a:endParaRPr lang="cs-CZ" dirty="0" smtClean="0"/>
          </a:p>
          <a:p>
            <a:r>
              <a:rPr lang="cs-CZ" dirty="0" err="1" smtClean="0"/>
              <a:t>Examples</a:t>
            </a:r>
            <a:r>
              <a:rPr lang="cs-CZ" dirty="0" smtClean="0"/>
              <a:t> </a:t>
            </a:r>
            <a:r>
              <a:rPr lang="cs-CZ" dirty="0" err="1"/>
              <a:t>of</a:t>
            </a:r>
            <a:r>
              <a:rPr lang="cs-CZ" dirty="0"/>
              <a:t> </a:t>
            </a:r>
            <a:r>
              <a:rPr lang="cs-CZ" dirty="0" err="1"/>
              <a:t>internal</a:t>
            </a:r>
            <a:r>
              <a:rPr lang="cs-CZ" dirty="0"/>
              <a:t> </a:t>
            </a:r>
            <a:r>
              <a:rPr lang="cs-CZ" dirty="0" err="1"/>
              <a:t>summaries</a:t>
            </a:r>
            <a:r>
              <a:rPr lang="cs-CZ" dirty="0"/>
              <a:t> </a:t>
            </a:r>
            <a:r>
              <a:rPr lang="cs-CZ" dirty="0" err="1"/>
              <a:t>include</a:t>
            </a:r>
            <a:r>
              <a:rPr lang="cs-CZ" dirty="0"/>
              <a:t> </a:t>
            </a:r>
            <a:r>
              <a:rPr lang="cs-CZ" dirty="0" err="1"/>
              <a:t>statements</a:t>
            </a:r>
            <a:r>
              <a:rPr lang="cs-CZ" dirty="0"/>
              <a:t> </a:t>
            </a:r>
            <a:r>
              <a:rPr lang="cs-CZ" dirty="0" err="1"/>
              <a:t>like</a:t>
            </a:r>
            <a:r>
              <a:rPr lang="cs-CZ" dirty="0"/>
              <a:t> "I </a:t>
            </a:r>
            <a:r>
              <a:rPr lang="cs-CZ" dirty="0" err="1"/>
              <a:t>have</a:t>
            </a:r>
            <a:r>
              <a:rPr lang="cs-CZ" dirty="0"/>
              <a:t> </a:t>
            </a:r>
            <a:r>
              <a:rPr lang="cs-CZ" dirty="0" err="1"/>
              <a:t>reviewed</a:t>
            </a:r>
            <a:r>
              <a:rPr lang="cs-CZ" dirty="0"/>
              <a:t>...," "</a:t>
            </a:r>
            <a:r>
              <a:rPr lang="cs-CZ" dirty="0" err="1"/>
              <a:t>Now</a:t>
            </a:r>
            <a:r>
              <a:rPr lang="cs-CZ" dirty="0"/>
              <a:t> </a:t>
            </a:r>
            <a:r>
              <a:rPr lang="cs-CZ" dirty="0" err="1"/>
              <a:t>that</a:t>
            </a:r>
            <a:r>
              <a:rPr lang="cs-CZ" dirty="0"/>
              <a:t> I </a:t>
            </a:r>
            <a:r>
              <a:rPr lang="cs-CZ" dirty="0" err="1"/>
              <a:t>have</a:t>
            </a:r>
            <a:r>
              <a:rPr lang="cs-CZ" dirty="0"/>
              <a:t> </a:t>
            </a:r>
            <a:r>
              <a:rPr lang="cs-CZ" dirty="0" err="1"/>
              <a:t>talked</a:t>
            </a:r>
            <a:r>
              <a:rPr lang="cs-CZ" dirty="0"/>
              <a:t> </a:t>
            </a:r>
            <a:r>
              <a:rPr lang="cs-CZ" dirty="0" err="1"/>
              <a:t>about</a:t>
            </a:r>
            <a:r>
              <a:rPr lang="cs-CZ" dirty="0"/>
              <a:t> a </a:t>
            </a:r>
            <a:r>
              <a:rPr lang="cs-CZ" dirty="0" err="1"/>
              <a:t>couple</a:t>
            </a:r>
            <a:r>
              <a:rPr lang="cs-CZ" dirty="0"/>
              <a:t> </a:t>
            </a:r>
            <a:r>
              <a:rPr lang="cs-CZ" dirty="0" err="1"/>
              <a:t>of</a:t>
            </a:r>
            <a:r>
              <a:rPr lang="cs-CZ" dirty="0"/>
              <a:t> </a:t>
            </a:r>
            <a:r>
              <a:rPr lang="cs-CZ" dirty="0" err="1"/>
              <a:t>the</a:t>
            </a:r>
            <a:r>
              <a:rPr lang="cs-CZ" dirty="0"/>
              <a:t> </a:t>
            </a:r>
            <a:r>
              <a:rPr lang="cs-CZ" dirty="0" err="1"/>
              <a:t>key</a:t>
            </a:r>
            <a:r>
              <a:rPr lang="cs-CZ" dirty="0"/>
              <a:t> </a:t>
            </a:r>
            <a:r>
              <a:rPr lang="cs-CZ" dirty="0" err="1"/>
              <a:t>points</a:t>
            </a:r>
            <a:r>
              <a:rPr lang="cs-CZ" dirty="0"/>
              <a:t>," </a:t>
            </a:r>
            <a:r>
              <a:rPr lang="cs-CZ" dirty="0" err="1"/>
              <a:t>or</a:t>
            </a:r>
            <a:r>
              <a:rPr lang="cs-CZ" dirty="0"/>
              <a:t> "to </a:t>
            </a:r>
            <a:r>
              <a:rPr lang="cs-CZ" dirty="0" err="1"/>
              <a:t>summarize</a:t>
            </a:r>
            <a:r>
              <a:rPr lang="cs-CZ" dirty="0"/>
              <a:t> </a:t>
            </a:r>
            <a:r>
              <a:rPr lang="cs-CZ" dirty="0" err="1"/>
              <a:t>briefly</a:t>
            </a:r>
            <a:r>
              <a:rPr lang="cs-CZ" dirty="0"/>
              <a:t> </a:t>
            </a:r>
            <a:r>
              <a:rPr lang="cs-CZ" dirty="0" err="1"/>
              <a:t>what</a:t>
            </a:r>
            <a:r>
              <a:rPr lang="cs-CZ" dirty="0"/>
              <a:t> </a:t>
            </a:r>
            <a:r>
              <a:rPr lang="cs-CZ" dirty="0" err="1"/>
              <a:t>was</a:t>
            </a:r>
            <a:r>
              <a:rPr lang="cs-CZ" dirty="0"/>
              <a:t> just </a:t>
            </a:r>
            <a:r>
              <a:rPr lang="cs-CZ" dirty="0" err="1"/>
              <a:t>discussed</a:t>
            </a:r>
            <a:r>
              <a:rPr lang="cs-CZ" dirty="0"/>
              <a:t>..." </a:t>
            </a:r>
            <a:endParaRPr lang="cs-CZ" dirty="0" smtClean="0"/>
          </a:p>
          <a:p>
            <a:r>
              <a:rPr lang="cs-CZ" dirty="0" err="1" smtClean="0"/>
              <a:t>Each</a:t>
            </a:r>
            <a:r>
              <a:rPr lang="cs-CZ" dirty="0" smtClean="0"/>
              <a:t> </a:t>
            </a:r>
            <a:r>
              <a:rPr lang="cs-CZ" dirty="0" err="1"/>
              <a:t>of</a:t>
            </a:r>
            <a:r>
              <a:rPr lang="cs-CZ" dirty="0"/>
              <a:t> these </a:t>
            </a:r>
            <a:r>
              <a:rPr lang="cs-CZ" dirty="0" err="1"/>
              <a:t>statements</a:t>
            </a:r>
            <a:r>
              <a:rPr lang="cs-CZ" dirty="0"/>
              <a:t> </a:t>
            </a:r>
            <a:r>
              <a:rPr lang="cs-CZ" dirty="0" err="1"/>
              <a:t>would</a:t>
            </a:r>
            <a:r>
              <a:rPr lang="cs-CZ" dirty="0"/>
              <a:t> </a:t>
            </a:r>
            <a:r>
              <a:rPr lang="cs-CZ" dirty="0" err="1"/>
              <a:t>be</a:t>
            </a:r>
            <a:r>
              <a:rPr lang="cs-CZ" dirty="0"/>
              <a:t> </a:t>
            </a:r>
            <a:r>
              <a:rPr lang="cs-CZ" dirty="0" err="1"/>
              <a:t>followed</a:t>
            </a:r>
            <a:r>
              <a:rPr lang="cs-CZ" dirty="0"/>
              <a:t> by more </a:t>
            </a:r>
            <a:r>
              <a:rPr lang="cs-CZ" dirty="0" err="1"/>
              <a:t>specific</a:t>
            </a:r>
            <a:r>
              <a:rPr lang="cs-CZ" dirty="0"/>
              <a:t> but </a:t>
            </a:r>
            <a:r>
              <a:rPr lang="cs-CZ" dirty="0" err="1"/>
              <a:t>still</a:t>
            </a:r>
            <a:r>
              <a:rPr lang="cs-CZ" dirty="0"/>
              <a:t> </a:t>
            </a:r>
            <a:r>
              <a:rPr lang="cs-CZ" dirty="0" err="1"/>
              <a:t>brief</a:t>
            </a:r>
            <a:r>
              <a:rPr lang="cs-CZ" dirty="0"/>
              <a:t> </a:t>
            </a:r>
            <a:r>
              <a:rPr lang="cs-CZ" dirty="0" err="1"/>
              <a:t>summaries</a:t>
            </a:r>
            <a:r>
              <a:rPr lang="cs-CZ" dirty="0"/>
              <a:t>. </a:t>
            </a:r>
            <a:endParaRPr lang="cs-CZ" dirty="0" smtClean="0"/>
          </a:p>
          <a:p>
            <a:r>
              <a:rPr lang="cs-CZ" dirty="0" err="1" smtClean="0"/>
              <a:t>Internal</a:t>
            </a:r>
            <a:r>
              <a:rPr lang="cs-CZ" dirty="0" smtClean="0"/>
              <a:t> </a:t>
            </a:r>
            <a:r>
              <a:rPr lang="cs-CZ" dirty="0" err="1"/>
              <a:t>summaries</a:t>
            </a:r>
            <a:r>
              <a:rPr lang="cs-CZ" dirty="0"/>
              <a:t> </a:t>
            </a:r>
            <a:r>
              <a:rPr lang="cs-CZ" dirty="0" err="1"/>
              <a:t>reinforce</a:t>
            </a:r>
            <a:r>
              <a:rPr lang="cs-CZ" dirty="0"/>
              <a:t> </a:t>
            </a:r>
            <a:r>
              <a:rPr lang="cs-CZ" dirty="0" err="1"/>
              <a:t>the</a:t>
            </a:r>
            <a:r>
              <a:rPr lang="cs-CZ" dirty="0"/>
              <a:t> </a:t>
            </a:r>
            <a:r>
              <a:rPr lang="cs-CZ" dirty="0" err="1"/>
              <a:t>key</a:t>
            </a:r>
            <a:r>
              <a:rPr lang="cs-CZ" dirty="0"/>
              <a:t> </a:t>
            </a:r>
            <a:r>
              <a:rPr lang="cs-CZ" dirty="0" err="1"/>
              <a:t>issues</a:t>
            </a:r>
            <a:r>
              <a:rPr lang="cs-CZ" dirty="0"/>
              <a:t> in </a:t>
            </a:r>
            <a:r>
              <a:rPr lang="cs-CZ" dirty="0" err="1"/>
              <a:t>the</a:t>
            </a:r>
            <a:r>
              <a:rPr lang="cs-CZ" dirty="0"/>
              <a:t> </a:t>
            </a:r>
            <a:r>
              <a:rPr lang="cs-CZ" dirty="0" err="1"/>
              <a:t>speech</a:t>
            </a:r>
            <a:r>
              <a:rPr lang="cs-CZ" dirty="0"/>
              <a:t>.</a:t>
            </a:r>
            <a:endParaRPr lang="en-US" dirty="0"/>
          </a:p>
          <a:p>
            <a:endParaRPr lang="en-US" dirty="0"/>
          </a:p>
        </p:txBody>
      </p:sp>
    </p:spTree>
    <p:extLst>
      <p:ext uri="{BB962C8B-B14F-4D97-AF65-F5344CB8AC3E}">
        <p14:creationId xmlns:p14="http://schemas.microsoft.com/office/powerpoint/2010/main" val="1340227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Internal</a:t>
            </a:r>
            <a:r>
              <a:rPr lang="cs-CZ" b="1" dirty="0"/>
              <a:t> </a:t>
            </a:r>
            <a:r>
              <a:rPr lang="cs-CZ" b="1" dirty="0" err="1"/>
              <a:t>Summaries</a:t>
            </a:r>
            <a:endParaRPr lang="en-US" dirty="0"/>
          </a:p>
        </p:txBody>
      </p:sp>
      <p:sp>
        <p:nvSpPr>
          <p:cNvPr id="3" name="Zástupný symbol pro obsah 2"/>
          <p:cNvSpPr>
            <a:spLocks noGrp="1"/>
          </p:cNvSpPr>
          <p:nvPr>
            <p:ph idx="1"/>
          </p:nvPr>
        </p:nvSpPr>
        <p:spPr>
          <a:xfrm>
            <a:off x="457200" y="1052736"/>
            <a:ext cx="8229600" cy="5616624"/>
          </a:xfrm>
        </p:spPr>
        <p:txBody>
          <a:bodyPr>
            <a:normAutofit/>
          </a:bodyPr>
          <a:lstStyle/>
          <a:p>
            <a:pPr marL="548640" lvl="1" indent="-182880">
              <a:buClr>
                <a:schemeClr val="accent1">
                  <a:lumMod val="60000"/>
                  <a:lumOff val="40000"/>
                </a:schemeClr>
              </a:buClr>
              <a:buFont typeface="Arial" pitchFamily="34" charset="0"/>
              <a:buChar char="•"/>
              <a:defRPr/>
            </a:pPr>
            <a:endParaRPr lang="cs-CZ" sz="3600" dirty="0" smtClean="0"/>
          </a:p>
          <a:p>
            <a:pPr marL="548640" lvl="1" indent="-182880">
              <a:buClr>
                <a:schemeClr val="accent1">
                  <a:lumMod val="60000"/>
                  <a:lumOff val="40000"/>
                </a:schemeClr>
              </a:buClr>
              <a:buFont typeface="Arial" pitchFamily="34" charset="0"/>
              <a:buChar char="•"/>
              <a:defRPr/>
            </a:pPr>
            <a:r>
              <a:rPr lang="en-US" sz="3600" dirty="0" smtClean="0"/>
              <a:t>a </a:t>
            </a:r>
            <a:r>
              <a:rPr lang="en-US" sz="3600" dirty="0"/>
              <a:t>statement in the body of the speech that summarizes the speaker’s preceding point or points</a:t>
            </a:r>
          </a:p>
          <a:p>
            <a:pPr marL="548640" lvl="1" indent="-182880">
              <a:buClr>
                <a:schemeClr val="accent1">
                  <a:lumMod val="60000"/>
                  <a:lumOff val="40000"/>
                </a:schemeClr>
              </a:buClr>
              <a:buFont typeface="Arial" pitchFamily="34" charset="0"/>
              <a:buChar char="•"/>
              <a:defRPr/>
            </a:pPr>
            <a:r>
              <a:rPr lang="en-US" sz="3600" dirty="0"/>
              <a:t>Use internal summaries when you’ve just finished a complex or significant main point or set of main points</a:t>
            </a:r>
            <a:endParaRPr lang="en-US" dirty="0"/>
          </a:p>
        </p:txBody>
      </p:sp>
    </p:spTree>
    <p:extLst>
      <p:ext uri="{BB962C8B-B14F-4D97-AF65-F5344CB8AC3E}">
        <p14:creationId xmlns:p14="http://schemas.microsoft.com/office/powerpoint/2010/main" val="460882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Internal</a:t>
            </a:r>
            <a:r>
              <a:rPr lang="cs-CZ" b="1" dirty="0"/>
              <a:t> </a:t>
            </a:r>
            <a:r>
              <a:rPr lang="cs-CZ" b="1" dirty="0" err="1"/>
              <a:t>Summaries</a:t>
            </a:r>
            <a:endParaRPr lang="en-US" dirty="0"/>
          </a:p>
        </p:txBody>
      </p:sp>
      <p:sp>
        <p:nvSpPr>
          <p:cNvPr id="3" name="Zástupný symbol pro obsah 2"/>
          <p:cNvSpPr>
            <a:spLocks noGrp="1"/>
          </p:cNvSpPr>
          <p:nvPr>
            <p:ph idx="1"/>
          </p:nvPr>
        </p:nvSpPr>
        <p:spPr>
          <a:xfrm>
            <a:off x="457200" y="1052736"/>
            <a:ext cx="8229600" cy="5616624"/>
          </a:xfrm>
        </p:spPr>
        <p:txBody>
          <a:bodyPr>
            <a:normAutofit fontScale="92500" lnSpcReduction="10000"/>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Example:</a:t>
            </a:r>
          </a:p>
          <a:p>
            <a:pPr marL="732472" lvl="2" indent="0">
              <a:buClr>
                <a:schemeClr val="accent1">
                  <a:lumMod val="60000"/>
                  <a:lumOff val="40000"/>
                </a:schemeClr>
              </a:buClr>
              <a:buNone/>
              <a:defRPr/>
            </a:pPr>
            <a:r>
              <a:rPr lang="en-US" sz="3600" dirty="0"/>
              <a:t>[Internal Summary] Let’s pause for a moment to summarize what we have found so far. First, we have seen that  America’s criminal justice system is less effective than it should be in deterring crime. Second, we have seen that prison programs to rehabilitate prisoners have been far from successful. [Transition] We are now ready to explore solutions to these problems.</a:t>
            </a:r>
          </a:p>
          <a:p>
            <a:pPr marL="548640" lvl="1" indent="-182880">
              <a:buClr>
                <a:schemeClr val="accent1">
                  <a:lumMod val="60000"/>
                  <a:lumOff val="40000"/>
                </a:schemeClr>
              </a:buClr>
              <a:buFont typeface="Arial" pitchFamily="34" charset="0"/>
              <a:buChar char="•"/>
              <a:defRPr/>
            </a:pPr>
            <a:endParaRPr lang="cs-CZ" sz="3600" dirty="0" smtClean="0"/>
          </a:p>
        </p:txBody>
      </p:sp>
    </p:spTree>
    <p:extLst>
      <p:ext uri="{BB962C8B-B14F-4D97-AF65-F5344CB8AC3E}">
        <p14:creationId xmlns:p14="http://schemas.microsoft.com/office/powerpoint/2010/main" val="981875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856</Words>
  <Application>Microsoft Office PowerPoint</Application>
  <PresentationFormat>Předvádění na obrazovce (4:3)</PresentationFormat>
  <Paragraphs>59</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systému Office</vt:lpstr>
      <vt:lpstr> CONNECTIVES </vt:lpstr>
      <vt:lpstr>Transitions </vt:lpstr>
      <vt:lpstr>Transitions </vt:lpstr>
      <vt:lpstr>Transitional Phrases</vt:lpstr>
      <vt:lpstr>Internal Previews</vt:lpstr>
      <vt:lpstr>Internal Previews</vt:lpstr>
      <vt:lpstr>Internal Summaries</vt:lpstr>
      <vt:lpstr>Internal Summaries</vt:lpstr>
      <vt:lpstr>Internal Summaries</vt:lpstr>
      <vt:lpstr>Signposts</vt:lpstr>
      <vt:lpstr>Signposts</vt:lpstr>
      <vt:lpstr>Signposts</vt:lpstr>
      <vt:lpstr>Signposts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Transitions </dc:title>
  <dc:creator>Rene</dc:creator>
  <cp:lastModifiedBy>Rene</cp:lastModifiedBy>
  <cp:revision>5</cp:revision>
  <dcterms:created xsi:type="dcterms:W3CDTF">2021-10-05T19:36:16Z</dcterms:created>
  <dcterms:modified xsi:type="dcterms:W3CDTF">2021-10-05T20:09:03Z</dcterms:modified>
</cp:coreProperties>
</file>