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C63E3A9-A628-49AB-9259-AC5D19B880EA}"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C63E3A9-A628-49AB-9259-AC5D19B880EA}" type="datetimeFigureOut">
              <a:rPr lang="cs-CZ" smtClean="0"/>
              <a:t>8.10.2018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C63E3A9-A628-49AB-9259-AC5D19B880EA}" type="datetimeFigureOut">
              <a:rPr lang="cs-CZ" smtClean="0"/>
              <a:t>8.10.2018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C63E3A9-A628-49AB-9259-AC5D19B880EA}" type="datetimeFigureOut">
              <a:rPr lang="cs-CZ" smtClean="0"/>
              <a:t>8.10.2018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C63E3A9-A628-49AB-9259-AC5D19B880EA}"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C63E3A9-A628-49AB-9259-AC5D19B880EA}"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3E3A9-A628-49AB-9259-AC5D19B880EA}" type="datetimeFigureOut">
              <a:rPr lang="cs-CZ" smtClean="0"/>
              <a:t>8.10.2018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8B420-A828-4ABF-B9BD-B50868D40CFD}"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Making Sure The Message is Clear</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fontScale="92500" lnSpcReduction="20000"/>
          </a:bodyPr>
          <a:lstStyle/>
          <a:p>
            <a:r>
              <a:rPr lang="en-US" dirty="0" smtClean="0"/>
              <a:t>5. Define your terms. </a:t>
            </a:r>
            <a:endParaRPr lang="cs-CZ" dirty="0" smtClean="0"/>
          </a:p>
          <a:p>
            <a:pPr lvl="1"/>
            <a:r>
              <a:rPr lang="en-US" dirty="0" smtClean="0"/>
              <a:t>One of the most common (and annoying) mistakes speakers make is forgetting that the audience may not know what your terms mean OR they may use the term to mean something different. </a:t>
            </a:r>
            <a:endParaRPr lang="cs-CZ" dirty="0" smtClean="0"/>
          </a:p>
          <a:p>
            <a:pPr lvl="1"/>
            <a:r>
              <a:rPr lang="en-US" dirty="0" smtClean="0"/>
              <a:t>Make a point of defining your terms to your audience. You may do this by resorting to dictionary definitions or you may use a casual or informal definition prefaced with something like "When I use the word </a:t>
            </a:r>
            <a:r>
              <a:rPr lang="en-US" u="sng" dirty="0" smtClean="0"/>
              <a:t>X,I</a:t>
            </a:r>
            <a:r>
              <a:rPr lang="en-US" dirty="0" smtClean="0"/>
              <a:t> mean...". </a:t>
            </a:r>
            <a:endParaRPr lang="cs-CZ" dirty="0" smtClean="0"/>
          </a:p>
          <a:p>
            <a:pPr lvl="1"/>
            <a:r>
              <a:rPr lang="en-US" dirty="0" smtClean="0"/>
              <a:t>Whether formal or informal, as long as everyone is "singing from the same song sheet," you are much more assured of achieving clarity of ideas. </a:t>
            </a:r>
            <a:endParaRPr lang="cs-CZ" dirty="0" smtClean="0"/>
          </a:p>
          <a:p>
            <a:pPr lvl="1"/>
            <a:endParaRPr lang="cs-CZ" dirty="0"/>
          </a:p>
          <a:p>
            <a:pPr lvl="1"/>
            <a:r>
              <a:rPr lang="en-US" dirty="0" smtClean="0"/>
              <a:t>Audio visual aids are enormously helpful here. Both seeing and hearing new words will enhance audience comprehensive tremendously.</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0"/>
            <a:ext cx="8229600" cy="6858000"/>
          </a:xfrm>
        </p:spPr>
        <p:txBody>
          <a:bodyPr>
            <a:normAutofit fontScale="85000" lnSpcReduction="10000"/>
          </a:bodyPr>
          <a:lstStyle/>
          <a:p>
            <a:pPr>
              <a:buNone/>
            </a:pPr>
            <a:endParaRPr lang="cs-CZ" dirty="0" smtClean="0"/>
          </a:p>
          <a:p>
            <a:pPr lvl="1"/>
            <a:r>
              <a:rPr lang="en-US" dirty="0" smtClean="0"/>
              <a:t>The importance of defining your terms cannot be overemphasized in presentations that are technical in nature or where you are addressing a general audience about a specialized subject. </a:t>
            </a:r>
            <a:endParaRPr lang="cs-CZ" dirty="0" smtClean="0"/>
          </a:p>
          <a:p>
            <a:pPr lvl="1"/>
            <a:r>
              <a:rPr lang="en-US" dirty="0" smtClean="0"/>
              <a:t>Many speakers "turn off" an audience by failing to tell what a word means or by using jargon, abbreviations or other specialized terms that leave out listeners. </a:t>
            </a:r>
            <a:endParaRPr lang="cs-CZ" dirty="0" smtClean="0"/>
          </a:p>
          <a:p>
            <a:pPr lvl="1"/>
            <a:r>
              <a:rPr lang="en-US" dirty="0" smtClean="0"/>
              <a:t>Speakers who do this run the risk of presenting themselves as arrogant, indifferent or "power-tripping. </a:t>
            </a:r>
            <a:endParaRPr lang="cs-CZ" dirty="0" smtClean="0"/>
          </a:p>
          <a:p>
            <a:pPr lvl="1"/>
            <a:endParaRPr lang="cs-CZ" dirty="0" smtClean="0"/>
          </a:p>
          <a:p>
            <a:pPr lvl="1"/>
            <a:r>
              <a:rPr lang="en-US" dirty="0" smtClean="0"/>
              <a:t>Almost everyone who is a specialist or a professional speaks some kind of jargon. When one uses these terms constantly, it is very hard to remember that others do not use them at all or do not use them in the same way. </a:t>
            </a:r>
            <a:endParaRPr lang="cs-CZ" dirty="0" smtClean="0"/>
          </a:p>
          <a:p>
            <a:pPr lvl="1"/>
            <a:r>
              <a:rPr lang="en-US" dirty="0" smtClean="0"/>
              <a:t>Try, try, try to remember that we may all use the same words but we don't necessarily use them to mean the same thing.</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fontScale="92500" lnSpcReduction="10000"/>
          </a:bodyPr>
          <a:lstStyle/>
          <a:p>
            <a:r>
              <a:rPr lang="en-US" dirty="0"/>
              <a:t>6. Give examples </a:t>
            </a:r>
            <a:endParaRPr lang="cs-CZ" dirty="0" smtClean="0"/>
          </a:p>
          <a:p>
            <a:r>
              <a:rPr lang="en-US" dirty="0" smtClean="0"/>
              <a:t>Examples </a:t>
            </a:r>
            <a:r>
              <a:rPr lang="en-US" dirty="0"/>
              <a:t>are so commonly used that we take them for granted. Almost nothing helps explain an idea better than an example. </a:t>
            </a:r>
            <a:endParaRPr lang="cs-CZ" dirty="0" smtClean="0"/>
          </a:p>
          <a:p>
            <a:r>
              <a:rPr lang="en-US" dirty="0" smtClean="0"/>
              <a:t>Examples </a:t>
            </a:r>
            <a:r>
              <a:rPr lang="en-US" dirty="0"/>
              <a:t>clarify, add interest, scope and relevance and indicate that you understand your listeners' needs and know their frame of reference. </a:t>
            </a:r>
            <a:endParaRPr lang="cs-CZ" dirty="0" smtClean="0"/>
          </a:p>
          <a:p>
            <a:r>
              <a:rPr lang="en-US" dirty="0" smtClean="0"/>
              <a:t>Examples </a:t>
            </a:r>
            <a:r>
              <a:rPr lang="en-US" dirty="0"/>
              <a:t>help establish common ground between speaker and audience and will often be the most memorable element in your speech. Ask yourself if you have offered an example or illustration of each idea you wish to convey to your audience.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71480"/>
            <a:ext cx="8229600" cy="5554683"/>
          </a:xfrm>
        </p:spPr>
        <p:txBody>
          <a:bodyPr/>
          <a:lstStyle/>
          <a:p>
            <a:r>
              <a:rPr lang="en-US" dirty="0" smtClean="0"/>
              <a:t>Examples drive home your ideas, make abstract concepts understandable and pertinent and provide a highly effect way to remember ideas long after the presentation is over.</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626121"/>
          </a:xfrm>
        </p:spPr>
        <p:txBody>
          <a:bodyPr/>
          <a:lstStyle/>
          <a:p>
            <a:r>
              <a:rPr lang="en-US" dirty="0" smtClean="0"/>
              <a:t>7. Tell a story </a:t>
            </a:r>
            <a:endParaRPr lang="cs-CZ" dirty="0" smtClean="0"/>
          </a:p>
          <a:p>
            <a:endParaRPr lang="cs-CZ" dirty="0" smtClean="0"/>
          </a:p>
          <a:p>
            <a:r>
              <a:rPr lang="en-US" dirty="0" smtClean="0"/>
              <a:t>A story is one of the best techniques for achieving clarity. </a:t>
            </a:r>
            <a:endParaRPr lang="cs-CZ" dirty="0" smtClean="0"/>
          </a:p>
          <a:p>
            <a:endParaRPr lang="cs-CZ" dirty="0" smtClean="0"/>
          </a:p>
          <a:p>
            <a:r>
              <a:rPr lang="en-US" dirty="0" smtClean="0"/>
              <a:t>Stories also add interest to a presentation and provide the most memorable way of remembering ideas</a:t>
            </a:r>
            <a:r>
              <a:rPr lang="cs-CZ" dirty="0" smtClean="0"/>
              <a:t>.</a:t>
            </a:r>
          </a:p>
          <a:p>
            <a:endParaRPr lang="cs-CZ" dirty="0" smtClean="0"/>
          </a:p>
          <a:p>
            <a:r>
              <a:rPr lang="en-US" dirty="0" smtClean="0"/>
              <a:t> Adult learners learn best from stories.</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626121"/>
          </a:xfrm>
        </p:spPr>
        <p:txBody>
          <a:bodyPr>
            <a:normAutofit lnSpcReduction="10000"/>
          </a:bodyPr>
          <a:lstStyle/>
          <a:p>
            <a:r>
              <a:rPr lang="en-US" dirty="0" smtClean="0"/>
              <a:t>8. Use vivid language </a:t>
            </a:r>
            <a:endParaRPr lang="cs-CZ" dirty="0" smtClean="0"/>
          </a:p>
          <a:p>
            <a:r>
              <a:rPr lang="en-US" dirty="0" smtClean="0"/>
              <a:t>The clarity of your ideas can be greatly enhanced through the use of vivid language. Interestingly, many people assume that a good speaker is supposed to use highly abstract, "high </a:t>
            </a:r>
            <a:r>
              <a:rPr lang="en-US" dirty="0" err="1" smtClean="0"/>
              <a:t>falootin</a:t>
            </a:r>
            <a:r>
              <a:rPr lang="en-US" dirty="0" smtClean="0"/>
              <a:t>" language. </a:t>
            </a:r>
            <a:endParaRPr lang="cs-CZ" dirty="0" smtClean="0"/>
          </a:p>
          <a:p>
            <a:r>
              <a:rPr lang="en-US" dirty="0" smtClean="0"/>
              <a:t>Nothing could be further from the truth.</a:t>
            </a:r>
            <a:endParaRPr lang="cs-CZ" dirty="0" smtClean="0"/>
          </a:p>
          <a:p>
            <a:r>
              <a:rPr lang="en-US" dirty="0" smtClean="0"/>
              <a:t> The use of language that is colorful, evocative, concrete, familiar and to the point, enhances the clarity of your ideas and the quality of your presentation immeasurably</a:t>
            </a:r>
            <a:r>
              <a:rPr lang="cs-CZ" dirty="0" smtClean="0"/>
              <a: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000792"/>
          </a:xfrm>
        </p:spPr>
        <p:txBody>
          <a:bodyPr>
            <a:normAutofit fontScale="92500" lnSpcReduction="10000"/>
          </a:bodyPr>
          <a:lstStyle/>
          <a:p>
            <a:r>
              <a:rPr lang="en-US" dirty="0" smtClean="0"/>
              <a:t>9. Audio/Visual Aids </a:t>
            </a:r>
            <a:endParaRPr lang="cs-CZ" dirty="0" smtClean="0"/>
          </a:p>
          <a:p>
            <a:r>
              <a:rPr lang="en-US" dirty="0" smtClean="0"/>
              <a:t>Some things are more understandable if we can see a representation of them. This applies to the obvious examples such as photos of people and places, schematics of processes and procedures, graphs and charts, new words and terms and video clips and audio recordings of events. </a:t>
            </a:r>
            <a:endParaRPr lang="cs-CZ" dirty="0" smtClean="0"/>
          </a:p>
          <a:p>
            <a:r>
              <a:rPr lang="en-US" dirty="0" smtClean="0"/>
              <a:t>Two often over-looked applications of audio/visual aids which greatly increase the clarity of a speech are: </a:t>
            </a:r>
            <a:endParaRPr lang="cs-CZ" dirty="0" smtClean="0"/>
          </a:p>
          <a:p>
            <a:pPr lvl="1"/>
            <a:r>
              <a:rPr lang="en-US" dirty="0" smtClean="0"/>
              <a:t>1), writing out new terms, key concepts and foreign words and </a:t>
            </a:r>
            <a:endParaRPr lang="cs-CZ" dirty="0" smtClean="0"/>
          </a:p>
          <a:p>
            <a:pPr lvl="1"/>
            <a:r>
              <a:rPr lang="en-US" dirty="0" smtClean="0"/>
              <a:t>2.) using audio-visual aids to reinforce numerical data.</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429396"/>
          </a:xfrm>
        </p:spPr>
        <p:txBody>
          <a:bodyPr>
            <a:normAutofit fontScale="92500" lnSpcReduction="20000"/>
          </a:bodyPr>
          <a:lstStyle/>
          <a:p>
            <a:r>
              <a:rPr lang="en-US" dirty="0" smtClean="0"/>
              <a:t>New terms, foreign words and numbers need visual reinforcement for understanding, clarity and impact. Fortunately, these applications are quite simple and do not require elaborate preparation. </a:t>
            </a:r>
            <a:endParaRPr lang="cs-CZ" dirty="0" smtClean="0"/>
          </a:p>
          <a:p>
            <a:r>
              <a:rPr lang="en-US" dirty="0" smtClean="0"/>
              <a:t>A word of caution: Use prepared audio-visual aids. </a:t>
            </a:r>
            <a:endParaRPr lang="cs-CZ" dirty="0" smtClean="0"/>
          </a:p>
          <a:p>
            <a:r>
              <a:rPr lang="en-US" dirty="0" smtClean="0"/>
              <a:t>Unfortunately, stage fright contributes to embarrassing misspellings and mathematical errors among even the most educated and knowledgeable speakers. </a:t>
            </a:r>
            <a:endParaRPr lang="cs-CZ" dirty="0" smtClean="0"/>
          </a:p>
          <a:p>
            <a:r>
              <a:rPr lang="en-US" dirty="0" smtClean="0"/>
              <a:t>In addition, blackboards often have no chalk on their ledges and flip charts frequently appear without markers, leaving the speaker fumbling for resources when he or she should look like the picture of organization and composure.</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5697559"/>
          </a:xfrm>
        </p:spPr>
        <p:txBody>
          <a:bodyPr/>
          <a:lstStyle/>
          <a:p>
            <a:r>
              <a:rPr lang="cs-CZ" dirty="0" smtClean="0"/>
              <a:t>T</a:t>
            </a:r>
            <a:r>
              <a:rPr lang="en-US" dirty="0" smtClean="0"/>
              <a:t>he investment of time in preparing audio-visual aids will be well worth it and will lessen stage fright.</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lnSpcReduction="10000"/>
          </a:bodyPr>
          <a:lstStyle/>
          <a:p>
            <a:r>
              <a:rPr lang="en-US" dirty="0" smtClean="0"/>
              <a:t>10. Presenting numbers effectively </a:t>
            </a:r>
            <a:endParaRPr lang="cs-CZ" dirty="0" smtClean="0"/>
          </a:p>
          <a:p>
            <a:r>
              <a:rPr lang="en-US" dirty="0" smtClean="0"/>
              <a:t>Because many speakers use numbers extensively, techniques for the clear presentation of numerical information require special attention. </a:t>
            </a:r>
            <a:endParaRPr lang="cs-CZ" dirty="0" smtClean="0"/>
          </a:p>
          <a:p>
            <a:r>
              <a:rPr lang="en-US" dirty="0" smtClean="0"/>
              <a:t>First, use numbers sparingly. Numbers are very hard to process through listening and their significance is lost on even the most intelligent members of the audience. Hearing a lot of numbers said (or worse, read) aloud will put anyone to sleep. </a:t>
            </a:r>
            <a:endParaRPr lang="cs-CZ" dirty="0" smtClean="0"/>
          </a:p>
          <a:p>
            <a:r>
              <a:rPr lang="en-US" dirty="0" smtClean="0"/>
              <a:t>So before you include extensive numerical information, ask yourself whether its necessary or just available.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fontScale="92500" lnSpcReduction="10000"/>
          </a:bodyPr>
          <a:lstStyle/>
          <a:p>
            <a:r>
              <a:rPr lang="en-US" dirty="0" smtClean="0"/>
              <a:t>Making certain that your message is clear is a prime concern of speakers. And rightly so. Your presentation can be lively, entertaining, charming and engaging, but if it isn't clear to your listeners, it has not accomplished its goal. First foremost, you audience must understand what you are saying and </a:t>
            </a:r>
            <a:endParaRPr lang="cs-CZ" dirty="0" smtClean="0"/>
          </a:p>
          <a:p>
            <a:r>
              <a:rPr lang="en-US" dirty="0" smtClean="0"/>
              <a:t>A prime factor is assuring clarity to your audience is being clear, yourself, about your material. Knowing your subject well is key to your success. So is organizing the presentation. Finally, it is essential that you practice so that you feel comfortable with your presentation and confident that you can deliver it smoothly in the way you planned.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lnSpcReduction="10000"/>
          </a:bodyPr>
          <a:lstStyle/>
          <a:p>
            <a:r>
              <a:rPr lang="en-US" dirty="0" smtClean="0"/>
              <a:t>Compare the numbers to something the audience is familiar with and understands. </a:t>
            </a:r>
            <a:endParaRPr lang="cs-CZ" dirty="0" smtClean="0"/>
          </a:p>
          <a:p>
            <a:r>
              <a:rPr lang="en-US" dirty="0" smtClean="0"/>
              <a:t>Telling us that there are 55 million people living in Italy is meaningless to most. Comparing it to one/fifth of the US population, or saying it is the combined population of New York, Ohio and Pennsylvania will make the numbers much more meaningful. </a:t>
            </a:r>
            <a:endParaRPr lang="cs-CZ" dirty="0" smtClean="0"/>
          </a:p>
          <a:p>
            <a:r>
              <a:rPr lang="en-US" dirty="0" smtClean="0"/>
              <a:t>Telling us the number of people who die from cigarette-related ailments is sad but without significance. Telling us it would be as if a jumbo jet filled with passengers crashed every day of the year is much more meaningful. </a:t>
            </a:r>
            <a:endParaRPr lang="cs-CZ"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57166"/>
            <a:ext cx="8229600" cy="6286544"/>
          </a:xfrm>
        </p:spPr>
        <p:txBody>
          <a:bodyPr>
            <a:normAutofit fontScale="92500" lnSpcReduction="20000"/>
          </a:bodyPr>
          <a:lstStyle/>
          <a:p>
            <a:r>
              <a:rPr lang="en-US" dirty="0" smtClean="0"/>
              <a:t>Round off numbers whenever possible. As above, most listeners simply cannot appreciate the significance of numerical data. Make it simple for them.</a:t>
            </a:r>
            <a:endParaRPr lang="cs-CZ" dirty="0" smtClean="0"/>
          </a:p>
          <a:p>
            <a:r>
              <a:rPr lang="en-US" dirty="0" smtClean="0"/>
              <a:t>Round off numbers unless it is unethical to do so</a:t>
            </a:r>
            <a:r>
              <a:rPr lang="cs-CZ" dirty="0" smtClean="0"/>
              <a:t>.</a:t>
            </a:r>
          </a:p>
          <a:p>
            <a:endParaRPr lang="cs-CZ" dirty="0"/>
          </a:p>
          <a:p>
            <a:r>
              <a:rPr lang="en-US" dirty="0" smtClean="0"/>
              <a:t>Use audio-visual aids to promote comprehension of numbers. A graph, a chart, the actual numbers written out for the audience to see will increase comprehension dramatically. </a:t>
            </a:r>
            <a:endParaRPr lang="cs-CZ" dirty="0" smtClean="0"/>
          </a:p>
          <a:p>
            <a:r>
              <a:rPr lang="en-US" dirty="0" smtClean="0"/>
              <a:t>Do not expect your audience to do math in their heads while listening to your presentation. Give them the answer. Explain the meaning. Tell the audience what you want them to know. Draw the conclusion for them.</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286544"/>
          </a:xfrm>
        </p:spPr>
        <p:txBody>
          <a:bodyPr>
            <a:normAutofit/>
          </a:bodyPr>
          <a:lstStyle/>
          <a:p>
            <a:r>
              <a:rPr lang="en-US" dirty="0"/>
              <a:t>11. Cue </a:t>
            </a:r>
            <a:endParaRPr lang="cs-CZ" dirty="0" smtClean="0"/>
          </a:p>
          <a:p>
            <a:r>
              <a:rPr lang="en-US" dirty="0" smtClean="0"/>
              <a:t>Cueing </a:t>
            </a:r>
            <a:r>
              <a:rPr lang="en-US" dirty="0"/>
              <a:t>calls attention to what immediately follows. </a:t>
            </a:r>
            <a:endParaRPr lang="cs-CZ" dirty="0" smtClean="0"/>
          </a:p>
          <a:p>
            <a:r>
              <a:rPr lang="en-US" dirty="0" smtClean="0"/>
              <a:t>Common </a:t>
            </a:r>
            <a:r>
              <a:rPr lang="en-US" dirty="0"/>
              <a:t>examples of cueing include, "Now listen carefully...." "What will this do for you?...," "The most important thing I want to leave you with today is...." etc </a:t>
            </a:r>
            <a:endParaRPr lang="cs-CZ" dirty="0" smtClean="0"/>
          </a:p>
          <a:p>
            <a:endParaRPr lang="cs-CZ" dirty="0" smtClean="0"/>
          </a:p>
          <a:p>
            <a:r>
              <a:rPr lang="en-US" dirty="0" smtClean="0"/>
              <a:t>Quite </a:t>
            </a:r>
            <a:r>
              <a:rPr lang="en-US" dirty="0"/>
              <a:t>simply, if you want to make sure the audience gets your idea, tell them to listen. And they will! </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fontScale="92500" lnSpcReduction="20000"/>
          </a:bodyPr>
          <a:lstStyle/>
          <a:p>
            <a:r>
              <a:rPr lang="en-US" dirty="0" smtClean="0"/>
              <a:t>12. Use connectives </a:t>
            </a:r>
            <a:endParaRPr lang="cs-CZ" dirty="0" smtClean="0"/>
          </a:p>
          <a:p>
            <a:r>
              <a:rPr lang="en-US" dirty="0" smtClean="0"/>
              <a:t>Connectives are words or phrases that help connect one idea to another. A speaker who uses connectives well assures that his listeners will not get lost when moving from one idea to another in the presentation. </a:t>
            </a:r>
            <a:endParaRPr lang="cs-CZ" dirty="0" smtClean="0"/>
          </a:p>
          <a:p>
            <a:endParaRPr lang="cs-CZ" dirty="0" smtClean="0"/>
          </a:p>
          <a:p>
            <a:r>
              <a:rPr lang="en-US" dirty="0" smtClean="0"/>
              <a:t>Common examples of connectives are </a:t>
            </a:r>
            <a:endParaRPr lang="cs-CZ" dirty="0" smtClean="0"/>
          </a:p>
          <a:p>
            <a:pPr lvl="1"/>
            <a:r>
              <a:rPr lang="en-US" dirty="0" smtClean="0"/>
              <a:t>""Now that we have discussed X, let's turn our attention to..." </a:t>
            </a:r>
            <a:endParaRPr lang="cs-CZ" dirty="0" smtClean="0"/>
          </a:p>
          <a:p>
            <a:pPr lvl="1"/>
            <a:r>
              <a:rPr lang="en-US" dirty="0" smtClean="0"/>
              <a:t>But X is only one part of...The other part is..," </a:t>
            </a:r>
            <a:endParaRPr lang="cs-CZ" dirty="0" smtClean="0"/>
          </a:p>
          <a:p>
            <a:pPr lvl="1"/>
            <a:r>
              <a:rPr lang="en-US" dirty="0" smtClean="0"/>
              <a:t>"So much for the present. What about the future?,„</a:t>
            </a:r>
            <a:endParaRPr lang="cs-CZ" dirty="0" smtClean="0"/>
          </a:p>
          <a:p>
            <a:pPr lvl="1"/>
            <a:r>
              <a:rPr lang="en-US" dirty="0" smtClean="0"/>
              <a:t> "The first contributing factor to X </a:t>
            </a:r>
            <a:r>
              <a:rPr lang="en-US" dirty="0" err="1" smtClean="0"/>
              <a:t>i</a:t>
            </a:r>
            <a:r>
              <a:rPr lang="cs-CZ" dirty="0" smtClean="0"/>
              <a:t>s.</a:t>
            </a:r>
            <a:r>
              <a:rPr lang="en-US" dirty="0" smtClean="0"/>
              <a:t>..The second is...The third is...The final..." </a:t>
            </a:r>
            <a:endParaRPr lang="cs-CZ" dirty="0" smtClean="0"/>
          </a:p>
          <a:p>
            <a:pPr lvl="1">
              <a:buNone/>
            </a:pPr>
            <a:endParaRPr lang="cs-CZ" dirty="0"/>
          </a:p>
          <a:p>
            <a:pPr lvl="1">
              <a:buNone/>
            </a:pPr>
            <a:r>
              <a:rPr lang="en-US" dirty="0" smtClean="0"/>
              <a:t>Use the "Restate it" step in your outline as a connective </a:t>
            </a:r>
            <a:endParaRPr lang="cs-CZ" dirty="0" smtClean="0"/>
          </a:p>
          <a:p>
            <a:pPr lvl="1">
              <a:buNone/>
            </a:pPr>
            <a:r>
              <a:rPr lang="en-US" dirty="0" smtClean="0"/>
              <a:t>linking each main idea to the next. </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500858"/>
          </a:xfrm>
        </p:spPr>
        <p:txBody>
          <a:bodyPr>
            <a:normAutofit lnSpcReduction="10000"/>
          </a:bodyPr>
          <a:lstStyle/>
          <a:p>
            <a:r>
              <a:rPr lang="en-US" dirty="0" smtClean="0"/>
              <a:t>13. Find Common Ground. </a:t>
            </a:r>
            <a:endParaRPr lang="cs-CZ" dirty="0" smtClean="0"/>
          </a:p>
          <a:p>
            <a:endParaRPr lang="cs-CZ" dirty="0" smtClean="0"/>
          </a:p>
          <a:p>
            <a:r>
              <a:rPr lang="en-US" dirty="0" smtClean="0"/>
              <a:t>In order to assist your audience in understanding your ideas, find common ground whenever possible. </a:t>
            </a:r>
            <a:endParaRPr lang="cs-CZ" dirty="0" smtClean="0"/>
          </a:p>
          <a:p>
            <a:endParaRPr lang="cs-CZ" dirty="0" smtClean="0"/>
          </a:p>
          <a:p>
            <a:r>
              <a:rPr lang="en-US" dirty="0" smtClean="0"/>
              <a:t>Common ground issues are shared experiences, values, concerns, aspirations, fears, worries, background, etc. </a:t>
            </a:r>
            <a:endParaRPr lang="cs-CZ" dirty="0" smtClean="0"/>
          </a:p>
          <a:p>
            <a:endParaRPr lang="cs-CZ" dirty="0" smtClean="0"/>
          </a:p>
          <a:p>
            <a:r>
              <a:rPr lang="en-US" dirty="0" smtClean="0"/>
              <a:t>Explain your ideas as they relate to your audience. </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lnSpcReduction="10000"/>
          </a:bodyPr>
          <a:lstStyle/>
          <a:p>
            <a:r>
              <a:rPr lang="en-US" dirty="0" smtClean="0"/>
              <a:t>14. Review your main ideas in the conclusion of the speech. </a:t>
            </a:r>
            <a:endParaRPr lang="cs-CZ" dirty="0" smtClean="0"/>
          </a:p>
          <a:p>
            <a:r>
              <a:rPr lang="en-US" dirty="0" smtClean="0"/>
              <a:t>The conclusion is the last chance the speaker has to make his or her ideas clear to the audience. </a:t>
            </a:r>
            <a:endParaRPr lang="cs-CZ" dirty="0" smtClean="0"/>
          </a:p>
          <a:p>
            <a:r>
              <a:rPr lang="en-US" dirty="0" smtClean="0"/>
              <a:t>Studies have shown that people remember best what they hear last. </a:t>
            </a:r>
            <a:endParaRPr lang="cs-CZ" dirty="0" smtClean="0"/>
          </a:p>
          <a:p>
            <a:r>
              <a:rPr lang="en-US" dirty="0" smtClean="0"/>
              <a:t>Many of us remember the beginnings and endings of experiences better than what happened in-between. </a:t>
            </a:r>
            <a:endParaRPr lang="cs-CZ" dirty="0" smtClean="0"/>
          </a:p>
          <a:p>
            <a:r>
              <a:rPr lang="en-US" dirty="0" smtClean="0"/>
              <a:t>Take advantage of this last opportunity to review your main ideas once more before ending with a power punch close.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2800" dirty="0" smtClean="0"/>
              <a:t>The following techniques will help you organize and present your information so your ideas are clear to your audience.</a:t>
            </a:r>
            <a:endParaRPr lang="cs-CZ" sz="2800" dirty="0"/>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r>
              <a:rPr lang="cs-CZ" dirty="0" smtClean="0"/>
              <a:t>1. </a:t>
            </a:r>
            <a:r>
              <a:rPr lang="en-US" dirty="0" smtClean="0"/>
              <a:t>Limit the scope of the presentation. </a:t>
            </a:r>
            <a:endParaRPr lang="cs-CZ" dirty="0" smtClean="0"/>
          </a:p>
          <a:p>
            <a:pPr lvl="1"/>
            <a:r>
              <a:rPr lang="en-US" dirty="0" smtClean="0"/>
              <a:t>Listeners really do not want to hear everything there is to say about the subject. They want, instead, a presentation on a focused aspect of the subject. People can absorb only limited amounts of information through listening. </a:t>
            </a:r>
            <a:endParaRPr lang="cs-CZ" dirty="0" smtClean="0"/>
          </a:p>
          <a:p>
            <a:pPr lvl="1"/>
            <a:r>
              <a:rPr lang="en-US" dirty="0" smtClean="0"/>
              <a:t>Generally try to work with the rule of three: 'Three reasons why..", Three methods of..", "Three benefits to...", etc. Three main ideas are about all most listeners can absorb. And three main ideas are not too burdensome for the speaker to present. </a:t>
            </a:r>
            <a:endParaRPr lang="cs-CZ" dirty="0" smtClean="0"/>
          </a:p>
          <a:p>
            <a:pPr lvl="1"/>
            <a:r>
              <a:rPr lang="en-US" dirty="0" smtClean="0"/>
              <a:t>Whether you have limited the speech to three ideas, two or four, set limits on the scope of the presentation. Follow the KISS principle: "Keep it simple, stupid.</a:t>
            </a:r>
            <a:r>
              <a:rPr lang="en-US" dirty="0" smtClean="0"/>
              <a:t>"</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fontScale="92500"/>
          </a:bodyPr>
          <a:lstStyle/>
          <a:p>
            <a:r>
              <a:rPr lang="en-US" dirty="0" smtClean="0"/>
              <a:t>2. Overview the Main Points in the Introduction. </a:t>
            </a:r>
            <a:endParaRPr lang="cs-CZ" dirty="0" smtClean="0"/>
          </a:p>
          <a:p>
            <a:pPr lvl="1"/>
            <a:r>
              <a:rPr lang="en-US" dirty="0" smtClean="0"/>
              <a:t>A clear overview of the main ideas will set the scope for the presentation and will tell the audience what to listen for and in what order. </a:t>
            </a:r>
            <a:endParaRPr lang="cs-CZ" dirty="0" smtClean="0"/>
          </a:p>
          <a:p>
            <a:pPr lvl="1"/>
            <a:r>
              <a:rPr lang="en-US" dirty="0" smtClean="0"/>
              <a:t>Knowing what to anticipate greatly enhances comprehension and diminishes confusion and anxiety.  </a:t>
            </a:r>
            <a:endParaRPr lang="cs-CZ" dirty="0" smtClean="0"/>
          </a:p>
          <a:p>
            <a:pPr lvl="1"/>
            <a:r>
              <a:rPr lang="en-US" dirty="0" smtClean="0"/>
              <a:t>It may be necessary to tell the audience what you will not (or cannot) address, stressing what you will cover instead. This will set the ground rules from the beginning and will dispel any sense of disappointment on the part of the audience. It will contribute significantly to a heightened sense of clarity and enhances the image of the speaker as a sensitive, audience-centered communicator.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3. Find a Pattern. </a:t>
            </a:r>
            <a:endParaRPr lang="cs-CZ" dirty="0" smtClean="0"/>
          </a:p>
          <a:p>
            <a:pPr lvl="1"/>
            <a:r>
              <a:rPr lang="en-US" dirty="0" smtClean="0"/>
              <a:t>The speaker who organizes ideas using a pattern will find it easier to deliver the presentation, and easier for the audience to follow. </a:t>
            </a:r>
            <a:endParaRPr lang="cs-CZ" dirty="0" smtClean="0"/>
          </a:p>
          <a:p>
            <a:pPr lvl="1"/>
            <a:endParaRPr lang="cs-CZ" dirty="0" smtClean="0"/>
          </a:p>
          <a:p>
            <a:pPr lvl="1"/>
            <a:r>
              <a:rPr lang="en-US" dirty="0" smtClean="0"/>
              <a:t>Once the listeners understand the pattern, they can follow ideas more easily, better understand the relationships among the ideas and anticipate where the speaker is going. </a:t>
            </a:r>
            <a:endParaRPr lang="cs-CZ" dirty="0" smtClean="0"/>
          </a:p>
          <a:p>
            <a:pPr lvl="1"/>
            <a:endParaRPr lang="cs-CZ" dirty="0" smtClean="0"/>
          </a:p>
          <a:p>
            <a:pPr lvl="1"/>
            <a:r>
              <a:rPr lang="en-US" dirty="0" smtClean="0"/>
              <a:t>For the speaker, the pattern serves as a reassuring framework and helps lessen stage fright.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smtClean="0"/>
              <a:t>If a pattern for organizing your main concepts is obvious, use it. Such patterns include:</a:t>
            </a:r>
            <a:endParaRPr lang="cs-CZ" sz="3200" dirty="0"/>
          </a:p>
        </p:txBody>
      </p:sp>
      <p:sp>
        <p:nvSpPr>
          <p:cNvPr id="3" name="Zástupný symbol pro obsah 2"/>
          <p:cNvSpPr>
            <a:spLocks noGrp="1"/>
          </p:cNvSpPr>
          <p:nvPr>
            <p:ph idx="1"/>
          </p:nvPr>
        </p:nvSpPr>
        <p:spPr>
          <a:xfrm>
            <a:off x="457200" y="1600200"/>
            <a:ext cx="8229600" cy="5043510"/>
          </a:xfrm>
        </p:spPr>
        <p:txBody>
          <a:bodyPr>
            <a:normAutofit/>
          </a:bodyPr>
          <a:lstStyle/>
          <a:p>
            <a:r>
              <a:rPr lang="en-US" dirty="0" smtClean="0"/>
              <a:t>Time Order </a:t>
            </a:r>
            <a:endParaRPr lang="cs-CZ" dirty="0" smtClean="0"/>
          </a:p>
          <a:p>
            <a:r>
              <a:rPr lang="en-US" dirty="0" smtClean="0"/>
              <a:t>Space Order </a:t>
            </a:r>
            <a:endParaRPr lang="cs-CZ" dirty="0" smtClean="0"/>
          </a:p>
          <a:p>
            <a:r>
              <a:rPr lang="en-US" dirty="0" smtClean="0"/>
              <a:t>Cause Effect Order </a:t>
            </a:r>
            <a:endParaRPr lang="cs-CZ" dirty="0" smtClean="0"/>
          </a:p>
          <a:p>
            <a:r>
              <a:rPr lang="en-US" dirty="0" smtClean="0"/>
              <a:t>Pro-Con Order (AKA Advantages - Disadvantages Order; Assets - Liabilities Order) </a:t>
            </a:r>
            <a:endParaRPr lang="cs-CZ" dirty="0" smtClean="0"/>
          </a:p>
          <a:p>
            <a:r>
              <a:rPr lang="en-US" dirty="0" smtClean="0"/>
              <a:t>Problem - Solution Order </a:t>
            </a:r>
            <a:endParaRPr lang="cs-CZ" dirty="0" smtClean="0"/>
          </a:p>
          <a:p>
            <a:r>
              <a:rPr lang="en-US" dirty="0" smtClean="0"/>
              <a:t>By Degrees Order (Least to Most; Easiest to Hardest, etc.)</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fontScale="92500" lnSpcReduction="20000"/>
          </a:bodyPr>
          <a:lstStyle/>
          <a:p>
            <a:r>
              <a:rPr lang="en-US" dirty="0" smtClean="0"/>
              <a:t>Sometimes, no obvious pattern presents itself. In that case, rely on Topical Order. </a:t>
            </a:r>
            <a:endParaRPr lang="cs-CZ" dirty="0" smtClean="0"/>
          </a:p>
          <a:p>
            <a:r>
              <a:rPr lang="en-US" dirty="0" smtClean="0"/>
              <a:t>That is, divide the subject into topics and use them as the organizing motif. </a:t>
            </a:r>
            <a:endParaRPr lang="cs-CZ" dirty="0" smtClean="0"/>
          </a:p>
          <a:p>
            <a:r>
              <a:rPr lang="en-US" dirty="0" smtClean="0"/>
              <a:t>For example, if you were to describe how a new law will affect a community, you can divide the community into parts:, residential, business, and public service agencies. </a:t>
            </a:r>
            <a:endParaRPr lang="cs-CZ" dirty="0" smtClean="0"/>
          </a:p>
          <a:p>
            <a:r>
              <a:rPr lang="en-US" dirty="0" smtClean="0"/>
              <a:t>Because Topical Order is not as obvious as Time Order or Space Order, put special effort into the Overview and Review steps. </a:t>
            </a:r>
            <a:endParaRPr lang="cs-CZ" dirty="0" smtClean="0"/>
          </a:p>
          <a:p>
            <a:r>
              <a:rPr lang="en-US" dirty="0" smtClean="0"/>
              <a:t>The audience can get lost easily without assistance from the speaker. </a:t>
            </a:r>
            <a:endParaRPr lang="cs-CZ" dirty="0" smtClean="0"/>
          </a:p>
          <a:p>
            <a:r>
              <a:rPr lang="en-US" dirty="0" smtClean="0"/>
              <a:t>Connectives, too, are especially important when using Topical Order.</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429420"/>
          </a:xfrm>
        </p:spPr>
        <p:txBody>
          <a:bodyPr>
            <a:normAutofit/>
          </a:bodyPr>
          <a:lstStyle/>
          <a:p>
            <a:r>
              <a:rPr lang="en-US" dirty="0" smtClean="0"/>
              <a:t>4. For each Main Idea, use a </a:t>
            </a:r>
            <a:r>
              <a:rPr lang="en-US" u="sng" dirty="0" smtClean="0"/>
              <a:t>5-step</a:t>
            </a:r>
            <a:r>
              <a:rPr lang="en-US" dirty="0" smtClean="0"/>
              <a:t> sequence: </a:t>
            </a:r>
            <a:endParaRPr lang="cs-CZ" dirty="0" smtClean="0"/>
          </a:p>
          <a:p>
            <a:endParaRPr lang="cs-CZ" dirty="0"/>
          </a:p>
          <a:p>
            <a:pPr lvl="1"/>
            <a:r>
              <a:rPr lang="en-US" dirty="0" smtClean="0"/>
              <a:t>State it, </a:t>
            </a:r>
            <a:endParaRPr lang="cs-CZ" dirty="0" smtClean="0"/>
          </a:p>
          <a:p>
            <a:pPr lvl="1"/>
            <a:r>
              <a:rPr lang="en-US" dirty="0" smtClean="0"/>
              <a:t>Define it, </a:t>
            </a:r>
            <a:endParaRPr lang="cs-CZ" dirty="0" smtClean="0"/>
          </a:p>
          <a:p>
            <a:pPr lvl="1"/>
            <a:r>
              <a:rPr lang="en-US" dirty="0" smtClean="0"/>
              <a:t>Explain it, </a:t>
            </a:r>
            <a:endParaRPr lang="cs-CZ" dirty="0" smtClean="0"/>
          </a:p>
          <a:p>
            <a:pPr lvl="1"/>
            <a:r>
              <a:rPr lang="en-US" dirty="0" smtClean="0"/>
              <a:t>Give an Example of it, </a:t>
            </a:r>
            <a:endParaRPr lang="cs-CZ" dirty="0" smtClean="0"/>
          </a:p>
          <a:p>
            <a:pPr lvl="1"/>
            <a:r>
              <a:rPr lang="en-US" dirty="0" smtClean="0"/>
              <a:t>and Restate it. </a:t>
            </a:r>
            <a:endParaRPr lang="cs-CZ" dirty="0" smtClean="0"/>
          </a:p>
          <a:p>
            <a:pPr lvl="1">
              <a:buNone/>
            </a:pPr>
            <a:endParaRPr lang="cs-CZ" dirty="0" smtClean="0"/>
          </a:p>
          <a:p>
            <a:pPr lvl="1">
              <a:buNone/>
            </a:pPr>
            <a:r>
              <a:rPr lang="en-US" dirty="0" smtClean="0"/>
              <a:t>If you use these 5 elements as a check-list for</a:t>
            </a:r>
            <a:r>
              <a:rPr lang="cs-CZ" dirty="0" smtClean="0"/>
              <a:t> </a:t>
            </a:r>
          </a:p>
          <a:p>
            <a:pPr lvl="1">
              <a:buNone/>
            </a:pPr>
            <a:r>
              <a:rPr lang="en-US" dirty="0" smtClean="0"/>
              <a:t>developing each main idea, you will be assured of </a:t>
            </a:r>
            <a:endParaRPr lang="cs-CZ" dirty="0" smtClean="0"/>
          </a:p>
          <a:p>
            <a:pPr lvl="1">
              <a:buNone/>
            </a:pPr>
            <a:r>
              <a:rPr lang="en-US" dirty="0" smtClean="0"/>
              <a:t>clarity. </a:t>
            </a:r>
            <a:endParaRPr lang="cs-CZ" dirty="0" smtClean="0"/>
          </a:p>
          <a:p>
            <a:pPr lvl="1">
              <a:buNone/>
            </a:pPr>
            <a:endParaRPr lang="cs-CZ" dirty="0" smtClean="0"/>
          </a:p>
          <a:p>
            <a:pPr lvl="1">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5911873"/>
          </a:xfrm>
        </p:spPr>
        <p:txBody>
          <a:bodyPr>
            <a:normAutofit lnSpcReduction="10000"/>
          </a:bodyPr>
          <a:lstStyle/>
          <a:p>
            <a:r>
              <a:rPr lang="en-US" dirty="0" smtClean="0"/>
              <a:t>This format replicates the old formula about the only 3 things you need to know about public speaking: </a:t>
            </a:r>
            <a:r>
              <a:rPr lang="cs-CZ" dirty="0" smtClean="0"/>
              <a:t> </a:t>
            </a:r>
          </a:p>
          <a:p>
            <a:endParaRPr lang="cs-CZ" dirty="0" smtClean="0"/>
          </a:p>
          <a:p>
            <a:pPr lvl="1"/>
            <a:r>
              <a:rPr lang="en-US" dirty="0" smtClean="0"/>
              <a:t>Tell them what you're going to say. (State it.) </a:t>
            </a:r>
            <a:endParaRPr lang="cs-CZ" dirty="0" smtClean="0"/>
          </a:p>
          <a:p>
            <a:pPr lvl="1"/>
            <a:endParaRPr lang="cs-CZ" dirty="0" smtClean="0"/>
          </a:p>
          <a:p>
            <a:pPr lvl="1"/>
            <a:r>
              <a:rPr lang="en-US" dirty="0" smtClean="0"/>
              <a:t>Say it. (Explain it.) </a:t>
            </a:r>
            <a:endParaRPr lang="cs-CZ" dirty="0" smtClean="0"/>
          </a:p>
          <a:p>
            <a:pPr lvl="1"/>
            <a:endParaRPr lang="cs-CZ" dirty="0" smtClean="0"/>
          </a:p>
          <a:p>
            <a:pPr lvl="1"/>
            <a:r>
              <a:rPr lang="en-US" dirty="0" smtClean="0"/>
              <a:t>Tell them what you just said. (Restate it.) </a:t>
            </a:r>
            <a:endParaRPr lang="cs-CZ" dirty="0" smtClean="0"/>
          </a:p>
          <a:p>
            <a:pPr lvl="1"/>
            <a:endParaRPr lang="cs-CZ" dirty="0" smtClean="0"/>
          </a:p>
          <a:p>
            <a:pPr lvl="1">
              <a:buNone/>
            </a:pPr>
            <a:r>
              <a:rPr lang="en-US" dirty="0" smtClean="0"/>
              <a:t>The "Define it" and "Give an example of it" steps </a:t>
            </a:r>
            <a:endParaRPr lang="cs-CZ" dirty="0" smtClean="0"/>
          </a:p>
          <a:p>
            <a:pPr lvl="1">
              <a:buNone/>
            </a:pPr>
            <a:r>
              <a:rPr lang="en-US" dirty="0" smtClean="0"/>
              <a:t>are added for extra clarity.</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2065</Words>
  <Application>Microsoft Office PowerPoint</Application>
  <PresentationFormat>Předvádění na obrazovce (4:3)</PresentationFormat>
  <Paragraphs>131</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Motiv sady Office</vt:lpstr>
      <vt:lpstr>Making Sure The Message is Clear</vt:lpstr>
      <vt:lpstr>Snímek 2</vt:lpstr>
      <vt:lpstr>The following techniques will help you organize and present your information so your ideas are clear to your audience.</vt:lpstr>
      <vt:lpstr>Snímek 4</vt:lpstr>
      <vt:lpstr>Snímek 5</vt:lpstr>
      <vt:lpstr>If a pattern for organizing your main concepts is obvious, use it. Such patterns include:</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Sure The Message is Clear</dc:title>
  <dc:creator> </dc:creator>
  <cp:lastModifiedBy> </cp:lastModifiedBy>
  <cp:revision>2</cp:revision>
  <dcterms:created xsi:type="dcterms:W3CDTF">2018-10-08T14:29:29Z</dcterms:created>
  <dcterms:modified xsi:type="dcterms:W3CDTF">2018-10-08T15:13:35Z</dcterms:modified>
</cp:coreProperties>
</file>