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E49D8269-6EE1-47B0-8424-949F06009F02}"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9D8269-6EE1-47B0-8424-949F06009F02}"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9D8269-6EE1-47B0-8424-949F06009F02}"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49D8269-6EE1-47B0-8424-949F06009F02}"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E49D8269-6EE1-47B0-8424-949F06009F02}" type="datetimeFigureOut">
              <a:rPr lang="cs-CZ" smtClean="0"/>
              <a:t>8.10.2018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49D8269-6EE1-47B0-8424-949F06009F02}" type="datetimeFigureOut">
              <a:rPr lang="cs-CZ" smtClean="0"/>
              <a:t>8.10.2018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49D8269-6EE1-47B0-8424-949F06009F02}" type="datetimeFigureOut">
              <a:rPr lang="cs-CZ" smtClean="0"/>
              <a:t>8.10.2018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E49D8269-6EE1-47B0-8424-949F06009F02}" type="datetimeFigureOut">
              <a:rPr lang="cs-CZ" smtClean="0"/>
              <a:t>8.10.2018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49D8269-6EE1-47B0-8424-949F06009F02}" type="datetimeFigureOut">
              <a:rPr lang="cs-CZ" smtClean="0"/>
              <a:t>8.10.2018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49D8269-6EE1-47B0-8424-949F06009F02}" type="datetimeFigureOut">
              <a:rPr lang="cs-CZ" smtClean="0"/>
              <a:t>8.10.2018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E49D8269-6EE1-47B0-8424-949F06009F02}" type="datetimeFigureOut">
              <a:rPr lang="cs-CZ" smtClean="0"/>
              <a:t>8.10.2018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715DD16-53F6-4059-BFC8-F29C32ADB3F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9D8269-6EE1-47B0-8424-949F06009F02}" type="datetimeFigureOut">
              <a:rPr lang="cs-CZ" smtClean="0"/>
              <a:t>8.10.2018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5DD16-53F6-4059-BFC8-F29C32ADB3F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The</a:t>
            </a:r>
            <a:r>
              <a:rPr lang="cs-CZ" dirty="0" smtClean="0"/>
              <a:t> </a:t>
            </a:r>
            <a:r>
              <a:rPr lang="cs-CZ" dirty="0" err="1" smtClean="0"/>
              <a:t>Conclusion</a:t>
            </a:r>
            <a:endParaRPr lang="cs-CZ" dirty="0"/>
          </a:p>
        </p:txBody>
      </p:sp>
      <p:sp>
        <p:nvSpPr>
          <p:cNvPr id="3" name="Podnadpis 2"/>
          <p:cNvSpPr>
            <a:spLocks noGrp="1"/>
          </p:cNvSpPr>
          <p:nvPr>
            <p:ph type="subTitle" idx="1"/>
          </p:nvPr>
        </p:nvSpPr>
        <p:spPr/>
        <p:txBody>
          <a:bodyPr/>
          <a:lstStyle/>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2082792"/>
          </a:xfrm>
        </p:spPr>
        <p:txBody>
          <a:bodyPr>
            <a:normAutofit/>
          </a:bodyPr>
          <a:lstStyle/>
          <a:p>
            <a:r>
              <a:rPr lang="en-US" sz="2400" dirty="0" smtClean="0"/>
              <a:t>The conclusion is the last thing your audience hears. It is your last chance to make sure they have gotten your main ideas. In addition, the conclusion contributes immeasurably to the final impression they have of you</a:t>
            </a:r>
            <a:r>
              <a:rPr lang="cs-CZ" sz="2400" dirty="0" smtClean="0"/>
              <a:t>.</a:t>
            </a:r>
            <a:endParaRPr lang="cs-CZ" sz="2400" dirty="0"/>
          </a:p>
        </p:txBody>
      </p:sp>
      <p:sp>
        <p:nvSpPr>
          <p:cNvPr id="3" name="Zástupný symbol pro obsah 2"/>
          <p:cNvSpPr>
            <a:spLocks noGrp="1"/>
          </p:cNvSpPr>
          <p:nvPr>
            <p:ph idx="1"/>
          </p:nvPr>
        </p:nvSpPr>
        <p:spPr>
          <a:xfrm>
            <a:off x="457200" y="2332061"/>
            <a:ext cx="8229600" cy="4525963"/>
          </a:xfrm>
        </p:spPr>
        <p:txBody>
          <a:bodyPr/>
          <a:lstStyle/>
          <a:p>
            <a:r>
              <a:rPr lang="en-US" dirty="0" smtClean="0"/>
              <a:t>The conclusion fulfills several key functions in a presentation: </a:t>
            </a:r>
            <a:endParaRPr lang="cs-CZ" dirty="0" smtClean="0"/>
          </a:p>
          <a:p>
            <a:pPr lvl="1"/>
            <a:r>
              <a:rPr lang="en-US" dirty="0" smtClean="0"/>
              <a:t>1. It reinforces your main ideas. This helps promote the audience's understanding and retention of your ideas. </a:t>
            </a:r>
            <a:endParaRPr lang="cs-CZ" dirty="0" smtClean="0"/>
          </a:p>
          <a:p>
            <a:pPr lvl="1"/>
            <a:r>
              <a:rPr lang="en-US" dirty="0" smtClean="0"/>
              <a:t>2. It offers a last impression of you, the presenter. </a:t>
            </a:r>
            <a:endParaRPr lang="cs-CZ" dirty="0" smtClean="0"/>
          </a:p>
          <a:p>
            <a:pPr lvl="1"/>
            <a:r>
              <a:rPr lang="en-US" dirty="0" smtClean="0"/>
              <a:t>3. It provides closure and lets the audience know the presentation is over.</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sz="3200" dirty="0" smtClean="0"/>
              <a:t>Organizationally, the conclusion always consists of </a:t>
            </a:r>
            <a:r>
              <a:rPr lang="en-US" sz="3200" b="1" u="sng" dirty="0" smtClean="0"/>
              <a:t>first </a:t>
            </a:r>
            <a:r>
              <a:rPr lang="en-US" sz="3200" dirty="0" smtClean="0"/>
              <a:t>a recap of the main ideas and </a:t>
            </a:r>
            <a:r>
              <a:rPr lang="en-US" sz="3200" b="1" u="sng" dirty="0" smtClean="0"/>
              <a:t>second</a:t>
            </a:r>
            <a:r>
              <a:rPr lang="en-US" sz="3200" dirty="0" smtClean="0"/>
              <a:t> a power punch ending. </a:t>
            </a:r>
            <a:endParaRPr lang="cs-CZ" sz="3200" dirty="0"/>
          </a:p>
        </p:txBody>
      </p:sp>
      <p:sp>
        <p:nvSpPr>
          <p:cNvPr id="3" name="Zástupný symbol pro obsah 2"/>
          <p:cNvSpPr>
            <a:spLocks noGrp="1"/>
          </p:cNvSpPr>
          <p:nvPr>
            <p:ph idx="1"/>
          </p:nvPr>
        </p:nvSpPr>
        <p:spPr>
          <a:xfrm>
            <a:off x="457200" y="1600200"/>
            <a:ext cx="8229600" cy="5114948"/>
          </a:xfrm>
        </p:spPr>
        <p:txBody>
          <a:bodyPr>
            <a:normAutofit fontScale="92500" lnSpcReduction="10000"/>
          </a:bodyPr>
          <a:lstStyle/>
          <a:p>
            <a:r>
              <a:rPr lang="en-US" dirty="0" smtClean="0"/>
              <a:t>The conclusion is about 10-15% of the total speech. For a </a:t>
            </a:r>
            <a:r>
              <a:rPr lang="en-US" u="sng" dirty="0" smtClean="0"/>
              <a:t>5-minute</a:t>
            </a:r>
            <a:r>
              <a:rPr lang="en-US" dirty="0" smtClean="0"/>
              <a:t> speech, that is about 30 seconds. For a </a:t>
            </a:r>
            <a:r>
              <a:rPr lang="en-US" u="sng" dirty="0" smtClean="0"/>
              <a:t>20-minute</a:t>
            </a:r>
            <a:r>
              <a:rPr lang="en-US" dirty="0" smtClean="0"/>
              <a:t> presentation, that is about 2 minutes </a:t>
            </a:r>
            <a:endParaRPr lang="cs-CZ" dirty="0" smtClean="0"/>
          </a:p>
          <a:p>
            <a:r>
              <a:rPr lang="en-US" dirty="0" smtClean="0"/>
              <a:t>Be sure to practice the conclusion as many times as the introduction. You definitely don't want to run out of steam at the end of the presentation. </a:t>
            </a:r>
            <a:endParaRPr lang="cs-CZ" dirty="0" smtClean="0"/>
          </a:p>
          <a:p>
            <a:r>
              <a:rPr lang="en-US" dirty="0" smtClean="0"/>
              <a:t>Deliver the conclusion in an enthusiastic, high-energy style. End the presentation with a bang and leave your listeners with the impression that you are a powerful, dynamic presenter. </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643710"/>
          </a:xfrm>
        </p:spPr>
        <p:txBody>
          <a:bodyPr>
            <a:normAutofit fontScale="92500" lnSpcReduction="20000"/>
          </a:bodyPr>
          <a:lstStyle/>
          <a:p>
            <a:r>
              <a:rPr lang="en-US" dirty="0" smtClean="0"/>
              <a:t>Techniques that will help provide a power punch ending: </a:t>
            </a:r>
            <a:endParaRPr lang="cs-CZ" dirty="0" smtClean="0"/>
          </a:p>
          <a:p>
            <a:pPr lvl="1"/>
            <a:r>
              <a:rPr lang="en-US" dirty="0" smtClean="0"/>
              <a:t>I. Recite or reword a familiar saying, slogan, proverb, or motto. </a:t>
            </a:r>
            <a:endParaRPr lang="cs-CZ" dirty="0" smtClean="0"/>
          </a:p>
          <a:p>
            <a:pPr lvl="1"/>
            <a:endParaRPr lang="cs-CZ" dirty="0" smtClean="0"/>
          </a:p>
          <a:p>
            <a:pPr lvl="1"/>
            <a:r>
              <a:rPr lang="en-US" dirty="0" smtClean="0"/>
              <a:t>2. Tell a story (or end a story begun earlier in the presentation.) </a:t>
            </a:r>
            <a:endParaRPr lang="cs-CZ" dirty="0" smtClean="0"/>
          </a:p>
          <a:p>
            <a:pPr lvl="1"/>
            <a:endParaRPr lang="cs-CZ" dirty="0" smtClean="0"/>
          </a:p>
          <a:p>
            <a:pPr lvl="1"/>
            <a:r>
              <a:rPr lang="en-US" dirty="0" smtClean="0"/>
              <a:t>3. Use a quotation. (Look at the final sentence of books and magazine articles for quick help.) </a:t>
            </a:r>
            <a:endParaRPr lang="cs-CZ" dirty="0" smtClean="0"/>
          </a:p>
          <a:p>
            <a:pPr lvl="1"/>
            <a:endParaRPr lang="cs-CZ" dirty="0" smtClean="0"/>
          </a:p>
          <a:p>
            <a:pPr lvl="1"/>
            <a:r>
              <a:rPr lang="en-US" dirty="0" smtClean="0"/>
              <a:t>4. Refer to something introduced earlier in the presentation, especially in the introduction. This suggests having come full circle and is a powerful indicator of completeness. Remember, if you cannot figure out how to get out, get out the same way you got in. </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42900"/>
            <a:ext cx="8229600" cy="7000900"/>
          </a:xfrm>
        </p:spPr>
        <p:txBody>
          <a:bodyPr>
            <a:normAutofit fontScale="77500" lnSpcReduction="20000"/>
          </a:bodyPr>
          <a:lstStyle/>
          <a:p>
            <a:pPr>
              <a:buNone/>
            </a:pPr>
            <a:endParaRPr lang="cs-CZ" dirty="0" smtClean="0"/>
          </a:p>
          <a:p>
            <a:pPr lvl="1"/>
            <a:r>
              <a:rPr lang="en-US" dirty="0" smtClean="0"/>
              <a:t>5. Tell your personal experience or involvement. </a:t>
            </a:r>
            <a:endParaRPr lang="cs-CZ" dirty="0" smtClean="0"/>
          </a:p>
          <a:p>
            <a:pPr lvl="1"/>
            <a:endParaRPr lang="cs-CZ" dirty="0" smtClean="0"/>
          </a:p>
          <a:p>
            <a:pPr lvl="1"/>
            <a:r>
              <a:rPr lang="en-US" dirty="0" smtClean="0"/>
              <a:t>6. State your position or intention. </a:t>
            </a:r>
            <a:endParaRPr lang="cs-CZ" dirty="0" smtClean="0"/>
          </a:p>
          <a:p>
            <a:pPr lvl="1"/>
            <a:endParaRPr lang="cs-CZ" dirty="0" smtClean="0"/>
          </a:p>
          <a:p>
            <a:pPr lvl="1"/>
            <a:r>
              <a:rPr lang="en-US" dirty="0" smtClean="0"/>
              <a:t>7. Complete a process or problem begun in the presentation. </a:t>
            </a:r>
            <a:endParaRPr lang="cs-CZ" dirty="0" smtClean="0"/>
          </a:p>
          <a:p>
            <a:pPr lvl="1"/>
            <a:endParaRPr lang="cs-CZ" dirty="0" smtClean="0"/>
          </a:p>
          <a:p>
            <a:pPr lvl="1"/>
            <a:r>
              <a:rPr lang="en-US" dirty="0" smtClean="0"/>
              <a:t>8. Ask the audience to participate mentally (by imagining something) or physically (by a show of hands or by calling something out.) </a:t>
            </a:r>
            <a:endParaRPr lang="cs-CZ" dirty="0" smtClean="0"/>
          </a:p>
          <a:p>
            <a:pPr lvl="1"/>
            <a:endParaRPr lang="cs-CZ" dirty="0" smtClean="0"/>
          </a:p>
          <a:p>
            <a:pPr lvl="1"/>
            <a:r>
              <a:rPr lang="en-US" dirty="0" smtClean="0"/>
              <a:t>9. Project the future. </a:t>
            </a:r>
            <a:endParaRPr lang="cs-CZ" dirty="0" smtClean="0"/>
          </a:p>
          <a:p>
            <a:pPr lvl="1"/>
            <a:endParaRPr lang="cs-CZ" dirty="0" smtClean="0"/>
          </a:p>
          <a:p>
            <a:pPr lvl="1"/>
            <a:r>
              <a:rPr lang="en-US" dirty="0" smtClean="0"/>
              <a:t>10. Ask a really interesting rhetorical question. </a:t>
            </a:r>
            <a:endParaRPr lang="cs-CZ" dirty="0" smtClean="0"/>
          </a:p>
          <a:p>
            <a:pPr lvl="1"/>
            <a:endParaRPr lang="cs-CZ" dirty="0" smtClean="0"/>
          </a:p>
          <a:p>
            <a:pPr lvl="1"/>
            <a:r>
              <a:rPr lang="en-US" dirty="0" smtClean="0"/>
              <a:t>11. Use an audio visual aid. (Especially if it illustrates your point or finishes a process.) </a:t>
            </a:r>
            <a:endParaRPr lang="cs-CZ" dirty="0" smtClean="0"/>
          </a:p>
          <a:p>
            <a:pPr lvl="1"/>
            <a:endParaRPr lang="cs-CZ" dirty="0" smtClean="0"/>
          </a:p>
          <a:p>
            <a:pPr lvl="1"/>
            <a:r>
              <a:rPr lang="cs-CZ" dirty="0" smtClean="0"/>
              <a:t>12. </a:t>
            </a:r>
            <a:r>
              <a:rPr lang="cs-CZ" u="sng" dirty="0" smtClean="0"/>
              <a:t>Stress</a:t>
            </a:r>
            <a:r>
              <a:rPr lang="cs-CZ" dirty="0" smtClean="0"/>
              <a:t> </a:t>
            </a:r>
            <a:r>
              <a:rPr lang="cs-CZ" dirty="0" err="1" smtClean="0"/>
              <a:t>common</a:t>
            </a:r>
            <a:r>
              <a:rPr lang="cs-CZ" dirty="0" smtClean="0"/>
              <a:t> </a:t>
            </a:r>
            <a:r>
              <a:rPr lang="cs-CZ" dirty="0" err="1" smtClean="0"/>
              <a:t>ground</a:t>
            </a:r>
            <a:r>
              <a:rPr lang="cs-CZ" dirty="0" smtClean="0"/>
              <a:t> </a:t>
            </a:r>
            <a:r>
              <a:rPr lang="cs-CZ" dirty="0" err="1" smtClean="0"/>
              <a:t>issues</a:t>
            </a:r>
            <a:r>
              <a:rPr lang="cs-CZ" dirty="0" smtClean="0"/>
              <a:t>.</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normAutofit lnSpcReduction="10000"/>
          </a:bodyPr>
          <a:lstStyle/>
          <a:p>
            <a:r>
              <a:rPr lang="en-US" dirty="0" smtClean="0"/>
              <a:t>Some things to avoid: </a:t>
            </a:r>
            <a:endParaRPr lang="cs-CZ" dirty="0" smtClean="0"/>
          </a:p>
          <a:p>
            <a:pPr lvl="1"/>
            <a:r>
              <a:rPr lang="en-US" dirty="0" smtClean="0"/>
              <a:t>Don't run out of steam at the end of the presentation. Keep your energy level high right up to the last word. Sprint over the finish line. </a:t>
            </a:r>
            <a:endParaRPr lang="cs-CZ" dirty="0" smtClean="0"/>
          </a:p>
          <a:p>
            <a:pPr lvl="1"/>
            <a:endParaRPr lang="cs-CZ" dirty="0" smtClean="0"/>
          </a:p>
          <a:p>
            <a:pPr lvl="1"/>
            <a:r>
              <a:rPr lang="en-US" dirty="0" smtClean="0"/>
              <a:t>Do not lower your voice during the conclusion. Do not gather your things while you are still delivering the conclusion. This suggests that you can't wait to be finished and don't really care about your presentation or your audience. </a:t>
            </a:r>
            <a:endParaRPr lang="cs-CZ" dirty="0" smtClean="0"/>
          </a:p>
          <a:p>
            <a:pPr lvl="1"/>
            <a:endParaRPr lang="cs-CZ" dirty="0" smtClean="0"/>
          </a:p>
          <a:p>
            <a:pPr lvl="1"/>
            <a:r>
              <a:rPr lang="en-US" dirty="0" smtClean="0"/>
              <a:t>Don't rush off from the speaker's area when the presentation is over. Take your time and acknowledge the audience's applause with eye contact and a smile, if appropriate.</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normAutofit lnSpcReduction="10000"/>
          </a:bodyPr>
          <a:lstStyle/>
          <a:p>
            <a:pPr>
              <a:buNone/>
            </a:pPr>
            <a:endParaRPr lang="cs-CZ" dirty="0" smtClean="0"/>
          </a:p>
          <a:p>
            <a:pPr lvl="1"/>
            <a:r>
              <a:rPr lang="en-US" dirty="0" smtClean="0"/>
              <a:t>Do </a:t>
            </a:r>
            <a:r>
              <a:rPr lang="en-US" dirty="0"/>
              <a:t>not apologize for not having delivered the presentation you intended or the one they expected. </a:t>
            </a:r>
            <a:endParaRPr lang="cs-CZ" dirty="0" smtClean="0"/>
          </a:p>
          <a:p>
            <a:pPr lvl="1"/>
            <a:endParaRPr lang="cs-CZ" dirty="0" smtClean="0"/>
          </a:p>
          <a:p>
            <a:pPr lvl="1"/>
            <a:r>
              <a:rPr lang="en-US" dirty="0" smtClean="0"/>
              <a:t>Do </a:t>
            </a:r>
            <a:r>
              <a:rPr lang="en-US" dirty="0"/>
              <a:t>not substitute a question and answer period for the conclusion. If you do conduct a question and answer period, do it after the conclusion, not in lieu of it. </a:t>
            </a:r>
            <a:endParaRPr lang="cs-CZ" dirty="0" smtClean="0"/>
          </a:p>
          <a:p>
            <a:pPr lvl="1"/>
            <a:endParaRPr lang="cs-CZ" dirty="0" smtClean="0"/>
          </a:p>
          <a:p>
            <a:pPr lvl="1"/>
            <a:r>
              <a:rPr lang="en-US" dirty="0" smtClean="0"/>
              <a:t>Do </a:t>
            </a:r>
            <a:r>
              <a:rPr lang="en-US" dirty="0"/>
              <a:t>not conclude by saying "In conclusion..." It's trite. </a:t>
            </a:r>
            <a:endParaRPr lang="cs-CZ" dirty="0" smtClean="0"/>
          </a:p>
          <a:p>
            <a:pPr lvl="1"/>
            <a:endParaRPr lang="cs-CZ" dirty="0" smtClean="0"/>
          </a:p>
          <a:p>
            <a:pPr lvl="1"/>
            <a:r>
              <a:rPr lang="en-US" dirty="0" smtClean="0"/>
              <a:t>Do </a:t>
            </a:r>
            <a:r>
              <a:rPr lang="en-US" dirty="0"/>
              <a:t>not conclude by saying, "Well, that's it." </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214290"/>
            <a:ext cx="8229600" cy="6500858"/>
          </a:xfrm>
        </p:spPr>
        <p:txBody>
          <a:bodyPr/>
          <a:lstStyle/>
          <a:p>
            <a:r>
              <a:rPr lang="en-US" dirty="0"/>
              <a:t>Remember that people tend to remember best how things begin and end. </a:t>
            </a:r>
            <a:endParaRPr lang="cs-CZ" dirty="0" smtClean="0"/>
          </a:p>
          <a:p>
            <a:endParaRPr lang="cs-CZ" dirty="0" smtClean="0"/>
          </a:p>
          <a:p>
            <a:r>
              <a:rPr lang="en-US" dirty="0" smtClean="0"/>
              <a:t>Final </a:t>
            </a:r>
            <a:r>
              <a:rPr lang="en-US" dirty="0"/>
              <a:t>impressions are just as powerful as first impressions, maybe more. </a:t>
            </a:r>
            <a:endParaRPr lang="cs-CZ" dirty="0" smtClean="0"/>
          </a:p>
          <a:p>
            <a:endParaRPr lang="cs-CZ" dirty="0" smtClean="0"/>
          </a:p>
          <a:p>
            <a:r>
              <a:rPr lang="en-US" dirty="0" smtClean="0"/>
              <a:t>Make </a:t>
            </a:r>
            <a:r>
              <a:rPr lang="en-US" dirty="0"/>
              <a:t>sure the conclusion contributes to the final impression you want to create. </a:t>
            </a:r>
            <a:endParaRPr lang="cs-CZ" dirty="0" smtClean="0"/>
          </a:p>
          <a:p>
            <a:endParaRPr lang="cs-CZ" dirty="0" smtClean="0"/>
          </a:p>
          <a:p>
            <a:r>
              <a:rPr lang="en-US" dirty="0" smtClean="0"/>
              <a:t>The </a:t>
            </a:r>
            <a:r>
              <a:rPr lang="en-US" dirty="0"/>
              <a:t>time you spend preparing it and practicing it is a most worthwhile investment. </a:t>
            </a:r>
          </a:p>
          <a:p>
            <a:endParaRPr lang="cs-CZ" dirty="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665</Words>
  <Application>Microsoft Office PowerPoint</Application>
  <PresentationFormat>Předvádění na obrazovce (4:3)</PresentationFormat>
  <Paragraphs>55</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sady Office</vt:lpstr>
      <vt:lpstr>The Conclusion</vt:lpstr>
      <vt:lpstr>The conclusion is the last thing your audience hears. It is your last chance to make sure they have gotten your main ideas. In addition, the conclusion contributes immeasurably to the final impression they have of you.</vt:lpstr>
      <vt:lpstr>Organizationally, the conclusion always consists of first a recap of the main ideas and second a power punch ending. </vt:lpstr>
      <vt:lpstr>Snímek 4</vt:lpstr>
      <vt:lpstr>Snímek 5</vt:lpstr>
      <vt:lpstr>Snímek 6</vt:lpstr>
      <vt:lpstr>Snímek 7</vt:lpstr>
      <vt:lpstr>Snímek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Conclusion</dc:title>
  <dc:creator> </dc:creator>
  <cp:lastModifiedBy> </cp:lastModifiedBy>
  <cp:revision>1</cp:revision>
  <dcterms:created xsi:type="dcterms:W3CDTF">2018-10-08T13:50:24Z</dcterms:created>
  <dcterms:modified xsi:type="dcterms:W3CDTF">2018-10-08T14:08:39Z</dcterms:modified>
</cp:coreProperties>
</file>