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  <p:sldMasterId id="214748366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y="6858000" cx="9144000"/>
  <p:notesSz cx="7099300" cy="10234600"/>
  <p:embeddedFontLst>
    <p:embeddedFont>
      <p:font typeface="Roboto Thin"/>
      <p:regular r:id="rId42"/>
      <p:bold r:id="rId43"/>
      <p:italic r:id="rId44"/>
      <p:boldItalic r:id="rId45"/>
    </p:embeddedFont>
    <p:embeddedFont>
      <p:font typeface="Roboto"/>
      <p:regular r:id="rId46"/>
      <p:bold r:id="rId47"/>
      <p:italic r:id="rId48"/>
      <p:boldItalic r:id="rId49"/>
    </p:embeddedFont>
    <p:embeddedFont>
      <p:font typeface="Roboto Light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54" roundtripDataSignature="AMtx7mgsOvwXcyVqK9zOTG3NF7wXc9xi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font" Target="fonts/RobotoThin-regular.fntdata"/><Relationship Id="rId41" Type="http://schemas.openxmlformats.org/officeDocument/2006/relationships/slide" Target="slides/slide35.xml"/><Relationship Id="rId44" Type="http://schemas.openxmlformats.org/officeDocument/2006/relationships/font" Target="fonts/RobotoThin-italic.fntdata"/><Relationship Id="rId43" Type="http://schemas.openxmlformats.org/officeDocument/2006/relationships/font" Target="fonts/RobotoThin-bold.fntdata"/><Relationship Id="rId46" Type="http://schemas.openxmlformats.org/officeDocument/2006/relationships/font" Target="fonts/Roboto-regular.fntdata"/><Relationship Id="rId45" Type="http://schemas.openxmlformats.org/officeDocument/2006/relationships/font" Target="fonts/RobotoThin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Roboto-italic.fntdata"/><Relationship Id="rId47" Type="http://schemas.openxmlformats.org/officeDocument/2006/relationships/font" Target="fonts/Roboto-bold.fntdata"/><Relationship Id="rId49" Type="http://schemas.openxmlformats.org/officeDocument/2006/relationships/font" Target="fonts/Roboto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RobotoLight-bold.fntdata"/><Relationship Id="rId50" Type="http://schemas.openxmlformats.org/officeDocument/2006/relationships/font" Target="fonts/RobotoLight-regular.fntdata"/><Relationship Id="rId53" Type="http://schemas.openxmlformats.org/officeDocument/2006/relationships/font" Target="fonts/RobotoLight-boldItalic.fntdata"/><Relationship Id="rId52" Type="http://schemas.openxmlformats.org/officeDocument/2006/relationships/font" Target="fonts/RobotoLight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54" Type="http://customschemas.google.com/relationships/presentationmetadata" Target="meta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77137" cy="512304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020506" y="0"/>
            <a:ext cx="3077137" cy="512304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720673"/>
            <a:ext cx="3077137" cy="512303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020506" y="9720673"/>
            <a:ext cx="3077137" cy="512303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cs-CZ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archeologickamapa.cz/?page=book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archeologickamapa.cz/?page=book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8" name="Google Shape;168;p1:notes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p1:notes"/>
          <p:cNvSpPr txBox="1"/>
          <p:nvPr>
            <p:ph idx="12" type="sldNum"/>
          </p:nvPr>
        </p:nvSpPr>
        <p:spPr>
          <a:xfrm>
            <a:off x="4020506" y="9720673"/>
            <a:ext cx="3077137" cy="512303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70" name="Google Shape;170;p1:notes"/>
          <p:cNvSpPr txBox="1"/>
          <p:nvPr>
            <p:ph idx="11" type="ftr"/>
          </p:nvPr>
        </p:nvSpPr>
        <p:spPr>
          <a:xfrm>
            <a:off x="0" y="9720673"/>
            <a:ext cx="3077137" cy="512303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:notes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3" name="Google Shape;253;p6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1bd289caed_1_246:notes"/>
          <p:cNvSpPr txBox="1"/>
          <p:nvPr>
            <p:ph idx="1" type="body"/>
          </p:nvPr>
        </p:nvSpPr>
        <p:spPr>
          <a:xfrm>
            <a:off x="709599" y="4861155"/>
            <a:ext cx="5680200" cy="46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4" name="Google Shape;264;g31bd289caed_1_246:notes"/>
          <p:cNvSpPr/>
          <p:nvPr>
            <p:ph idx="2" type="sldImg"/>
          </p:nvPr>
        </p:nvSpPr>
        <p:spPr>
          <a:xfrm>
            <a:off x="992188" y="768350"/>
            <a:ext cx="5115000" cy="383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1bd289caed_1_407:notes"/>
          <p:cNvSpPr txBox="1"/>
          <p:nvPr>
            <p:ph idx="1" type="body"/>
          </p:nvPr>
        </p:nvSpPr>
        <p:spPr>
          <a:xfrm>
            <a:off x="709599" y="4861155"/>
            <a:ext cx="5680200" cy="46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5" name="Google Shape;275;g31bd289caed_1_407:notes"/>
          <p:cNvSpPr/>
          <p:nvPr>
            <p:ph idx="2" type="sldImg"/>
          </p:nvPr>
        </p:nvSpPr>
        <p:spPr>
          <a:xfrm>
            <a:off x="992188" y="768350"/>
            <a:ext cx="5115000" cy="383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1bd289caed_1_331:notes"/>
          <p:cNvSpPr txBox="1"/>
          <p:nvPr>
            <p:ph idx="1" type="body"/>
          </p:nvPr>
        </p:nvSpPr>
        <p:spPr>
          <a:xfrm>
            <a:off x="709599" y="4861155"/>
            <a:ext cx="5680200" cy="46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4" name="Google Shape;284;g31bd289caed_1_331:notes"/>
          <p:cNvSpPr/>
          <p:nvPr>
            <p:ph idx="2" type="sldImg"/>
          </p:nvPr>
        </p:nvSpPr>
        <p:spPr>
          <a:xfrm>
            <a:off x="992188" y="768350"/>
            <a:ext cx="5115000" cy="383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1bd289caed_1_614:notes"/>
          <p:cNvSpPr/>
          <p:nvPr>
            <p:ph idx="2" type="sldImg"/>
          </p:nvPr>
        </p:nvSpPr>
        <p:spPr>
          <a:xfrm>
            <a:off x="992188" y="768350"/>
            <a:ext cx="5115000" cy="383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93" name="Google Shape;293;g31bd289caed_1_614:notes"/>
          <p:cNvSpPr txBox="1"/>
          <p:nvPr>
            <p:ph idx="1" type="body"/>
          </p:nvPr>
        </p:nvSpPr>
        <p:spPr>
          <a:xfrm>
            <a:off x="709599" y="4861155"/>
            <a:ext cx="5680200" cy="46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4" name="Google Shape;294;g31bd289caed_1_614:notes"/>
          <p:cNvSpPr txBox="1"/>
          <p:nvPr>
            <p:ph idx="12" type="sldNum"/>
          </p:nvPr>
        </p:nvSpPr>
        <p:spPr>
          <a:xfrm>
            <a:off x="4020506" y="9720673"/>
            <a:ext cx="30771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:notes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0" name="Google Shape;300;p11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2:notes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1" name="Google Shape;321;p12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4:notes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0" name="Google Shape;350;p14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5:notes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4" name="Google Shape;364;p15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6:notes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cs-CZ"/>
              <a:t>původní odkaz: </a:t>
            </a:r>
            <a:r>
              <a:rPr lang="cs-CZ" u="sng">
                <a:solidFill>
                  <a:srgbClr val="67AABF"/>
                </a:solid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http://www.archeologickamapa.cz/?page=book</a:t>
            </a:r>
            <a:endParaRPr/>
          </a:p>
        </p:txBody>
      </p:sp>
      <p:sp>
        <p:nvSpPr>
          <p:cNvPr id="373" name="Google Shape;373;p16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5:notes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" name="Google Shape;182;p35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7:notes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5" name="Google Shape;385;p17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0:notes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5" name="Google Shape;395;p20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2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06" name="Google Shape;406;p22:notes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7" name="Google Shape;407;p22:notes"/>
          <p:cNvSpPr txBox="1"/>
          <p:nvPr>
            <p:ph idx="11" type="ftr"/>
          </p:nvPr>
        </p:nvSpPr>
        <p:spPr>
          <a:xfrm>
            <a:off x="0" y="9720673"/>
            <a:ext cx="3077137" cy="512303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8" name="Google Shape;408;p22:notes"/>
          <p:cNvSpPr txBox="1"/>
          <p:nvPr>
            <p:ph idx="12" type="sldNum"/>
          </p:nvPr>
        </p:nvSpPr>
        <p:spPr>
          <a:xfrm>
            <a:off x="4020506" y="9720673"/>
            <a:ext cx="3077137" cy="512303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3:notes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0" name="Google Shape;420;p23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4:notes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2" name="Google Shape;432;p24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5:notes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4" name="Google Shape;444;p25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1bd289caed_1_0:notes"/>
          <p:cNvSpPr/>
          <p:nvPr>
            <p:ph idx="2" type="sldImg"/>
          </p:nvPr>
        </p:nvSpPr>
        <p:spPr>
          <a:xfrm>
            <a:off x="992188" y="768350"/>
            <a:ext cx="5115000" cy="383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56" name="Google Shape;456;g31bd289caed_1_0:notes"/>
          <p:cNvSpPr txBox="1"/>
          <p:nvPr>
            <p:ph idx="1" type="body"/>
          </p:nvPr>
        </p:nvSpPr>
        <p:spPr>
          <a:xfrm>
            <a:off x="709599" y="4861155"/>
            <a:ext cx="5680200" cy="46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7" name="Google Shape;457;g31bd289caed_1_0:notes"/>
          <p:cNvSpPr txBox="1"/>
          <p:nvPr>
            <p:ph idx="12" type="sldNum"/>
          </p:nvPr>
        </p:nvSpPr>
        <p:spPr>
          <a:xfrm>
            <a:off x="4020506" y="9720673"/>
            <a:ext cx="30771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1bd289caed_1_883:notes"/>
          <p:cNvSpPr/>
          <p:nvPr>
            <p:ph idx="2" type="sldImg"/>
          </p:nvPr>
        </p:nvSpPr>
        <p:spPr>
          <a:xfrm>
            <a:off x="992188" y="768350"/>
            <a:ext cx="5115000" cy="383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68" name="Google Shape;468;g31bd289caed_1_883:notes"/>
          <p:cNvSpPr txBox="1"/>
          <p:nvPr>
            <p:ph idx="1" type="body"/>
          </p:nvPr>
        </p:nvSpPr>
        <p:spPr>
          <a:xfrm>
            <a:off x="709599" y="4861155"/>
            <a:ext cx="5680200" cy="46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9" name="Google Shape;469;g31bd289caed_1_883:notes"/>
          <p:cNvSpPr txBox="1"/>
          <p:nvPr>
            <p:ph idx="12" type="sldNum"/>
          </p:nvPr>
        </p:nvSpPr>
        <p:spPr>
          <a:xfrm>
            <a:off x="4020506" y="9720673"/>
            <a:ext cx="30771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1:notes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6" name="Google Shape;476;p21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8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86" name="Google Shape;486;p28:notes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7" name="Google Shape;487;p28:notes"/>
          <p:cNvSpPr txBox="1"/>
          <p:nvPr>
            <p:ph idx="11" type="ftr"/>
          </p:nvPr>
        </p:nvSpPr>
        <p:spPr>
          <a:xfrm>
            <a:off x="0" y="9720673"/>
            <a:ext cx="3077137" cy="512303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8" name="Google Shape;488;p28:notes"/>
          <p:cNvSpPr txBox="1"/>
          <p:nvPr>
            <p:ph idx="12" type="sldNum"/>
          </p:nvPr>
        </p:nvSpPr>
        <p:spPr>
          <a:xfrm>
            <a:off x="4020506" y="9720673"/>
            <a:ext cx="3077137" cy="512303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:notes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p2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9:notes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8" name="Google Shape;498;p29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0:notes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9" name="Google Shape;509;p30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1:notes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2" name="Google Shape;522;p31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3:notes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0" name="Google Shape;530;p33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1bd289caed_1_1019:notes"/>
          <p:cNvSpPr/>
          <p:nvPr>
            <p:ph idx="2" type="sldImg"/>
          </p:nvPr>
        </p:nvSpPr>
        <p:spPr>
          <a:xfrm>
            <a:off x="992188" y="768350"/>
            <a:ext cx="5115000" cy="383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38" name="Google Shape;538;g31bd289caed_1_1019:notes"/>
          <p:cNvSpPr txBox="1"/>
          <p:nvPr>
            <p:ph idx="1" type="body"/>
          </p:nvPr>
        </p:nvSpPr>
        <p:spPr>
          <a:xfrm>
            <a:off x="709599" y="4861155"/>
            <a:ext cx="5680200" cy="46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9" name="Google Shape;539;g31bd289caed_1_1019:notes"/>
          <p:cNvSpPr txBox="1"/>
          <p:nvPr>
            <p:ph idx="12" type="sldNum"/>
          </p:nvPr>
        </p:nvSpPr>
        <p:spPr>
          <a:xfrm>
            <a:off x="4020506" y="9720673"/>
            <a:ext cx="30771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1bd289caed_1_1612:notes"/>
          <p:cNvSpPr txBox="1"/>
          <p:nvPr>
            <p:ph idx="1" type="body"/>
          </p:nvPr>
        </p:nvSpPr>
        <p:spPr>
          <a:xfrm>
            <a:off x="709599" y="4861155"/>
            <a:ext cx="5680200" cy="46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cs-CZ"/>
              <a:t>původní odkaz: </a:t>
            </a:r>
            <a:r>
              <a:rPr lang="cs-CZ" u="sng">
                <a:solidFill>
                  <a:srgbClr val="67AABF"/>
                </a:solid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http://www.archeologickamapa.cz/?page=book</a:t>
            </a:r>
            <a:endParaRPr/>
          </a:p>
        </p:txBody>
      </p:sp>
      <p:sp>
        <p:nvSpPr>
          <p:cNvPr id="546" name="Google Shape;546;g31bd289caed_1_1612:notes"/>
          <p:cNvSpPr/>
          <p:nvPr>
            <p:ph idx="2" type="sldImg"/>
          </p:nvPr>
        </p:nvSpPr>
        <p:spPr>
          <a:xfrm>
            <a:off x="992188" y="768350"/>
            <a:ext cx="5115000" cy="383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:notes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8" name="Google Shape;198;p3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:notes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8" name="Google Shape;208;p4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1bd289caed_1_748:notes"/>
          <p:cNvSpPr/>
          <p:nvPr>
            <p:ph idx="2" type="sldImg"/>
          </p:nvPr>
        </p:nvSpPr>
        <p:spPr>
          <a:xfrm>
            <a:off x="992188" y="768350"/>
            <a:ext cx="5115000" cy="383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18" name="Google Shape;218;g31bd289caed_1_748:notes"/>
          <p:cNvSpPr txBox="1"/>
          <p:nvPr>
            <p:ph idx="1" type="body"/>
          </p:nvPr>
        </p:nvSpPr>
        <p:spPr>
          <a:xfrm>
            <a:off x="709599" y="4861155"/>
            <a:ext cx="5680200" cy="46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9" name="Google Shape;219;g31bd289caed_1_748:notes"/>
          <p:cNvSpPr txBox="1"/>
          <p:nvPr>
            <p:ph idx="12" type="sldNum"/>
          </p:nvPr>
        </p:nvSpPr>
        <p:spPr>
          <a:xfrm>
            <a:off x="4020506" y="9720673"/>
            <a:ext cx="30771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:notes"/>
          <p:cNvSpPr txBox="1"/>
          <p:nvPr>
            <p:ph idx="1" type="body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5" name="Google Shape;225;p5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1bd289caed_1_81:notes"/>
          <p:cNvSpPr/>
          <p:nvPr>
            <p:ph idx="2" type="sldImg"/>
          </p:nvPr>
        </p:nvSpPr>
        <p:spPr>
          <a:xfrm>
            <a:off x="992188" y="768350"/>
            <a:ext cx="5115000" cy="383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34" name="Google Shape;234;g31bd289caed_1_81:notes"/>
          <p:cNvSpPr txBox="1"/>
          <p:nvPr>
            <p:ph idx="1" type="body"/>
          </p:nvPr>
        </p:nvSpPr>
        <p:spPr>
          <a:xfrm>
            <a:off x="709599" y="4861155"/>
            <a:ext cx="5680200" cy="46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5" name="Google Shape;235;g31bd289caed_1_81:notes"/>
          <p:cNvSpPr txBox="1"/>
          <p:nvPr>
            <p:ph idx="12" type="sldNum"/>
          </p:nvPr>
        </p:nvSpPr>
        <p:spPr>
          <a:xfrm>
            <a:off x="4020506" y="9720673"/>
            <a:ext cx="30771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1bd289caed_1_164:notes"/>
          <p:cNvSpPr/>
          <p:nvPr>
            <p:ph idx="2" type="sldImg"/>
          </p:nvPr>
        </p:nvSpPr>
        <p:spPr>
          <a:xfrm>
            <a:off x="992188" y="768350"/>
            <a:ext cx="5115000" cy="383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44" name="Google Shape;244;g31bd289caed_1_164:notes"/>
          <p:cNvSpPr txBox="1"/>
          <p:nvPr>
            <p:ph idx="1" type="body"/>
          </p:nvPr>
        </p:nvSpPr>
        <p:spPr>
          <a:xfrm>
            <a:off x="709599" y="4861155"/>
            <a:ext cx="5680200" cy="46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g31bd289caed_1_164:notes"/>
          <p:cNvSpPr txBox="1"/>
          <p:nvPr>
            <p:ph idx="12" type="sldNum"/>
          </p:nvPr>
        </p:nvSpPr>
        <p:spPr>
          <a:xfrm>
            <a:off x="4020506" y="9720673"/>
            <a:ext cx="30771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7"/>
          <p:cNvSpPr txBox="1"/>
          <p:nvPr>
            <p:ph type="ctrTitle"/>
          </p:nvPr>
        </p:nvSpPr>
        <p:spPr>
          <a:xfrm>
            <a:off x="685800" y="1371600"/>
            <a:ext cx="7848600" cy="1927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Calibri"/>
              <a:buNone/>
              <a:defRPr sz="5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7"/>
          <p:cNvSpPr txBox="1"/>
          <p:nvPr>
            <p:ph idx="1" type="subTitle"/>
          </p:nvPr>
        </p:nvSpPr>
        <p:spPr>
          <a:xfrm>
            <a:off x="685800" y="3505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40"/>
              <a:buNone/>
              <a:defRPr>
                <a:solidFill>
                  <a:srgbClr val="3F3F3F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" name="Google Shape;20;p37"/>
          <p:cNvSpPr txBox="1"/>
          <p:nvPr>
            <p:ph idx="10" type="dt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7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7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5"/>
          <p:cNvSpPr txBox="1"/>
          <p:nvPr>
            <p:ph type="title"/>
          </p:nvPr>
        </p:nvSpPr>
        <p:spPr>
          <a:xfrm>
            <a:off x="457200" y="792480"/>
            <a:ext cx="2142680" cy="12649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b="0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5"/>
          <p:cNvSpPr/>
          <p:nvPr>
            <p:ph idx="2" type="pic"/>
          </p:nvPr>
        </p:nvSpPr>
        <p:spPr>
          <a:xfrm>
            <a:off x="2858610" y="838201"/>
            <a:ext cx="5904390" cy="5500456"/>
          </a:xfrm>
          <a:prstGeom prst="rect">
            <a:avLst/>
          </a:prstGeom>
          <a:solidFill>
            <a:schemeClr val="lt2"/>
          </a:solidFill>
          <a:ln cap="flat" cmpd="sng" w="762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" dir="5400000" dist="12700">
              <a:srgbClr val="000000">
                <a:alpha val="58039"/>
              </a:srgbClr>
            </a:outerShdw>
          </a:effectLst>
        </p:spPr>
      </p:sp>
      <p:sp>
        <p:nvSpPr>
          <p:cNvPr id="85" name="Google Shape;85;p45"/>
          <p:cNvSpPr txBox="1"/>
          <p:nvPr>
            <p:ph idx="1" type="body"/>
          </p:nvPr>
        </p:nvSpPr>
        <p:spPr>
          <a:xfrm>
            <a:off x="457200" y="2133600"/>
            <a:ext cx="2139696" cy="42428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9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86" name="Google Shape;86;p45"/>
          <p:cNvSpPr txBox="1"/>
          <p:nvPr>
            <p:ph idx="10" type="dt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5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5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6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6"/>
          <p:cNvSpPr txBox="1"/>
          <p:nvPr>
            <p:ph idx="1" type="body"/>
          </p:nvPr>
        </p:nvSpPr>
        <p:spPr>
          <a:xfrm rot="5400000">
            <a:off x="2133600" y="-76200"/>
            <a:ext cx="48768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indent="-325755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indent="-331469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46"/>
          <p:cNvSpPr txBox="1"/>
          <p:nvPr>
            <p:ph idx="10" type="dt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46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46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7"/>
          <p:cNvSpPr txBox="1"/>
          <p:nvPr>
            <p:ph type="title"/>
          </p:nvPr>
        </p:nvSpPr>
        <p:spPr>
          <a:xfrm rot="5400000">
            <a:off x="4724400" y="2514600"/>
            <a:ext cx="58674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47"/>
          <p:cNvSpPr txBox="1"/>
          <p:nvPr>
            <p:ph idx="1" type="body"/>
          </p:nvPr>
        </p:nvSpPr>
        <p:spPr>
          <a:xfrm rot="5400000">
            <a:off x="533400" y="533400"/>
            <a:ext cx="58674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indent="-325755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indent="-331469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47"/>
          <p:cNvSpPr txBox="1"/>
          <p:nvPr>
            <p:ph idx="10" type="dt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7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47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CUSTOM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1bd289caed_1_543"/>
          <p:cNvSpPr txBox="1"/>
          <p:nvPr>
            <p:ph idx="12" type="sldNum"/>
          </p:nvPr>
        </p:nvSpPr>
        <p:spPr>
          <a:xfrm>
            <a:off x="8633300" y="18300"/>
            <a:ext cx="510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03" name="Google Shape;103;g31bd289caed_1_543"/>
          <p:cNvSpPr/>
          <p:nvPr/>
        </p:nvSpPr>
        <p:spPr>
          <a:xfrm>
            <a:off x="0" y="0"/>
            <a:ext cx="9162300" cy="68580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g31bd289caed_1_543"/>
          <p:cNvSpPr txBox="1"/>
          <p:nvPr>
            <p:ph type="title"/>
          </p:nvPr>
        </p:nvSpPr>
        <p:spPr>
          <a:xfrm>
            <a:off x="663700" y="5383150"/>
            <a:ext cx="73188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  <a:defRPr sz="3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  <a:defRPr sz="3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  <a:defRPr sz="3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  <a:defRPr sz="3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  <a:defRPr sz="3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  <a:defRPr sz="3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  <a:defRPr sz="3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  <a:defRPr sz="3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  <a:defRPr sz="3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CUSTOM_1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1bd289caed_1_1071"/>
          <p:cNvSpPr txBox="1"/>
          <p:nvPr>
            <p:ph idx="12" type="sldNum"/>
          </p:nvPr>
        </p:nvSpPr>
        <p:spPr>
          <a:xfrm>
            <a:off x="8633300" y="18300"/>
            <a:ext cx="510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15" name="Google Shape;115;g31bd289caed_1_1071"/>
          <p:cNvSpPr/>
          <p:nvPr/>
        </p:nvSpPr>
        <p:spPr>
          <a:xfrm>
            <a:off x="0" y="0"/>
            <a:ext cx="9162300" cy="68580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g31bd289caed_1_1071"/>
          <p:cNvSpPr txBox="1"/>
          <p:nvPr>
            <p:ph type="title"/>
          </p:nvPr>
        </p:nvSpPr>
        <p:spPr>
          <a:xfrm>
            <a:off x="663700" y="5383150"/>
            <a:ext cx="73188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  <a:defRPr sz="3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  <a:defRPr sz="3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  <a:defRPr sz="3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  <a:defRPr sz="3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  <a:defRPr sz="3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  <a:defRPr sz="3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  <a:defRPr sz="3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  <a:defRPr sz="3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Light"/>
              <a:buNone/>
              <a:defRPr sz="3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1bd289caed_1_1034"/>
          <p:cNvSpPr txBox="1"/>
          <p:nvPr>
            <p:ph type="ctrTitle"/>
          </p:nvPr>
        </p:nvSpPr>
        <p:spPr>
          <a:xfrm>
            <a:off x="685800" y="1371600"/>
            <a:ext cx="7848600" cy="192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Calibri"/>
              <a:buNone/>
              <a:defRPr sz="5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g31bd289caed_1_1034"/>
          <p:cNvSpPr txBox="1"/>
          <p:nvPr>
            <p:ph idx="1" type="subTitle"/>
          </p:nvPr>
        </p:nvSpPr>
        <p:spPr>
          <a:xfrm>
            <a:off x="685800" y="3505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40"/>
              <a:buNone/>
              <a:defRPr>
                <a:solidFill>
                  <a:srgbClr val="3F3F3F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0" name="Google Shape;120;g31bd289caed_1_1034"/>
          <p:cNvSpPr txBox="1"/>
          <p:nvPr>
            <p:ph idx="10" type="dt"/>
          </p:nvPr>
        </p:nvSpPr>
        <p:spPr>
          <a:xfrm>
            <a:off x="457200" y="18288"/>
            <a:ext cx="2895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g31bd289caed_1_1034"/>
          <p:cNvSpPr txBox="1"/>
          <p:nvPr>
            <p:ph idx="11" type="ftr"/>
          </p:nvPr>
        </p:nvSpPr>
        <p:spPr>
          <a:xfrm>
            <a:off x="3429000" y="18288"/>
            <a:ext cx="41148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g31bd289caed_1_1034"/>
          <p:cNvSpPr txBox="1"/>
          <p:nvPr>
            <p:ph idx="12" type="sldNum"/>
          </p:nvPr>
        </p:nvSpPr>
        <p:spPr>
          <a:xfrm>
            <a:off x="8633300" y="18300"/>
            <a:ext cx="510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Nadpis a obsah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1bd289caed_1_1040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Font typeface="Roboto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lvl1pPr>
            <a:lvl2pPr indent="-325755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Font typeface="Roboto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31469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20"/>
              <a:buFont typeface="Roboto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5" name="Google Shape;125;g31bd289caed_1_1040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31bd289caed_1_1040"/>
          <p:cNvSpPr txBox="1"/>
          <p:nvPr>
            <p:ph idx="10" type="dt"/>
          </p:nvPr>
        </p:nvSpPr>
        <p:spPr>
          <a:xfrm>
            <a:off x="457200" y="18288"/>
            <a:ext cx="2895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31bd289caed_1_1040"/>
          <p:cNvSpPr txBox="1"/>
          <p:nvPr>
            <p:ph idx="11" type="ftr"/>
          </p:nvPr>
        </p:nvSpPr>
        <p:spPr>
          <a:xfrm>
            <a:off x="3429000" y="18288"/>
            <a:ext cx="41148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31bd289caed_1_1040"/>
          <p:cNvSpPr txBox="1"/>
          <p:nvPr>
            <p:ph idx="12" type="sldNum"/>
          </p:nvPr>
        </p:nvSpPr>
        <p:spPr>
          <a:xfrm>
            <a:off x="8633300" y="18300"/>
            <a:ext cx="510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umns" type="twoObj">
  <p:cSld name="TWO_OBJECTS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1bd289caed_1_1046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31bd289caed_1_1046"/>
          <p:cNvSpPr txBox="1"/>
          <p:nvPr>
            <p:ph idx="1" type="body"/>
          </p:nvPr>
        </p:nvSpPr>
        <p:spPr>
          <a:xfrm>
            <a:off x="457200" y="1673352"/>
            <a:ext cx="4038600" cy="47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973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380"/>
              <a:buFont typeface="Roboto"/>
              <a:buChar char="•"/>
              <a:defRPr sz="2800">
                <a:latin typeface="Roboto"/>
                <a:ea typeface="Roboto"/>
                <a:cs typeface="Roboto"/>
                <a:sym typeface="Roboto"/>
              </a:defRPr>
            </a:lvl1pPr>
            <a:lvl2pPr indent="-35814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40"/>
              <a:buFont typeface="Roboto"/>
              <a:buChar char="•"/>
              <a:defRPr sz="2400"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Roboto"/>
              <a:buChar char="•"/>
              <a:defRPr sz="200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2" name="Google Shape;132;g31bd289caed_1_1046"/>
          <p:cNvSpPr txBox="1"/>
          <p:nvPr>
            <p:ph idx="2" type="body"/>
          </p:nvPr>
        </p:nvSpPr>
        <p:spPr>
          <a:xfrm>
            <a:off x="4648200" y="1673352"/>
            <a:ext cx="4038600" cy="47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973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380"/>
              <a:buFont typeface="Roboto"/>
              <a:buChar char="•"/>
              <a:defRPr sz="2800">
                <a:latin typeface="Roboto"/>
                <a:ea typeface="Roboto"/>
                <a:cs typeface="Roboto"/>
                <a:sym typeface="Roboto"/>
              </a:defRPr>
            </a:lvl1pPr>
            <a:lvl2pPr indent="-35814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40"/>
              <a:buFont typeface="Roboto"/>
              <a:buChar char="•"/>
              <a:defRPr sz="2400"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Roboto"/>
              <a:buChar char="•"/>
              <a:defRPr sz="200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3" name="Google Shape;133;g31bd289caed_1_1046"/>
          <p:cNvSpPr txBox="1"/>
          <p:nvPr>
            <p:ph idx="10" type="dt"/>
          </p:nvPr>
        </p:nvSpPr>
        <p:spPr>
          <a:xfrm>
            <a:off x="457200" y="18288"/>
            <a:ext cx="2895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g31bd289caed_1_1046"/>
          <p:cNvSpPr txBox="1"/>
          <p:nvPr>
            <p:ph idx="11" type="ftr"/>
          </p:nvPr>
        </p:nvSpPr>
        <p:spPr>
          <a:xfrm>
            <a:off x="3429000" y="18288"/>
            <a:ext cx="41148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31bd289caed_1_1046"/>
          <p:cNvSpPr txBox="1"/>
          <p:nvPr>
            <p:ph idx="12" type="sldNum"/>
          </p:nvPr>
        </p:nvSpPr>
        <p:spPr>
          <a:xfrm>
            <a:off x="8633300" y="18300"/>
            <a:ext cx="510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umns Img">
  <p:cSld name="TWO_OBJECTS_1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1bd289caed_1_1053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31bd289caed_1_1053"/>
          <p:cNvSpPr txBox="1"/>
          <p:nvPr>
            <p:ph idx="1" type="body"/>
          </p:nvPr>
        </p:nvSpPr>
        <p:spPr>
          <a:xfrm>
            <a:off x="457200" y="1673352"/>
            <a:ext cx="4038600" cy="47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973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380"/>
              <a:buFont typeface="Roboto"/>
              <a:buChar char="•"/>
              <a:defRPr sz="2800">
                <a:latin typeface="Roboto"/>
                <a:ea typeface="Roboto"/>
                <a:cs typeface="Roboto"/>
                <a:sym typeface="Roboto"/>
              </a:defRPr>
            </a:lvl1pPr>
            <a:lvl2pPr indent="-35814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40"/>
              <a:buFont typeface="Roboto"/>
              <a:buChar char="•"/>
              <a:defRPr sz="2400"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Roboto"/>
              <a:buChar char="•"/>
              <a:defRPr sz="200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9" name="Google Shape;139;g31bd289caed_1_1053"/>
          <p:cNvSpPr txBox="1"/>
          <p:nvPr>
            <p:ph idx="10" type="dt"/>
          </p:nvPr>
        </p:nvSpPr>
        <p:spPr>
          <a:xfrm>
            <a:off x="457200" y="18288"/>
            <a:ext cx="2895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g31bd289caed_1_1053"/>
          <p:cNvSpPr txBox="1"/>
          <p:nvPr>
            <p:ph idx="11" type="ftr"/>
          </p:nvPr>
        </p:nvSpPr>
        <p:spPr>
          <a:xfrm>
            <a:off x="3429000" y="18288"/>
            <a:ext cx="41148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g31bd289caed_1_1053"/>
          <p:cNvSpPr txBox="1"/>
          <p:nvPr>
            <p:ph idx="12" type="sldNum"/>
          </p:nvPr>
        </p:nvSpPr>
        <p:spPr>
          <a:xfrm>
            <a:off x="8633300" y="18300"/>
            <a:ext cx="510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42" name="Google Shape;142;g31bd289caed_1_1053"/>
          <p:cNvSpPr/>
          <p:nvPr>
            <p:ph idx="2" type="pic"/>
          </p:nvPr>
        </p:nvSpPr>
        <p:spPr>
          <a:xfrm>
            <a:off x="4648200" y="1673350"/>
            <a:ext cx="4038600" cy="4718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umns Img x Img">
  <p:cSld name="TWO_OBJECTS_1_1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1bd289caed_1_1060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31bd289caed_1_1060"/>
          <p:cNvSpPr txBox="1"/>
          <p:nvPr>
            <p:ph idx="10" type="dt"/>
          </p:nvPr>
        </p:nvSpPr>
        <p:spPr>
          <a:xfrm>
            <a:off x="457200" y="18288"/>
            <a:ext cx="2895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g31bd289caed_1_1060"/>
          <p:cNvSpPr txBox="1"/>
          <p:nvPr>
            <p:ph idx="11" type="ftr"/>
          </p:nvPr>
        </p:nvSpPr>
        <p:spPr>
          <a:xfrm>
            <a:off x="3429000" y="18288"/>
            <a:ext cx="41148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g31bd289caed_1_1060"/>
          <p:cNvSpPr txBox="1"/>
          <p:nvPr>
            <p:ph idx="12" type="sldNum"/>
          </p:nvPr>
        </p:nvSpPr>
        <p:spPr>
          <a:xfrm>
            <a:off x="8633300" y="18300"/>
            <a:ext cx="510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48" name="Google Shape;148;g31bd289caed_1_1060"/>
          <p:cNvSpPr/>
          <p:nvPr>
            <p:ph idx="2" type="pic"/>
          </p:nvPr>
        </p:nvSpPr>
        <p:spPr>
          <a:xfrm>
            <a:off x="4648200" y="2500625"/>
            <a:ext cx="4038600" cy="4038600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g31bd289caed_1_1060"/>
          <p:cNvSpPr/>
          <p:nvPr>
            <p:ph idx="3" type="pic"/>
          </p:nvPr>
        </p:nvSpPr>
        <p:spPr>
          <a:xfrm>
            <a:off x="457200" y="2500625"/>
            <a:ext cx="4038600" cy="4038600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g31bd289caed_1_1060"/>
          <p:cNvSpPr txBox="1"/>
          <p:nvPr>
            <p:ph idx="1" type="body"/>
          </p:nvPr>
        </p:nvSpPr>
        <p:spPr>
          <a:xfrm>
            <a:off x="4648200" y="1487125"/>
            <a:ext cx="4038600" cy="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814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40"/>
              <a:buChar char="•"/>
              <a:defRPr/>
            </a:lvl1pPr>
            <a:lvl2pPr indent="-3365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Char char="•"/>
              <a:defRPr/>
            </a:lvl2pPr>
            <a:lvl3pPr indent="-331469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5pPr>
            <a:lvl6pPr indent="-311150" lvl="5" marL="27432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Char char="•"/>
              <a:defRPr/>
            </a:lvl6pPr>
            <a:lvl7pPr indent="-311150" lvl="6" marL="32004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Char char="•"/>
              <a:defRPr/>
            </a:lvl7pPr>
            <a:lvl8pPr indent="-311150" lvl="7" marL="36576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Char char="•"/>
              <a:defRPr/>
            </a:lvl8pPr>
            <a:lvl9pPr indent="-311150" lvl="8" marL="41148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Char char="•"/>
              <a:defRPr/>
            </a:lvl9pPr>
          </a:lstStyle>
          <a:p/>
        </p:txBody>
      </p:sp>
      <p:sp>
        <p:nvSpPr>
          <p:cNvPr id="151" name="Google Shape;151;g31bd289caed_1_1060"/>
          <p:cNvSpPr txBox="1"/>
          <p:nvPr>
            <p:ph idx="4" type="body"/>
          </p:nvPr>
        </p:nvSpPr>
        <p:spPr>
          <a:xfrm>
            <a:off x="457200" y="1524000"/>
            <a:ext cx="4038600" cy="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814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40"/>
              <a:buChar char="•"/>
              <a:defRPr/>
            </a:lvl1pPr>
            <a:lvl2pPr indent="-3365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Char char="•"/>
              <a:defRPr/>
            </a:lvl2pPr>
            <a:lvl3pPr indent="-331469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5pPr>
            <a:lvl6pPr indent="-311150" lvl="5" marL="27432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Char char="•"/>
              <a:defRPr/>
            </a:lvl6pPr>
            <a:lvl7pPr indent="-311150" lvl="6" marL="32004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Char char="•"/>
              <a:defRPr/>
            </a:lvl7pPr>
            <a:lvl8pPr indent="-311150" lvl="7" marL="36576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Char char="•"/>
              <a:defRPr/>
            </a:lvl8pPr>
            <a:lvl9pPr indent="-311150" lvl="8" marL="41148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>
  <p:cSld name="Nadpis a obsah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8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indent="-325755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indent="-331469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8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8"/>
          <p:cNvSpPr txBox="1"/>
          <p:nvPr>
            <p:ph idx="10" type="dt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8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8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">
  <p:cSld name="CUSTOM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1bd289caed_1_1069"/>
          <p:cNvSpPr txBox="1"/>
          <p:nvPr>
            <p:ph idx="12" type="sldNum"/>
          </p:nvPr>
        </p:nvSpPr>
        <p:spPr>
          <a:xfrm>
            <a:off x="8633300" y="18300"/>
            <a:ext cx="510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" type="titleOnly">
  <p:cSld name="TITLE_ONLY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1bd289caed_1_1075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g31bd289caed_1_1075"/>
          <p:cNvSpPr txBox="1"/>
          <p:nvPr>
            <p:ph idx="10" type="dt"/>
          </p:nvPr>
        </p:nvSpPr>
        <p:spPr>
          <a:xfrm>
            <a:off x="457200" y="18288"/>
            <a:ext cx="2895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g31bd289caed_1_1075"/>
          <p:cNvSpPr txBox="1"/>
          <p:nvPr>
            <p:ph idx="11" type="ftr"/>
          </p:nvPr>
        </p:nvSpPr>
        <p:spPr>
          <a:xfrm>
            <a:off x="3429000" y="18288"/>
            <a:ext cx="41148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g31bd289caed_1_1075"/>
          <p:cNvSpPr txBox="1"/>
          <p:nvPr>
            <p:ph idx="12" type="sldNum"/>
          </p:nvPr>
        </p:nvSpPr>
        <p:spPr>
          <a:xfrm>
            <a:off x="8633300" y="18300"/>
            <a:ext cx="510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59" name="Google Shape;159;g31bd289caed_1_1075"/>
          <p:cNvSpPr/>
          <p:nvPr>
            <p:ph idx="2" type="pic"/>
          </p:nvPr>
        </p:nvSpPr>
        <p:spPr>
          <a:xfrm>
            <a:off x="663600" y="1524000"/>
            <a:ext cx="7816800" cy="4645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bd289caed_1_1081"/>
          <p:cNvSpPr txBox="1"/>
          <p:nvPr>
            <p:ph type="title"/>
          </p:nvPr>
        </p:nvSpPr>
        <p:spPr>
          <a:xfrm>
            <a:off x="822960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g31bd289caed_1_1081"/>
          <p:cNvSpPr txBox="1"/>
          <p:nvPr>
            <p:ph idx="1" type="body"/>
          </p:nvPr>
        </p:nvSpPr>
        <p:spPr>
          <a:xfrm>
            <a:off x="822960" y="1845734"/>
            <a:ext cx="75438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g31bd289caed_1_1081"/>
          <p:cNvSpPr txBox="1"/>
          <p:nvPr>
            <p:ph idx="10" type="dt"/>
          </p:nvPr>
        </p:nvSpPr>
        <p:spPr>
          <a:xfrm>
            <a:off x="822960" y="6459785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g31bd289caed_1_1081"/>
          <p:cNvSpPr txBox="1"/>
          <p:nvPr>
            <p:ph idx="11" type="ftr"/>
          </p:nvPr>
        </p:nvSpPr>
        <p:spPr>
          <a:xfrm>
            <a:off x="2764639" y="6459785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g31bd289caed_1_1081"/>
          <p:cNvSpPr txBox="1"/>
          <p:nvPr>
            <p:ph idx="12" type="sldNum"/>
          </p:nvPr>
        </p:nvSpPr>
        <p:spPr>
          <a:xfrm>
            <a:off x="7425344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umns Img">
  <p:cSld name="TWO_OBJECTS_1_2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31bd289caed_1_400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g31bd289caed_1_400"/>
          <p:cNvSpPr txBox="1"/>
          <p:nvPr>
            <p:ph idx="1" type="body"/>
          </p:nvPr>
        </p:nvSpPr>
        <p:spPr>
          <a:xfrm>
            <a:off x="457200" y="1673352"/>
            <a:ext cx="4038600" cy="47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973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380"/>
              <a:buFont typeface="Roboto"/>
              <a:buChar char="•"/>
              <a:defRPr sz="2800">
                <a:latin typeface="Roboto"/>
                <a:ea typeface="Roboto"/>
                <a:cs typeface="Roboto"/>
                <a:sym typeface="Roboto"/>
              </a:defRPr>
            </a:lvl1pPr>
            <a:lvl2pPr indent="-35814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40"/>
              <a:buFont typeface="Roboto"/>
              <a:buChar char="•"/>
              <a:defRPr sz="2400"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Roboto"/>
              <a:buChar char="•"/>
              <a:defRPr sz="200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Roboto"/>
              <a:buChar char="•"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2" name="Google Shape;32;g31bd289caed_1_400"/>
          <p:cNvSpPr txBox="1"/>
          <p:nvPr>
            <p:ph idx="10" type="dt"/>
          </p:nvPr>
        </p:nvSpPr>
        <p:spPr>
          <a:xfrm>
            <a:off x="457200" y="18288"/>
            <a:ext cx="2895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g31bd289caed_1_400"/>
          <p:cNvSpPr txBox="1"/>
          <p:nvPr>
            <p:ph idx="11" type="ftr"/>
          </p:nvPr>
        </p:nvSpPr>
        <p:spPr>
          <a:xfrm>
            <a:off x="3429000" y="18288"/>
            <a:ext cx="41148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g31bd289caed_1_400"/>
          <p:cNvSpPr txBox="1"/>
          <p:nvPr>
            <p:ph idx="12" type="sldNum"/>
          </p:nvPr>
        </p:nvSpPr>
        <p:spPr>
          <a:xfrm>
            <a:off x="8633300" y="18300"/>
            <a:ext cx="510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5" name="Google Shape;35;g31bd289caed_1_400"/>
          <p:cNvSpPr/>
          <p:nvPr>
            <p:ph idx="2" type="pic"/>
          </p:nvPr>
        </p:nvSpPr>
        <p:spPr>
          <a:xfrm>
            <a:off x="4648200" y="1673350"/>
            <a:ext cx="4038600" cy="4718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umns Img x Img">
  <p:cSld name="TWO_OBJECTS_1_1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31bd289caed_1_72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g31bd289caed_1_72"/>
          <p:cNvSpPr txBox="1"/>
          <p:nvPr>
            <p:ph idx="10" type="dt"/>
          </p:nvPr>
        </p:nvSpPr>
        <p:spPr>
          <a:xfrm>
            <a:off x="457200" y="18288"/>
            <a:ext cx="2895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g31bd289caed_1_72"/>
          <p:cNvSpPr txBox="1"/>
          <p:nvPr>
            <p:ph idx="11" type="ftr"/>
          </p:nvPr>
        </p:nvSpPr>
        <p:spPr>
          <a:xfrm>
            <a:off x="3429000" y="18288"/>
            <a:ext cx="41148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g31bd289caed_1_72"/>
          <p:cNvSpPr txBox="1"/>
          <p:nvPr>
            <p:ph idx="12" type="sldNum"/>
          </p:nvPr>
        </p:nvSpPr>
        <p:spPr>
          <a:xfrm>
            <a:off x="8633300" y="18300"/>
            <a:ext cx="510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1" name="Google Shape;41;g31bd289caed_1_72"/>
          <p:cNvSpPr/>
          <p:nvPr>
            <p:ph idx="2" type="pic"/>
          </p:nvPr>
        </p:nvSpPr>
        <p:spPr>
          <a:xfrm>
            <a:off x="4648200" y="2500625"/>
            <a:ext cx="4038600" cy="40386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g31bd289caed_1_72"/>
          <p:cNvSpPr/>
          <p:nvPr>
            <p:ph idx="3" type="pic"/>
          </p:nvPr>
        </p:nvSpPr>
        <p:spPr>
          <a:xfrm>
            <a:off x="457200" y="2500625"/>
            <a:ext cx="4038600" cy="403860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g31bd289caed_1_72"/>
          <p:cNvSpPr txBox="1"/>
          <p:nvPr>
            <p:ph idx="1" type="body"/>
          </p:nvPr>
        </p:nvSpPr>
        <p:spPr>
          <a:xfrm>
            <a:off x="4648200" y="1487125"/>
            <a:ext cx="4038600" cy="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814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40"/>
              <a:buChar char="•"/>
              <a:defRPr/>
            </a:lvl1pPr>
            <a:lvl2pPr indent="-3365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Char char="•"/>
              <a:defRPr/>
            </a:lvl2pPr>
            <a:lvl3pPr indent="-331469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5pPr>
            <a:lvl6pPr indent="-311150" lvl="5" marL="27432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Char char="•"/>
              <a:defRPr/>
            </a:lvl6pPr>
            <a:lvl7pPr indent="-311150" lvl="6" marL="32004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Char char="•"/>
              <a:defRPr/>
            </a:lvl7pPr>
            <a:lvl8pPr indent="-311150" lvl="7" marL="36576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Char char="•"/>
              <a:defRPr/>
            </a:lvl8pPr>
            <a:lvl9pPr indent="-311150" lvl="8" marL="41148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Char char="•"/>
              <a:defRPr/>
            </a:lvl9pPr>
          </a:lstStyle>
          <a:p/>
        </p:txBody>
      </p:sp>
      <p:sp>
        <p:nvSpPr>
          <p:cNvPr id="44" name="Google Shape;44;g31bd289caed_1_72"/>
          <p:cNvSpPr txBox="1"/>
          <p:nvPr>
            <p:ph idx="4" type="body"/>
          </p:nvPr>
        </p:nvSpPr>
        <p:spPr>
          <a:xfrm>
            <a:off x="457200" y="1524000"/>
            <a:ext cx="4038600" cy="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814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40"/>
              <a:buChar char="•"/>
              <a:defRPr/>
            </a:lvl1pPr>
            <a:lvl2pPr indent="-3365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Char char="•"/>
              <a:defRPr/>
            </a:lvl2pPr>
            <a:lvl3pPr indent="-331469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5pPr>
            <a:lvl6pPr indent="-311150" lvl="5" marL="27432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Char char="•"/>
              <a:defRPr/>
            </a:lvl6pPr>
            <a:lvl7pPr indent="-311150" lvl="6" marL="32004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Char char="•"/>
              <a:defRPr/>
            </a:lvl7pPr>
            <a:lvl8pPr indent="-311150" lvl="7" marL="36576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Char char="•"/>
              <a:defRPr/>
            </a:lvl8pPr>
            <a:lvl9pPr indent="-311150" lvl="8" marL="41148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0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0"/>
          <p:cNvSpPr txBox="1"/>
          <p:nvPr>
            <p:ph idx="1" type="body"/>
          </p:nvPr>
        </p:nvSpPr>
        <p:spPr>
          <a:xfrm>
            <a:off x="457200" y="1676400"/>
            <a:ext cx="393192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b="0"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2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40"/>
          <p:cNvSpPr txBox="1"/>
          <p:nvPr>
            <p:ph idx="2" type="body"/>
          </p:nvPr>
        </p:nvSpPr>
        <p:spPr>
          <a:xfrm>
            <a:off x="457200" y="2438400"/>
            <a:ext cx="3931920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814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1pPr>
            <a:lvl2pPr indent="-3365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Char char="•"/>
              <a:defRPr sz="2000"/>
            </a:lvl2pPr>
            <a:lvl3pPr indent="-331469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2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40"/>
          <p:cNvSpPr txBox="1"/>
          <p:nvPr>
            <p:ph idx="3" type="body"/>
          </p:nvPr>
        </p:nvSpPr>
        <p:spPr>
          <a:xfrm>
            <a:off x="4754880" y="1676400"/>
            <a:ext cx="393192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b="0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2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40"/>
          <p:cNvSpPr txBox="1"/>
          <p:nvPr>
            <p:ph idx="4" type="body"/>
          </p:nvPr>
        </p:nvSpPr>
        <p:spPr>
          <a:xfrm>
            <a:off x="4754880" y="2438400"/>
            <a:ext cx="3931920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814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1pPr>
            <a:lvl2pPr indent="-3365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Char char="•"/>
              <a:defRPr sz="2000"/>
            </a:lvl2pPr>
            <a:lvl3pPr indent="-331469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2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40"/>
          <p:cNvSpPr txBox="1"/>
          <p:nvPr>
            <p:ph idx="10" type="dt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0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0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54" name="Google Shape;54;p40"/>
          <p:cNvCxnSpPr/>
          <p:nvPr/>
        </p:nvCxnSpPr>
        <p:spPr>
          <a:xfrm rot="5400000">
            <a:off x="2217817" y="4045823"/>
            <a:ext cx="4709160" cy="794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části" type="secHead">
  <p:cSld name="SECTION_HEADER">
    <p:bg>
      <p:bgPr>
        <a:solidFill>
          <a:schemeClr val="dk2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1"/>
          <p:cNvSpPr txBox="1"/>
          <p:nvPr>
            <p:ph type="title"/>
          </p:nvPr>
        </p:nvSpPr>
        <p:spPr>
          <a:xfrm>
            <a:off x="722313" y="2362200"/>
            <a:ext cx="7772400" cy="22002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alibri"/>
              <a:buNone/>
              <a:defRPr b="0" sz="48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1"/>
          <p:cNvSpPr txBox="1"/>
          <p:nvPr>
            <p:ph idx="1" type="body"/>
          </p:nvPr>
        </p:nvSpPr>
        <p:spPr>
          <a:xfrm>
            <a:off x="722313" y="4626864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40"/>
              <a:buNone/>
              <a:defRPr sz="24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44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41"/>
          <p:cNvSpPr txBox="1"/>
          <p:nvPr>
            <p:ph idx="10" type="dt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1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1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61" name="Google Shape;61;p41"/>
          <p:cNvCxnSpPr/>
          <p:nvPr/>
        </p:nvCxnSpPr>
        <p:spPr>
          <a:xfrm>
            <a:off x="731520" y="4599432"/>
            <a:ext cx="7848600" cy="1588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2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2"/>
          <p:cNvSpPr txBox="1"/>
          <p:nvPr>
            <p:ph idx="1" type="body"/>
          </p:nvPr>
        </p:nvSpPr>
        <p:spPr>
          <a:xfrm>
            <a:off x="457200" y="1673352"/>
            <a:ext cx="4038600" cy="47183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973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380"/>
              <a:buChar char="•"/>
              <a:defRPr sz="2800"/>
            </a:lvl1pPr>
            <a:lvl2pPr indent="-35814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65" name="Google Shape;65;p42"/>
          <p:cNvSpPr txBox="1"/>
          <p:nvPr>
            <p:ph idx="2" type="body"/>
          </p:nvPr>
        </p:nvSpPr>
        <p:spPr>
          <a:xfrm>
            <a:off x="4648200" y="1673352"/>
            <a:ext cx="4038600" cy="47183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973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380"/>
              <a:buChar char="•"/>
              <a:defRPr sz="2800"/>
            </a:lvl1pPr>
            <a:lvl2pPr indent="-35814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66" name="Google Shape;66;p42"/>
          <p:cNvSpPr txBox="1"/>
          <p:nvPr>
            <p:ph idx="10" type="dt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2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2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nadpis" type="titleOnly">
  <p:cSld name="TITLE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3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3"/>
          <p:cNvSpPr txBox="1"/>
          <p:nvPr>
            <p:ph idx="10" type="dt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3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3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4"/>
          <p:cNvSpPr txBox="1"/>
          <p:nvPr>
            <p:ph type="title"/>
          </p:nvPr>
        </p:nvSpPr>
        <p:spPr>
          <a:xfrm>
            <a:off x="457200" y="792080"/>
            <a:ext cx="2139696" cy="126187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b="0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4"/>
          <p:cNvSpPr txBox="1"/>
          <p:nvPr>
            <p:ph idx="1" type="body"/>
          </p:nvPr>
        </p:nvSpPr>
        <p:spPr>
          <a:xfrm>
            <a:off x="2971800" y="792080"/>
            <a:ext cx="5715000" cy="5577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132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20"/>
              <a:buChar char="•"/>
              <a:defRPr sz="3200"/>
            </a:lvl1pPr>
            <a:lvl2pPr indent="-37973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380"/>
              <a:buChar char="•"/>
              <a:defRPr sz="2800"/>
            </a:lvl2pPr>
            <a:lvl3pPr indent="-36576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16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/>
        </p:txBody>
      </p:sp>
      <p:sp>
        <p:nvSpPr>
          <p:cNvPr id="77" name="Google Shape;77;p44"/>
          <p:cNvSpPr txBox="1"/>
          <p:nvPr>
            <p:ph idx="2" type="body"/>
          </p:nvPr>
        </p:nvSpPr>
        <p:spPr>
          <a:xfrm>
            <a:off x="457201" y="2130552"/>
            <a:ext cx="2139696" cy="424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9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8" name="Google Shape;78;p44"/>
          <p:cNvSpPr txBox="1"/>
          <p:nvPr>
            <p:ph idx="10" type="dt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4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4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81" name="Google Shape;81;p44"/>
          <p:cNvCxnSpPr/>
          <p:nvPr/>
        </p:nvCxnSpPr>
        <p:spPr>
          <a:xfrm rot="5400000">
            <a:off x="-13116" y="3580206"/>
            <a:ext cx="5577840" cy="1588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6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  <a:defRPr b="0" i="0" sz="4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36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814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1469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1150" lvl="5" marL="2743200" marR="0" rtl="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rtl="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rtl="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rtl="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6"/>
          <p:cNvSpPr txBox="1"/>
          <p:nvPr>
            <p:ph idx="10" type="dt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36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36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1bd289caed_1_1026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g31bd289caed_1_1026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  <a:defRPr b="0" i="0" sz="4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g31bd289caed_1_1026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814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1469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1150" lvl="5" marL="2743200" marR="0" rtl="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rtl="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rtl="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rtl="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g31bd289caed_1_1026"/>
          <p:cNvSpPr/>
          <p:nvPr/>
        </p:nvSpPr>
        <p:spPr>
          <a:xfrm>
            <a:off x="0" y="0"/>
            <a:ext cx="9144000" cy="36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g31bd289caed_1_1026"/>
          <p:cNvSpPr txBox="1"/>
          <p:nvPr>
            <p:ph idx="10" type="dt"/>
          </p:nvPr>
        </p:nvSpPr>
        <p:spPr>
          <a:xfrm>
            <a:off x="457200" y="18288"/>
            <a:ext cx="2895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Google Shape;111;g31bd289caed_1_1026"/>
          <p:cNvSpPr txBox="1"/>
          <p:nvPr>
            <p:ph idx="11" type="ftr"/>
          </p:nvPr>
        </p:nvSpPr>
        <p:spPr>
          <a:xfrm>
            <a:off x="3429000" y="18288"/>
            <a:ext cx="41148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g31bd289caed_1_1026"/>
          <p:cNvSpPr txBox="1"/>
          <p:nvPr>
            <p:ph idx="12" type="sldNum"/>
          </p:nvPr>
        </p:nvSpPr>
        <p:spPr>
          <a:xfrm>
            <a:off x="8633300" y="18300"/>
            <a:ext cx="510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8.jp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2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Relationship Id="rId4" Type="http://schemas.openxmlformats.org/officeDocument/2006/relationships/image" Target="../media/image6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arub.cz/wp-content/uploads/Pravidla-pro-podani-nalezove-zpravy-o-terennim-archeologickem-vyzkumu_3_2020.pdf" TargetMode="External"/><Relationship Id="rId4" Type="http://schemas.openxmlformats.org/officeDocument/2006/relationships/image" Target="../media/image2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21.png"/><Relationship Id="rId9" Type="http://schemas.openxmlformats.org/officeDocument/2006/relationships/hyperlink" Target="http://www.aiscr.cz/" TargetMode="External"/><Relationship Id="rId5" Type="http://schemas.openxmlformats.org/officeDocument/2006/relationships/image" Target="../media/image20.png"/><Relationship Id="rId6" Type="http://schemas.openxmlformats.org/officeDocument/2006/relationships/image" Target="../media/image36.png"/><Relationship Id="rId7" Type="http://schemas.openxmlformats.org/officeDocument/2006/relationships/image" Target="../media/image24.png"/><Relationship Id="rId8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32.jpg"/><Relationship Id="rId5" Type="http://schemas.openxmlformats.org/officeDocument/2006/relationships/image" Target="../media/image15.jpg"/><Relationship Id="rId6" Type="http://schemas.openxmlformats.org/officeDocument/2006/relationships/image" Target="../media/image34.jpg"/><Relationship Id="rId7" Type="http://schemas.openxmlformats.org/officeDocument/2006/relationships/image" Target="../media/image43.jpg"/><Relationship Id="rId8" Type="http://schemas.openxmlformats.org/officeDocument/2006/relationships/image" Target="../media/image3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jpg"/><Relationship Id="rId4" Type="http://schemas.openxmlformats.org/officeDocument/2006/relationships/image" Target="../media/image50.jpg"/><Relationship Id="rId5" Type="http://schemas.openxmlformats.org/officeDocument/2006/relationships/image" Target="../media/image49.jpg"/><Relationship Id="rId6" Type="http://schemas.openxmlformats.org/officeDocument/2006/relationships/image" Target="../media/image35.jpg"/><Relationship Id="rId7" Type="http://schemas.openxmlformats.org/officeDocument/2006/relationships/image" Target="../media/image5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youtube.com/watch?v=LWorbWbewrQ" TargetMode="External"/><Relationship Id="rId4" Type="http://schemas.openxmlformats.org/officeDocument/2006/relationships/hyperlink" Target="https://www.youtube.com/watch?v=LWorbWbewrQ" TargetMode="External"/><Relationship Id="rId5" Type="http://schemas.openxmlformats.org/officeDocument/2006/relationships/image" Target="../media/image7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zenodo.org/records/11220287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37.png"/><Relationship Id="rId6" Type="http://schemas.openxmlformats.org/officeDocument/2006/relationships/image" Target="../media/image55.jpg"/><Relationship Id="rId7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Relationship Id="rId4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5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46.png"/><Relationship Id="rId5" Type="http://schemas.openxmlformats.org/officeDocument/2006/relationships/image" Target="../media/image58.jpg"/><Relationship Id="rId6" Type="http://schemas.openxmlformats.org/officeDocument/2006/relationships/hyperlink" Target="http://www.youtube.com/watch?v=eJ_H6Tonj9Y" TargetMode="External"/><Relationship Id="rId7" Type="http://schemas.openxmlformats.org/officeDocument/2006/relationships/image" Target="../media/image5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Relationship Id="rId4" Type="http://schemas.openxmlformats.org/officeDocument/2006/relationships/image" Target="../media/image42.png"/><Relationship Id="rId5" Type="http://schemas.openxmlformats.org/officeDocument/2006/relationships/image" Target="../media/image44.png"/><Relationship Id="rId6" Type="http://schemas.openxmlformats.org/officeDocument/2006/relationships/image" Target="../media/image48.png"/><Relationship Id="rId7" Type="http://schemas.openxmlformats.org/officeDocument/2006/relationships/image" Target="../media/image7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jpg"/><Relationship Id="rId4" Type="http://schemas.openxmlformats.org/officeDocument/2006/relationships/image" Target="../media/image46.png"/><Relationship Id="rId5" Type="http://schemas.openxmlformats.org/officeDocument/2006/relationships/hyperlink" Target="http://teater.aiscr.cz/" TargetMode="External"/><Relationship Id="rId6" Type="http://schemas.openxmlformats.org/officeDocument/2006/relationships/image" Target="../media/image4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jpg"/><Relationship Id="rId4" Type="http://schemas.openxmlformats.org/officeDocument/2006/relationships/image" Target="../media/image46.png"/><Relationship Id="rId5" Type="http://schemas.openxmlformats.org/officeDocument/2006/relationships/image" Target="../media/image65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1.png"/><Relationship Id="rId4" Type="http://schemas.openxmlformats.org/officeDocument/2006/relationships/image" Target="../media/image46.png"/><Relationship Id="rId5" Type="http://schemas.openxmlformats.org/officeDocument/2006/relationships/image" Target="../media/image61.jpg"/><Relationship Id="rId6" Type="http://schemas.openxmlformats.org/officeDocument/2006/relationships/image" Target="../media/image7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www.zakonyprolidi.cz/cs/1987-20" TargetMode="External"/><Relationship Id="rId4" Type="http://schemas.openxmlformats.org/officeDocument/2006/relationships/hyperlink" Target="https://www.zakonyprolidi.cz/cs/1987-20" TargetMode="External"/><Relationship Id="rId5" Type="http://schemas.openxmlformats.org/officeDocument/2006/relationships/image" Target="../media/image47.png"/><Relationship Id="rId6" Type="http://schemas.openxmlformats.org/officeDocument/2006/relationships/image" Target="../media/image64.png"/><Relationship Id="rId7" Type="http://schemas.openxmlformats.org/officeDocument/2006/relationships/hyperlink" Target="https://oao.aiscr.cz/" TargetMode="External"/><Relationship Id="rId8" Type="http://schemas.openxmlformats.org/officeDocument/2006/relationships/image" Target="../media/image4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6.jpg"/><Relationship Id="rId4" Type="http://schemas.openxmlformats.org/officeDocument/2006/relationships/image" Target="../media/image57.jpg"/></Relationships>
</file>

<file path=ppt/slides/_rels/slide29.xml.rels><?xml version="1.0" encoding="UTF-8" standalone="yes"?><Relationships xmlns="http://schemas.openxmlformats.org/package/2006/relationships"><Relationship Id="rId11" Type="http://schemas.openxmlformats.org/officeDocument/2006/relationships/image" Target="../media/image62.png"/><Relationship Id="rId10" Type="http://schemas.openxmlformats.org/officeDocument/2006/relationships/hyperlink" Target="https://digiarchiv.aiscr.cz/home" TargetMode="External"/><Relationship Id="rId1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doi.org/10.5281/zenodo.3946099" TargetMode="External"/><Relationship Id="rId4" Type="http://schemas.openxmlformats.org/officeDocument/2006/relationships/hyperlink" Target="https://doi.org/10.5281/zenodo.4113963" TargetMode="External"/><Relationship Id="rId9" Type="http://schemas.openxmlformats.org/officeDocument/2006/relationships/hyperlink" Target="https://digiarchiv.aiscr.cz/home" TargetMode="External"/><Relationship Id="rId5" Type="http://schemas.openxmlformats.org/officeDocument/2006/relationships/hyperlink" Target="https://digiarchiv.aiscr.cz/home" TargetMode="External"/><Relationship Id="rId6" Type="http://schemas.openxmlformats.org/officeDocument/2006/relationships/hyperlink" Target="https://digiarchiv.aiscr.cz/home" TargetMode="External"/><Relationship Id="rId7" Type="http://schemas.openxmlformats.org/officeDocument/2006/relationships/hyperlink" Target="https://digiarchiv.aiscr.cz/home" TargetMode="External"/><Relationship Id="rId8" Type="http://schemas.openxmlformats.org/officeDocument/2006/relationships/hyperlink" Target="https://digiarchiv.aiscr.cz/home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g"/><Relationship Id="rId4" Type="http://schemas.openxmlformats.org/officeDocument/2006/relationships/image" Target="../media/image9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3.jpg"/><Relationship Id="rId4" Type="http://schemas.openxmlformats.org/officeDocument/2006/relationships/hyperlink" Target="https://portal.ariadne-infrastructure.eu/" TargetMode="External"/><Relationship Id="rId5" Type="http://schemas.openxmlformats.org/officeDocument/2006/relationships/image" Target="../media/image72.jpg"/><Relationship Id="rId6" Type="http://schemas.openxmlformats.org/officeDocument/2006/relationships/image" Target="../media/image7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www.facebook.com/ArcheologickyInformacniSystem/" TargetMode="External"/><Relationship Id="rId4" Type="http://schemas.openxmlformats.org/officeDocument/2006/relationships/image" Target="../media/image74.jpg"/><Relationship Id="rId9" Type="http://schemas.openxmlformats.org/officeDocument/2006/relationships/image" Target="../media/image63.jpg"/><Relationship Id="rId5" Type="http://schemas.openxmlformats.org/officeDocument/2006/relationships/hyperlink" Target="https://www.youtube.com/channel/UCuNxyjGB2z3ts0uMUxoDHdQ" TargetMode="External"/><Relationship Id="rId6" Type="http://schemas.openxmlformats.org/officeDocument/2006/relationships/image" Target="../media/image76.jpg"/><Relationship Id="rId7" Type="http://schemas.openxmlformats.org/officeDocument/2006/relationships/image" Target="../media/image1.png"/><Relationship Id="rId8" Type="http://schemas.openxmlformats.org/officeDocument/2006/relationships/image" Target="../media/image8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doi.org/10.60585/M-TX-201800006" TargetMode="External"/><Relationship Id="rId4" Type="http://schemas.openxmlformats.org/officeDocument/2006/relationships/hyperlink" Target="https://doi.org/10.60585/M-TX-197501001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1" Type="http://schemas.openxmlformats.org/officeDocument/2006/relationships/image" Target="../media/image67.png"/><Relationship Id="rId10" Type="http://schemas.openxmlformats.org/officeDocument/2006/relationships/hyperlink" Target="mailto:archiv@arub.cz" TargetMode="External"/><Relationship Id="rId13" Type="http://schemas.openxmlformats.org/officeDocument/2006/relationships/image" Target="../media/image29.png"/><Relationship Id="rId12" Type="http://schemas.openxmlformats.org/officeDocument/2006/relationships/hyperlink" Target="https://guides.archaeologydataservice.ac.uk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www.aiscr.cz/" TargetMode="External"/><Relationship Id="rId4" Type="http://schemas.openxmlformats.org/officeDocument/2006/relationships/hyperlink" Target="https://digiarchiv.aiscr.cz/home" TargetMode="External"/><Relationship Id="rId9" Type="http://schemas.openxmlformats.org/officeDocument/2006/relationships/hyperlink" Target="mailto:amcr@arub.cz" TargetMode="External"/><Relationship Id="rId14" Type="http://schemas.openxmlformats.org/officeDocument/2006/relationships/hyperlink" Target="https://zenodo.org/records/11220287" TargetMode="External"/><Relationship Id="rId5" Type="http://schemas.openxmlformats.org/officeDocument/2006/relationships/hyperlink" Target="http://teater.aiscr.cz/" TargetMode="External"/><Relationship Id="rId6" Type="http://schemas.openxmlformats.org/officeDocument/2006/relationships/hyperlink" Target="https://amcr-info.aiscr.cz/?page=pas" TargetMode="External"/><Relationship Id="rId7" Type="http://schemas.openxmlformats.org/officeDocument/2006/relationships/hyperlink" Target="https://www.facebook.com/ArcheologickyInformacniSystem/" TargetMode="External"/><Relationship Id="rId8" Type="http://schemas.openxmlformats.org/officeDocument/2006/relationships/hyperlink" Target="https://www.arub.cz/archiv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23.jpg"/><Relationship Id="rId5" Type="http://schemas.openxmlformats.org/officeDocument/2006/relationships/image" Target="../media/image1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g"/><Relationship Id="rId4" Type="http://schemas.openxmlformats.org/officeDocument/2006/relationships/image" Target="../media/image6.jpg"/><Relationship Id="rId5" Type="http://schemas.openxmlformats.org/officeDocument/2006/relationships/image" Target="../media/image1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aiscr.cz/img/logo-msmt.png" id="172" name="Google Shape;17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7009" y="6161929"/>
            <a:ext cx="2517451" cy="49054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"/>
          <p:cNvSpPr txBox="1"/>
          <p:nvPr>
            <p:ph type="ctrTitle"/>
          </p:nvPr>
        </p:nvSpPr>
        <p:spPr>
          <a:xfrm>
            <a:off x="538273" y="2329352"/>
            <a:ext cx="8299389" cy="1232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b="1" lang="cs-CZ" sz="3200" cap="none">
                <a:latin typeface="Roboto"/>
                <a:ea typeface="Roboto"/>
                <a:cs typeface="Roboto"/>
                <a:sym typeface="Roboto"/>
              </a:rPr>
              <a:t>Archeologický informační systém České republiky</a:t>
            </a:r>
            <a:endParaRPr b="1" sz="3200" cap="none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4" name="Google Shape;17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799" y="6096795"/>
            <a:ext cx="2199923" cy="62081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"/>
          <p:cNvSpPr txBox="1"/>
          <p:nvPr/>
        </p:nvSpPr>
        <p:spPr>
          <a:xfrm>
            <a:off x="538273" y="3959300"/>
            <a:ext cx="7776864" cy="7558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</a:pPr>
            <a:r>
              <a:rPr b="1" i="0" lang="cs-CZ" sz="2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Informace jako jedinečná a ohrožená součást kulturního dědictví 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</a:pPr>
            <a:r>
              <a:rPr b="1" i="0" lang="cs-CZ" sz="2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– AIS CR jako cesta k jeho uchování a sdílení</a:t>
            </a:r>
            <a:endParaRPr b="1" i="0" sz="24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6" name="Google Shape;17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26605" y="527756"/>
            <a:ext cx="1800200" cy="2049913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"/>
          <p:cNvSpPr txBox="1"/>
          <p:nvPr/>
        </p:nvSpPr>
        <p:spPr>
          <a:xfrm>
            <a:off x="4211960" y="4869160"/>
            <a:ext cx="42486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s-CZ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Mgr. Tomáš Pavloň</a:t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Mgr. Eva Buchtová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Mgr. David Spáčil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-CZ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archiv Archeologického ústavu AV ČR, Brno, v. v. i.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8" name="Google Shape;178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04248" y="6210852"/>
            <a:ext cx="1841178" cy="478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98266" y="6129260"/>
            <a:ext cx="937930" cy="555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1111"/>
              <a:buFont typeface="Calibri"/>
              <a:buNone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Oznámení o zahájení arch. akce (OZAA)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6" name="Google Shape;256;p6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sp>
        <p:nvSpPr>
          <p:cNvPr id="257" name="Google Shape;257;p6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58" name="Google Shape;258;p6"/>
          <p:cNvSpPr txBox="1"/>
          <p:nvPr/>
        </p:nvSpPr>
        <p:spPr>
          <a:xfrm>
            <a:off x="750404" y="1490587"/>
            <a:ext cx="3744416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s-CZ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Roky 2001-2017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cs-CZ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Vyplnění formuláře a jeho zaslání</a:t>
            </a:r>
            <a:endParaRPr b="0"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" name="Google Shape;259;p6"/>
          <p:cNvSpPr txBox="1"/>
          <p:nvPr/>
        </p:nvSpPr>
        <p:spPr>
          <a:xfrm>
            <a:off x="4777274" y="1524000"/>
            <a:ext cx="3744416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s-CZ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Současnost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cs-CZ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AMČR – posun Projektu do stavu „zahájen v terénu“</a:t>
            </a:r>
            <a:endParaRPr b="0"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0" name="Google Shape;26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583" y="2310559"/>
            <a:ext cx="2784417" cy="398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48350" y="2952100"/>
            <a:ext cx="4858576" cy="25888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000000" dist="104775">
              <a:srgbClr val="000000">
                <a:alpha val="36862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1bd289caed_1_246"/>
          <p:cNvSpPr txBox="1"/>
          <p:nvPr>
            <p:ph idx="1" type="body"/>
          </p:nvPr>
        </p:nvSpPr>
        <p:spPr>
          <a:xfrm>
            <a:off x="454766" y="1387604"/>
            <a:ext cx="40428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30"/>
              <a:buNone/>
            </a:pPr>
            <a:r>
              <a:rPr lang="cs-CZ" sz="1800">
                <a:latin typeface="Roboto"/>
                <a:ea typeface="Roboto"/>
                <a:cs typeface="Roboto"/>
                <a:sym typeface="Roboto"/>
              </a:rPr>
              <a:t>Roky 1986-2017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None/>
            </a:pP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Vyplnění formuláře a jeho zaslání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" name="Google Shape;267;g31bd289caed_1_246"/>
          <p:cNvSpPr txBox="1"/>
          <p:nvPr>
            <p:ph type="title"/>
          </p:nvPr>
        </p:nvSpPr>
        <p:spPr>
          <a:xfrm>
            <a:off x="457200" y="397004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lang="cs-CZ" sz="3600">
                <a:latin typeface="Roboto"/>
                <a:ea typeface="Roboto"/>
                <a:cs typeface="Roboto"/>
                <a:sym typeface="Roboto"/>
              </a:rPr>
              <a:t>Zpráva o archeologické akci (ZAA)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8" name="Google Shape;268;g31bd289caed_1_246"/>
          <p:cNvSpPr txBox="1"/>
          <p:nvPr>
            <p:ph idx="11" type="ftr"/>
          </p:nvPr>
        </p:nvSpPr>
        <p:spPr>
          <a:xfrm>
            <a:off x="3429000" y="18288"/>
            <a:ext cx="41148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sp>
        <p:nvSpPr>
          <p:cNvPr id="269" name="Google Shape;269;g31bd289caed_1_246"/>
          <p:cNvSpPr txBox="1"/>
          <p:nvPr>
            <p:ph idx="12" type="sldNum"/>
          </p:nvPr>
        </p:nvSpPr>
        <p:spPr>
          <a:xfrm>
            <a:off x="7620000" y="18288"/>
            <a:ext cx="10668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70" name="Google Shape;270;g31bd289caed_1_2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671" y="2276872"/>
            <a:ext cx="3278334" cy="417210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31bd289caed_1_246"/>
          <p:cNvSpPr txBox="1"/>
          <p:nvPr/>
        </p:nvSpPr>
        <p:spPr>
          <a:xfrm>
            <a:off x="4497558" y="1437136"/>
            <a:ext cx="40428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None/>
            </a:pPr>
            <a:r>
              <a:rPr b="0" i="0" lang="cs-CZ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Současnost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Arial"/>
              <a:buNone/>
            </a:pPr>
            <a:r>
              <a:rPr b="0" i="0" lang="cs-CZ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AMČR – v rámci Projektu karta Akce - výběr informací, vyznačení výzkumu v mapě</a:t>
            </a:r>
            <a:endParaRPr b="0"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2" name="Google Shape;272;g31bd289caed_1_2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87262" y="2854302"/>
            <a:ext cx="5099539" cy="366556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1bd289caed_1_407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60"/>
              <a:buFont typeface="Roboto"/>
              <a:buChar char="•"/>
            </a:pPr>
            <a:r>
              <a:rPr lang="cs-CZ" sz="16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Pravidla pro podání nálezové zprávy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182880" lvl="0" marL="18288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Font typeface="Roboto"/>
              <a:buChar char="•"/>
            </a:pP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Shrnutí informací z terénního výzkumu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182880" lvl="0" marL="18288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Char char="•"/>
            </a:pP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Důraz na </a:t>
            </a:r>
            <a:r>
              <a:rPr b="1" lang="cs-CZ" sz="1600">
                <a:latin typeface="Roboto"/>
                <a:ea typeface="Roboto"/>
                <a:cs typeface="Roboto"/>
                <a:sym typeface="Roboto"/>
              </a:rPr>
              <a:t>data</a:t>
            </a: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, nikoliv na interpretaci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182880" lvl="0" marL="18288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Char char="•"/>
            </a:pP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OAO ji nahraje v PDF k </a:t>
            </a:r>
            <a:r>
              <a:rPr b="1" lang="cs-CZ" sz="1600">
                <a:latin typeface="Roboto"/>
                <a:ea typeface="Roboto"/>
                <a:cs typeface="Roboto"/>
                <a:sym typeface="Roboto"/>
              </a:rPr>
              <a:t>Projektu </a:t>
            </a: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do </a:t>
            </a:r>
            <a:r>
              <a:rPr b="1" lang="cs-CZ" sz="1600">
                <a:latin typeface="Roboto"/>
                <a:ea typeface="Roboto"/>
                <a:cs typeface="Roboto"/>
                <a:sym typeface="Roboto"/>
              </a:rPr>
              <a:t>AMČR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-182880" lvl="0" marL="18288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Font typeface="Roboto"/>
              <a:buChar char="•"/>
            </a:pP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Fyzicky ukládána v archivu ARÚB (Morava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None/>
            </a:pP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   </a:t>
            </a: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a Slezsko) a archivu ARÚP (Čechy)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182880" lvl="0" marL="18288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Char char="•"/>
            </a:pP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Až na výjimky </a:t>
            </a:r>
            <a:r>
              <a:rPr b="1" lang="cs-CZ" sz="1600">
                <a:latin typeface="Roboto"/>
                <a:ea typeface="Roboto"/>
                <a:cs typeface="Roboto"/>
                <a:sym typeface="Roboto"/>
              </a:rPr>
              <a:t>dostupná veřejnosti</a:t>
            </a: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 online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None/>
            </a:pP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    nebo prezenčně v archivu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182880" lvl="0" marL="18288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Char char="•"/>
            </a:pPr>
            <a:r>
              <a:rPr b="1" lang="cs-CZ" sz="1600">
                <a:latin typeface="Roboto"/>
                <a:ea typeface="Roboto"/>
                <a:cs typeface="Roboto"/>
                <a:sym typeface="Roboto"/>
              </a:rPr>
              <a:t>Obsahuje</a:t>
            </a: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: okolnosti výzkumu (kdy, kde, kdo, proč),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None/>
            </a:pP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    seznamy jednotek prozkoumaných kontextů,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None/>
            </a:pP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    inventární seznam nálezů a vzorků, fotografickou,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None/>
            </a:pP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    plánovou, kresebnou dokumentaci, expertní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None/>
            </a:pP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    posudky, další relevantní přílohy, info o uložení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None/>
            </a:pP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    nálezů, terénní dokumentace, atd..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96516" lvl="0" marL="18288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8" name="Google Shape;278;g31bd289caed_1_407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lang="cs-CZ" sz="3600">
                <a:latin typeface="Roboto"/>
                <a:ea typeface="Roboto"/>
                <a:cs typeface="Roboto"/>
                <a:sym typeface="Roboto"/>
              </a:rPr>
              <a:t>Nálezová zpráva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9" name="Google Shape;279;g31bd289caed_1_407"/>
          <p:cNvSpPr txBox="1"/>
          <p:nvPr>
            <p:ph idx="11" type="ftr"/>
          </p:nvPr>
        </p:nvSpPr>
        <p:spPr>
          <a:xfrm>
            <a:off x="3429000" y="18288"/>
            <a:ext cx="41148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pic>
        <p:nvPicPr>
          <p:cNvPr id="280" name="Google Shape;280;g31bd289caed_1_4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5800" y="434725"/>
            <a:ext cx="3131001" cy="642327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31bd289caed_1_407"/>
          <p:cNvSpPr txBox="1"/>
          <p:nvPr>
            <p:ph idx="12" type="sldNum"/>
          </p:nvPr>
        </p:nvSpPr>
        <p:spPr>
          <a:xfrm>
            <a:off x="7620000" y="18288"/>
            <a:ext cx="10668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1bd289caed_1_331"/>
          <p:cNvSpPr txBox="1"/>
          <p:nvPr>
            <p:ph idx="1" type="body"/>
          </p:nvPr>
        </p:nvSpPr>
        <p:spPr>
          <a:xfrm>
            <a:off x="457200" y="1673352"/>
            <a:ext cx="4038600" cy="47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80"/>
              <a:buNone/>
            </a:pPr>
            <a:r>
              <a:rPr i="1" lang="cs-CZ" sz="1600"/>
              <a:t>„Archiv nálezové zprávy“</a:t>
            </a:r>
            <a:endParaRPr i="1"/>
          </a:p>
          <a:p>
            <a:pPr indent="-182880" lvl="0" marL="18288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Char char="•"/>
            </a:pPr>
            <a:r>
              <a:rPr b="1" lang="cs-CZ" sz="1600"/>
              <a:t>Soubor datových balíků</a:t>
            </a:r>
            <a:r>
              <a:rPr lang="cs-CZ" sz="1600"/>
              <a:t> v různých formátech</a:t>
            </a:r>
            <a:endParaRPr/>
          </a:p>
          <a:p>
            <a:pPr indent="-182880" lvl="0" marL="18288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Char char="•"/>
            </a:pPr>
            <a:r>
              <a:rPr lang="cs-CZ" sz="1600"/>
              <a:t>Ponechání dat ve </a:t>
            </a:r>
            <a:r>
              <a:rPr b="1" lang="cs-CZ" sz="1600"/>
              <a:t>strojově čitelných formátech</a:t>
            </a:r>
            <a:endParaRPr b="1"/>
          </a:p>
          <a:p>
            <a:pPr indent="-182880" lvl="0" marL="18288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Char char="•"/>
            </a:pPr>
            <a:r>
              <a:rPr lang="cs-CZ" sz="1600"/>
              <a:t>Balík fotografií (formáty tiff, jpg…), balík databází (databáze kontextů, nálezů, vzorků…), balík geodetických dat (měřené body, linie, plochy…), balík textových dokumentů, balík 3D dat, balík multimediálních dat…</a:t>
            </a:r>
            <a:endParaRPr/>
          </a:p>
          <a:p>
            <a:pPr indent="-182880" lvl="0" marL="18288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Char char="•"/>
            </a:pPr>
            <a:r>
              <a:rPr lang="cs-CZ" sz="1600"/>
              <a:t>Výhodou je lepší </a:t>
            </a:r>
            <a:r>
              <a:rPr b="1" lang="cs-CZ" sz="1600"/>
              <a:t>opětovné zpracování dat</a:t>
            </a:r>
            <a:r>
              <a:rPr lang="cs-CZ" sz="1600"/>
              <a:t>, možnosti filtrování, provazování datových balíků, opětovné užití dat atd.</a:t>
            </a:r>
            <a:endParaRPr/>
          </a:p>
          <a:p>
            <a:pPr indent="-96516" lvl="0" marL="18288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None/>
            </a:pPr>
            <a:r>
              <a:t/>
            </a:r>
            <a:endParaRPr sz="1600"/>
          </a:p>
          <a:p>
            <a:pPr indent="-182880" lvl="0" marL="18288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Char char="•"/>
            </a:pPr>
            <a:r>
              <a:rPr i="1" lang="cs-CZ" sz="1600"/>
              <a:t>Snaha o inovaci podoby NZ musí vzejít z diskuze v rámci celé archeologické obce.</a:t>
            </a:r>
            <a:endParaRPr i="1" sz="1600"/>
          </a:p>
        </p:txBody>
      </p:sp>
      <p:sp>
        <p:nvSpPr>
          <p:cNvPr id="287" name="Google Shape;287;g31bd289caed_1_331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lang="cs-CZ" sz="3600">
                <a:latin typeface="Roboto"/>
                <a:ea typeface="Roboto"/>
                <a:cs typeface="Roboto"/>
                <a:sym typeface="Roboto"/>
              </a:rPr>
              <a:t>Budoucnost nálezové zprávy?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8" name="Google Shape;288;g31bd289caed_1_331"/>
          <p:cNvSpPr txBox="1"/>
          <p:nvPr>
            <p:ph idx="11" type="ftr"/>
          </p:nvPr>
        </p:nvSpPr>
        <p:spPr>
          <a:xfrm>
            <a:off x="3429000" y="18288"/>
            <a:ext cx="41148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pic>
        <p:nvPicPr>
          <p:cNvPr id="289" name="Google Shape;289;g31bd289caed_1_3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5803" y="1827199"/>
            <a:ext cx="4173827" cy="4173827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31bd289caed_1_331"/>
          <p:cNvSpPr txBox="1"/>
          <p:nvPr>
            <p:ph idx="12" type="sldNum"/>
          </p:nvPr>
        </p:nvSpPr>
        <p:spPr>
          <a:xfrm>
            <a:off x="8633300" y="18300"/>
            <a:ext cx="510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1bd289caed_1_614"/>
          <p:cNvSpPr txBox="1"/>
          <p:nvPr>
            <p:ph type="title"/>
          </p:nvPr>
        </p:nvSpPr>
        <p:spPr>
          <a:xfrm>
            <a:off x="663700" y="5383150"/>
            <a:ext cx="73188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s-CZ"/>
              <a:t>Infrastruktura</a:t>
            </a:r>
            <a:endParaRPr/>
          </a:p>
        </p:txBody>
      </p:sp>
      <p:sp>
        <p:nvSpPr>
          <p:cNvPr id="297" name="Google Shape;297;g31bd289caed_1_614"/>
          <p:cNvSpPr txBox="1"/>
          <p:nvPr>
            <p:ph idx="12" type="sldNum"/>
          </p:nvPr>
        </p:nvSpPr>
        <p:spPr>
          <a:xfrm>
            <a:off x="8633300" y="18300"/>
            <a:ext cx="510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sp>
        <p:nvSpPr>
          <p:cNvPr id="303" name="Google Shape;303;p11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04" name="Google Shape;304;p11"/>
          <p:cNvPicPr preferRelativeResize="0"/>
          <p:nvPr/>
        </p:nvPicPr>
        <p:blipFill rotWithShape="1">
          <a:blip r:embed="rId3">
            <a:alphaModFix/>
          </a:blip>
          <a:srcRect b="43909" l="16667" r="16666" t="0"/>
          <a:stretch/>
        </p:blipFill>
        <p:spPr>
          <a:xfrm>
            <a:off x="2471232" y="1312330"/>
            <a:ext cx="4154248" cy="3980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2939" y="623110"/>
            <a:ext cx="2286000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" y="1312330"/>
            <a:ext cx="2352675" cy="666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" name="Google Shape;307;p11"/>
          <p:cNvGrpSpPr/>
          <p:nvPr/>
        </p:nvGrpSpPr>
        <p:grpSpPr>
          <a:xfrm>
            <a:off x="5986379" y="4839347"/>
            <a:ext cx="2486025" cy="1763680"/>
            <a:chOff x="5604494" y="4653136"/>
            <a:chExt cx="2486025" cy="1763680"/>
          </a:xfrm>
        </p:grpSpPr>
        <p:pic>
          <p:nvPicPr>
            <p:cNvPr id="308" name="Google Shape;308;p1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652120" y="4653136"/>
              <a:ext cx="2390775" cy="857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1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604494" y="5969141"/>
              <a:ext cx="2486025" cy="447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Google Shape;310;p11"/>
            <p:cNvSpPr txBox="1"/>
            <p:nvPr/>
          </p:nvSpPr>
          <p:spPr>
            <a:xfrm>
              <a:off x="6650176" y="5480849"/>
              <a:ext cx="3946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0" i="0" lang="cs-CZ" sz="2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1" name="Google Shape;311;p11"/>
          <p:cNvSpPr txBox="1"/>
          <p:nvPr/>
        </p:nvSpPr>
        <p:spPr>
          <a:xfrm>
            <a:off x="3185976" y="2702195"/>
            <a:ext cx="27249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s-CZ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Infrastruktura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s-CZ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AIS CR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77560" y="6039615"/>
            <a:ext cx="2251224" cy="46832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1"/>
          <p:cNvSpPr txBox="1"/>
          <p:nvPr/>
        </p:nvSpPr>
        <p:spPr>
          <a:xfrm>
            <a:off x="-8053" y="413129"/>
            <a:ext cx="281807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cs-CZ" sz="2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http://www.aiscr.cz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1"/>
          <p:cNvSpPr/>
          <p:nvPr/>
        </p:nvSpPr>
        <p:spPr>
          <a:xfrm>
            <a:off x="6622739" y="1518067"/>
            <a:ext cx="1607963" cy="50589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cs-CZ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AMČR-PAS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1"/>
          <p:cNvSpPr/>
          <p:nvPr/>
        </p:nvSpPr>
        <p:spPr>
          <a:xfrm>
            <a:off x="830243" y="5090996"/>
            <a:ext cx="1440159" cy="576064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cs-CZ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Knihovna 3D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1"/>
          <p:cNvSpPr/>
          <p:nvPr/>
        </p:nvSpPr>
        <p:spPr>
          <a:xfrm>
            <a:off x="413426" y="3807604"/>
            <a:ext cx="1843724" cy="432048"/>
          </a:xfrm>
          <a:prstGeom prst="rect">
            <a:avLst/>
          </a:prstGeom>
          <a:solidFill>
            <a:srgbClr val="EA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cs-CZ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TEATER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t/>
            </a:r>
            <a:endParaRPr b="0" i="0" sz="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1"/>
          <p:cNvSpPr/>
          <p:nvPr/>
        </p:nvSpPr>
        <p:spPr>
          <a:xfrm>
            <a:off x="539552" y="2564904"/>
            <a:ext cx="1730850" cy="360040"/>
          </a:xfrm>
          <a:prstGeom prst="rect">
            <a:avLst/>
          </a:prstGeom>
          <a:solidFill>
            <a:srgbClr val="535357"/>
          </a:solidFill>
          <a:ln cap="flat" cmpd="sng" w="26425">
            <a:solidFill>
              <a:srgbClr val="51515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cs-CZ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MEDCEM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t/>
            </a:r>
            <a:endParaRPr b="0" i="0" sz="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1"/>
          <p:cNvSpPr/>
          <p:nvPr/>
        </p:nvSpPr>
        <p:spPr>
          <a:xfrm>
            <a:off x="6698138" y="3093040"/>
            <a:ext cx="1843724" cy="739662"/>
          </a:xfrm>
          <a:prstGeom prst="rect">
            <a:avLst/>
          </a:prstGeom>
          <a:solidFill>
            <a:srgbClr val="C733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cs-CZ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Archeologický atlas ČR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t/>
            </a:r>
            <a:endParaRPr b="0" i="0" sz="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2"/>
          <p:cNvSpPr txBox="1"/>
          <p:nvPr>
            <p:ph type="title"/>
          </p:nvPr>
        </p:nvSpPr>
        <p:spPr>
          <a:xfrm>
            <a:off x="1043608" y="478536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lang="cs-CZ" sz="3600">
                <a:latin typeface="Roboto"/>
                <a:ea typeface="Roboto"/>
                <a:cs typeface="Roboto"/>
                <a:sym typeface="Roboto"/>
              </a:rPr>
              <a:t>AIS CR: ČEMU SLOUŽÍ...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24" name="Google Shape;324;p12"/>
          <p:cNvGrpSpPr/>
          <p:nvPr/>
        </p:nvGrpSpPr>
        <p:grpSpPr>
          <a:xfrm>
            <a:off x="1732533" y="1441502"/>
            <a:ext cx="5555605" cy="4804821"/>
            <a:chOff x="1336997" y="0"/>
            <a:chExt cx="5555605" cy="4804821"/>
          </a:xfrm>
        </p:grpSpPr>
        <p:sp>
          <p:nvSpPr>
            <p:cNvPr id="325" name="Google Shape;325;p12"/>
            <p:cNvSpPr/>
            <p:nvPr/>
          </p:nvSpPr>
          <p:spPr>
            <a:xfrm>
              <a:off x="3394721" y="0"/>
              <a:ext cx="1601316" cy="1040855"/>
            </a:xfrm>
            <a:prstGeom prst="roundRect">
              <a:avLst>
                <a:gd fmla="val 16667" name="adj"/>
              </a:avLst>
            </a:prstGeom>
            <a:solidFill>
              <a:srgbClr val="9B8265"/>
            </a:solidFill>
            <a:ln cap="flat" cmpd="sng" w="264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2"/>
            <p:cNvSpPr txBox="1"/>
            <p:nvPr/>
          </p:nvSpPr>
          <p:spPr>
            <a:xfrm>
              <a:off x="3445531" y="50810"/>
              <a:ext cx="1499696" cy="9392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cs-CZ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Probíhající terénní aktivity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2030738" y="515945"/>
              <a:ext cx="4157785" cy="4157785"/>
            </a:xfrm>
            <a:custGeom>
              <a:rect b="b" l="l" r="r" t="t"/>
              <a:pathLst>
                <a:path extrusionOk="0" h="120000" w="120000">
                  <a:moveTo>
                    <a:pt x="85873" y="5865"/>
                  </a:moveTo>
                  <a:lnTo>
                    <a:pt x="85873" y="5865"/>
                  </a:lnTo>
                  <a:cubicBezTo>
                    <a:pt x="95502" y="10467"/>
                    <a:pt x="103729" y="17554"/>
                    <a:pt x="109706" y="26395"/>
                  </a:cubicBezTo>
                </a:path>
              </a:pathLst>
            </a:custGeom>
            <a:noFill/>
            <a:ln cap="flat" cmpd="sng" w="9525">
              <a:solidFill>
                <a:srgbClr val="9B826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2"/>
            <p:cNvSpPr/>
            <p:nvPr/>
          </p:nvSpPr>
          <p:spPr>
            <a:xfrm>
              <a:off x="5291286" y="1439693"/>
              <a:ext cx="1601316" cy="1040855"/>
            </a:xfrm>
            <a:prstGeom prst="roundRect">
              <a:avLst>
                <a:gd fmla="val 16667" name="adj"/>
              </a:avLst>
            </a:prstGeom>
            <a:solidFill>
              <a:srgbClr val="6D9665"/>
            </a:solidFill>
            <a:ln cap="flat" cmpd="sng" w="264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2"/>
            <p:cNvSpPr txBox="1"/>
            <p:nvPr/>
          </p:nvSpPr>
          <p:spPr>
            <a:xfrm>
              <a:off x="5342096" y="1490503"/>
              <a:ext cx="1499696" cy="9392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cs-CZ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Systematická evidence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2"/>
            <p:cNvSpPr/>
            <p:nvPr/>
          </p:nvSpPr>
          <p:spPr>
            <a:xfrm>
              <a:off x="2035907" y="523642"/>
              <a:ext cx="4157785" cy="4157785"/>
            </a:xfrm>
            <a:custGeom>
              <a:rect b="b" l="l" r="r" t="t"/>
              <a:pathLst>
                <a:path extrusionOk="0" h="120000" w="120000">
                  <a:moveTo>
                    <a:pt x="119918" y="56863"/>
                  </a:moveTo>
                  <a:cubicBezTo>
                    <a:pt x="120592" y="69729"/>
                    <a:pt x="117106" y="82470"/>
                    <a:pt x="109977" y="93202"/>
                  </a:cubicBezTo>
                </a:path>
              </a:pathLst>
            </a:custGeom>
            <a:noFill/>
            <a:ln cap="flat" cmpd="sng" w="9525">
              <a:solidFill>
                <a:srgbClr val="6D966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2"/>
            <p:cNvSpPr/>
            <p:nvPr/>
          </p:nvSpPr>
          <p:spPr>
            <a:xfrm>
              <a:off x="4536084" y="3763966"/>
              <a:ext cx="1601316" cy="1040855"/>
            </a:xfrm>
            <a:prstGeom prst="roundRect">
              <a:avLst>
                <a:gd fmla="val 16667" name="adj"/>
              </a:avLst>
            </a:prstGeom>
            <a:solidFill>
              <a:srgbClr val="668D92"/>
            </a:solidFill>
            <a:ln cap="flat" cmpd="sng" w="264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2"/>
            <p:cNvSpPr txBox="1"/>
            <p:nvPr/>
          </p:nvSpPr>
          <p:spPr>
            <a:xfrm>
              <a:off x="4586894" y="3814776"/>
              <a:ext cx="1499696" cy="9392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cs-CZ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Místo sdílení a publikace dat odborníkům i veřejnosti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2"/>
            <p:cNvSpPr/>
            <p:nvPr/>
          </p:nvSpPr>
          <p:spPr>
            <a:xfrm>
              <a:off x="2035907" y="523642"/>
              <a:ext cx="4157785" cy="4157785"/>
            </a:xfrm>
            <a:custGeom>
              <a:rect b="b" l="l" r="r" t="t"/>
              <a:pathLst>
                <a:path extrusionOk="0" h="120000" w="120000">
                  <a:moveTo>
                    <a:pt x="71921" y="118804"/>
                  </a:moveTo>
                  <a:cubicBezTo>
                    <a:pt x="64054" y="120399"/>
                    <a:pt x="55947" y="120399"/>
                    <a:pt x="48080" y="118804"/>
                  </a:cubicBezTo>
                </a:path>
              </a:pathLst>
            </a:custGeom>
            <a:noFill/>
            <a:ln cap="flat" cmpd="sng" w="9525">
              <a:solidFill>
                <a:srgbClr val="668D9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2"/>
            <p:cNvSpPr/>
            <p:nvPr/>
          </p:nvSpPr>
          <p:spPr>
            <a:xfrm>
              <a:off x="2092199" y="3763966"/>
              <a:ext cx="1601316" cy="1040855"/>
            </a:xfrm>
            <a:prstGeom prst="roundRect">
              <a:avLst>
                <a:gd fmla="val 16667" name="adj"/>
              </a:avLst>
            </a:prstGeom>
            <a:solidFill>
              <a:srgbClr val="77678F"/>
            </a:solidFill>
            <a:ln cap="flat" cmpd="sng" w="264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2"/>
            <p:cNvSpPr txBox="1"/>
            <p:nvPr/>
          </p:nvSpPr>
          <p:spPr>
            <a:xfrm>
              <a:off x="2143009" y="3814776"/>
              <a:ext cx="1499696" cy="9392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cs-CZ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Implementace nástrojů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cs-CZ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Digital humanities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2"/>
            <p:cNvSpPr/>
            <p:nvPr/>
          </p:nvSpPr>
          <p:spPr>
            <a:xfrm>
              <a:off x="2035907" y="523642"/>
              <a:ext cx="4157785" cy="4157785"/>
            </a:xfrm>
            <a:custGeom>
              <a:rect b="b" l="l" r="r" t="t"/>
              <a:pathLst>
                <a:path extrusionOk="0" h="120000" w="120000">
                  <a:moveTo>
                    <a:pt x="10023" y="93202"/>
                  </a:moveTo>
                  <a:lnTo>
                    <a:pt x="10023" y="93202"/>
                  </a:lnTo>
                  <a:cubicBezTo>
                    <a:pt x="2894" y="82471"/>
                    <a:pt x="-592" y="69729"/>
                    <a:pt x="82" y="56863"/>
                  </a:cubicBezTo>
                </a:path>
              </a:pathLst>
            </a:custGeom>
            <a:noFill/>
            <a:ln cap="flat" cmpd="sng" w="9525">
              <a:solidFill>
                <a:srgbClr val="7767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2"/>
            <p:cNvSpPr/>
            <p:nvPr/>
          </p:nvSpPr>
          <p:spPr>
            <a:xfrm>
              <a:off x="1336997" y="1439693"/>
              <a:ext cx="1601316" cy="1040855"/>
            </a:xfrm>
            <a:prstGeom prst="roundRect">
              <a:avLst>
                <a:gd fmla="val 16667" name="adj"/>
              </a:avLst>
            </a:prstGeom>
            <a:solidFill>
              <a:srgbClr val="8A6972"/>
            </a:solidFill>
            <a:ln cap="flat" cmpd="sng" w="264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2"/>
            <p:cNvSpPr txBox="1"/>
            <p:nvPr/>
          </p:nvSpPr>
          <p:spPr>
            <a:xfrm>
              <a:off x="1387807" y="1490503"/>
              <a:ext cx="1499696" cy="9392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cs-CZ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Centrální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cs-CZ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repozitář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cs-CZ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dokumentace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2"/>
            <p:cNvSpPr/>
            <p:nvPr/>
          </p:nvSpPr>
          <p:spPr>
            <a:xfrm>
              <a:off x="2040458" y="516868"/>
              <a:ext cx="4157785" cy="4157785"/>
            </a:xfrm>
            <a:custGeom>
              <a:rect b="b" l="l" r="r" t="t"/>
              <a:pathLst>
                <a:path extrusionOk="0" h="120000" w="120000">
                  <a:moveTo>
                    <a:pt x="10339" y="26328"/>
                  </a:moveTo>
                  <a:lnTo>
                    <a:pt x="10339" y="26328"/>
                  </a:lnTo>
                  <a:cubicBezTo>
                    <a:pt x="17271" y="16104"/>
                    <a:pt x="27190" y="8269"/>
                    <a:pt x="38741" y="3892"/>
                  </a:cubicBezTo>
                </a:path>
              </a:pathLst>
            </a:custGeom>
            <a:noFill/>
            <a:ln cap="flat" cmpd="sng" w="9525">
              <a:solidFill>
                <a:srgbClr val="8A697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0" name="Google Shape;340;p12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sp>
        <p:nvSpPr>
          <p:cNvPr id="341" name="Google Shape;341;p12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42" name="Google Shape;342;p12"/>
          <p:cNvPicPr preferRelativeResize="0"/>
          <p:nvPr/>
        </p:nvPicPr>
        <p:blipFill rotWithShape="1">
          <a:blip r:embed="rId3">
            <a:alphaModFix/>
          </a:blip>
          <a:srcRect b="43909" l="16667" r="16666" t="0"/>
          <a:stretch/>
        </p:blipFill>
        <p:spPr>
          <a:xfrm>
            <a:off x="179512" y="548680"/>
            <a:ext cx="743574" cy="712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67290" y="2879267"/>
            <a:ext cx="1919110" cy="1994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00192" y="836712"/>
            <a:ext cx="1816728" cy="1816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60232" y="4844603"/>
            <a:ext cx="2184030" cy="163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2903" y="4609771"/>
            <a:ext cx="1831906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5187" y="1334071"/>
            <a:ext cx="1439622" cy="1446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4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</a:pPr>
            <a:r>
              <a:rPr lang="cs-CZ" sz="3300">
                <a:latin typeface="Roboto"/>
                <a:ea typeface="Roboto"/>
                <a:cs typeface="Roboto"/>
                <a:sym typeface="Roboto"/>
              </a:rPr>
              <a:t>Informace jako součást kulturního dědictví</a:t>
            </a:r>
            <a:endParaRPr sz="3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3" name="Google Shape;353;p14"/>
          <p:cNvSpPr txBox="1"/>
          <p:nvPr>
            <p:ph idx="1" type="body"/>
          </p:nvPr>
        </p:nvSpPr>
        <p:spPr>
          <a:xfrm>
            <a:off x="457200" y="1600200"/>
            <a:ext cx="3898776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30"/>
              <a:buNone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Nálezy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4" name="Google Shape;354;p14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sp>
        <p:nvSpPr>
          <p:cNvPr id="355" name="Google Shape;355;p14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56" name="Google Shape;356;p14"/>
          <p:cNvSpPr txBox="1"/>
          <p:nvPr/>
        </p:nvSpPr>
        <p:spPr>
          <a:xfrm>
            <a:off x="4644008" y="1600200"/>
            <a:ext cx="379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s-CZ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Informace</a:t>
            </a:r>
            <a:endParaRPr b="0" i="0" sz="2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Obsah obrázku text&#10;&#10;Popis byl vytvořen automaticky" id="357" name="Google Shape;35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8026" y="2070822"/>
            <a:ext cx="1943850" cy="321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35892" y="1549863"/>
            <a:ext cx="2064169" cy="29196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keramické nádobí&#10;&#10;Popis byl vytvořen automaticky" id="359" name="Google Shape;35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9664" y="2070822"/>
            <a:ext cx="3861048" cy="3861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kniha, staré, staré ale dobré&#10;&#10;Popis byl vytvořen automaticky" id="360" name="Google Shape;360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35424" y="3019279"/>
            <a:ext cx="2465104" cy="2038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78218" y="4275686"/>
            <a:ext cx="3107316" cy="1656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5"/>
          <p:cNvSpPr txBox="1"/>
          <p:nvPr>
            <p:ph idx="1" type="body"/>
          </p:nvPr>
        </p:nvSpPr>
        <p:spPr>
          <a:xfrm>
            <a:off x="457200" y="1600200"/>
            <a:ext cx="8229600" cy="6766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40"/>
              <a:buFont typeface="Roboto"/>
              <a:buChar char="•"/>
            </a:pPr>
            <a:r>
              <a:rPr lang="cs-CZ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https://www.youtube.com/watch?v=LWorbWbewrQ</a:t>
            </a:r>
            <a:r>
              <a:rPr lang="cs-CZ"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7" name="Google Shape;367;p15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None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Historie archivu a vznik infrastruktury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p15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sp>
        <p:nvSpPr>
          <p:cNvPr id="369" name="Google Shape;369;p15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70" name="Google Shape;370;p1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5616" y="2353072"/>
            <a:ext cx="6804248" cy="3828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6"/>
          <p:cNvSpPr txBox="1"/>
          <p:nvPr>
            <p:ph idx="1" type="body"/>
          </p:nvPr>
        </p:nvSpPr>
        <p:spPr>
          <a:xfrm>
            <a:off x="457200" y="1600200"/>
            <a:ext cx="4330824" cy="5034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173164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 typeface="Roboto"/>
              <a:buChar char="•"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od r. 1919 — Archeologické ústavy pověřeny správou evidence archeologických výzkumů a nálezů (=&gt; vznik archivů v Praze a Brně)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173164" lvl="0" marL="18288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SzPct val="85000"/>
              <a:buFont typeface="Roboto"/>
              <a:buChar char="•"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od 90. let — řada nespojitých datových bloků a aplikací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173164" lvl="0" marL="18288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SzPct val="85000"/>
              <a:buFont typeface="Roboto"/>
              <a:buChar char="•"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po r. 2002 - první kroky k digitalizaci dokumentace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173164" lvl="0" marL="18288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SzPct val="85000"/>
              <a:buFont typeface="Roboto"/>
              <a:buChar char="•"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2012-2015 — projekt NAKI —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173164" lvl="0" marL="18288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SzPct val="85000"/>
              <a:buFont typeface="Roboto"/>
              <a:buChar char="•"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od r. 2016 – Cestovní mapa velkých výzkumných infrastruktur ČR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173164" lvl="0" marL="18288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SzPct val="85000"/>
              <a:buFont typeface="Roboto"/>
              <a:buChar char="•"/>
            </a:pPr>
            <a:r>
              <a:rPr lang="cs-CZ" sz="2400">
                <a:latin typeface="Roboto"/>
                <a:ea typeface="Roboto"/>
                <a:cs typeface="Roboto"/>
                <a:sym typeface="Roboto"/>
              </a:rPr>
              <a:t>Kniha shrnující vývoj do roku 2015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SzPct val="85000"/>
              <a:buNone/>
            </a:pPr>
            <a:r>
              <a:rPr lang="cs-CZ" sz="2400">
                <a:latin typeface="Roboto"/>
                <a:ea typeface="Roboto"/>
                <a:cs typeface="Roboto"/>
                <a:sym typeface="Roboto"/>
              </a:rPr>
              <a:t>(Kuna et al. 2015; ISBN 978-80-87365-88-5)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-173164" lvl="0" marL="182880" rtl="0" algn="r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SzPct val="85000"/>
              <a:buFont typeface="Roboto"/>
              <a:buChar char="•"/>
            </a:pPr>
            <a:r>
              <a:rPr lang="cs-CZ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https://zenodo.org/records/11220287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6" name="Google Shape;376;p16"/>
          <p:cNvSpPr txBox="1"/>
          <p:nvPr>
            <p:ph type="title"/>
          </p:nvPr>
        </p:nvSpPr>
        <p:spPr>
          <a:xfrm>
            <a:off x="995094" y="332656"/>
            <a:ext cx="5737146" cy="12066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lang="cs-CZ" sz="3200">
                <a:latin typeface="Roboto"/>
                <a:ea typeface="Roboto"/>
                <a:cs typeface="Roboto"/>
                <a:sym typeface="Roboto"/>
              </a:rPr>
              <a:t>cesta k infrastruktuře</a:t>
            </a:r>
            <a:endParaRPr sz="3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7" name="Google Shape;377;p16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78" name="Google Shape;378;p16"/>
          <p:cNvPicPr preferRelativeResize="0"/>
          <p:nvPr/>
        </p:nvPicPr>
        <p:blipFill rotWithShape="1">
          <a:blip r:embed="rId4">
            <a:alphaModFix/>
          </a:blip>
          <a:srcRect b="43909" l="16667" r="16666" t="0"/>
          <a:stretch/>
        </p:blipFill>
        <p:spPr>
          <a:xfrm>
            <a:off x="179512" y="620688"/>
            <a:ext cx="743574" cy="712396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16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pic>
        <p:nvPicPr>
          <p:cNvPr id="380" name="Google Shape;38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04048" y="404664"/>
            <a:ext cx="4139952" cy="6684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04048" y="4117479"/>
            <a:ext cx="3311640" cy="2485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16131" y="1828097"/>
            <a:ext cx="1674538" cy="2032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5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185" name="Google Shape;18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161" y="1204545"/>
            <a:ext cx="4826977" cy="482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94685" y="1204546"/>
            <a:ext cx="2404072" cy="4826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7"/>
          <p:cNvSpPr txBox="1"/>
          <p:nvPr>
            <p:ph idx="1" type="body"/>
          </p:nvPr>
        </p:nvSpPr>
        <p:spPr>
          <a:xfrm>
            <a:off x="457200" y="1477652"/>
            <a:ext cx="4186808" cy="5263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182880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 typeface="Roboto"/>
              <a:buChar char="•"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… managementu archeologických terénních výzkumů (záchranných i badatelských)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182880" lvl="0" marL="18288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SzPct val="85000"/>
              <a:buFont typeface="Roboto"/>
              <a:buChar char="•"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… jednotného sběru a evidence výsledků archeologických akcí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182880" lvl="0" marL="18288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SzPct val="85000"/>
              <a:buFont typeface="Roboto"/>
              <a:buChar char="•"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… bezpečného ukládání dokumentace a nálezových zpráv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182880" lvl="0" marL="18288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SzPct val="85000"/>
              <a:buFont typeface="Roboto"/>
              <a:buChar char="•"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… dostupné datové báze pro základní i aplikovaný výzkum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182880" lvl="0" marL="18288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SzPct val="85000"/>
              <a:buFont typeface="Roboto"/>
              <a:buChar char="•"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… implementace nástrojů Digital Humanities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182880" lvl="0" marL="18288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SzPct val="85000"/>
              <a:buFont typeface="Roboto"/>
              <a:buChar char="•"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… sdílení, prezentace a popularizace archeologických dat a výsledků bádání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8" name="Google Shape;388;p17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sp>
        <p:nvSpPr>
          <p:cNvPr id="389" name="Google Shape;389;p17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90" name="Google Shape;390;p17"/>
          <p:cNvSpPr txBox="1"/>
          <p:nvPr>
            <p:ph type="title"/>
          </p:nvPr>
        </p:nvSpPr>
        <p:spPr>
          <a:xfrm>
            <a:off x="1043608" y="404664"/>
            <a:ext cx="3712397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None/>
            </a:pPr>
            <a:r>
              <a:rPr lang="cs-CZ" sz="2600">
                <a:latin typeface="Roboto"/>
                <a:ea typeface="Roboto"/>
                <a:cs typeface="Roboto"/>
                <a:sym typeface="Roboto"/>
              </a:rPr>
              <a:t>AIS CR – řešení dlouhodobých potřeb…</a:t>
            </a:r>
            <a:endParaRPr sz="2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1" name="Google Shape;391;p17"/>
          <p:cNvPicPr preferRelativeResize="0"/>
          <p:nvPr/>
        </p:nvPicPr>
        <p:blipFill rotWithShape="1">
          <a:blip r:embed="rId3">
            <a:alphaModFix/>
          </a:blip>
          <a:srcRect b="43909" l="16667" r="16666" t="0"/>
          <a:stretch/>
        </p:blipFill>
        <p:spPr>
          <a:xfrm>
            <a:off x="179512" y="556364"/>
            <a:ext cx="743574" cy="712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6005" y="380008"/>
            <a:ext cx="4346879" cy="6449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sp>
        <p:nvSpPr>
          <p:cNvPr id="398" name="Google Shape;398;p20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99" name="Google Shape;39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1248" y="548680"/>
            <a:ext cx="3247256" cy="4577729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20"/>
          <p:cNvSpPr txBox="1"/>
          <p:nvPr/>
        </p:nvSpPr>
        <p:spPr>
          <a:xfrm>
            <a:off x="5940262" y="5157192"/>
            <a:ext cx="302422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cs-CZ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https://amcr.aiscr.cz/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" name="Google Shape;40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0051" y="5805264"/>
            <a:ext cx="2509649" cy="840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538" y="4027250"/>
            <a:ext cx="5622577" cy="27215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:00:00 Zápis projektu&#10;0:02:40 Přihlášení projektu&#10;0:04:20 Zahájení terénu&#10;0:05:25 Ukončení v terénu&#10;0:06:25 Zápis projektové akce&#10;0:08:52 Zápis dokumentační jednotky a tvorba PIAN&#10;0:11:52 Zápis komponenty a nálezu&#10;0:14:16 Připojení dokumentu&#10;0:16:45 Odeslání akce a uzavření projektu&#10;&#10;https://www.aiscr.cz/ &#10;&#10;Kontakty:&#10;amcr@arub.cz&#10;amcr@arup.cas.cz" id="403" name="Google Shape;403;p20" title="Správa projektů a akcí ve webové AMČR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2400" y="499875"/>
            <a:ext cx="5622575" cy="3162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2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sp>
        <p:nvSpPr>
          <p:cNvPr id="411" name="Google Shape;411;p22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12" name="Google Shape;412;p22"/>
          <p:cNvSpPr txBox="1"/>
          <p:nvPr/>
        </p:nvSpPr>
        <p:spPr>
          <a:xfrm>
            <a:off x="5966232" y="5157192"/>
            <a:ext cx="307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cs-CZ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https://digiarchiv.aiscr.cz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0051" y="5805264"/>
            <a:ext cx="2509649" cy="840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53334" y="559283"/>
            <a:ext cx="3190666" cy="4583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60040"/>
            <a:ext cx="4944958" cy="537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2"/>
          <p:cNvPicPr preferRelativeResize="0"/>
          <p:nvPr/>
        </p:nvPicPr>
        <p:blipFill rotWithShape="1">
          <a:blip r:embed="rId6">
            <a:alphaModFix/>
          </a:blip>
          <a:srcRect b="72118" l="959" r="862" t="1159"/>
          <a:stretch/>
        </p:blipFill>
        <p:spPr>
          <a:xfrm>
            <a:off x="1754287" y="5487060"/>
            <a:ext cx="3181270" cy="137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2"/>
          <p:cNvPicPr preferRelativeResize="0"/>
          <p:nvPr/>
        </p:nvPicPr>
        <p:blipFill rotWithShape="1">
          <a:blip r:embed="rId7">
            <a:alphaModFix/>
          </a:blip>
          <a:srcRect b="17875" l="0" r="0" t="0"/>
          <a:stretch/>
        </p:blipFill>
        <p:spPr>
          <a:xfrm>
            <a:off x="3190667" y="4365105"/>
            <a:ext cx="2626916" cy="2492896"/>
          </a:xfrm>
          <a:prstGeom prst="rect">
            <a:avLst/>
          </a:prstGeom>
          <a:noFill/>
          <a:ln>
            <a:noFill/>
          </a:ln>
          <a:effectLst>
            <a:outerShdw blurRad="127000" sx="103000" rotWithShape="0" algn="ctr" sy="103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sp>
        <p:nvSpPr>
          <p:cNvPr id="423" name="Google Shape;423;p23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424" name="Google Shape;42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548680"/>
            <a:ext cx="2592288" cy="1501584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23"/>
          <p:cNvSpPr txBox="1"/>
          <p:nvPr/>
        </p:nvSpPr>
        <p:spPr>
          <a:xfrm>
            <a:off x="3429000" y="764704"/>
            <a:ext cx="4887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cs-CZ" sz="2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Rychle – Intuitivně – Relevantně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26" name="Google Shape;42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0051" y="5805264"/>
            <a:ext cx="2509649" cy="840441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23"/>
          <p:cNvSpPr txBox="1"/>
          <p:nvPr/>
        </p:nvSpPr>
        <p:spPr>
          <a:xfrm>
            <a:off x="5940152" y="5157192"/>
            <a:ext cx="291906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cs-CZ" sz="2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http://teater.aiscr.cz/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00669" y="1351221"/>
            <a:ext cx="6043331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23"/>
          <p:cNvSpPr txBox="1"/>
          <p:nvPr/>
        </p:nvSpPr>
        <p:spPr>
          <a:xfrm>
            <a:off x="251520" y="2780928"/>
            <a:ext cx="43926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s-CZ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TEATER je webový tezaurus obsahující archeologickou terminologii.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s-CZ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Skupiny uživatelů: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s-CZ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</a:pPr>
            <a:r>
              <a:rPr b="0" i="0" lang="cs-CZ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knihovníci, kteří zpracovávají  archeologické informační zdroje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</a:pPr>
            <a:r>
              <a:rPr b="0" i="0" lang="cs-CZ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uživatelé knihoven s archeologickými fondy, kteří naopak chtějí tuto literaturu vyhledávat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</a:pPr>
            <a:r>
              <a:rPr b="0" i="0" lang="cs-CZ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začínající studenti archeologie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</a:pPr>
            <a:r>
              <a:rPr b="0" i="0" lang="cs-CZ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zájemci o archeologii z řad laické veřejnosti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4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sp>
        <p:nvSpPr>
          <p:cNvPr id="435" name="Google Shape;435;p24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436" name="Google Shape;436;p24"/>
          <p:cNvPicPr preferRelativeResize="0"/>
          <p:nvPr/>
        </p:nvPicPr>
        <p:blipFill rotWithShape="1">
          <a:blip r:embed="rId3">
            <a:alphaModFix/>
          </a:blip>
          <a:srcRect b="21389" l="0" r="0" t="0"/>
          <a:stretch/>
        </p:blipFill>
        <p:spPr>
          <a:xfrm>
            <a:off x="6206866" y="514150"/>
            <a:ext cx="2826268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0051" y="5805264"/>
            <a:ext cx="2509649" cy="840441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4"/>
          <p:cNvSpPr txBox="1"/>
          <p:nvPr/>
        </p:nvSpPr>
        <p:spPr>
          <a:xfrm>
            <a:off x="5842000" y="4574750"/>
            <a:ext cx="3191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cs-CZ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https://amcr-info.aiscr.cz/?page=pas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9" name="Google Shape;439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3341" y="855018"/>
            <a:ext cx="4582675" cy="264599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440" name="Google Shape;440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3341" y="3875298"/>
            <a:ext cx="4627100" cy="2770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91958" y="1817711"/>
            <a:ext cx="3063049" cy="275704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8236" y="568701"/>
            <a:ext cx="3240268" cy="4588491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5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sp>
        <p:nvSpPr>
          <p:cNvPr id="448" name="Google Shape;448;p25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49" name="Google Shape;449;p25"/>
          <p:cNvSpPr txBox="1"/>
          <p:nvPr/>
        </p:nvSpPr>
        <p:spPr>
          <a:xfrm>
            <a:off x="5940262" y="5157192"/>
            <a:ext cx="290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cs-CZ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https://www.archeologickyatlas.cz/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Google Shape;45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3539" y="5918164"/>
            <a:ext cx="2509648" cy="840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955" y="512536"/>
            <a:ext cx="5796281" cy="277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3422944"/>
            <a:ext cx="5827383" cy="3435056"/>
          </a:xfrm>
          <a:prstGeom prst="rect">
            <a:avLst/>
          </a:prstGeom>
          <a:noFill/>
          <a:ln>
            <a:noFill/>
          </a:ln>
          <a:effectLst>
            <a:outerShdw blurRad="50800" rotWithShape="0" algn="bl" dir="18900000" dist="38100">
              <a:srgbClr val="000000">
                <a:alpha val="40000"/>
              </a:srgbClr>
            </a:outerShdw>
          </a:effectLst>
        </p:spPr>
      </p:pic>
      <p:sp>
        <p:nvSpPr>
          <p:cNvPr id="453" name="Google Shape;453;p25"/>
          <p:cNvSpPr/>
          <p:nvPr/>
        </p:nvSpPr>
        <p:spPr>
          <a:xfrm>
            <a:off x="7064825" y="1359900"/>
            <a:ext cx="770700" cy="282900"/>
          </a:xfrm>
          <a:prstGeom prst="rect">
            <a:avLst/>
          </a:prstGeom>
          <a:solidFill>
            <a:srgbClr val="951A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1bd289caed_1_0"/>
          <p:cNvSpPr txBox="1"/>
          <p:nvPr>
            <p:ph idx="12" type="sldNum"/>
          </p:nvPr>
        </p:nvSpPr>
        <p:spPr>
          <a:xfrm>
            <a:off x="8633300" y="18300"/>
            <a:ext cx="510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60" name="Google Shape;460;g31bd289caed_1_0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3600"/>
              <a:t>Mapa OAO</a:t>
            </a:r>
            <a:endParaRPr sz="3600"/>
          </a:p>
        </p:txBody>
      </p:sp>
      <p:sp>
        <p:nvSpPr>
          <p:cNvPr id="461" name="Google Shape;461;g31bd289caed_1_0"/>
          <p:cNvSpPr txBox="1"/>
          <p:nvPr>
            <p:ph idx="4" type="body"/>
          </p:nvPr>
        </p:nvSpPr>
        <p:spPr>
          <a:xfrm>
            <a:off x="455550" y="1669725"/>
            <a:ext cx="52449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40"/>
              <a:buNone/>
            </a:pPr>
            <a:r>
              <a:rPr lang="cs-CZ" sz="1800">
                <a:latin typeface="Roboto"/>
                <a:ea typeface="Roboto"/>
                <a:cs typeface="Roboto"/>
                <a:sym typeface="Roboto"/>
              </a:rPr>
              <a:t>Aplikace poskytuje přehled platných oprávnění provádět archeologické výzkumy ve smyslu</a:t>
            </a:r>
            <a:r>
              <a:rPr lang="cs-CZ" sz="1800">
                <a:solidFill>
                  <a:schemeClr val="hlink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 </a:t>
            </a:r>
            <a:r>
              <a:rPr lang="cs-CZ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zákona č. 20/1987 Sb., o státní památkové péči</a:t>
            </a:r>
            <a:r>
              <a:rPr lang="cs-CZ" sz="1800">
                <a:latin typeface="Roboto"/>
                <a:ea typeface="Roboto"/>
                <a:cs typeface="Roboto"/>
                <a:sym typeface="Roboto"/>
              </a:rPr>
              <a:t>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2" name="Google Shape;462;g31bd289caed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675" y="2846175"/>
            <a:ext cx="6006624" cy="393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g31bd289caed_1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86600" y="484825"/>
            <a:ext cx="3092150" cy="438055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31bd289caed_1_0"/>
          <p:cNvSpPr txBox="1"/>
          <p:nvPr/>
        </p:nvSpPr>
        <p:spPr>
          <a:xfrm>
            <a:off x="6495175" y="5176625"/>
            <a:ext cx="237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cs-CZ" sz="2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https://oao.aiscr.cz/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Google Shape;465;g31bd289caed_1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30051" y="5805264"/>
            <a:ext cx="2509648" cy="840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1bd289caed_1_883"/>
          <p:cNvSpPr txBox="1"/>
          <p:nvPr>
            <p:ph idx="12" type="sldNum"/>
          </p:nvPr>
        </p:nvSpPr>
        <p:spPr>
          <a:xfrm>
            <a:off x="8633300" y="18300"/>
            <a:ext cx="510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72" name="Google Shape;472;g31bd289caed_1_883"/>
          <p:cNvSpPr txBox="1"/>
          <p:nvPr>
            <p:ph type="title"/>
          </p:nvPr>
        </p:nvSpPr>
        <p:spPr>
          <a:xfrm>
            <a:off x="663700" y="5383150"/>
            <a:ext cx="73188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s-CZ"/>
              <a:t>Úkoly v Digitálním archivu</a:t>
            </a:r>
            <a:endParaRPr/>
          </a:p>
        </p:txBody>
      </p:sp>
      <p:sp>
        <p:nvSpPr>
          <p:cNvPr id="473" name="Google Shape;473;g31bd289caed_1_883"/>
          <p:cNvSpPr txBox="1"/>
          <p:nvPr>
            <p:ph type="title"/>
          </p:nvPr>
        </p:nvSpPr>
        <p:spPr>
          <a:xfrm>
            <a:off x="509375" y="452300"/>
            <a:ext cx="7401300" cy="46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-37147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-CZ" sz="2500"/>
              <a:t>(Akce - vedoucí) Který archeolog je nejaktivnější, co se týče počtu terénních akcí v okrese Opava?</a:t>
            </a:r>
            <a:endParaRPr sz="2500"/>
          </a:p>
          <a:p>
            <a:pPr indent="-37147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-CZ" sz="2500"/>
              <a:t>(Samostatné nálezy) Která/é organizace v MS kraji spolupracuje s detektoráři v rámci AMČR-PAS a kolik nálezů eviduje/í?</a:t>
            </a:r>
            <a:endParaRPr sz="2500"/>
          </a:p>
          <a:p>
            <a:pPr indent="-37147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-CZ" sz="2500"/>
              <a:t>Stáhněte leteckou fotografii s prokazatelným vyobrazením porostových příznaků.</a:t>
            </a:r>
            <a:endParaRPr sz="2500"/>
          </a:p>
          <a:p>
            <a:pPr indent="-37147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-CZ" sz="2500"/>
              <a:t>(Dokumenty) Zjistěte kolik dokumentů v Digitálním archivu je dostupných veřejně (anonym), kolik po přihlášení (badatel) a kolik je prozatím nedostupných.</a:t>
            </a:r>
            <a:endParaRPr sz="2500"/>
          </a:p>
          <a:p>
            <a:pPr indent="-37147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-CZ" sz="2500"/>
              <a:t>(Lokality - Komponenta) Jaké druhy areálů můžete najít v modulu Lokality? (alespoň 5 druhů)</a:t>
            </a:r>
            <a:endParaRPr sz="25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1"/>
          <p:cNvSpPr txBox="1"/>
          <p:nvPr>
            <p:ph idx="1" type="body"/>
          </p:nvPr>
        </p:nvSpPr>
        <p:spPr>
          <a:xfrm>
            <a:off x="457200" y="1600200"/>
            <a:ext cx="4474800" cy="15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60"/>
              <a:buFont typeface="Roboto"/>
              <a:buChar char="•"/>
            </a:pP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Časopis Přehledy výzkumů (PV) ve zprávách o proběhlých výzkumech od roku 2021 odkazuje identifikátorem na související Projekt v AMČR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198120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Od roku 2026 je AMČR ID povinným údajem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9" name="Google Shape;479;p21"/>
          <p:cNvSpPr txBox="1"/>
          <p:nvPr>
            <p:ph type="title"/>
          </p:nvPr>
        </p:nvSpPr>
        <p:spPr>
          <a:xfrm>
            <a:off x="457200" y="478538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lang="cs-CZ" sz="3600">
                <a:latin typeface="Roboto"/>
                <a:ea typeface="Roboto"/>
                <a:cs typeface="Roboto"/>
                <a:sym typeface="Roboto"/>
              </a:rPr>
              <a:t>Návaznost identifikátorů AMČR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0" name="Google Shape;480;p21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sp>
        <p:nvSpPr>
          <p:cNvPr id="481" name="Google Shape;481;p21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482" name="Google Shape;48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1989" y="2094484"/>
            <a:ext cx="3504688" cy="429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108" y="3429001"/>
            <a:ext cx="4931472" cy="2963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8"/>
          <p:cNvSpPr txBox="1"/>
          <p:nvPr>
            <p:ph idx="1" type="body"/>
          </p:nvPr>
        </p:nvSpPr>
        <p:spPr>
          <a:xfrm>
            <a:off x="421860" y="1710895"/>
            <a:ext cx="4366164" cy="33518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</a:pPr>
            <a:r>
              <a:rPr b="1" lang="cs-CZ" sz="2400">
                <a:latin typeface="Roboto"/>
                <a:ea typeface="Roboto"/>
                <a:cs typeface="Roboto"/>
                <a:sym typeface="Roboto"/>
              </a:rPr>
              <a:t>Guides: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171166" lvl="0" marL="182880" rtl="0" algn="just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SzPct val="85000"/>
              <a:buFont typeface="Roboto"/>
              <a:buChar char="∙"/>
            </a:pPr>
            <a:r>
              <a:rPr b="1" lang="cs-CZ" sz="2900">
                <a:latin typeface="Roboto"/>
                <a:ea typeface="Roboto"/>
                <a:cs typeface="Roboto"/>
                <a:sym typeface="Roboto"/>
              </a:rPr>
              <a:t>ZÁSADY </a:t>
            </a:r>
            <a:r>
              <a:rPr b="1" lang="cs-CZ" sz="2900">
                <a:latin typeface="Roboto"/>
                <a:ea typeface="Roboto"/>
                <a:cs typeface="Roboto"/>
                <a:sym typeface="Roboto"/>
              </a:rPr>
              <a:t>zajištění</a:t>
            </a:r>
            <a:r>
              <a:rPr b="1" lang="cs-CZ" sz="2900">
                <a:latin typeface="Roboto"/>
                <a:ea typeface="Roboto"/>
                <a:cs typeface="Roboto"/>
                <a:sym typeface="Roboto"/>
              </a:rPr>
              <a:t> FAIRové správy a využitelnosti dat</a:t>
            </a:r>
            <a:endParaRPr b="1" sz="29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SzPct val="85000"/>
              <a:buNone/>
            </a:pPr>
            <a:r>
              <a:rPr lang="cs-CZ" sz="2400">
                <a:latin typeface="Roboto"/>
                <a:ea typeface="Roboto"/>
                <a:cs typeface="Roboto"/>
                <a:sym typeface="Roboto"/>
              </a:rPr>
              <a:t>“PARTHENOS Guidelines to FAIRify data management and make data reusable”, </a:t>
            </a:r>
            <a:r>
              <a:rPr lang="cs-CZ" sz="24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https://doi.org/10.5281/zenodo.3946099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171166" lvl="0" marL="182880" rtl="0" algn="just">
              <a:lnSpc>
                <a:spcPct val="100000"/>
              </a:lnSpc>
              <a:spcBef>
                <a:spcPts val="406"/>
              </a:spcBef>
              <a:spcAft>
                <a:spcPts val="0"/>
              </a:spcAft>
              <a:buSzPct val="85000"/>
              <a:buFont typeface="Noto Sans Symbols"/>
              <a:buChar char="∙"/>
            </a:pPr>
            <a:r>
              <a:rPr b="1" lang="cs-CZ" sz="2900">
                <a:latin typeface="Roboto"/>
                <a:ea typeface="Roboto"/>
                <a:cs typeface="Roboto"/>
                <a:sym typeface="Roboto"/>
              </a:rPr>
              <a:t>Zásady evidence lokalit v AMČR</a:t>
            </a:r>
            <a:r>
              <a:rPr lang="cs-CZ" sz="21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cs-CZ" sz="240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cs-CZ" sz="24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https://doi.org/10.5281/zenodo.4113963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173164" lvl="0" marL="182880" rtl="0" algn="just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SzPct val="85000"/>
              <a:buFont typeface="Roboto"/>
              <a:buChar char="∙"/>
            </a:pPr>
            <a:r>
              <a:rPr lang="cs-CZ" sz="2400">
                <a:latin typeface="Roboto"/>
                <a:ea typeface="Roboto"/>
                <a:cs typeface="Roboto"/>
                <a:sym typeface="Roboto"/>
              </a:rPr>
              <a:t>Digital Archive of AMCR user’s manual, see section </a:t>
            </a:r>
            <a:r>
              <a:rPr i="1" lang="cs-CZ" sz="2400">
                <a:latin typeface="Roboto"/>
                <a:ea typeface="Roboto"/>
                <a:cs typeface="Roboto"/>
                <a:sym typeface="Roboto"/>
              </a:rPr>
              <a:t>“help” </a:t>
            </a:r>
            <a:r>
              <a:rPr i="0" lang="cs-CZ" sz="24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cs-CZ" sz="2400" u="sng">
                <a:solidFill>
                  <a:srgbClr val="67AABF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https://digiarchiv.aiscr.cz/</a:t>
            </a:r>
            <a:endParaRPr i="0" sz="2400" u="sng">
              <a:solidFill>
                <a:srgbClr val="67AABF"/>
              </a:solidFill>
              <a:latin typeface="Roboto"/>
              <a:ea typeface="Roboto"/>
              <a:cs typeface="Roboto"/>
              <a:sym typeface="Roboto"/>
              <a:hlinkClick r:id="rId6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rtl="0" algn="just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SzPct val="85000"/>
              <a:buNone/>
            </a:pPr>
            <a:r>
              <a:t/>
            </a:r>
            <a:endParaRPr sz="2400" u="sng">
              <a:solidFill>
                <a:schemeClr val="hlink"/>
              </a:solidFill>
              <a:latin typeface="Roboto"/>
              <a:ea typeface="Roboto"/>
              <a:cs typeface="Roboto"/>
              <a:sym typeface="Roboto"/>
              <a:hlinkClick r:id="rId7"/>
            </a:endParaRPr>
          </a:p>
          <a:p>
            <a:pPr indent="0" lvl="0" marL="0" rtl="0" algn="just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ct val="85000"/>
              <a:buNone/>
            </a:pPr>
            <a:r>
              <a:rPr b="1" i="0" lang="cs-CZ" sz="26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Wikipedia: </a:t>
            </a:r>
            <a:r>
              <a:rPr i="0" lang="cs-CZ" sz="26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9"/>
              </a:rPr>
              <a:t>6 hesel věnovaných  AIS CR a jeho nástrojům</a:t>
            </a:r>
            <a:endParaRPr i="0" sz="2600" u="sng">
              <a:solidFill>
                <a:schemeClr val="hlink"/>
              </a:solidFill>
              <a:latin typeface="Roboto"/>
              <a:ea typeface="Roboto"/>
              <a:cs typeface="Roboto"/>
              <a:sym typeface="Roboto"/>
              <a:hlinkClick r:id="rId10"/>
            </a:endParaRPr>
          </a:p>
          <a:p>
            <a:pPr indent="-92202" lvl="0" marL="182880" rtl="0" algn="l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SzPct val="85000"/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1" name="Google Shape;491;p28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lang="cs-CZ" sz="3600">
                <a:latin typeface="Roboto"/>
                <a:ea typeface="Roboto"/>
                <a:cs typeface="Roboto"/>
                <a:sym typeface="Roboto"/>
              </a:rPr>
              <a:t>Standardizace a metodika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2" name="Google Shape;492;p28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sp>
        <p:nvSpPr>
          <p:cNvPr id="493" name="Google Shape;493;p28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494" name="Google Shape;494;p2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089019" y="1524000"/>
            <a:ext cx="3597781" cy="50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21860" y="5044933"/>
            <a:ext cx="3849146" cy="1505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265" y="1196752"/>
            <a:ext cx="7349680" cy="520470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lang="cs-CZ" sz="3600">
                <a:latin typeface="Roboto"/>
                <a:ea typeface="Roboto"/>
                <a:cs typeface="Roboto"/>
                <a:sym typeface="Roboto"/>
              </a:rPr>
              <a:t>Terénní výzkum produkuje data…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2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sp>
        <p:nvSpPr>
          <p:cNvPr id="194" name="Google Shape;194;p2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195" name="Google Shape;19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8064" y="2258410"/>
            <a:ext cx="2956602" cy="41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9592" y="1524331"/>
            <a:ext cx="7367788" cy="370914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29"/>
          <p:cNvSpPr txBox="1"/>
          <p:nvPr>
            <p:ph idx="1" type="body"/>
          </p:nvPr>
        </p:nvSpPr>
        <p:spPr>
          <a:xfrm>
            <a:off x="2987824" y="533400"/>
            <a:ext cx="5626968" cy="10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182880" lvl="0" marL="1828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 typeface="Roboto"/>
              <a:buChar char="•"/>
            </a:pP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AIS CR je mimo jiné součástí mezinárodní vědecké infrastruktury Ariadne+, která skrze svůj katalog nabízí vyhledávání v archeologických metadatech a datech infrastruktur účastníků projektu. 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SzPct val="85000"/>
              <a:buNone/>
            </a:pP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    </a:t>
            </a:r>
            <a:r>
              <a:rPr lang="cs-CZ" sz="16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https://portal.ariadne-infrastructure.eu/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2" name="Google Shape;502;p29"/>
          <p:cNvSpPr txBox="1"/>
          <p:nvPr>
            <p:ph type="title"/>
          </p:nvPr>
        </p:nvSpPr>
        <p:spPr>
          <a:xfrm>
            <a:off x="457200" y="533400"/>
            <a:ext cx="2242592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lang="cs-CZ" sz="3600">
                <a:latin typeface="Roboto"/>
                <a:ea typeface="Roboto"/>
                <a:cs typeface="Roboto"/>
                <a:sym typeface="Roboto"/>
              </a:rPr>
              <a:t>Ariadne+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3" name="Google Shape;503;p29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sp>
        <p:nvSpPr>
          <p:cNvPr id="504" name="Google Shape;504;p29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505" name="Google Shape;505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9512" y="3861048"/>
            <a:ext cx="6214084" cy="281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98002" y="4221088"/>
            <a:ext cx="4293461" cy="2234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0"/>
          <p:cNvSpPr txBox="1"/>
          <p:nvPr>
            <p:ph type="title"/>
          </p:nvPr>
        </p:nvSpPr>
        <p:spPr>
          <a:xfrm>
            <a:off x="2936099" y="481588"/>
            <a:ext cx="32718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44"/>
              <a:buFont typeface="Calibri"/>
              <a:buNone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Social media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2" name="Google Shape;512;p30"/>
          <p:cNvSpPr txBox="1"/>
          <p:nvPr>
            <p:ph idx="1" type="body"/>
          </p:nvPr>
        </p:nvSpPr>
        <p:spPr>
          <a:xfrm>
            <a:off x="457201" y="1472186"/>
            <a:ext cx="393192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</a:pPr>
            <a:r>
              <a:rPr b="1" lang="cs-CZ">
                <a:latin typeface="Roboto"/>
                <a:ea typeface="Roboto"/>
                <a:cs typeface="Roboto"/>
                <a:sym typeface="Roboto"/>
              </a:rPr>
              <a:t>FB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252"/>
              </a:spcBef>
              <a:spcAft>
                <a:spcPts val="0"/>
              </a:spcAft>
              <a:buSzPct val="85000"/>
              <a:buNone/>
            </a:pPr>
            <a:r>
              <a:rPr lang="cs-CZ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https://www.facebook.com/ArcheologickyInformacniSystem/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Obsah obrázku text&#10;&#10;Popis byl vytvořen automaticky" id="513" name="Google Shape;513;p30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733" y="2251050"/>
            <a:ext cx="1925282" cy="2574776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30"/>
          <p:cNvSpPr txBox="1"/>
          <p:nvPr>
            <p:ph idx="3" type="body"/>
          </p:nvPr>
        </p:nvSpPr>
        <p:spPr>
          <a:xfrm>
            <a:off x="4754881" y="1472186"/>
            <a:ext cx="393192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</a:pPr>
            <a:r>
              <a:rPr b="1" lang="cs-CZ">
                <a:latin typeface="Roboto"/>
                <a:ea typeface="Roboto"/>
                <a:cs typeface="Roboto"/>
                <a:sym typeface="Roboto"/>
              </a:rPr>
              <a:t>Youtube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252"/>
              </a:spcBef>
              <a:spcAft>
                <a:spcPts val="0"/>
              </a:spcAft>
              <a:buSzPct val="85000"/>
              <a:buNone/>
            </a:pPr>
            <a:r>
              <a:rPr lang="cs-CZ" sz="1800" u="sng">
                <a:solidFill>
                  <a:srgbClr val="0563C1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https://www.youtube.com/channel/UCuNxyjGB2z3ts0uMUxoDHdQ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15" name="Google Shape;515;p30"/>
          <p:cNvPicPr preferRelativeResize="0"/>
          <p:nvPr>
            <p:ph idx="4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65895" y="2251050"/>
            <a:ext cx="2172341" cy="405827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30"/>
          <p:cNvSpPr txBox="1"/>
          <p:nvPr>
            <p:ph idx="12" type="sldNum"/>
          </p:nvPr>
        </p:nvSpPr>
        <p:spPr>
          <a:xfrm>
            <a:off x="6228184" y="18288"/>
            <a:ext cx="1315616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s-CZ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7" name="Google Shape;517;p30"/>
          <p:cNvPicPr preferRelativeResize="0"/>
          <p:nvPr/>
        </p:nvPicPr>
        <p:blipFill rotWithShape="1">
          <a:blip r:embed="rId7">
            <a:alphaModFix/>
          </a:blip>
          <a:srcRect b="43909" l="16667" r="16666" t="0"/>
          <a:stretch/>
        </p:blipFill>
        <p:spPr>
          <a:xfrm>
            <a:off x="228026" y="620688"/>
            <a:ext cx="743574" cy="7123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byl vytvořen automaticky" id="518" name="Google Shape;518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7200" y="4303229"/>
            <a:ext cx="1766003" cy="2554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29046" y="2691408"/>
            <a:ext cx="4398378" cy="2694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1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sp>
        <p:nvSpPr>
          <p:cNvPr id="525" name="Google Shape;525;p31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526" name="Google Shape;52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552" y="764704"/>
            <a:ext cx="7992888" cy="5651422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1"/>
          <p:cNvSpPr/>
          <p:nvPr/>
        </p:nvSpPr>
        <p:spPr>
          <a:xfrm>
            <a:off x="1135050" y="4937775"/>
            <a:ext cx="4039200" cy="415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3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182880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60"/>
              <a:buChar char="•"/>
            </a:pPr>
            <a:r>
              <a:rPr b="1" lang="cs-CZ" sz="1600">
                <a:latin typeface="Roboto"/>
                <a:ea typeface="Roboto"/>
                <a:cs typeface="Roboto"/>
                <a:sym typeface="Roboto"/>
              </a:rPr>
              <a:t>Halama, J. 2019: </a:t>
            </a:r>
            <a:r>
              <a:rPr i="1" lang="cs-CZ" sz="1600">
                <a:latin typeface="Roboto"/>
                <a:ea typeface="Roboto"/>
                <a:cs typeface="Roboto"/>
                <a:sym typeface="Roboto"/>
              </a:rPr>
              <a:t>Moravičany (okr. Šumperk). Trať Příčky k Lošticím. Preventivní detektorový průzkum.</a:t>
            </a: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 Rkp. nálezové zprávy, č. j. MTX201901500. [cit. 2019-03-26]. Uloženo: Archiv nálezových zpráv Archeologického ústavu AV ČR, Brno, v. v. i. Dostupné také z: Digitální archiv Archeologické  mapy České republiky </a:t>
            </a:r>
            <a:r>
              <a:rPr lang="cs-CZ" sz="16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https://doi.org/10.60585/M-TX-201800006</a:t>
            </a: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182880" lvl="0" marL="18288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Char char="•"/>
            </a:pPr>
            <a:r>
              <a:rPr b="1" lang="cs-CZ" sz="1600">
                <a:latin typeface="Roboto"/>
                <a:ea typeface="Roboto"/>
                <a:cs typeface="Roboto"/>
                <a:sym typeface="Roboto"/>
              </a:rPr>
              <a:t>Král, J. 1959: </a:t>
            </a:r>
            <a:r>
              <a:rPr i="1" lang="cs-CZ" sz="1600">
                <a:latin typeface="Roboto"/>
                <a:ea typeface="Roboto"/>
                <a:cs typeface="Roboto"/>
                <a:sym typeface="Roboto"/>
              </a:rPr>
              <a:t>Vávrovice – Vavrlova zahrada</a:t>
            </a: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. Rkp. nálezové zprávy, č. j. MTX197501001 [cit. 2019-03-26]. Uloženo: Archiv nálezových zpráv Archeologického ústavu AV ČR, Brno, v. v. i. Dostupné také z: Digitální archiv Archeologické mapy České republiky </a:t>
            </a:r>
            <a:r>
              <a:rPr lang="cs-CZ" sz="16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https://doi.org/10.60585/M-TX-197501001</a:t>
            </a: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182880" lvl="0" marL="18288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Char char="•"/>
            </a:pPr>
            <a:r>
              <a:rPr b="1" lang="cs-CZ" sz="1600">
                <a:latin typeface="Roboto"/>
                <a:ea typeface="Roboto"/>
                <a:cs typeface="Roboto"/>
                <a:sym typeface="Roboto"/>
              </a:rPr>
              <a:t>Svoboda, D. 2017: </a:t>
            </a:r>
            <a:r>
              <a:rPr i="1" lang="cs-CZ" sz="1600">
                <a:latin typeface="Roboto"/>
                <a:ea typeface="Roboto"/>
                <a:cs typeface="Roboto"/>
                <a:sym typeface="Roboto"/>
              </a:rPr>
              <a:t>Hnanice I. Povrchové sběry květen/červen 2017</a:t>
            </a: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. Rkp. nálezové zprávy, č. j. MTX201900024. Uloženo: Archiv nálezových zpráv, Archeologický ústav AV ČR, Brno, v. v. i.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182880" lvl="0" marL="18288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Char char="•"/>
            </a:pPr>
            <a:r>
              <a:rPr b="1" lang="cs-CZ" sz="1600">
                <a:latin typeface="Roboto"/>
                <a:ea typeface="Roboto"/>
                <a:cs typeface="Roboto"/>
                <a:sym typeface="Roboto"/>
              </a:rPr>
              <a:t>Tichý, R. 1953: </a:t>
            </a:r>
            <a:r>
              <a:rPr i="1" lang="cs-CZ" sz="1600">
                <a:latin typeface="Roboto"/>
                <a:ea typeface="Roboto"/>
                <a:cs typeface="Roboto"/>
                <a:sym typeface="Roboto"/>
              </a:rPr>
              <a:t>Mohelnice 1953 – výkopový deník</a:t>
            </a: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. Rkp. výkopového deníku, sv. I, II, III. Osobní fond P005. Uloženo: Archiv osobních fondů, Archeologický ústav AV ČR Brno, v. v. i.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182880" lvl="0" marL="18288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Char char="•"/>
            </a:pPr>
            <a:r>
              <a:rPr b="1" lang="cs-CZ" sz="1600">
                <a:latin typeface="Roboto"/>
                <a:ea typeface="Roboto"/>
                <a:cs typeface="Roboto"/>
                <a:sym typeface="Roboto"/>
              </a:rPr>
              <a:t>Sirotek, J. 1976: </a:t>
            </a:r>
            <a:r>
              <a:rPr i="1" lang="cs-CZ" sz="1600">
                <a:latin typeface="Roboto"/>
                <a:ea typeface="Roboto"/>
                <a:cs typeface="Roboto"/>
                <a:sym typeface="Roboto"/>
              </a:rPr>
              <a:t>Areál Československé akademie věd, Brno, Nám. J. Curie. Studie souboru staveb – doplněk, situace 1:1000.</a:t>
            </a: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 Rkp. plánu, č. j. MPY201702838. Uloženo: Archiv map a plánů, Archeologický ústav AV ČR, Brno, v. v. i.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96517" lvl="0" marL="18288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3" name="Google Shape;533;p33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lang="cs-CZ" sz="3600">
                <a:latin typeface="Roboto"/>
                <a:ea typeface="Roboto"/>
                <a:cs typeface="Roboto"/>
                <a:sym typeface="Roboto"/>
              </a:rPr>
              <a:t>Citování archivních dokumentů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4" name="Google Shape;534;p33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sp>
        <p:nvSpPr>
          <p:cNvPr id="535" name="Google Shape;535;p33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1bd289caed_1_1019"/>
          <p:cNvSpPr txBox="1"/>
          <p:nvPr>
            <p:ph idx="4294967295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5814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040"/>
              <a:buFont typeface="Roboto Light"/>
              <a:buAutoNum type="arabicPeriod"/>
            </a:pPr>
            <a:r>
              <a:rPr lang="cs-CZ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Po terénním archeologickém výzkumu se zachovají nálezy a …….? </a:t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5814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40"/>
              <a:buFont typeface="Roboto Light"/>
              <a:buAutoNum type="arabicPeriod"/>
            </a:pPr>
            <a:r>
              <a:rPr lang="cs-CZ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Jaký dokument je ze zákona elektronicky povinně odevzdáván archeology po ukončení výzkumu?</a:t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5814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40"/>
              <a:buFont typeface="Roboto Light"/>
              <a:buAutoNum type="arabicPeriod"/>
            </a:pPr>
            <a:r>
              <a:rPr lang="cs-CZ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Jaké typy záznamů můžete najít v Digitálním archivu AMČR?</a:t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5814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40"/>
              <a:buFont typeface="Roboto Light"/>
              <a:buAutoNum type="arabicPeriod"/>
            </a:pPr>
            <a:r>
              <a:rPr lang="cs-CZ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Jaký nástroj použijete při plánování výletu s archeologickou tematikou?</a:t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5814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40"/>
              <a:buFont typeface="Roboto Light"/>
              <a:buAutoNum type="arabicPeriod"/>
            </a:pPr>
            <a:r>
              <a:rPr lang="cs-CZ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Kdo plní své zákonné povinnosti skrze aplikaci AMČR?</a:t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5814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40"/>
              <a:buFont typeface="Roboto Light"/>
              <a:buAutoNum type="arabicPeriod"/>
            </a:pPr>
            <a:r>
              <a:rPr lang="cs-CZ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Jaký nástroj použijete, pokud hledáte výklad neznámého archeologického pojmu?</a:t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5814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40"/>
              <a:buFont typeface="Roboto Light"/>
              <a:buAutoNum type="arabicPeriod"/>
            </a:pPr>
            <a:r>
              <a:rPr lang="cs-CZ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Jaký nástroj použijete, když budete chtít vyhledat organizaci, která v dané oblasti působí?</a:t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5814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40"/>
              <a:buFont typeface="Roboto Light"/>
              <a:buAutoNum type="arabicPeriod"/>
            </a:pPr>
            <a:r>
              <a:rPr lang="cs-CZ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Pro koho je určena drtivá většina nástrojů AIS ČR?</a:t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42" name="Google Shape;542;g31bd289caed_1_1019"/>
          <p:cNvSpPr txBox="1"/>
          <p:nvPr>
            <p:ph type="title"/>
          </p:nvPr>
        </p:nvSpPr>
        <p:spPr>
          <a:xfrm>
            <a:off x="912600" y="584475"/>
            <a:ext cx="73188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s-CZ"/>
              <a:t>Kvíz</a:t>
            </a:r>
            <a:endParaRPr/>
          </a:p>
        </p:txBody>
      </p:sp>
      <p:sp>
        <p:nvSpPr>
          <p:cNvPr id="543" name="Google Shape;543;g31bd289caed_1_1019"/>
          <p:cNvSpPr txBox="1"/>
          <p:nvPr>
            <p:ph idx="12" type="sldNum"/>
          </p:nvPr>
        </p:nvSpPr>
        <p:spPr>
          <a:xfrm>
            <a:off x="8633300" y="18300"/>
            <a:ext cx="510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1bd289caed_1_1612"/>
          <p:cNvSpPr txBox="1"/>
          <p:nvPr>
            <p:ph idx="1" type="body"/>
          </p:nvPr>
        </p:nvSpPr>
        <p:spPr>
          <a:xfrm>
            <a:off x="457200" y="1486663"/>
            <a:ext cx="5429400" cy="14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6383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•"/>
            </a:pPr>
            <a:r>
              <a:rPr lang="cs-CZ" sz="14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https://www.aiscr.cz/</a:t>
            </a:r>
            <a:r>
              <a:rPr lang="cs-CZ" sz="1400">
                <a:latin typeface="Roboto"/>
                <a:ea typeface="Roboto"/>
                <a:cs typeface="Roboto"/>
                <a:sym typeface="Roboto"/>
              </a:rPr>
              <a:t> – Rozcestník infrastruktury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163830" lvl="0" marL="18288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Roboto"/>
              <a:buChar char="•"/>
            </a:pPr>
            <a:r>
              <a:rPr lang="cs-CZ" sz="14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https://digiarchiv.aiscr.cz/home</a:t>
            </a:r>
            <a:r>
              <a:rPr lang="cs-CZ" sz="1400">
                <a:latin typeface="Roboto"/>
                <a:ea typeface="Roboto"/>
                <a:cs typeface="Roboto"/>
                <a:sym typeface="Roboto"/>
              </a:rPr>
              <a:t> – Digitální archiv AMČR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163830" lvl="0" marL="18288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Roboto"/>
              <a:buChar char="•"/>
            </a:pPr>
            <a:r>
              <a:rPr lang="cs-CZ" sz="14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http://teater.aiscr.cz/</a:t>
            </a:r>
            <a:r>
              <a:rPr lang="cs-CZ" sz="1400">
                <a:latin typeface="Roboto"/>
                <a:ea typeface="Roboto"/>
                <a:cs typeface="Roboto"/>
                <a:sym typeface="Roboto"/>
              </a:rPr>
              <a:t> – Tezaurus archeologické terminologie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163830" lvl="0" marL="18288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Roboto"/>
              <a:buChar char="•"/>
            </a:pPr>
            <a:r>
              <a:rPr lang="cs-CZ" sz="14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https://amcr-info.aiscr.cz/?page=pas</a:t>
            </a:r>
            <a:r>
              <a:rPr lang="cs-CZ" sz="1400">
                <a:latin typeface="Roboto"/>
                <a:ea typeface="Roboto"/>
                <a:cs typeface="Roboto"/>
                <a:sym typeface="Roboto"/>
              </a:rPr>
              <a:t> – Informace k AMČR-PAS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163830" lvl="0" marL="18288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Roboto"/>
              <a:buChar char="•"/>
            </a:pPr>
            <a:r>
              <a:rPr lang="cs-CZ" sz="14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https://www.facebook.com/ArcheologickyInformacniSystem/</a:t>
            </a:r>
            <a:r>
              <a:rPr lang="cs-CZ" sz="1400">
                <a:latin typeface="Roboto"/>
                <a:ea typeface="Roboto"/>
                <a:cs typeface="Roboto"/>
                <a:sym typeface="Roboto"/>
              </a:rPr>
              <a:t> – Novinky na FB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9" name="Google Shape;549;g31bd289caed_1_1612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lang="cs-CZ" sz="3600">
                <a:latin typeface="Roboto"/>
                <a:ea typeface="Roboto"/>
                <a:cs typeface="Roboto"/>
                <a:sym typeface="Roboto"/>
              </a:rPr>
              <a:t>Užitečné odkazy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0" name="Google Shape;550;g31bd289caed_1_1612"/>
          <p:cNvSpPr txBox="1"/>
          <p:nvPr>
            <p:ph idx="11" type="ftr"/>
          </p:nvPr>
        </p:nvSpPr>
        <p:spPr>
          <a:xfrm>
            <a:off x="3429000" y="18288"/>
            <a:ext cx="41148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sp>
        <p:nvSpPr>
          <p:cNvPr id="551" name="Google Shape;551;g31bd289caed_1_1612"/>
          <p:cNvSpPr txBox="1"/>
          <p:nvPr/>
        </p:nvSpPr>
        <p:spPr>
          <a:xfrm>
            <a:off x="457200" y="4833775"/>
            <a:ext cx="1733400" cy="80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b="0" i="0" lang="cs-CZ" sz="2400" u="none" cap="none" strike="noStrik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rPr>
              <a:t>Kontakty</a:t>
            </a:r>
            <a:endParaRPr b="0" i="0" sz="2400" u="none" cap="none" strike="noStrike">
              <a:solidFill>
                <a:schemeClr val="dk2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552" name="Google Shape;552;g31bd289caed_1_1612"/>
          <p:cNvSpPr txBox="1"/>
          <p:nvPr/>
        </p:nvSpPr>
        <p:spPr>
          <a:xfrm>
            <a:off x="457200" y="5576850"/>
            <a:ext cx="2855100" cy="11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63830" lvl="0" marL="1828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•"/>
            </a:pPr>
            <a:r>
              <a:rPr b="0" i="0" lang="cs-CZ" sz="1400" u="sng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https://www.arub.cz/archiv/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63830" lvl="0" marL="1828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•"/>
            </a:pPr>
            <a:r>
              <a:rPr b="0" i="0" lang="cs-CZ" sz="1400" u="sng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9"/>
              </a:rPr>
              <a:t>amcr@arub.cz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63830" lvl="0" marL="18288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•"/>
            </a:pPr>
            <a:r>
              <a:rPr b="0" i="0" lang="cs-CZ" sz="1400" u="sng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10"/>
              </a:rPr>
              <a:t>archiv@arub.cz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3" name="Google Shape;553;g31bd289caed_1_1612"/>
          <p:cNvSpPr txBox="1"/>
          <p:nvPr>
            <p:ph idx="12" type="sldNum"/>
          </p:nvPr>
        </p:nvSpPr>
        <p:spPr>
          <a:xfrm>
            <a:off x="7620000" y="18288"/>
            <a:ext cx="10668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554" name="Google Shape;554;g31bd289caed_1_161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630699" y="734624"/>
            <a:ext cx="2113950" cy="29830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555" name="Google Shape;555;g31bd289caed_1_1612"/>
          <p:cNvSpPr txBox="1"/>
          <p:nvPr/>
        </p:nvSpPr>
        <p:spPr>
          <a:xfrm>
            <a:off x="3429000" y="3215200"/>
            <a:ext cx="32016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cs-CZ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ADS &amp; tDAR </a:t>
            </a:r>
            <a:r>
              <a:rPr b="1" i="0" lang="cs-CZ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Guides to Good Practice</a:t>
            </a:r>
            <a:br>
              <a:rPr b="0" i="0" lang="cs-CZ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cs-CZ" sz="1200" u="sng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12"/>
              </a:rPr>
              <a:t>https://guides.archaeologydataservice.ac.uk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6" name="Google Shape;556;g31bd289caed_1_161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744200" y="4007700"/>
            <a:ext cx="2267000" cy="2751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557" name="Google Shape;557;g31bd289caed_1_1612"/>
          <p:cNvSpPr txBox="1"/>
          <p:nvPr/>
        </p:nvSpPr>
        <p:spPr>
          <a:xfrm>
            <a:off x="3111400" y="5984575"/>
            <a:ext cx="35193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cs-CZ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Kuna et al. 2015: </a:t>
            </a:r>
            <a:r>
              <a:rPr b="1" i="0" lang="cs-CZ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Structuring Archaeological Evidence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14"/>
              </a:rPr>
              <a:t>https://zenodo.org/records/11220287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8024" y="810967"/>
            <a:ext cx="3757677" cy="2705527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lang="cs-CZ" sz="3600">
                <a:latin typeface="Roboto"/>
                <a:ea typeface="Roboto"/>
                <a:cs typeface="Roboto"/>
                <a:sym typeface="Roboto"/>
              </a:rPr>
              <a:t>… a data …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3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sp>
        <p:nvSpPr>
          <p:cNvPr id="203" name="Google Shape;203;p3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04" name="Google Shape;20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266" y="1524000"/>
            <a:ext cx="3672408" cy="2485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5616" y="3504890"/>
            <a:ext cx="5718968" cy="2991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lang="cs-CZ" sz="3600">
                <a:latin typeface="Roboto"/>
                <a:ea typeface="Roboto"/>
                <a:cs typeface="Roboto"/>
                <a:sym typeface="Roboto"/>
              </a:rPr>
              <a:t>… a data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p4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sp>
        <p:nvSpPr>
          <p:cNvPr id="212" name="Google Shape;212;p4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13" name="Google Shape;21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7904" y="961356"/>
            <a:ext cx="4546848" cy="3031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876" y="3933056"/>
            <a:ext cx="7921451" cy="270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8876" y="1371191"/>
            <a:ext cx="2489701" cy="2561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1bd289caed_1_748"/>
          <p:cNvSpPr txBox="1"/>
          <p:nvPr>
            <p:ph type="title"/>
          </p:nvPr>
        </p:nvSpPr>
        <p:spPr>
          <a:xfrm>
            <a:off x="663700" y="5383150"/>
            <a:ext cx="73188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s-CZ"/>
              <a:t>Zákonné požadavky a data</a:t>
            </a:r>
            <a:endParaRPr/>
          </a:p>
        </p:txBody>
      </p:sp>
      <p:sp>
        <p:nvSpPr>
          <p:cNvPr id="222" name="Google Shape;222;g31bd289caed_1_748"/>
          <p:cNvSpPr txBox="1"/>
          <p:nvPr>
            <p:ph idx="12" type="sldNum"/>
          </p:nvPr>
        </p:nvSpPr>
        <p:spPr>
          <a:xfrm>
            <a:off x="8633300" y="18300"/>
            <a:ext cx="5106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"/>
          <p:cNvSpPr txBox="1"/>
          <p:nvPr>
            <p:ph idx="1" type="body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362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40"/>
              <a:buFont typeface="Roboto"/>
              <a:buChar char="⚫"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OAO (oprávněná archeologická organizace) je povinna oznámit ARÚB zahájení výzkumu, při němž dochází k zásahům do terénu nebo k povrchovému sběru nálezů – OZAA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236220" lvl="0" marL="27432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440"/>
              <a:buFont typeface="Roboto"/>
              <a:buChar char="⚫"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OAO je povinna po ukončení každého AE výzkumu podat ARÚB zprávu o výsledcích výzkumu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274320" lvl="0" marL="27432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040"/>
              <a:buNone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	- Zpráva o archeologické akci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274320" lvl="0" marL="27432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040"/>
              <a:buNone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	- Nálezová zpráva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274320" lvl="0" marL="27432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040"/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236220" lvl="0" marL="27432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440"/>
              <a:buFont typeface="Roboto"/>
              <a:buChar char="⚫"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výzkum prováděný na území prohlášeném za KP, NKP, MPR, VPR nebo PZ - je potřeba tuto informaci předat také Národnímu památkovému ústavu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p5"/>
          <p:cNvSpPr txBox="1"/>
          <p:nvPr>
            <p:ph type="title"/>
          </p:nvPr>
        </p:nvSpPr>
        <p:spPr>
          <a:xfrm>
            <a:off x="457200" y="533400"/>
            <a:ext cx="85080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</a:pPr>
            <a:r>
              <a:rPr lang="cs-CZ" sz="3400">
                <a:latin typeface="Roboto"/>
                <a:ea typeface="Roboto"/>
                <a:cs typeface="Roboto"/>
                <a:sym typeface="Roboto"/>
              </a:rPr>
              <a:t>       § 21 odst. 4 zákon o památkové péči</a:t>
            </a:r>
            <a:endParaRPr sz="3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9" name="Google Shape;229;p5"/>
          <p:cNvSpPr txBox="1"/>
          <p:nvPr>
            <p:ph idx="11" type="ftr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</a:t>
            </a:r>
            <a:endParaRPr/>
          </a:p>
        </p:txBody>
      </p:sp>
      <p:sp>
        <p:nvSpPr>
          <p:cNvPr id="230" name="Google Shape;230;p5"/>
          <p:cNvSpPr txBox="1"/>
          <p:nvPr>
            <p:ph idx="12" type="sldNum"/>
          </p:nvPr>
        </p:nvSpPr>
        <p:spPr>
          <a:xfrm>
            <a:off x="7620000" y="18288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descr="C:\Users\lecbychova\AppData\Local\Microsoft\Windows\Temporary Internet Files\Content.IE5\R8XVYPJ1\MC900339254[1].wmf" id="231" name="Google Shape;23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435" y="457200"/>
            <a:ext cx="908050" cy="90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1bd289caed_1_81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3600">
                <a:latin typeface="Roboto"/>
                <a:ea typeface="Roboto"/>
                <a:cs typeface="Roboto"/>
                <a:sym typeface="Roboto"/>
              </a:rPr>
              <a:t>Oznámení od stavebníků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" name="Google Shape;238;g31bd289caed_1_81"/>
          <p:cNvSpPr txBox="1"/>
          <p:nvPr>
            <p:ph idx="12" type="sldNum"/>
          </p:nvPr>
        </p:nvSpPr>
        <p:spPr>
          <a:xfrm>
            <a:off x="7620000" y="18288"/>
            <a:ext cx="10668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39" name="Google Shape;239;g31bd289caed_1_81"/>
          <p:cNvSpPr txBox="1"/>
          <p:nvPr>
            <p:ph idx="1" type="body"/>
          </p:nvPr>
        </p:nvSpPr>
        <p:spPr>
          <a:xfrm>
            <a:off x="457200" y="1600200"/>
            <a:ext cx="45468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on-line formulář přímo provázaný s databází AMČR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cs-CZ" sz="1600">
                <a:latin typeface="Roboto"/>
                <a:ea typeface="Roboto"/>
                <a:cs typeface="Roboto"/>
                <a:sym typeface="Roboto"/>
              </a:rPr>
              <a:t>v případě oznámení jiným způsobem (mailem, telefonicky, ústně, dopisem, ...) jsou informace přepsány manuálně do databáze AMČR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96516" lvl="0" marL="18288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0" name="Google Shape;240;g31bd289caed_1_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2394" y="1397976"/>
            <a:ext cx="4121463" cy="273673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41" name="Google Shape;241;g31bd289caed_1_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906" y="3298598"/>
            <a:ext cx="3993781" cy="317840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1bd289caed_1_164"/>
          <p:cNvSpPr txBox="1"/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Projekty v AMČR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8" name="Google Shape;248;g31bd289caed_1_164"/>
          <p:cNvSpPr txBox="1"/>
          <p:nvPr>
            <p:ph idx="12" type="sldNum"/>
          </p:nvPr>
        </p:nvSpPr>
        <p:spPr>
          <a:xfrm>
            <a:off x="7620000" y="18288"/>
            <a:ext cx="10668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49" name="Google Shape;249;g31bd289caed_1_164"/>
          <p:cNvSpPr txBox="1"/>
          <p:nvPr>
            <p:ph idx="1" type="body"/>
          </p:nvPr>
        </p:nvSpPr>
        <p:spPr>
          <a:xfrm>
            <a:off x="402050" y="1446000"/>
            <a:ext cx="3393300" cy="44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lnSpcReduction="10000"/>
          </a:bodyPr>
          <a:lstStyle/>
          <a:p>
            <a:pPr indent="-182880" lvl="0" marL="18288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360"/>
              <a:buFont typeface="Roboto"/>
              <a:buChar char="•"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cs-CZ" sz="1700">
                <a:latin typeface="Roboto"/>
                <a:ea typeface="Roboto"/>
                <a:cs typeface="Roboto"/>
                <a:sym typeface="Roboto"/>
              </a:rPr>
              <a:t>Přístupné uživatelům s adekvátním oprávněním (oprávněné archeologické organizace, orgány veřejné moci)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530"/>
              <a:buNone/>
            </a:pPr>
            <a:r>
              <a:t/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182880" lvl="0" marL="18288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460"/>
              <a:buFont typeface="Roboto"/>
              <a:buChar char="•"/>
            </a:pPr>
            <a:r>
              <a:rPr lang="cs-CZ" sz="1700">
                <a:latin typeface="Roboto"/>
                <a:ea typeface="Roboto"/>
                <a:cs typeface="Roboto"/>
                <a:sym typeface="Roboto"/>
              </a:rPr>
              <a:t> Obsahují údaje potřebné pro posouzení nutnosti provedení záchranného archeologického výzkumu a pro kontaktování stavebníka v případě jeho realizace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530"/>
              <a:buNone/>
            </a:pPr>
            <a:r>
              <a:rPr lang="cs-CZ" sz="1700">
                <a:latin typeface="Roboto"/>
                <a:ea typeface="Roboto"/>
                <a:cs typeface="Roboto"/>
                <a:sym typeface="Roboto"/>
              </a:rPr>
              <a:t> 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182880" lvl="0" marL="18288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460"/>
              <a:buFont typeface="Roboto"/>
              <a:buChar char="•"/>
            </a:pPr>
            <a:r>
              <a:rPr lang="cs-CZ" sz="1700">
                <a:latin typeface="Roboto"/>
                <a:ea typeface="Roboto"/>
                <a:cs typeface="Roboto"/>
                <a:sym typeface="Roboto"/>
              </a:rPr>
              <a:t> Další průběh archeologického výzkumu je archeologem evidován v rámci Projektu</a:t>
            </a:r>
            <a:endParaRPr sz="2500">
              <a:latin typeface="Roboto"/>
              <a:ea typeface="Roboto"/>
              <a:cs typeface="Roboto"/>
              <a:sym typeface="Roboto"/>
            </a:endParaRPr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0" name="Google Shape;250;g31bd289caed_1_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2998" y="2003515"/>
            <a:ext cx="5067570" cy="344646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MCR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5882C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0563C1"/>
      </a:hlink>
      <a:folHlink>
        <a:srgbClr val="B1B5A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MCR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2014-05-27T08:35:32Z</dcterms:created>
  <dc:creator>Martin Kuna</dc:creator>
</cp:coreProperties>
</file>