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7" r:id="rId3"/>
    <p:sldId id="331" r:id="rId4"/>
    <p:sldId id="332" r:id="rId5"/>
    <p:sldId id="510" r:id="rId6"/>
    <p:sldId id="352" r:id="rId7"/>
    <p:sldId id="328" r:id="rId8"/>
    <p:sldId id="502" r:id="rId9"/>
    <p:sldId id="504" r:id="rId10"/>
    <p:sldId id="258" r:id="rId11"/>
    <p:sldId id="293" r:id="rId12"/>
    <p:sldId id="513" r:id="rId13"/>
    <p:sldId id="512" r:id="rId14"/>
    <p:sldId id="497" r:id="rId15"/>
    <p:sldId id="503" r:id="rId16"/>
    <p:sldId id="546" r:id="rId17"/>
    <p:sldId id="320" r:id="rId18"/>
    <p:sldId id="324" r:id="rId19"/>
    <p:sldId id="547" r:id="rId20"/>
    <p:sldId id="354" r:id="rId21"/>
    <p:sldId id="321" r:id="rId22"/>
    <p:sldId id="362" r:id="rId23"/>
    <p:sldId id="548" r:id="rId24"/>
    <p:sldId id="414" r:id="rId25"/>
    <p:sldId id="322" r:id="rId26"/>
    <p:sldId id="507" r:id="rId27"/>
    <p:sldId id="541" r:id="rId28"/>
    <p:sldId id="540" r:id="rId29"/>
    <p:sldId id="325" r:id="rId30"/>
    <p:sldId id="402" r:id="rId31"/>
    <p:sldId id="508" r:id="rId32"/>
    <p:sldId id="518" r:id="rId33"/>
    <p:sldId id="517" r:id="rId34"/>
    <p:sldId id="514" r:id="rId35"/>
    <p:sldId id="515" r:id="rId36"/>
    <p:sldId id="549" r:id="rId37"/>
    <p:sldId id="516" r:id="rId38"/>
    <p:sldId id="519" r:id="rId39"/>
    <p:sldId id="520" r:id="rId40"/>
    <p:sldId id="530" r:id="rId41"/>
    <p:sldId id="531" r:id="rId42"/>
    <p:sldId id="532" r:id="rId43"/>
    <p:sldId id="534" r:id="rId44"/>
    <p:sldId id="550" r:id="rId45"/>
    <p:sldId id="318" r:id="rId46"/>
    <p:sldId id="535" r:id="rId47"/>
    <p:sldId id="538" r:id="rId48"/>
    <p:sldId id="261" r:id="rId49"/>
    <p:sldId id="263" r:id="rId5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05.10.2025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10" Type="http://schemas.openxmlformats.org/officeDocument/2006/relationships/image" Target="../media/image62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Archeologie českých zemí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Velkomoravské období 1.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5275" y="874480"/>
            <a:ext cx="11896725" cy="595249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sz="2600" b="1" dirty="0">
                <a:solidFill>
                  <a:srgbClr val="FF0000"/>
                </a:solidFill>
              </a:rPr>
              <a:t>Christianizace</a:t>
            </a:r>
            <a:r>
              <a:rPr lang="cs-CZ" sz="2600" dirty="0">
                <a:solidFill>
                  <a:srgbClr val="FF0000"/>
                </a:solidFill>
              </a:rPr>
              <a:t>  </a:t>
            </a:r>
            <a:r>
              <a:rPr lang="cs-CZ" sz="2200" dirty="0"/>
              <a:t> –  šíření křesťanské víry: v Boha a Ježíše Krista</a:t>
            </a:r>
          </a:p>
          <a:p>
            <a:pPr marL="0" indent="0" eaLnBrk="1" hangingPunct="1">
              <a:buNone/>
              <a:defRPr/>
            </a:pPr>
            <a:r>
              <a:rPr lang="cs-CZ" sz="2200" dirty="0"/>
              <a:t>                                      –  křesťanství šlo po určitou dobu paralelně s pohanstvím</a:t>
            </a:r>
          </a:p>
          <a:p>
            <a:pPr marL="0" indent="0">
              <a:buFontTx/>
              <a:buNone/>
              <a:defRPr/>
            </a:pPr>
            <a:endParaRPr lang="cs-CZ" sz="2200" dirty="0"/>
          </a:p>
          <a:p>
            <a:pPr algn="l"/>
            <a:r>
              <a:rPr lang="cs-CZ" sz="2200" b="1" dirty="0"/>
              <a:t>8. stol.   </a:t>
            </a:r>
            <a:r>
              <a:rPr lang="cs-CZ" sz="2200" dirty="0"/>
              <a:t>–</a:t>
            </a:r>
            <a:r>
              <a:rPr lang="cs-CZ" sz="2200" b="1" dirty="0"/>
              <a:t>   </a:t>
            </a:r>
            <a:r>
              <a:rPr lang="cs-CZ" sz="2200" dirty="0"/>
              <a:t>misie:   bavorských kněží, 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akvilejského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patriarchátu,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sev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. Italie, </a:t>
            </a:r>
            <a:r>
              <a:rPr lang="cs-CZ" sz="2200" b="0" i="0" u="none" strike="noStrike" baseline="0" dirty="0" err="1">
                <a:solidFill>
                  <a:srgbClr val="333333"/>
                </a:solidFill>
              </a:rPr>
              <a:t>Dalmacie</a:t>
            </a:r>
            <a:endParaRPr lang="cs-CZ" sz="2200" i="0" u="none" strike="noStrike" baseline="0" dirty="0">
              <a:solidFill>
                <a:srgbClr val="333333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–   šíření křesťanství spojeno s politikou franských vládců (vojenská tažení)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–   přejímání franckých zvyků velkomoravskou elitou  (i před přijetím křesťanství)</a:t>
            </a:r>
          </a:p>
          <a:p>
            <a:pPr algn="l"/>
            <a:endParaRPr lang="cs-CZ" sz="2200" b="1" dirty="0">
              <a:solidFill>
                <a:srgbClr val="333333"/>
              </a:solidFill>
            </a:endParaRPr>
          </a:p>
          <a:p>
            <a:pPr algn="l"/>
            <a:endParaRPr lang="cs-CZ" sz="2200" b="1" dirty="0">
              <a:solidFill>
                <a:srgbClr val="333333"/>
              </a:solidFill>
            </a:endParaRPr>
          </a:p>
          <a:p>
            <a:pPr algn="l"/>
            <a:r>
              <a:rPr lang="cs-CZ" sz="2200" b="1" dirty="0"/>
              <a:t>813 </a:t>
            </a:r>
            <a:r>
              <a:rPr lang="cs-CZ" sz="2200" dirty="0"/>
              <a:t> –  synoda v Mohuči:   noví křtěnci, neznalí latiny, se mohli naučit v rodném jazyce:</a:t>
            </a:r>
          </a:p>
          <a:p>
            <a:pPr marL="0" indent="0" algn="l">
              <a:buNone/>
            </a:pPr>
            <a:r>
              <a:rPr lang="cs-CZ" sz="2200" dirty="0"/>
              <a:t>                                                    Modlitbu Páně (Otčenáš) a Vyznání víry  (nutné pro udělení křtu) </a:t>
            </a:r>
            <a:endParaRPr lang="cs-CZ" sz="2200" b="1" dirty="0"/>
          </a:p>
          <a:p>
            <a:pPr algn="l"/>
            <a:r>
              <a:rPr lang="cs-CZ" sz="2200" b="1" dirty="0"/>
              <a:t>828  </a:t>
            </a:r>
            <a:r>
              <a:rPr lang="cs-CZ" sz="2200" dirty="0"/>
              <a:t>–  „O </a:t>
            </a:r>
            <a:r>
              <a:rPr lang="cs-CZ" sz="2200" dirty="0" err="1"/>
              <a:t>pokřestění</a:t>
            </a:r>
            <a:r>
              <a:rPr lang="cs-CZ" sz="2200" dirty="0"/>
              <a:t> Bavorů a </a:t>
            </a:r>
            <a:r>
              <a:rPr lang="cs-CZ" sz="2200" dirty="0" err="1"/>
              <a:t>Korutanců</a:t>
            </a:r>
            <a:r>
              <a:rPr lang="cs-CZ" sz="2200" dirty="0"/>
              <a:t>“:  arcibiskup </a:t>
            </a:r>
            <a:r>
              <a:rPr lang="cs-CZ" sz="2200" dirty="0" err="1"/>
              <a:t>Adalram</a:t>
            </a:r>
            <a:r>
              <a:rPr lang="cs-CZ" sz="2200" dirty="0"/>
              <a:t> vysvětil kostel v Nitře                                        </a:t>
            </a:r>
          </a:p>
          <a:p>
            <a:pPr eaLnBrk="1" hangingPunct="1">
              <a:defRPr/>
            </a:pPr>
            <a:r>
              <a:rPr lang="cs-CZ" sz="2200" b="1" dirty="0"/>
              <a:t>831</a:t>
            </a:r>
            <a:r>
              <a:rPr lang="cs-CZ" sz="2200" dirty="0"/>
              <a:t>   –   křest všech Moravanů pasovským biskupem </a:t>
            </a:r>
            <a:r>
              <a:rPr lang="cs-CZ" sz="2200" dirty="0" err="1"/>
              <a:t>Reginhardem</a:t>
            </a:r>
            <a:r>
              <a:rPr lang="cs-CZ" sz="2200" dirty="0"/>
              <a:t> (Morava:  misijní oblast bavorského Pasova)</a:t>
            </a:r>
          </a:p>
          <a:p>
            <a:pPr algn="l"/>
            <a:r>
              <a:rPr lang="cs-CZ" sz="2200" b="1" i="0" u="none" strike="noStrike" baseline="0" dirty="0">
                <a:solidFill>
                  <a:srgbClr val="333333"/>
                </a:solidFill>
              </a:rPr>
              <a:t>860</a:t>
            </a:r>
            <a:r>
              <a:rPr lang="cs-CZ" sz="2200" b="0" i="0" u="none" strike="noStrike" baseline="0" dirty="0">
                <a:solidFill>
                  <a:srgbClr val="333333"/>
                </a:solidFill>
              </a:rPr>
              <a:t>  –   Rostislav požádal papeže Mikuláše I. o zřízení samostatné moravské církevní diecéze</a:t>
            </a:r>
          </a:p>
          <a:p>
            <a:pPr marL="0" indent="0" algn="l">
              <a:buNone/>
            </a:pPr>
            <a:r>
              <a:rPr lang="cs-CZ" sz="2200" b="0" i="0" u="none" strike="noStrike" baseline="0" dirty="0">
                <a:solidFill>
                  <a:srgbClr val="333333"/>
                </a:solidFill>
              </a:rPr>
              <a:t>              –   po odmítnutí požádal císaře Michaela III. Jako hlavy konstantinopolského patriarchátu</a:t>
            </a:r>
            <a:endParaRPr lang="cs-CZ" sz="2200" dirty="0"/>
          </a:p>
          <a:p>
            <a:pPr eaLnBrk="1" hangingPunct="1">
              <a:defRPr/>
            </a:pPr>
            <a:r>
              <a:rPr lang="cs-CZ" sz="2200" b="1" dirty="0"/>
              <a:t>863</a:t>
            </a:r>
            <a:r>
              <a:rPr lang="cs-CZ" sz="2200" dirty="0"/>
              <a:t>   –   byzantská mise Cyrila a Metoděje </a:t>
            </a:r>
          </a:p>
          <a:p>
            <a:pPr marL="0" indent="0" eaLnBrk="1" hangingPunct="1">
              <a:buNone/>
              <a:defRPr/>
            </a:pPr>
            <a:endParaRPr lang="cs-CZ" sz="2000" dirty="0"/>
          </a:p>
          <a:p>
            <a:endParaRPr lang="pl-PL" sz="2000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3E6E84EC-49CB-4148-B543-6799A567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5"/>
          <a:stretch/>
        </p:blipFill>
        <p:spPr>
          <a:xfrm>
            <a:off x="10059069" y="31020"/>
            <a:ext cx="2132931" cy="323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29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1926609" y="-123137"/>
            <a:ext cx="8229600" cy="11430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            Archeologické projevy křesťanství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2136" y="876300"/>
            <a:ext cx="11809864" cy="60612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1.   Církevní architektura  </a:t>
            </a:r>
            <a:r>
              <a:rPr lang="cs-CZ" sz="1600" dirty="0"/>
              <a:t>–  </a:t>
            </a:r>
            <a:r>
              <a:rPr lang="cs-CZ" sz="1600" b="1" dirty="0"/>
              <a:t>kostely:  M:  </a:t>
            </a:r>
            <a:r>
              <a:rPr lang="cs-CZ" sz="1600" dirty="0"/>
              <a:t>Mikulčice, </a:t>
            </a:r>
            <a:r>
              <a:rPr lang="cs-CZ" sz="1600" u="sng" dirty="0"/>
              <a:t>Kopčany</a:t>
            </a:r>
            <a:r>
              <a:rPr lang="cs-CZ" sz="1600" dirty="0"/>
              <a:t>, St. Město, </a:t>
            </a:r>
            <a:r>
              <a:rPr lang="cs-CZ" sz="1600" dirty="0" err="1"/>
              <a:t>Pohansko</a:t>
            </a:r>
            <a:r>
              <a:rPr lang="cs-CZ" sz="1600" dirty="0"/>
              <a:t>, Modrá, </a:t>
            </a:r>
            <a:r>
              <a:rPr lang="pl-PL" sz="1600" dirty="0"/>
              <a:t>chrámový komplex na sadské výšině </a:t>
            </a:r>
            <a:r>
              <a:rPr lang="cs-CZ" sz="1600" dirty="0"/>
              <a:t>u UH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                                 Č:  </a:t>
            </a:r>
            <a:r>
              <a:rPr lang="cs-CZ" sz="1600" dirty="0"/>
              <a:t>Praha, L. Hradec, Budeč, Tetín, St. Boleslav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</a:t>
            </a:r>
            <a:r>
              <a:rPr lang="cs-CZ" sz="1600" b="1" dirty="0"/>
              <a:t>  </a:t>
            </a:r>
            <a:r>
              <a:rPr lang="cs-CZ" sz="1600" dirty="0"/>
              <a:t>–  budoval panovník v areálech knížecích hradů (vlastník), zajišťoval je hmotně (půdou a lidmi)         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              </a:t>
            </a:r>
            <a:r>
              <a:rPr lang="cs-CZ" sz="1600" dirty="0"/>
              <a:t>–   fungovaly jako farní kostely pro celý hradský obvod:  právo křtu a pohřbu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–   u kostela alespoň 2 kněží, v čele  </a:t>
            </a:r>
            <a:r>
              <a:rPr lang="cs-CZ" sz="1600" dirty="0" err="1"/>
              <a:t>velkofarnosti</a:t>
            </a:r>
            <a:r>
              <a:rPr lang="cs-CZ" sz="1600" dirty="0"/>
              <a:t>:  </a:t>
            </a:r>
            <a:r>
              <a:rPr lang="cs-CZ" sz="1600" b="1" dirty="0"/>
              <a:t>arcikněz – archipresbyter </a:t>
            </a:r>
            <a:r>
              <a:rPr lang="cs-CZ" sz="1600" dirty="0"/>
              <a:t>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2.   Pohřební ritus </a:t>
            </a:r>
            <a:r>
              <a:rPr lang="cs-CZ" sz="1600" b="1" dirty="0"/>
              <a:t>  </a:t>
            </a:r>
            <a:r>
              <a:rPr lang="cs-CZ" sz="1600" dirty="0"/>
              <a:t>–   </a:t>
            </a:r>
            <a:r>
              <a:rPr lang="pl-PL" sz="1600" dirty="0"/>
              <a:t>konec 8. a počátek 9. stol.:    inhumace (skelety v natažené poloze s hlavou k západu)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                                                         </a:t>
            </a:r>
            <a:r>
              <a:rPr lang="cs-CZ" sz="1600" dirty="0"/>
              <a:t>kostrový ritus souběžně s žárovým (mohylníky)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 změna ritu:   vlivy avarské, franské (křesťanství)</a:t>
            </a:r>
            <a:endParaRPr lang="pl-PL" sz="1600" dirty="0"/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–   pohřebiště:  200 až 500 m od sídlišť (svět živých odělen od světa mrtvých); hradiště:  kolem i uvnitř kostelů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–   9. až 1. pol. 10. stol.:   v hrobech ubývají milodary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–   11. a 12. stol.:   u pohřbů obol mrtvých (substituce mincí);  od  13. stol.:  bez milodarů</a:t>
            </a:r>
          </a:p>
          <a:p>
            <a:pPr marL="0" indent="0">
              <a:buNone/>
              <a:defRPr/>
            </a:pPr>
            <a:r>
              <a:rPr lang="cs-CZ" sz="1600" dirty="0"/>
              <a:t>  </a:t>
            </a:r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3.   Hmotné nálezy  </a:t>
            </a:r>
            <a:r>
              <a:rPr lang="cs-CZ" sz="1600" dirty="0"/>
              <a:t>–   atributy křesťanství:  křížky, </a:t>
            </a:r>
            <a:r>
              <a:rPr lang="cs-CZ" sz="1600" dirty="0" err="1"/>
              <a:t>nákončí</a:t>
            </a:r>
            <a:r>
              <a:rPr lang="cs-CZ" sz="1600" dirty="0"/>
              <a:t> s oranty, </a:t>
            </a:r>
            <a:r>
              <a:rPr lang="cs-CZ" sz="1600" dirty="0" err="1"/>
              <a:t>stily</a:t>
            </a:r>
            <a:r>
              <a:rPr lang="cs-CZ" sz="1600" dirty="0"/>
              <a:t> (rydla) voskových tabulek, kování modlitebních knih,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relikviáře, zvon (Bojná)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–  Staré město „Na </a:t>
            </a:r>
            <a:r>
              <a:rPr lang="cs-CZ" sz="1600" dirty="0" err="1"/>
              <a:t>valách</a:t>
            </a:r>
            <a:r>
              <a:rPr lang="cs-CZ" sz="1600" dirty="0"/>
              <a:t>“:  H 266/49  muž v okované rakvi, ostruhy, vědérko, kování opasku, křížek 8/9. stol. </a:t>
            </a:r>
          </a:p>
          <a:p>
            <a:pPr marL="0" indent="0" algn="l">
              <a:buNone/>
            </a:pPr>
            <a:r>
              <a:rPr lang="cs-CZ" sz="1600" dirty="0"/>
              <a:t>                                        –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solidus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byzantského císaře Michaela III. (u baziliky), zlomky byzantských amfor, hedvábné látky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21032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00A92-4B34-D0D8-A472-DA2B6079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515600" cy="1076325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dirty="0">
                <a:solidFill>
                  <a:srgbClr val="FF0000"/>
                </a:solidFill>
                <a:latin typeface="+mn-lt"/>
              </a:rPr>
              <a:t>Sakrální architektura</a:t>
            </a:r>
            <a:endParaRPr lang="cs-CZ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B51F7A-7F08-2313-4219-70D57098A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1100"/>
            <a:ext cx="11734800" cy="5676900"/>
          </a:xfrm>
        </p:spPr>
        <p:txBody>
          <a:bodyPr>
            <a:normAutofit lnSpcReduction="10000"/>
          </a:bodyPr>
          <a:lstStyle/>
          <a:p>
            <a:r>
              <a:rPr lang="cs-CZ" sz="2000" b="1" dirty="0"/>
              <a:t>Nejstarší kostely   </a:t>
            </a:r>
            <a:r>
              <a:rPr lang="cs-CZ" sz="2000" dirty="0"/>
              <a:t>–  původně dřevěné:   7. kostel v Mikulčicích, 2 kostel na </a:t>
            </a:r>
            <a:r>
              <a:rPr lang="cs-CZ" sz="2000" dirty="0" err="1"/>
              <a:t>Pohansku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                  –  organizace:    pasovský biskup  –  </a:t>
            </a:r>
            <a:r>
              <a:rPr lang="cs-CZ" sz="2000" dirty="0" err="1"/>
              <a:t>archiptrdbyter</a:t>
            </a:r>
            <a:r>
              <a:rPr lang="cs-CZ" sz="2000" dirty="0"/>
              <a:t> (zástupce)  –  kněží hradských kostelů</a:t>
            </a:r>
          </a:p>
          <a:p>
            <a:pPr marL="0" indent="0">
              <a:buNone/>
            </a:pPr>
            <a:r>
              <a:rPr lang="cs-CZ" sz="2000" dirty="0"/>
              <a:t>                                     –  20/30. léta:  Modrá u Velehradu:   bavorské </a:t>
            </a:r>
            <a:r>
              <a:rPr lang="cs-CZ" sz="2000" dirty="0" err="1"/>
              <a:t>misije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         –  2. pol. 9. stol.:  kamenné (p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ůdorysy </a:t>
            </a:r>
            <a:r>
              <a:rPr lang="cs-CZ" sz="2000" dirty="0">
                <a:solidFill>
                  <a:srgbClr val="333333"/>
                </a:solidFill>
              </a:rPr>
              <a:t>tvoří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otisky základového zdiva:  tzv. negativy)</a:t>
            </a:r>
          </a:p>
          <a:p>
            <a:pPr marL="0" indent="0">
              <a:buNone/>
            </a:pPr>
            <a:endParaRPr lang="cs-CZ" sz="2000" dirty="0"/>
          </a:p>
          <a:p>
            <a:pPr algn="l"/>
            <a:r>
              <a:rPr lang="cs-CZ" sz="2000" b="1" dirty="0"/>
              <a:t>Vzory  </a:t>
            </a:r>
            <a:r>
              <a:rPr lang="cs-CZ" sz="2000" dirty="0"/>
              <a:t> 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Podunají: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vých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část franské říše (merovejské a karolínské stavby)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</a:rPr>
              <a:t>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Adriatická oblast: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  Istrie, </a:t>
            </a:r>
            <a:r>
              <a:rPr lang="cs-CZ" sz="2000" dirty="0"/>
              <a:t>Dalmácie  –  půdorys kříže, pravoúhlé kněžiště (presbytář):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                                               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Sady u UH,  Mikulčice-kostel X,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Btatislava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-Děvín</a:t>
            </a:r>
          </a:p>
          <a:p>
            <a:pPr algn="l"/>
            <a:r>
              <a:rPr lang="cs-CZ" sz="2000" b="1" dirty="0">
                <a:solidFill>
                  <a:srgbClr val="333333"/>
                </a:solidFill>
              </a:rPr>
              <a:t>Koncentrace </a:t>
            </a:r>
            <a:r>
              <a:rPr lang="cs-CZ" sz="2000" dirty="0">
                <a:solidFill>
                  <a:srgbClr val="333333"/>
                </a:solidFill>
              </a:rPr>
              <a:t> –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Mikulčice:  10 kostelů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EtelkaLight"/>
              </a:rPr>
              <a:t>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 Staré Město:  5 kostelů 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EtelkaLight"/>
              </a:rPr>
              <a:t>                                 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 Břeclav</a:t>
            </a:r>
            <a:r>
              <a:rPr lang="cs-CZ" sz="2000" dirty="0">
                <a:solidFill>
                  <a:srgbClr val="333333"/>
                </a:solidFill>
                <a:latin typeface="EtelkaLight"/>
              </a:rPr>
              <a:t>-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Pohansko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:  2 kostely</a:t>
            </a:r>
          </a:p>
          <a:p>
            <a:pPr marL="0" indent="0" algn="l">
              <a:buNone/>
            </a:pPr>
            <a:endParaRPr lang="cs-CZ" sz="2000" dirty="0"/>
          </a:p>
          <a:p>
            <a:r>
              <a:rPr lang="cs-CZ" sz="2000" b="1" dirty="0"/>
              <a:t>Typologie</a:t>
            </a:r>
            <a:r>
              <a:rPr lang="cs-CZ" sz="2000" dirty="0"/>
              <a:t>   –   </a:t>
            </a:r>
            <a:r>
              <a:rPr lang="cs-CZ" sz="2000" b="1" dirty="0"/>
              <a:t>kostely:</a:t>
            </a:r>
            <a:r>
              <a:rPr lang="cs-CZ" sz="2000" dirty="0"/>
              <a:t>   jednolodní, půdorys kříže (transept), kněžiště:  pravoúhlé, apsida</a:t>
            </a:r>
          </a:p>
          <a:p>
            <a:pPr marL="0" indent="0">
              <a:buNone/>
            </a:pPr>
            <a:r>
              <a:rPr lang="cs-CZ" sz="2000" dirty="0"/>
              <a:t>                         –   </a:t>
            </a:r>
            <a:r>
              <a:rPr lang="cs-CZ" sz="2000" b="1" dirty="0"/>
              <a:t>bazilika:</a:t>
            </a:r>
            <a:r>
              <a:rPr lang="cs-CZ" sz="2000" dirty="0"/>
              <a:t>  trojlodní</a:t>
            </a:r>
          </a:p>
          <a:p>
            <a:pPr marL="0" indent="0">
              <a:buNone/>
            </a:pPr>
            <a:r>
              <a:rPr lang="cs-CZ" sz="2000" dirty="0"/>
              <a:t>                         –   </a:t>
            </a:r>
            <a:r>
              <a:rPr lang="cs-CZ" sz="2000" b="1" dirty="0"/>
              <a:t>rotundy (centrály):</a:t>
            </a:r>
            <a:r>
              <a:rPr lang="cs-CZ" sz="2000" dirty="0"/>
              <a:t>   jedna nebo dvě apsidy</a:t>
            </a:r>
          </a:p>
        </p:txBody>
      </p:sp>
    </p:spTree>
    <p:extLst>
      <p:ext uri="{BB962C8B-B14F-4D97-AF65-F5344CB8AC3E}">
        <p14:creationId xmlns:p14="http://schemas.microsoft.com/office/powerpoint/2010/main" val="202032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7E4283-6BA4-3720-4643-B4DE22E1A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523908" cy="6786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E3B988A-919A-94D9-4372-204EB5897B72}"/>
              </a:ext>
            </a:extLst>
          </p:cNvPr>
          <p:cNvSpPr txBox="1"/>
          <p:nvPr/>
        </p:nvSpPr>
        <p:spPr>
          <a:xfrm>
            <a:off x="438149" y="379288"/>
            <a:ext cx="516255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</a:rPr>
              <a:t>    Půdorysy velkomoravských kostelů</a:t>
            </a:r>
          </a:p>
          <a:p>
            <a:pPr algn="l"/>
            <a:endParaRPr lang="cs-CZ" sz="2000" b="1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Kopčany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 sv. Markéty Antiochijské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 2–10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Mikulčice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kostely č. 2 až 10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11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„Na Valach“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12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Špitalky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“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13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„Na Dědině“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14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Modrá u Velehradu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15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Uherské Hradiště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– Sady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16–17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Břeclav – </a:t>
            </a:r>
            <a:r>
              <a:rPr lang="cs-CZ" sz="2000" b="1" i="0" u="none" strike="noStrike" baseline="0" dirty="0" err="1">
                <a:solidFill>
                  <a:srgbClr val="333333"/>
                </a:solidFill>
              </a:rPr>
              <a:t>Pohansko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, kostely č. 1 a 2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18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Ducové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19  –  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Bratislava</a:t>
            </a: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20  –  </a:t>
            </a:r>
            <a:r>
              <a:rPr lang="cs-CZ" sz="2000" b="1" i="0" u="none" strike="noStrike" baseline="0" dirty="0" err="1">
                <a:solidFill>
                  <a:srgbClr val="333333"/>
                </a:solidFill>
              </a:rPr>
              <a:t>Devín</a:t>
            </a:r>
            <a:endParaRPr lang="cs-CZ" sz="2000" b="1" dirty="0"/>
          </a:p>
        </p:txBody>
      </p:sp>
      <p:pic>
        <p:nvPicPr>
          <p:cNvPr id="2" name="Obrázek 1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2A30844D-DB79-EE9C-9EAB-75CE1CC70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35" y="1083088"/>
            <a:ext cx="2843777" cy="213190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B1DBA7B-BD05-ECE5-28EC-0A8B3609FAFA}"/>
              </a:ext>
            </a:extLst>
          </p:cNvPr>
          <p:cNvSpPr txBox="1"/>
          <p:nvPr/>
        </p:nvSpPr>
        <p:spPr>
          <a:xfrm>
            <a:off x="3468738" y="1083088"/>
            <a:ext cx="9913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Kopčany</a:t>
            </a:r>
          </a:p>
        </p:txBody>
      </p:sp>
    </p:spTree>
    <p:extLst>
      <p:ext uri="{BB962C8B-B14F-4D97-AF65-F5344CB8AC3E}">
        <p14:creationId xmlns:p14="http://schemas.microsoft.com/office/powerpoint/2010/main" val="127720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Obrázek 1">
            <a:extLst>
              <a:ext uri="{FF2B5EF4-FFF2-40B4-BE49-F238E27FC236}">
                <a16:creationId xmlns:a16="http://schemas.microsoft.com/office/drawing/2014/main" id="{2F68FAD1-274B-D458-922B-60A948287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836966"/>
            <a:ext cx="4543423" cy="314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extovéPole 2">
            <a:extLst>
              <a:ext uri="{FF2B5EF4-FFF2-40B4-BE49-F238E27FC236}">
                <a16:creationId xmlns:a16="http://schemas.microsoft.com/office/drawing/2014/main" id="{00FADD5D-37DE-674D-B57A-C6C444EA4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4" y="474661"/>
            <a:ext cx="5676901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Velkomoravské rotundy: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M:</a:t>
            </a:r>
            <a:r>
              <a:rPr lang="cs-CZ" altLang="cs-CZ" sz="1800" dirty="0"/>
              <a:t> Mikulčice:  </a:t>
            </a:r>
            <a:r>
              <a:rPr lang="pl-PL" altLang="cs-CZ" sz="1800" dirty="0"/>
              <a:t>VI., VII., IX; </a:t>
            </a:r>
            <a:r>
              <a:rPr lang="cs-CZ" altLang="cs-CZ" sz="1800" dirty="0"/>
              <a:t>Staré Město-Na dědině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 Pohansko-sv. předhradí</a:t>
            </a:r>
            <a:r>
              <a:rPr lang="pl-PL" altLang="cs-CZ" sz="1800" dirty="0"/>
              <a:t> 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S:</a:t>
            </a:r>
            <a:r>
              <a:rPr lang="cs-CZ" altLang="cs-CZ" sz="1800" b="1" i="1" dirty="0"/>
              <a:t>  </a:t>
            </a:r>
            <a:r>
              <a:rPr lang="cs-CZ" altLang="cs-CZ" sz="1800" dirty="0"/>
              <a:t>Ducové (?), Nitranská </a:t>
            </a:r>
            <a:r>
              <a:rPr lang="cs-CZ" altLang="cs-CZ" sz="1800" dirty="0" err="1"/>
              <a:t>Blatnica</a:t>
            </a:r>
            <a:endParaRPr lang="cs-CZ" altLang="cs-CZ" sz="1800" b="1" i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i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BFBB97-7F43-8986-F77B-372CC6910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0" y="1595178"/>
            <a:ext cx="5057776" cy="5157227"/>
          </a:xfrm>
          <a:prstGeom prst="rect">
            <a:avLst/>
          </a:prstGeom>
        </p:spPr>
      </p:pic>
      <p:sp>
        <p:nvSpPr>
          <p:cNvPr id="4" name="TextovéPole 2">
            <a:extLst>
              <a:ext uri="{FF2B5EF4-FFF2-40B4-BE49-F238E27FC236}">
                <a16:creationId xmlns:a16="http://schemas.microsoft.com/office/drawing/2014/main" id="{0D9A98EB-1B82-D725-964A-B3E315227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119" y="474661"/>
            <a:ext cx="5862481" cy="106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Velkomoravské kostely s nartexy:      </a:t>
            </a:r>
          </a:p>
          <a:p>
            <a:pPr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1 – Břeclav–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Pohansko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, kostel č. 1; 2 – Staré Město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EtelkaLight"/>
              </a:rPr>
              <a:t>Špitálky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;</a:t>
            </a:r>
          </a:p>
          <a:p>
            <a:pPr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3 – Uherské Hradiště – Sady; 4 – Mikulčice, kostel č. 3.</a:t>
            </a:r>
            <a:endParaRPr lang="cs-CZ" altLang="cs-CZ" sz="2000" b="1" i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A9D056D-DA6D-156F-0A95-D87EB8230C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07" r="24295" b="26701"/>
          <a:stretch/>
        </p:blipFill>
        <p:spPr>
          <a:xfrm>
            <a:off x="1100280" y="5129201"/>
            <a:ext cx="1541360" cy="162320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EBBF65C-0267-FA31-3CA9-19BCF4EC8D46}"/>
              </a:ext>
            </a:extLst>
          </p:cNvPr>
          <p:cNvSpPr txBox="1"/>
          <p:nvPr/>
        </p:nvSpPr>
        <p:spPr>
          <a:xfrm>
            <a:off x="1505565" y="5129201"/>
            <a:ext cx="88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Ducové</a:t>
            </a:r>
          </a:p>
        </p:txBody>
      </p:sp>
      <p:pic>
        <p:nvPicPr>
          <p:cNvPr id="7" name="Obrázek 6" descr="Obsah obrázku budova, staré, kostel, věž&#10;&#10;Popis byl vytvořen automaticky">
            <a:extLst>
              <a:ext uri="{FF2B5EF4-FFF2-40B4-BE49-F238E27FC236}">
                <a16:creationId xmlns:a16="http://schemas.microsoft.com/office/drawing/2014/main" id="{761183FA-9E46-FBFA-1320-C5478AA008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249" r="17001" b="2924"/>
          <a:stretch/>
        </p:blipFill>
        <p:spPr>
          <a:xfrm>
            <a:off x="3724234" y="4844457"/>
            <a:ext cx="2070221" cy="18840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0B7DC2-1195-5854-BA6E-D294FF46FEA3}"/>
              </a:ext>
            </a:extLst>
          </p:cNvPr>
          <p:cNvSpPr txBox="1"/>
          <p:nvPr/>
        </p:nvSpPr>
        <p:spPr>
          <a:xfrm flipH="1">
            <a:off x="3806076" y="5039892"/>
            <a:ext cx="108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Blatnica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A354D-677C-FDFE-9E88-194B182F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090991" cy="1238250"/>
          </a:xfrm>
        </p:spPr>
        <p:txBody>
          <a:bodyPr/>
          <a:lstStyle/>
          <a:p>
            <a:r>
              <a:rPr lang="cs-CZ" dirty="0"/>
              <a:t>             </a:t>
            </a:r>
            <a:r>
              <a:rPr lang="cs-CZ" sz="3200" b="1" dirty="0">
                <a:solidFill>
                  <a:srgbClr val="FF0000"/>
                </a:solidFill>
              </a:rPr>
              <a:t>Socioekonomická diferenciace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D929E1-686D-1CB3-FE7C-85BAC5594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1" y="1043609"/>
            <a:ext cx="11978640" cy="5814391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100" b="1" dirty="0"/>
              <a:t>9. stol.   </a:t>
            </a:r>
            <a:r>
              <a:rPr lang="cs-CZ" sz="2100" dirty="0"/>
              <a:t>–   </a:t>
            </a:r>
            <a:r>
              <a:rPr lang="cs-CZ" sz="2100" b="1" dirty="0"/>
              <a:t>privilegované vrstvy:</a:t>
            </a:r>
          </a:p>
          <a:p>
            <a:pPr marL="0" indent="0">
              <a:buNone/>
            </a:pPr>
            <a:r>
              <a:rPr lang="cs-CZ" sz="2100" dirty="0"/>
              <a:t>                   –   </a:t>
            </a:r>
            <a:r>
              <a:rPr lang="cs-CZ" sz="2100" b="1" dirty="0"/>
              <a:t>vládce:  </a:t>
            </a:r>
            <a:r>
              <a:rPr lang="cs-CZ" sz="2100" dirty="0"/>
              <a:t> </a:t>
            </a:r>
            <a:r>
              <a:rPr lang="cs-CZ" sz="2100" i="1" dirty="0"/>
              <a:t>(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knędz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/kníže/;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dux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vévoda,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regulus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malý král/,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rex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/král):  </a:t>
            </a:r>
            <a:r>
              <a:rPr lang="cs-CZ" sz="2100" dirty="0"/>
              <a:t>z rodu </a:t>
            </a:r>
            <a:r>
              <a:rPr lang="cs-CZ" sz="2100" dirty="0" err="1"/>
              <a:t>Mojmírovců</a:t>
            </a:r>
            <a:r>
              <a:rPr lang="cs-CZ" sz="2100" dirty="0"/>
              <a:t> </a:t>
            </a:r>
            <a:endParaRPr lang="cs-CZ" sz="21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Dušan Třeštík:  Rostislav rozhodoval s velmoži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Jiří Macháček:   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vláda typu „cyklického načelnictví“ </a:t>
            </a:r>
          </a:p>
          <a:p>
            <a:pPr marL="0" indent="0" algn="l">
              <a:buNone/>
            </a:pPr>
            <a:r>
              <a:rPr lang="cs-CZ" sz="210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–</a:t>
            </a:r>
            <a:r>
              <a:rPr lang="cs-CZ" sz="21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sídlo: 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V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aly u Mikulčic  –  mocenské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ústředí </a:t>
            </a: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   Staré Město u UH (</a:t>
            </a:r>
            <a:r>
              <a:rPr lang="cs-CZ" sz="21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Veligrad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)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„Na Dědině u sv. Michala“,  „Sady“</a:t>
            </a:r>
            <a:endParaRPr lang="cs-CZ" sz="21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–  </a:t>
            </a:r>
            <a:r>
              <a:rPr lang="cs-CZ" sz="2100" b="1" dirty="0">
                <a:solidFill>
                  <a:srgbClr val="333333"/>
                </a:solidFill>
                <a:cs typeface="Calibri" panose="020F0502020204030204" pitchFamily="34" charset="0"/>
              </a:rPr>
              <a:t>in</a:t>
            </a:r>
            <a:r>
              <a:rPr lang="cs-CZ" sz="21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signie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péřová koruna, náčelnická hůl (sokolník ze Starého Města?)  </a:t>
            </a:r>
          </a:p>
          <a:p>
            <a:pPr marL="0" indent="0" algn="l">
              <a:buNone/>
            </a:pPr>
            <a:endParaRPr lang="cs-CZ" sz="2100" dirty="0"/>
          </a:p>
          <a:p>
            <a:pPr marL="0" indent="0" algn="l">
              <a:buNone/>
            </a:pPr>
            <a:r>
              <a:rPr lang="cs-CZ" sz="2100" dirty="0"/>
              <a:t>                 </a:t>
            </a:r>
            <a:r>
              <a:rPr lang="cs-CZ" sz="2100" b="1" dirty="0"/>
              <a:t>–  knížata</a:t>
            </a:r>
            <a:r>
              <a:rPr lang="cs-CZ" sz="2100" dirty="0"/>
              <a:t>:   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knedzi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principes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nobiles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viri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2100" b="0" u="none" strike="noStrike" baseline="0" dirty="0">
                <a:solidFill>
                  <a:srgbClr val="333333"/>
                </a:solidFill>
              </a:rPr>
              <a:t>n</a:t>
            </a:r>
            <a:r>
              <a:rPr lang="cs-CZ" sz="2100" dirty="0"/>
              <a:t>evládnoucí </a:t>
            </a:r>
            <a:r>
              <a:rPr lang="cs-CZ" sz="2100" dirty="0" err="1"/>
              <a:t>Mojmírovci</a:t>
            </a:r>
            <a:r>
              <a:rPr lang="cs-CZ" sz="2100" dirty="0"/>
              <a:t>,  příslušníci starých rodů, úředníci (župani)  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–   knížecí rada, správa dílčích území 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–   bojová družina:  jízda (cca 3000); výstroj koně, militaria: meč, bojové sekery, kopí, šipky </a:t>
            </a:r>
          </a:p>
          <a:p>
            <a:pPr marL="0" indent="0" algn="l">
              <a:buNone/>
            </a:pPr>
            <a:endParaRPr lang="cs-CZ" sz="2100" dirty="0"/>
          </a:p>
          <a:p>
            <a:pPr marL="0" indent="0" algn="l">
              <a:buNone/>
            </a:pPr>
            <a:r>
              <a:rPr lang="cs-CZ" sz="2100" dirty="0"/>
              <a:t>                –  </a:t>
            </a:r>
            <a:r>
              <a:rPr lang="cs-CZ" sz="2100" b="1" dirty="0"/>
              <a:t>církevní klérus</a:t>
            </a:r>
            <a:r>
              <a:rPr lang="cs-CZ" sz="2100" dirty="0"/>
              <a:t>:   arcibiskup Metoděj,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biskupové </a:t>
            </a:r>
            <a:r>
              <a:rPr lang="pl-PL" sz="2100" b="0" i="0" u="none" strike="noStrike" baseline="0" dirty="0">
                <a:solidFill>
                  <a:srgbClr val="333333"/>
                </a:solidFill>
              </a:rPr>
              <a:t>z Pasova a Nitry, 4</a:t>
            </a:r>
            <a:r>
              <a:rPr lang="cs-CZ" sz="2100" dirty="0">
                <a:solidFill>
                  <a:srgbClr val="333333"/>
                </a:solidFill>
              </a:rPr>
              <a:t>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vysvěcení biskupové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soukromý majetek biskupů byl oddělen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od církevního, výběr tzv. desátku pro církev</a:t>
            </a:r>
          </a:p>
          <a:p>
            <a:pPr marL="0" indent="0" algn="l">
              <a:buNone/>
            </a:pPr>
            <a:endParaRPr lang="cs-CZ" sz="21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–  </a:t>
            </a:r>
            <a:r>
              <a:rPr lang="cs-CZ" sz="2400" b="1" dirty="0"/>
              <a:t>svobodné obyvatelstvo</a:t>
            </a:r>
            <a:r>
              <a:rPr lang="cs-CZ" sz="2400" dirty="0"/>
              <a:t>:  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liberi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populus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homines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ljudě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  (právně závislí na panovníkovi) </a:t>
            </a:r>
            <a:endParaRPr lang="cs-CZ" sz="2400" dirty="0"/>
          </a:p>
          <a:p>
            <a:pPr marL="0" indent="0" algn="l">
              <a:buNone/>
            </a:pPr>
            <a:endParaRPr lang="cs-CZ" sz="2400" dirty="0"/>
          </a:p>
          <a:p>
            <a:pPr marL="0" indent="0" algn="l">
              <a:buNone/>
            </a:pPr>
            <a:r>
              <a:rPr lang="cs-CZ" sz="2400" dirty="0"/>
              <a:t>             –  </a:t>
            </a:r>
            <a:r>
              <a:rPr lang="cs-CZ" sz="2400" b="1" dirty="0"/>
              <a:t>nesvobodné obyvatelstvo</a:t>
            </a:r>
            <a:r>
              <a:rPr lang="cs-CZ" sz="2400" dirty="0"/>
              <a:t>:  </a:t>
            </a: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rab, </a:t>
            </a:r>
            <a:r>
              <a:rPr lang="cs-CZ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mancipium</a:t>
            </a: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</a:t>
            </a:r>
            <a:r>
              <a:rPr lang="cs-CZ" sz="2400" dirty="0"/>
              <a:t>otroci (zajatci) nevolníci</a:t>
            </a:r>
          </a:p>
          <a:p>
            <a:pPr marL="0" indent="0" algn="l">
              <a:buNone/>
            </a:pPr>
            <a:endParaRPr lang="cs-CZ" sz="2100" dirty="0">
              <a:cs typeface="Calibri" panose="020F0502020204030204" pitchFamily="34" charset="0"/>
            </a:endParaRPr>
          </a:p>
          <a:p>
            <a:pPr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927194-17FF-0C16-2351-CF018E3D0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824" y="0"/>
            <a:ext cx="2565067" cy="38395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409E8D8-9E8D-1C6D-3177-5135A952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46"/>
          <a:stretch/>
        </p:blipFill>
        <p:spPr>
          <a:xfrm>
            <a:off x="213361" y="1585466"/>
            <a:ext cx="1670371" cy="174504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D7DB72D-2AB9-706D-DF86-6FCBCF22458F}"/>
              </a:ext>
            </a:extLst>
          </p:cNvPr>
          <p:cNvSpPr txBox="1"/>
          <p:nvPr/>
        </p:nvSpPr>
        <p:spPr>
          <a:xfrm>
            <a:off x="9775884" y="-32193"/>
            <a:ext cx="128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SM-</a:t>
            </a:r>
            <a:r>
              <a:rPr lang="cs-CZ" dirty="0" err="1">
                <a:solidFill>
                  <a:schemeClr val="bg1"/>
                </a:solidFill>
              </a:rPr>
              <a:t>Špitálky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9615E4-DAE9-4900-19CA-28A088A59BC9}"/>
              </a:ext>
            </a:extLst>
          </p:cNvPr>
          <p:cNvSpPr txBox="1"/>
          <p:nvPr/>
        </p:nvSpPr>
        <p:spPr>
          <a:xfrm>
            <a:off x="0" y="3244334"/>
            <a:ext cx="1927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Mikulčice-</a:t>
            </a:r>
            <a:r>
              <a:rPr lang="cs-CZ" sz="1600" dirty="0" err="1"/>
              <a:t>Klášteřisko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41308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19E18-9B8F-2B47-EEE7-1DFF1B25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1106150" cy="5619749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Základní třídění:   </a:t>
            </a:r>
            <a:r>
              <a:rPr lang="cs-CZ" sz="2200" dirty="0">
                <a:solidFill>
                  <a:srgbClr val="FF0000"/>
                </a:solidFill>
              </a:rPr>
              <a:t>     </a:t>
            </a:r>
            <a:r>
              <a:rPr lang="cs-CZ" sz="2200" b="1" dirty="0"/>
              <a:t>1.  venkovská:  </a:t>
            </a:r>
            <a:r>
              <a:rPr lang="cs-CZ" sz="2200" dirty="0"/>
              <a:t>mimo osady a inundace </a:t>
            </a:r>
          </a:p>
          <a:p>
            <a:pPr marL="0" indent="0">
              <a:buFontTx/>
              <a:buNone/>
              <a:defRPr/>
            </a:pPr>
            <a:r>
              <a:rPr lang="cs-CZ" sz="2200" dirty="0"/>
              <a:t>                                          </a:t>
            </a:r>
            <a:r>
              <a:rPr lang="cs-CZ" sz="2200" b="1" dirty="0"/>
              <a:t>2.  městské:</a:t>
            </a:r>
            <a:r>
              <a:rPr lang="cs-CZ" sz="2200" dirty="0"/>
              <a:t>  v areálech hradišť, u kostelů</a:t>
            </a:r>
          </a:p>
          <a:p>
            <a:pPr marL="0" indent="0">
              <a:buFontTx/>
              <a:buNone/>
              <a:defRPr/>
            </a:pPr>
            <a:endParaRPr lang="cs-CZ" sz="2200" b="1" dirty="0"/>
          </a:p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Dělení podle pohřebního ritu:    </a:t>
            </a:r>
            <a:r>
              <a:rPr lang="cs-CZ" sz="2200" b="1" dirty="0"/>
              <a:t>1.  kostrová</a:t>
            </a:r>
          </a:p>
          <a:p>
            <a:pPr marL="0" indent="0">
              <a:buNone/>
              <a:defRPr/>
            </a:pPr>
            <a:r>
              <a:rPr lang="cs-CZ" sz="2200" b="1" dirty="0"/>
              <a:t>                                                                2.  </a:t>
            </a:r>
            <a:r>
              <a:rPr lang="cs-CZ" sz="2200" b="1" dirty="0" err="1"/>
              <a:t>birituální</a:t>
            </a:r>
            <a:endParaRPr lang="cs-CZ" sz="2200" b="1" dirty="0"/>
          </a:p>
          <a:p>
            <a:pPr marL="0" indent="0">
              <a:buNone/>
              <a:defRPr/>
            </a:pPr>
            <a:endParaRPr lang="cs-CZ" sz="2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200" b="1" dirty="0">
                <a:solidFill>
                  <a:srgbClr val="FF0000"/>
                </a:solidFill>
              </a:rPr>
              <a:t>Dělení podle vnější úpravy hrobů:</a:t>
            </a:r>
          </a:p>
          <a:p>
            <a:pPr>
              <a:defRPr/>
            </a:pPr>
            <a:endParaRPr lang="cs-CZ" sz="2200" b="1" dirty="0"/>
          </a:p>
          <a:p>
            <a:pPr marL="0" indent="0">
              <a:buNone/>
              <a:defRPr/>
            </a:pPr>
            <a:r>
              <a:rPr lang="cs-CZ" sz="2200" b="1" dirty="0"/>
              <a:t>      1.  Plochá   </a:t>
            </a:r>
            <a:r>
              <a:rPr lang="cs-CZ" sz="2200" dirty="0"/>
              <a:t>–   s povrchově označenými hroby:  původně rovy,  kameny nebo náhrobky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r>
              <a:rPr lang="cs-CZ" sz="2200" b="1" dirty="0"/>
              <a:t>     2.  Mohylníky </a:t>
            </a:r>
            <a:r>
              <a:rPr lang="cs-CZ" sz="2200" dirty="0"/>
              <a:t>  –  zpravidla opodál osad, na stráních, v lesích,  považovány za pohanský zvyk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–   uspořádání:  skupiny (Hluk, Strážovice), řady (Brankovice, Stěbořice)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–    protáhlé mohyly (Žlutava: M 12 – 3 kostrové H) 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 marL="0" indent="0">
              <a:buNone/>
              <a:defRPr/>
            </a:pPr>
            <a:r>
              <a:rPr lang="cs-CZ" sz="2200" b="1" dirty="0"/>
              <a:t>     3.  Kostelní hřbitovy   </a:t>
            </a:r>
            <a:r>
              <a:rPr lang="cs-CZ" sz="2200" dirty="0"/>
              <a:t>–   ohrazeny palisádou, kamennou zdí s příkopem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–   uvnitř i vně kostela zděné hrobky (kámen, dřevo)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          –   bohaté hroby příslušníků elit  (zpravidla vyloupeny)</a:t>
            </a:r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2B5900-BF7A-B733-F405-6AF5B72C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-95249"/>
            <a:ext cx="9090991" cy="1238250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Pohřebiště</a:t>
            </a:r>
          </a:p>
        </p:txBody>
      </p:sp>
    </p:spTree>
    <p:extLst>
      <p:ext uri="{BB962C8B-B14F-4D97-AF65-F5344CB8AC3E}">
        <p14:creationId xmlns:p14="http://schemas.microsoft.com/office/powerpoint/2010/main" val="4193184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BFB6A4DD-237E-307D-4F56-833376898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342900"/>
            <a:ext cx="11725275" cy="65151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1.  Pohřebiště s plochými hroby:</a:t>
            </a:r>
            <a:r>
              <a:rPr lang="cs-CZ" dirty="0">
                <a:solidFill>
                  <a:srgbClr val="FF0000"/>
                </a:solidFill>
              </a:rPr>
              <a:t> </a:t>
            </a:r>
            <a:endParaRPr lang="cs-CZ" b="1" dirty="0">
              <a:solidFill>
                <a:srgbClr val="FF0000"/>
              </a:solidFill>
            </a:endParaRP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400" b="1" dirty="0"/>
              <a:t>Ritus </a:t>
            </a:r>
            <a:r>
              <a:rPr lang="cs-CZ" sz="2400" b="1" dirty="0">
                <a:solidFill>
                  <a:srgbClr val="FF0000"/>
                </a:solidFill>
              </a:rPr>
              <a:t>  </a:t>
            </a:r>
            <a:r>
              <a:rPr lang="cs-CZ" sz="2400" dirty="0"/>
              <a:t>–    </a:t>
            </a:r>
            <a:r>
              <a:rPr lang="cs-CZ" sz="2400" b="1" dirty="0"/>
              <a:t>8/9. stol.:  </a:t>
            </a:r>
            <a:r>
              <a:rPr lang="cs-CZ" sz="2400" dirty="0"/>
              <a:t>kostrový  (ve starším období žárové v mohylách)</a:t>
            </a:r>
          </a:p>
          <a:p>
            <a:pPr marL="0" indent="0">
              <a:buNone/>
              <a:defRPr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400" b="1" dirty="0"/>
              <a:t>Rozdělení podle velikosti:</a:t>
            </a:r>
            <a:r>
              <a:rPr lang="cs-CZ" sz="2400" dirty="0"/>
              <a:t>     a)   jednotlivé hroby</a:t>
            </a:r>
          </a:p>
          <a:p>
            <a:pPr marL="0" indent="0">
              <a:buNone/>
              <a:defRPr/>
            </a:pPr>
            <a:r>
              <a:rPr lang="cs-CZ" sz="2400" dirty="0"/>
              <a:t>                                                        b)   malé:  cca 20 H</a:t>
            </a:r>
          </a:p>
          <a:p>
            <a:pPr marL="0" indent="0">
              <a:buNone/>
              <a:defRPr/>
            </a:pPr>
            <a:r>
              <a:rPr lang="cs-CZ" sz="2400" dirty="0"/>
              <a:t>                                                        c)   střední:  cca 50 H</a:t>
            </a:r>
          </a:p>
          <a:p>
            <a:pPr marL="0" indent="0">
              <a:buNone/>
              <a:defRPr/>
            </a:pPr>
            <a:r>
              <a:rPr lang="cs-CZ" sz="2400" dirty="0">
                <a:cs typeface="Calibri" panose="020F0502020204030204" pitchFamily="34" charset="0"/>
              </a:rPr>
              <a:t>                                                        d)   velké:  cca 100 H   </a:t>
            </a:r>
            <a:r>
              <a:rPr lang="cs-CZ" sz="2400" dirty="0" err="1">
                <a:cs typeface="Calibri" panose="020F0502020204030204" pitchFamily="34" charset="0"/>
              </a:rPr>
              <a:t>Dol</a:t>
            </a:r>
            <a:r>
              <a:rPr lang="cs-CZ" sz="2400" dirty="0">
                <a:cs typeface="Calibri" panose="020F0502020204030204" pitchFamily="34" charset="0"/>
              </a:rPr>
              <a:t>. Věstonice-Na pískách –  1299H: 1945-</a:t>
            </a:r>
            <a:r>
              <a:rPr lang="cs-CZ" sz="2400" b="0" i="0" u="none" strike="noStrike" baseline="0" dirty="0">
                <a:cs typeface="Calibri" panose="020F0502020204030204" pitchFamily="34" charset="0"/>
              </a:rPr>
              <a:t>1959: J. </a:t>
            </a:r>
            <a:r>
              <a:rPr lang="cs-CZ" sz="2400" b="0" i="0" u="none" strike="noStrike" baseline="0" dirty="0" err="1">
                <a:cs typeface="Calibri" panose="020F0502020204030204" pitchFamily="34" charset="0"/>
              </a:rPr>
              <a:t>Poulík</a:t>
            </a:r>
            <a:r>
              <a:rPr lang="cs-CZ" sz="2400" dirty="0"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  <a:defRPr/>
            </a:pPr>
            <a:r>
              <a:rPr lang="pl-PL" sz="2600" b="0" i="0" u="none" strike="noStrike" baseline="0" dirty="0"/>
              <a:t>                                                                                                                                             8./9. – pol. 11. stol. </a:t>
            </a:r>
            <a:endParaRPr lang="cs-CZ" sz="2600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400" b="1" dirty="0">
                <a:cs typeface="Calibri" panose="020F0502020204030204" pitchFamily="34" charset="0"/>
              </a:rPr>
              <a:t>Uspořádání hrobů</a:t>
            </a:r>
            <a:r>
              <a:rPr lang="cs-CZ" sz="2400" b="1" dirty="0">
                <a:solidFill>
                  <a:srgbClr val="FF0000"/>
                </a:solidFill>
                <a:cs typeface="Calibri" panose="020F0502020204030204" pitchFamily="34" charset="0"/>
              </a:rPr>
              <a:t>    </a:t>
            </a:r>
            <a:r>
              <a:rPr lang="cs-CZ" sz="2400" dirty="0">
                <a:cs typeface="Calibri" panose="020F0502020204030204" pitchFamily="34" charset="0"/>
              </a:rPr>
              <a:t>–   venkovské pohřebiště:   nepravidelné skupinky, později náznaky řad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2400" b="1" dirty="0"/>
              <a:t>Hrobová jáma</a:t>
            </a:r>
            <a:r>
              <a:rPr lang="cs-CZ" sz="2400" b="1" dirty="0">
                <a:solidFill>
                  <a:srgbClr val="FF0000"/>
                </a:solidFill>
              </a:rPr>
              <a:t>   </a:t>
            </a:r>
            <a:r>
              <a:rPr lang="cs-CZ" sz="2400" dirty="0"/>
              <a:t>–</a:t>
            </a:r>
            <a:r>
              <a:rPr lang="cs-CZ" sz="2400" b="1" dirty="0"/>
              <a:t>  půdorys:  </a:t>
            </a:r>
            <a:r>
              <a:rPr lang="cs-CZ" sz="2400" dirty="0"/>
              <a:t>obdélná či lichoběžná, stěny kolmé i zešikmené, výklenky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</a:t>
            </a:r>
            <a:r>
              <a:rPr lang="cs-CZ" sz="2400" b="1" dirty="0"/>
              <a:t> orientace:  </a:t>
            </a:r>
            <a:r>
              <a:rPr lang="cs-CZ" sz="2400" dirty="0"/>
              <a:t>základní:    Z – V     odchylky:  JZ – SV až SZ – JV (východ slunce v různých obdobích)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rozměry: </a:t>
            </a:r>
            <a:r>
              <a:rPr lang="cs-CZ" sz="2400" dirty="0"/>
              <a:t> cca.  200 x 60 až 100 cm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hloubka: </a:t>
            </a:r>
            <a:r>
              <a:rPr lang="cs-CZ" sz="2400" dirty="0"/>
              <a:t> velmi mělké 10 – 30 cm, hluboké (Žlutava – 330 cm)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dno: </a:t>
            </a:r>
            <a:r>
              <a:rPr lang="cs-CZ" sz="2400" dirty="0"/>
              <a:t> vysypané pískem, vymazané jílem, stopy vápna, dřevěná deska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vystýlka:  </a:t>
            </a:r>
            <a:r>
              <a:rPr lang="cs-CZ" sz="2400" dirty="0"/>
              <a:t>traviny, větvičky, těla přikrývána látkou (otisky tkanin na milodarech), prkno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úprava:</a:t>
            </a:r>
            <a:r>
              <a:rPr lang="cs-CZ" sz="2400" dirty="0"/>
              <a:t>  prosté bez vyložení,  významnější s obklady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dirty="0"/>
              <a:t>                                  –  </a:t>
            </a:r>
            <a:r>
              <a:rPr lang="cs-CZ" sz="2400" b="1" dirty="0"/>
              <a:t>obložení:</a:t>
            </a:r>
            <a:r>
              <a:rPr lang="cs-CZ" sz="2400" dirty="0"/>
              <a:t>  kameny, kamenné skříňky z plochých kamenných desek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400" b="1" dirty="0"/>
              <a:t>                                  </a:t>
            </a:r>
            <a:r>
              <a:rPr lang="cs-CZ" sz="2400" dirty="0"/>
              <a:t>–  </a:t>
            </a:r>
            <a:r>
              <a:rPr lang="cs-CZ" sz="2400" b="1" dirty="0"/>
              <a:t>rakve:  </a:t>
            </a:r>
            <a:r>
              <a:rPr lang="cs-CZ" sz="2400" dirty="0"/>
              <a:t>desky spojovány železnými skobami, pravoúhle zalomené plechy, pásy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400" dirty="0"/>
              <a:t>           </a:t>
            </a:r>
            <a:r>
              <a:rPr lang="cs-CZ" sz="2400" b="1" dirty="0"/>
              <a:t> </a:t>
            </a:r>
            <a:r>
              <a:rPr lang="cs-CZ" sz="2400" dirty="0"/>
              <a:t> </a:t>
            </a:r>
            <a:endParaRPr lang="cs-CZ" sz="2400" b="1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C855A-D94D-3DCE-1812-665230E61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457199"/>
            <a:ext cx="11706225" cy="682942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Poloha koster: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základní</a:t>
            </a:r>
            <a:r>
              <a:rPr lang="cs-CZ" sz="1900" dirty="0"/>
              <a:t>    –  naznak s lebkou na týlu, hlavou k Z, paže podél těla a nohama vedle sebe 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odchylky</a:t>
            </a:r>
            <a:r>
              <a:rPr lang="cs-CZ" sz="1900" dirty="0"/>
              <a:t>   –  uložení rukou, nohou, lebky   (druhotné , </a:t>
            </a:r>
            <a:r>
              <a:rPr lang="cs-CZ" sz="1900" dirty="0" err="1"/>
              <a:t>bioturbace</a:t>
            </a:r>
            <a:r>
              <a:rPr lang="cs-CZ" sz="1900" dirty="0"/>
              <a:t>, hlodavci aj.)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anomálie</a:t>
            </a:r>
            <a:r>
              <a:rPr lang="cs-CZ" sz="1900" dirty="0"/>
              <a:t>   –  pohřby na okraji pohřebiště, na břiše, zavalení kameny (vampyrismus), se zvířetem (Diváky), pohřby psů (Břeclav-Líbivá)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Hrobové nálezy: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milodary</a:t>
            </a:r>
            <a:r>
              <a:rPr lang="cs-CZ" sz="1900" dirty="0"/>
              <a:t>   –  předměty úmyslně uložené do hrobu za fiktivním účelem (ostruhy u lebky)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amulety:  předměty s magickým (ochranným) významem –  korálky proti uhranutí, </a:t>
            </a:r>
            <a:r>
              <a:rPr lang="cs-CZ" sz="1900" dirty="0" err="1"/>
              <a:t>kaptorgy</a:t>
            </a:r>
            <a:r>
              <a:rPr lang="cs-CZ" sz="1900" dirty="0"/>
              <a:t>, rolničky, </a:t>
            </a:r>
            <a:r>
              <a:rPr lang="cs-CZ" sz="1900" dirty="0" err="1"/>
              <a:t>fosílie</a:t>
            </a:r>
            <a:r>
              <a:rPr lang="cs-CZ" sz="1900" dirty="0"/>
              <a:t> (ulity)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starožitnosti:  předměty pravěké nebo protohistorické (avarská kování)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dokladové předměty</a:t>
            </a:r>
            <a:r>
              <a:rPr lang="cs-CZ" sz="1900" dirty="0"/>
              <a:t>  –  věci vložené bez zvláštního záměru (součásti oděvu)</a:t>
            </a:r>
          </a:p>
          <a:p>
            <a:pPr marL="0" indent="0">
              <a:buNone/>
              <a:defRPr/>
            </a:pPr>
            <a:r>
              <a:rPr lang="cs-CZ" sz="1900" dirty="0"/>
              <a:t>      </a:t>
            </a:r>
            <a:r>
              <a:rPr lang="cs-CZ" sz="1900" b="1" dirty="0"/>
              <a:t>předměty </a:t>
            </a:r>
            <a:r>
              <a:rPr lang="cs-CZ" sz="1900" b="1"/>
              <a:t>denní potřeby  </a:t>
            </a:r>
            <a:r>
              <a:rPr lang="cs-CZ" sz="1900"/>
              <a:t>–  </a:t>
            </a:r>
            <a:r>
              <a:rPr lang="cs-CZ" sz="1900" dirty="0"/>
              <a:t>nádoby, vědra, nože, srpy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dirty="0"/>
              <a:t> </a:t>
            </a:r>
            <a:r>
              <a:rPr lang="cs-CZ" sz="1900" b="1" dirty="0">
                <a:solidFill>
                  <a:srgbClr val="FF0000"/>
                </a:solidFill>
              </a:rPr>
              <a:t>Pohřební výbava:</a:t>
            </a:r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venkovské prostředí   </a:t>
            </a:r>
            <a:r>
              <a:rPr lang="cs-CZ" sz="1900" dirty="0"/>
              <a:t>–   poměr M a Ž hrobů je přibližně vyrovnaný  (index maskulinity)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–   cca 70%  více vybavených hrobů:  </a:t>
            </a:r>
            <a:r>
              <a:rPr lang="cs-CZ" sz="1900" dirty="0" err="1"/>
              <a:t>Dol</a:t>
            </a:r>
            <a:r>
              <a:rPr lang="cs-CZ" sz="1900" dirty="0"/>
              <a:t>. Věstonice, Morkůvky, Vel. Bílovice; Rajhradice 54%</a:t>
            </a:r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centrální lokality</a:t>
            </a:r>
            <a:r>
              <a:rPr lang="cs-CZ" sz="1900" dirty="0"/>
              <a:t>   –   menší podíl vybavených hrobů:   Mikulčice-6. kostel 36,5%, Modrá 39%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  </a:t>
            </a:r>
            <a:r>
              <a:rPr lang="cs-CZ" sz="1900" b="1" dirty="0"/>
              <a:t>keramika  </a:t>
            </a:r>
            <a:r>
              <a:rPr lang="cs-CZ" sz="1900" dirty="0"/>
              <a:t> –   vesnická pohřebiště:  Nechvalín I+II. 21 a 13%; Prušánky 1 34,5% , Morkůvky 44 %, Hor. Kotvice 30%,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D. Věstonice 25%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–   centrální pohřebiště:  Mikulčice-</a:t>
            </a:r>
            <a:r>
              <a:rPr lang="pt-BR" sz="1900" dirty="0"/>
              <a:t>6. kostel 0,5%</a:t>
            </a:r>
            <a:r>
              <a:rPr lang="cs-CZ" sz="1900" dirty="0"/>
              <a:t>, </a:t>
            </a:r>
            <a:r>
              <a:rPr lang="pt-BR" sz="1900" dirty="0"/>
              <a:t>St</a:t>
            </a:r>
            <a:r>
              <a:rPr lang="cs-CZ" sz="1900" dirty="0"/>
              <a:t>. </a:t>
            </a:r>
            <a:r>
              <a:rPr lang="pt-BR" sz="1900" dirty="0"/>
              <a:t>Město</a:t>
            </a:r>
            <a:r>
              <a:rPr lang="cs-CZ" sz="1900" dirty="0"/>
              <a:t>-</a:t>
            </a:r>
            <a:r>
              <a:rPr lang="pt-BR" sz="1900" dirty="0"/>
              <a:t>Na</a:t>
            </a:r>
            <a:r>
              <a:rPr lang="cs-CZ" sz="1900" dirty="0"/>
              <a:t> </a:t>
            </a:r>
            <a:r>
              <a:rPr lang="cs-CZ" sz="1900" dirty="0" err="1"/>
              <a:t>Valách</a:t>
            </a:r>
            <a:r>
              <a:rPr lang="cs-CZ" sz="1900" dirty="0"/>
              <a:t> 6,5%, Rajhradice 3 %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C484158-677F-B10F-174A-597CE6174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9" y="394667"/>
            <a:ext cx="4705335" cy="56653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E2FAAF-7CF0-2E37-2855-99FA7EB6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820" y="798029"/>
            <a:ext cx="6251853" cy="49455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1EECC02-5B66-0839-6390-0AD9FC30196F}"/>
              </a:ext>
            </a:extLst>
          </p:cNvPr>
          <p:cNvSpPr txBox="1"/>
          <p:nvPr/>
        </p:nvSpPr>
        <p:spPr>
          <a:xfrm>
            <a:off x="6804435" y="6059971"/>
            <a:ext cx="538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latin typeface="Ainslie-NorBooIt"/>
              </a:rPr>
              <a:t>Prušánky-Podsedky: Hrob s rakví a pásovými kováními </a:t>
            </a:r>
            <a:endParaRPr lang="cs-CZ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BFCDFAC-EE2D-EC65-C9D2-548BA8DBFCE8}"/>
              </a:ext>
            </a:extLst>
          </p:cNvPr>
          <p:cNvSpPr txBox="1"/>
          <p:nvPr/>
        </p:nvSpPr>
        <p:spPr>
          <a:xfrm>
            <a:off x="428884" y="6041407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latin typeface="Ainslie-NorBooIt"/>
              </a:rPr>
              <a:t>Deskripční schéma typů poloh horních a dolních končetin </a:t>
            </a:r>
          </a:p>
          <a:p>
            <a:r>
              <a:rPr lang="cs-CZ" sz="1800" b="0" i="0" u="none" strike="noStrike" baseline="0" dirty="0">
                <a:latin typeface="Ainslie-NorBooIt"/>
              </a:rPr>
              <a:t>(s využitím návrhu M. </a:t>
            </a:r>
            <a:r>
              <a:rPr lang="cs-CZ" sz="1800" b="0" i="0" u="none" strike="noStrike" baseline="0" dirty="0" err="1">
                <a:latin typeface="Ainslie-NorBooIt"/>
              </a:rPr>
              <a:t>Hanuliaka</a:t>
            </a:r>
            <a:r>
              <a:rPr lang="cs-CZ" sz="1800" b="0" i="0" u="none" strike="noStrike" baseline="0" dirty="0">
                <a:latin typeface="Ainslie-NorBooIt"/>
              </a:rPr>
              <a:t> 2004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583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3326B3-EC2A-55EF-E01D-2B5ED17D3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83" y="8107"/>
            <a:ext cx="9700791" cy="68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3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>
            <a:extLst>
              <a:ext uri="{FF2B5EF4-FFF2-40B4-BE49-F238E27FC236}">
                <a16:creationId xmlns:a16="http://schemas.microsoft.com/office/drawing/2014/main" id="{742D8D21-EFBD-521A-2BAD-AEA8971C3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49" y="276224"/>
            <a:ext cx="5573451" cy="606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F822487-80CD-5290-07C9-DDA753154ECC}"/>
              </a:ext>
            </a:extLst>
          </p:cNvPr>
          <p:cNvSpPr txBox="1">
            <a:spLocks/>
          </p:cNvSpPr>
          <p:nvPr/>
        </p:nvSpPr>
        <p:spPr>
          <a:xfrm>
            <a:off x="194600" y="19050"/>
            <a:ext cx="6362700" cy="41243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Pohřební zvyky: </a:t>
            </a: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/>
              <a:t>       a)  </a:t>
            </a:r>
            <a:r>
              <a:rPr lang="cs-CZ" sz="1800" b="1" dirty="0"/>
              <a:t>očistné:</a:t>
            </a:r>
            <a:r>
              <a:rPr lang="cs-CZ" sz="1800" dirty="0"/>
              <a:t>    působení slunce, vodní zdroj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b)  </a:t>
            </a:r>
            <a:r>
              <a:rPr lang="cs-CZ" sz="1800" b="1" dirty="0"/>
              <a:t>ochranné:</a:t>
            </a:r>
            <a:r>
              <a:rPr lang="cs-CZ" sz="1800" dirty="0"/>
              <a:t>   správná poloha a orientace </a:t>
            </a:r>
          </a:p>
          <a:p>
            <a:pPr marL="0" indent="0">
              <a:buNone/>
              <a:defRPr/>
            </a:pPr>
            <a:r>
              <a:rPr lang="cs-CZ" sz="1800" dirty="0"/>
              <a:t>¨                                (přechod ze světa živých do záhrobí)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c)  </a:t>
            </a:r>
            <a:r>
              <a:rPr lang="cs-CZ" sz="1800" b="1" dirty="0" err="1"/>
              <a:t>udobřovací</a:t>
            </a:r>
            <a:r>
              <a:rPr lang="cs-CZ" sz="1800" b="1" dirty="0"/>
              <a:t>:  </a:t>
            </a:r>
            <a:r>
              <a:rPr lang="cs-CZ" sz="1800" dirty="0"/>
              <a:t>náprava příbuzenských nebo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majetkových vztahů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úcta k zemřelému:  úprava hrobové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</a:t>
            </a:r>
            <a:endParaRPr lang="cs-CZ" sz="1600" dirty="0"/>
          </a:p>
        </p:txBody>
      </p:sp>
      <p:pic>
        <p:nvPicPr>
          <p:cNvPr id="2" name="Obrázek 5">
            <a:extLst>
              <a:ext uri="{FF2B5EF4-FFF2-40B4-BE49-F238E27FC236}">
                <a16:creationId xmlns:a16="http://schemas.microsoft.com/office/drawing/2014/main" id="{3BA7DFCE-BF65-F29B-AB3F-2DC44A673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19792" r="40630" b="14583"/>
          <a:stretch>
            <a:fillRect/>
          </a:stretch>
        </p:blipFill>
        <p:spPr bwMode="auto">
          <a:xfrm>
            <a:off x="409887" y="3812663"/>
            <a:ext cx="2771463" cy="295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7EECFE04-D907-5864-A926-B98DEDC51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23" y="4043361"/>
            <a:ext cx="1837529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E316A2B3-081A-7219-E578-B59472EA9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533401"/>
            <a:ext cx="11553825" cy="67056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sz="3800" b="1" dirty="0">
                <a:solidFill>
                  <a:srgbClr val="FF0000"/>
                </a:solidFill>
              </a:rPr>
              <a:t>2.  Mohylníky:</a:t>
            </a:r>
          </a:p>
          <a:p>
            <a:pPr>
              <a:defRPr/>
            </a:pPr>
            <a:endParaRPr lang="cs-CZ" sz="3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4400" b="1" dirty="0">
                <a:solidFill>
                  <a:srgbClr val="FF0000"/>
                </a:solidFill>
              </a:rPr>
              <a:t>     </a:t>
            </a:r>
            <a:r>
              <a:rPr lang="cs-CZ" sz="2900" b="1" dirty="0"/>
              <a:t>m</a:t>
            </a:r>
            <a:r>
              <a:rPr lang="cs-CZ" altLang="cs-CZ" sz="2900" b="1" dirty="0"/>
              <a:t>ohylník</a:t>
            </a:r>
            <a:r>
              <a:rPr lang="cs-CZ" altLang="cs-CZ" sz="2900" dirty="0"/>
              <a:t>  –   skupina mohyl:  kostrové, </a:t>
            </a:r>
            <a:r>
              <a:rPr lang="cs-CZ" altLang="cs-CZ" sz="2900" dirty="0" err="1"/>
              <a:t>birituální</a:t>
            </a:r>
            <a:r>
              <a:rPr lang="cs-CZ" altLang="cs-CZ" sz="2900" dirty="0"/>
              <a:t>  </a:t>
            </a:r>
          </a:p>
          <a:p>
            <a:pPr marL="0" indent="0">
              <a:buNone/>
            </a:pPr>
            <a:r>
              <a:rPr lang="cs-CZ" altLang="cs-CZ" sz="2900" dirty="0"/>
              <a:t>                          –   </a:t>
            </a:r>
            <a:r>
              <a:rPr lang="cs-CZ" altLang="cs-CZ" sz="2900" b="1" dirty="0"/>
              <a:t>Č: </a:t>
            </a:r>
            <a:r>
              <a:rPr lang="cs-CZ" altLang="cs-CZ" sz="2900" dirty="0"/>
              <a:t>  jižní a východní</a:t>
            </a:r>
          </a:p>
          <a:p>
            <a:pPr marL="0" indent="0">
              <a:buNone/>
            </a:pPr>
            <a:r>
              <a:rPr lang="cs-CZ" altLang="cs-CZ" sz="2800" b="1" dirty="0"/>
              <a:t>                               </a:t>
            </a:r>
            <a:r>
              <a:rPr lang="cs-CZ" altLang="cs-CZ" sz="2800" dirty="0"/>
              <a:t>M:  jihovýchodní</a:t>
            </a:r>
          </a:p>
          <a:p>
            <a:pPr marL="0" indent="0">
              <a:buNone/>
            </a:pPr>
            <a:r>
              <a:rPr lang="cs-CZ" altLang="cs-CZ" b="1" dirty="0"/>
              <a:t>        </a:t>
            </a:r>
            <a:r>
              <a:rPr lang="cs-CZ" altLang="cs-CZ" sz="2800" b="1" dirty="0"/>
              <a:t>mohyla </a:t>
            </a:r>
            <a:r>
              <a:rPr lang="cs-CZ" altLang="cs-CZ" sz="2800" dirty="0"/>
              <a:t>  –   </a:t>
            </a:r>
            <a:r>
              <a:rPr lang="cs-CZ" altLang="cs-CZ" sz="2800" b="1" dirty="0"/>
              <a:t>průměr:    </a:t>
            </a:r>
            <a:r>
              <a:rPr lang="cs-CZ" altLang="cs-CZ" sz="2800" dirty="0"/>
              <a:t> 2 m až 15 m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výška:   </a:t>
            </a:r>
            <a:r>
              <a:rPr lang="cs-CZ" altLang="cs-CZ" sz="2800" dirty="0"/>
              <a:t> 20 cm až 2 m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půdorys</a:t>
            </a:r>
            <a:r>
              <a:rPr lang="cs-CZ" altLang="cs-CZ" sz="2800" dirty="0"/>
              <a:t> – oválný, kruhový, obdélný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násyp: </a:t>
            </a:r>
            <a:r>
              <a:rPr lang="cs-CZ" sz="2800" dirty="0"/>
              <a:t>  těleso z hlíny, po obvodu mělký příkop, plášť:  </a:t>
            </a:r>
            <a:r>
              <a:rPr lang="cs-CZ" altLang="cs-CZ" sz="2800" dirty="0"/>
              <a:t>zpevnění vrstvou kamení</a:t>
            </a:r>
            <a:r>
              <a:rPr lang="cs-CZ" altLang="cs-CZ" dirty="0"/>
              <a:t>, </a:t>
            </a:r>
            <a:r>
              <a:rPr lang="cs-CZ" sz="2900" dirty="0"/>
              <a:t>stopy po ohni (rituální)</a:t>
            </a:r>
          </a:p>
          <a:p>
            <a:pPr marL="0" indent="0">
              <a:buNone/>
              <a:defRPr/>
            </a:pPr>
            <a:r>
              <a:rPr lang="cs-CZ" sz="2900" dirty="0"/>
              <a:t> </a:t>
            </a:r>
          </a:p>
          <a:p>
            <a:pPr marL="0" indent="0">
              <a:buNone/>
              <a:defRPr/>
            </a:pPr>
            <a:r>
              <a:rPr lang="cs-CZ" sz="2900" dirty="0"/>
              <a:t>       </a:t>
            </a:r>
            <a:r>
              <a:rPr lang="cs-CZ" sz="2900" b="1" dirty="0"/>
              <a:t>a)  žárové hroby</a:t>
            </a:r>
            <a:r>
              <a:rPr lang="cs-CZ" sz="2900" dirty="0"/>
              <a:t>  –   L. </a:t>
            </a:r>
            <a:r>
              <a:rPr lang="cs-CZ" sz="2900" dirty="0" err="1"/>
              <a:t>Niederle</a:t>
            </a:r>
            <a:r>
              <a:rPr lang="cs-CZ" sz="2900" dirty="0"/>
              <a:t>  –  pohřby nad a pod úrovní: v násypu, pod povrchem v jámě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                   –  popelnicové a bez popelnic  (</a:t>
            </a:r>
            <a:r>
              <a:rPr lang="cs-CZ" sz="2900" dirty="0" err="1"/>
              <a:t>středohradištní</a:t>
            </a:r>
            <a:r>
              <a:rPr lang="cs-CZ" sz="2900" dirty="0"/>
              <a:t>:  žárové v menšině)</a:t>
            </a:r>
          </a:p>
          <a:p>
            <a:pPr marL="0" indent="0">
              <a:buNone/>
              <a:defRPr/>
            </a:pPr>
            <a:endParaRPr lang="cs-CZ" sz="2900" dirty="0"/>
          </a:p>
          <a:p>
            <a:pPr marL="0" indent="0">
              <a:buNone/>
              <a:defRPr/>
            </a:pPr>
            <a:r>
              <a:rPr lang="cs-CZ" sz="2900" i="1" dirty="0"/>
              <a:t>         </a:t>
            </a:r>
            <a:r>
              <a:rPr lang="cs-CZ" sz="2900" b="1" dirty="0"/>
              <a:t>b)  kostrové hroby   </a:t>
            </a:r>
            <a:r>
              <a:rPr lang="cs-CZ" sz="2900" dirty="0"/>
              <a:t>–   pohřby na úrovni:  bez úpravy, prosté, dřevěné desky, kamenný obklad či skříňky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pohřby v jámách:  tytéž varianty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vystýlání dna travinami, kožešinami, deskami, bednění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jámy s postranními výklenky (starší), schůdky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pohřební komory z kulatiny</a:t>
            </a:r>
          </a:p>
          <a:p>
            <a:pPr marL="0" indent="0">
              <a:buNone/>
              <a:defRPr/>
            </a:pPr>
            <a:r>
              <a:rPr lang="cs-CZ" sz="2200" dirty="0"/>
              <a:t> </a:t>
            </a:r>
          </a:p>
          <a:p>
            <a:pPr>
              <a:defRPr/>
            </a:pPr>
            <a:endParaRPr lang="cs-CZ" alt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D39415-C567-C982-9773-39C0B81DC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3118" r="37500" b="25294"/>
          <a:stretch/>
        </p:blipFill>
        <p:spPr>
          <a:xfrm>
            <a:off x="7134224" y="153884"/>
            <a:ext cx="3914775" cy="262741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">
            <a:extLst>
              <a:ext uri="{FF2B5EF4-FFF2-40B4-BE49-F238E27FC236}">
                <a16:creationId xmlns:a16="http://schemas.microsoft.com/office/drawing/2014/main" id="{64433D00-B6BB-4907-2F3B-32F331878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3500"/>
          <a:stretch>
            <a:fillRect/>
          </a:stretch>
        </p:blipFill>
        <p:spPr bwMode="auto">
          <a:xfrm>
            <a:off x="69297" y="462914"/>
            <a:ext cx="6530504" cy="500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601D6B6-873F-B386-AEDD-E06ACB5A6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/>
          <a:stretch>
            <a:fillRect/>
          </a:stretch>
        </p:blipFill>
        <p:spPr bwMode="auto">
          <a:xfrm>
            <a:off x="6168198" y="1676389"/>
            <a:ext cx="6023802" cy="480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6CFE24-7283-7C0C-8FD7-BF8BE92DE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7917" r="34453" b="13888"/>
          <a:stretch/>
        </p:blipFill>
        <p:spPr>
          <a:xfrm>
            <a:off x="1142999" y="284179"/>
            <a:ext cx="10220325" cy="57635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C1F4082-F4D2-2462-7EE8-27BFAA595FF7}"/>
              </a:ext>
            </a:extLst>
          </p:cNvPr>
          <p:cNvSpPr txBox="1"/>
          <p:nvPr/>
        </p:nvSpPr>
        <p:spPr>
          <a:xfrm>
            <a:off x="962024" y="6204489"/>
            <a:ext cx="1077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231F20"/>
                </a:solidFill>
                <a:latin typeface="NimbusSansDOT-ReguCond"/>
              </a:rPr>
              <a:t>Hluk – Hluboček</a:t>
            </a:r>
            <a:r>
              <a:rPr lang="cs-CZ" sz="1800" b="0" i="0" u="none" strike="noStrike" baseline="0" dirty="0">
                <a:solidFill>
                  <a:srgbClr val="231F20"/>
                </a:solidFill>
                <a:latin typeface="NimbusSansDOT-ReguCond"/>
              </a:rPr>
              <a:t>, mohylové pohřebiště „Na kroužku“.  Kostrové p</a:t>
            </a:r>
            <a:r>
              <a:rPr lang="pl-PL" sz="1800" b="0" i="0" u="none" strike="noStrike" baseline="0" dirty="0">
                <a:solidFill>
                  <a:srgbClr val="231F20"/>
                </a:solidFill>
                <a:latin typeface="NimbusSansDOT-ReguCond"/>
              </a:rPr>
              <a:t>ohřby na úrovni povrchu 1–2 a v jámách 2–3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969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4">
            <a:extLst>
              <a:ext uri="{FF2B5EF4-FFF2-40B4-BE49-F238E27FC236}">
                <a16:creationId xmlns:a16="http://schemas.microsoft.com/office/drawing/2014/main" id="{09B53BA5-31CE-D2CB-2472-B513839F0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" y="1605050"/>
            <a:ext cx="7883865" cy="52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8">
            <a:extLst>
              <a:ext uri="{FF2B5EF4-FFF2-40B4-BE49-F238E27FC236}">
                <a16:creationId xmlns:a16="http://schemas.microsoft.com/office/drawing/2014/main" id="{CA1BC41B-3110-C39E-0DC2-9166E4162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1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52" y="438943"/>
            <a:ext cx="3824288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9">
            <a:extLst>
              <a:ext uri="{FF2B5EF4-FFF2-40B4-BE49-F238E27FC236}">
                <a16:creationId xmlns:a16="http://schemas.microsoft.com/office/drawing/2014/main" id="{AFA14071-4B57-5C0F-AB78-5998CB419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2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" y="90852"/>
            <a:ext cx="2638836" cy="32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B1C42E48-1DE0-6642-03F3-A36030419800}"/>
              </a:ext>
            </a:extLst>
          </p:cNvPr>
          <p:cNvSpPr txBox="1">
            <a:spLocks/>
          </p:cNvSpPr>
          <p:nvPr/>
        </p:nvSpPr>
        <p:spPr>
          <a:xfrm>
            <a:off x="3646488" y="361950"/>
            <a:ext cx="3059112" cy="990600"/>
          </a:xfrm>
          <a:prstGeom prst="rect">
            <a:avLst/>
          </a:prstGeom>
        </p:spPr>
        <p:txBody>
          <a:bodyPr lIns="51435" tIns="25718" rIns="51435" bIns="25718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        </a:t>
            </a:r>
            <a:r>
              <a:rPr lang="cs-CZ" altLang="cs-CZ" sz="4800" b="1" dirty="0">
                <a:solidFill>
                  <a:srgbClr val="FF0000"/>
                </a:solidFill>
              </a:rPr>
              <a:t>Stěbořice</a:t>
            </a:r>
          </a:p>
          <a:p>
            <a:pPr>
              <a:defRPr/>
            </a:pPr>
            <a:r>
              <a:rPr lang="cs-CZ" altLang="cs-CZ" sz="4275" b="1" dirty="0">
                <a:solidFill>
                  <a:srgbClr val="FF0000"/>
                </a:solidFill>
              </a:rPr>
              <a:t>  </a:t>
            </a:r>
            <a:r>
              <a:rPr lang="cs-CZ" altLang="cs-CZ" sz="2850" b="1" dirty="0">
                <a:solidFill>
                  <a:srgbClr val="FF0000"/>
                </a:solidFill>
              </a:rPr>
              <a:t>kostrový mohylník, 2. pol. 9. stol.</a:t>
            </a:r>
            <a:r>
              <a:rPr lang="cs-CZ" altLang="cs-CZ" sz="2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4132CE8-9260-14F2-067C-26E7891BD9BA}"/>
              </a:ext>
            </a:extLst>
          </p:cNvPr>
          <p:cNvSpPr txBox="1"/>
          <p:nvPr/>
        </p:nvSpPr>
        <p:spPr>
          <a:xfrm flipH="1">
            <a:off x="1754189" y="5843818"/>
            <a:ext cx="39893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bg1"/>
                </a:solidFill>
              </a:rPr>
              <a:t>1952–1953, 1955 a 1961  </a:t>
            </a:r>
          </a:p>
          <a:p>
            <a:pPr>
              <a:defRPr/>
            </a:pPr>
            <a:r>
              <a:rPr lang="cs-CZ" b="1" dirty="0">
                <a:solidFill>
                  <a:schemeClr val="bg1"/>
                </a:solidFill>
              </a:rPr>
              <a:t> –  výzkum Lumíra </a:t>
            </a:r>
            <a:r>
              <a:rPr lang="cs-CZ" b="1" dirty="0" err="1">
                <a:solidFill>
                  <a:schemeClr val="bg1"/>
                </a:solidFill>
              </a:rPr>
              <a:t>Jisla</a:t>
            </a:r>
            <a:r>
              <a:rPr lang="cs-CZ" b="1" dirty="0">
                <a:solidFill>
                  <a:schemeClr val="bg1"/>
                </a:solidFill>
              </a:rPr>
              <a:t>                                                –   43 mohyl, 2. pol. 9. stol.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50B765-ECA2-B4DB-2539-1552D63A5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72" y="533400"/>
            <a:ext cx="11795029" cy="6324600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3.  Kostelní hřbitovy </a:t>
            </a:r>
          </a:p>
          <a:p>
            <a:pPr marL="0" indent="0">
              <a:buNone/>
              <a:defRPr/>
            </a:pPr>
            <a:endParaRPr lang="cs-CZ" sz="24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2400" b="1" dirty="0">
                <a:solidFill>
                  <a:srgbClr val="FF0000"/>
                </a:solidFill>
              </a:rPr>
              <a:t>     </a:t>
            </a:r>
            <a:r>
              <a:rPr lang="cs-CZ" sz="2000" dirty="0"/>
              <a:t>–  doklad upevňování křesťanství, bohatý inventář (elity)</a:t>
            </a:r>
          </a:p>
          <a:p>
            <a:pPr marL="0" indent="0">
              <a:buNone/>
              <a:defRPr/>
            </a:pPr>
            <a:r>
              <a:rPr lang="cs-CZ" sz="2000" dirty="0"/>
              <a:t>       –  </a:t>
            </a:r>
            <a:r>
              <a:rPr lang="cs-CZ" sz="2000" b="1" dirty="0"/>
              <a:t>9. stol:   </a:t>
            </a:r>
            <a:r>
              <a:rPr lang="cs-CZ" sz="2000" dirty="0"/>
              <a:t>hřbitovy (nekropole) u kostelů se stovkami hrobů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Mikulčice, </a:t>
            </a:r>
            <a:r>
              <a:rPr lang="cs-CZ" sz="2000" dirty="0" err="1"/>
              <a:t>Pohansko</a:t>
            </a:r>
            <a:r>
              <a:rPr lang="cs-CZ" sz="2000" dirty="0"/>
              <a:t>, St. Město</a:t>
            </a:r>
            <a:endParaRPr lang="cs-CZ" sz="2000" b="1" dirty="0"/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 err="1"/>
              <a:t>Pohansko</a:t>
            </a:r>
            <a:r>
              <a:rPr lang="cs-CZ" sz="2000" b="1" dirty="0"/>
              <a:t>  –  hřbitov u 1. kostela:  </a:t>
            </a:r>
            <a:r>
              <a:rPr lang="cs-CZ" sz="2000" dirty="0"/>
              <a:t>407 H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v areálu velmožského dvorce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M: 38%  Ž: 19% žen, D: 41% 2% neurčených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90 H  –  bohatých jedinců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32 H  –  ostruhy (5 H i se zbraněmi, 8 jen zbraně)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47 H  –  šperky </a:t>
            </a:r>
            <a:r>
              <a:rPr lang="cs-CZ" sz="2000" dirty="0" err="1"/>
              <a:t>byz</a:t>
            </a:r>
            <a:r>
              <a:rPr lang="cs-CZ" sz="2000" dirty="0"/>
              <a:t>.-orient. rázu, 3 H blatnicko-</a:t>
            </a:r>
            <a:r>
              <a:rPr lang="cs-CZ" sz="2000" dirty="0" err="1"/>
              <a:t>mikulčic</a:t>
            </a:r>
            <a:r>
              <a:rPr lang="cs-CZ" sz="2000" dirty="0"/>
              <a:t>. rázu                         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50 %  –  bez milodarů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</a:t>
            </a:r>
            <a:r>
              <a:rPr lang="cs-CZ" sz="2000" b="1" dirty="0"/>
              <a:t>–   jižní předhradí:  </a:t>
            </a:r>
            <a:r>
              <a:rPr lang="cs-CZ" sz="2000" dirty="0"/>
              <a:t>200 H ve skupinkách mezi sídlištními objekty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38915" name="Obrázek 1">
            <a:extLst>
              <a:ext uri="{FF2B5EF4-FFF2-40B4-BE49-F238E27FC236}">
                <a16:creationId xmlns:a16="http://schemas.microsoft.com/office/drawing/2014/main" id="{52D78B4E-446E-BC9F-2CA1-E40310AFC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801" y="4697236"/>
            <a:ext cx="1066549" cy="216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3">
            <a:extLst>
              <a:ext uri="{FF2B5EF4-FFF2-40B4-BE49-F238E27FC236}">
                <a16:creationId xmlns:a16="http://schemas.microsoft.com/office/drawing/2014/main" id="{1D64C478-FEE1-B0F9-9E08-B5CF55EFB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99" y="230540"/>
            <a:ext cx="3695504" cy="411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ovéPole 4">
            <a:extLst>
              <a:ext uri="{FF2B5EF4-FFF2-40B4-BE49-F238E27FC236}">
                <a16:creationId xmlns:a16="http://schemas.microsoft.com/office/drawing/2014/main" id="{068E38EF-864B-E82A-6771-EC4351213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1576" y="4935422"/>
            <a:ext cx="1933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1958:  </a:t>
            </a:r>
            <a:r>
              <a:rPr lang="cs-CZ" altLang="cs-CZ" sz="1600" dirty="0"/>
              <a:t>výzkum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pol. 9. stol.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Jednolodní: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18,65 x 7,2 m</a:t>
            </a:r>
            <a:endParaRPr lang="cs-CZ" altLang="cs-CZ" sz="1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0785D-497C-E132-EEEB-BDC7BEF7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125835"/>
            <a:ext cx="10515600" cy="1325563"/>
          </a:xfrm>
        </p:spPr>
        <p:txBody>
          <a:bodyPr/>
          <a:lstStyle/>
          <a:p>
            <a:r>
              <a:rPr lang="cs-CZ" dirty="0"/>
              <a:t>     </a:t>
            </a:r>
            <a:r>
              <a:rPr lang="cs-CZ" sz="3200" b="1" dirty="0">
                <a:solidFill>
                  <a:srgbClr val="FF0000"/>
                </a:solidFill>
              </a:rPr>
              <a:t>Hroby spojené s knížecím prostředím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1ED494-F2E1-9112-167B-2427F56F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154112"/>
            <a:ext cx="11782425" cy="5703888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Mojmír I.   –   Valy u Mikulčic: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</a:t>
            </a:r>
            <a:r>
              <a:rPr lang="pl-PL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240 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baziliky   (Josef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Poulík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) 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nákončí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 muž s praporcem („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labaro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“) a picí roh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symboly panovnické moci nebo atributy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pohanských bohů (Thor a Perun)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Svatopluka I. 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–   </a:t>
            </a:r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Valy u Mikulčic:  H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50/VI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 6. kostela    (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Zdeněk </a:t>
            </a:r>
            <a:r>
              <a:rPr lang="cs-CZ" sz="1800" dirty="0" err="1">
                <a:solidFill>
                  <a:srgbClr val="333333"/>
                </a:solidFill>
                <a:cs typeface="Calibri" panose="020F0502020204030204" pitchFamily="34" charset="0"/>
              </a:rPr>
              <a:t>Klanica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)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pozlacené ostruhy, opasek: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30–40letý muž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</a:t>
            </a:r>
            <a:r>
              <a:rPr lang="pl-PL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U. Hradiště – „Sady“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hrobka 12/59   Metodějova výšina   (Michal Lutovský)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hrobová kaple kostela s křížovou dispozici, muž 45–50 let, dva pozlacené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gombíky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okovaná dřevěná rakev vložená do dřevem obložené hrobové komory, obložené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kamennými plotnami, zalitými maltou (stopy malby)  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algn="l"/>
            <a:r>
              <a:rPr lang="cs-CZ" sz="1800" b="1" dirty="0"/>
              <a:t>Hroby v interiérech kostelů</a:t>
            </a:r>
            <a:r>
              <a:rPr lang="cs-CZ" sz="1800" dirty="0"/>
              <a:t>   –   Mikulčice:  v bazilice s jezdeckou výbavou (Metodějův s mečem a sekerou?)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279508-A6D3-E0B5-1A3B-950179F49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7" t="5038" r="9517" b="9130"/>
          <a:stretch/>
        </p:blipFill>
        <p:spPr>
          <a:xfrm>
            <a:off x="7985363" y="255165"/>
            <a:ext cx="4206637" cy="30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87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83EEA-F427-1F26-2048-FDD23671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617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Křížky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1AC049-23DC-93C9-A7BC-3F6EB988C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7" y="904875"/>
            <a:ext cx="12128914" cy="5934870"/>
          </a:xfrm>
        </p:spPr>
        <p:txBody>
          <a:bodyPr>
            <a:normAutofit/>
          </a:bodyPr>
          <a:lstStyle/>
          <a:p>
            <a:r>
              <a:rPr lang="cs-CZ" sz="2000" dirty="0">
                <a:effectLst/>
              </a:rPr>
              <a:t>Kouřil, P.: </a:t>
            </a:r>
            <a:r>
              <a:rPr lang="cs-CZ" sz="2000" dirty="0"/>
              <a:t>´2015: </a:t>
            </a:r>
            <a:r>
              <a:rPr lang="cs-CZ" sz="2000" dirty="0">
                <a:effectLst/>
              </a:rPr>
              <a:t>Archeologické doklady křesťanství v památkách hmotné kultury 9. až 10 století na Moravě se zaměřením na křížky. In: P. Kouřil, a kol.: Velká Morava a počátky křesťanství. Brno, 102–113.</a:t>
            </a:r>
          </a:p>
          <a:p>
            <a:endParaRPr lang="cs-CZ" sz="2000" dirty="0"/>
          </a:p>
          <a:p>
            <a:r>
              <a:rPr lang="cs-CZ" sz="1800" b="1" dirty="0"/>
              <a:t>I. Závěsné:  </a:t>
            </a:r>
            <a:r>
              <a:rPr lang="cs-CZ" sz="1800" dirty="0"/>
              <a:t>1.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rovnoramenné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(tzv. řeckého typu–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crux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quadrata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): 2. pol. 9. stol.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dirty="0"/>
              <a:t>                              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typ Dolní Věstonice:   plastické okraje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Bernhardsthal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Ukřižovaný v adoračním gestu 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2.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kosočtverečné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, olověné:  konec 9. – poč. 10. stol.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Velké Bílovice </a:t>
            </a:r>
            <a:r>
              <a:rPr lang="cs-CZ" sz="180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Mutěnice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Windegg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pPr algn="l"/>
            <a:r>
              <a:rPr lang="cs-CZ" sz="1800" b="1" dirty="0"/>
              <a:t>II. Procesní  </a:t>
            </a:r>
            <a:r>
              <a:rPr lang="cs-CZ" sz="1800" dirty="0"/>
              <a:t>–  s trnem</a:t>
            </a:r>
          </a:p>
          <a:p>
            <a:pPr marL="0" indent="0" algn="l">
              <a:buNone/>
            </a:pPr>
            <a:endParaRPr lang="cs-CZ" sz="1800" dirty="0"/>
          </a:p>
          <a:p>
            <a:pPr algn="l"/>
            <a:r>
              <a:rPr lang="cs-CZ" sz="1800" b="1" dirty="0"/>
              <a:t>Složení</a:t>
            </a:r>
            <a:r>
              <a:rPr lang="cs-CZ" sz="1800" dirty="0"/>
              <a:t>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totožné, jedna dílna, zakázková výroba </a:t>
            </a:r>
          </a:p>
          <a:p>
            <a:pPr marL="0" indent="0" algn="l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8C8658-68CC-5CED-D75A-8C2623734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6" t="26219" r="49312" b="56564"/>
          <a:stretch/>
        </p:blipFill>
        <p:spPr>
          <a:xfrm>
            <a:off x="9916157" y="1567237"/>
            <a:ext cx="2212756" cy="12011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74F38F5-4A74-83FC-2272-7FCD98B10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2" t="8142" r="62833" b="79846"/>
          <a:stretch/>
        </p:blipFill>
        <p:spPr>
          <a:xfrm>
            <a:off x="7726358" y="1623237"/>
            <a:ext cx="2250142" cy="12750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71766F-FE51-E878-7041-8CD6F627ED43}"/>
              </a:ext>
            </a:extLst>
          </p:cNvPr>
          <p:cNvSpPr txBox="1"/>
          <p:nvPr/>
        </p:nvSpPr>
        <p:spPr>
          <a:xfrm>
            <a:off x="7887925" y="2777706"/>
            <a:ext cx="230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Dolní Věstonice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0F02CE-D6C9-C603-B787-5C628E35DDE7}"/>
              </a:ext>
            </a:extLst>
          </p:cNvPr>
          <p:cNvSpPr txBox="1"/>
          <p:nvPr/>
        </p:nvSpPr>
        <p:spPr>
          <a:xfrm>
            <a:off x="10120220" y="2698071"/>
            <a:ext cx="204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Bernhardsthal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308A2E-F27F-C4BE-FFF0-137FCDBD1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5" t="16958" r="12879" b="49828"/>
          <a:stretch/>
        </p:blipFill>
        <p:spPr>
          <a:xfrm>
            <a:off x="3082562" y="4982894"/>
            <a:ext cx="1895476" cy="11707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0FC3B9-D11D-0B07-9927-EEB25B7FE8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2341" t="43356" r="16408" b="36540"/>
          <a:stretch/>
        </p:blipFill>
        <p:spPr>
          <a:xfrm>
            <a:off x="5863862" y="3549017"/>
            <a:ext cx="2024063" cy="10771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CDDB8A-60E9-7777-BEA6-5F75C7A686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2" t="37778" r="68828" b="41227"/>
          <a:stretch/>
        </p:blipFill>
        <p:spPr>
          <a:xfrm>
            <a:off x="7887924" y="3457523"/>
            <a:ext cx="2088575" cy="116076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219720B-E669-3F2C-4827-E2E0419BB9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64" t="24444" r="67140" b="56233"/>
          <a:stretch/>
        </p:blipFill>
        <p:spPr>
          <a:xfrm>
            <a:off x="10082835" y="3488386"/>
            <a:ext cx="2175839" cy="10239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5593C173-6EC0-B860-D0FE-3D7A6D37B4D2}"/>
              </a:ext>
            </a:extLst>
          </p:cNvPr>
          <p:cNvSpPr txBox="1"/>
          <p:nvPr/>
        </p:nvSpPr>
        <p:spPr>
          <a:xfrm>
            <a:off x="5943520" y="4546402"/>
            <a:ext cx="181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</a:rPr>
              <a:t>typ Velké Bílovice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50F6B24-78C0-F429-DD09-692B22D95C6B}"/>
              </a:ext>
            </a:extLst>
          </p:cNvPr>
          <p:cNvSpPr txBox="1"/>
          <p:nvPr/>
        </p:nvSpPr>
        <p:spPr>
          <a:xfrm>
            <a:off x="10484629" y="4526324"/>
            <a:ext cx="137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Windeg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3C49CB0-13DF-A3C1-308A-C1755DDAD5B0}"/>
              </a:ext>
            </a:extLst>
          </p:cNvPr>
          <p:cNvSpPr txBox="1"/>
          <p:nvPr/>
        </p:nvSpPr>
        <p:spPr>
          <a:xfrm>
            <a:off x="8254103" y="4537749"/>
            <a:ext cx="144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Mutěnice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827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F4F4EA-F966-0211-1D17-AB25B31F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551"/>
            <a:ext cx="9763125" cy="68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97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B17A69-2417-1F2F-B64B-F0A43F47E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447675"/>
            <a:ext cx="11544300" cy="64103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200" b="1" dirty="0"/>
              <a:t>Mužské hroby</a:t>
            </a:r>
            <a:r>
              <a:rPr lang="cs-CZ" sz="2200" b="1" dirty="0">
                <a:solidFill>
                  <a:srgbClr val="FF0000"/>
                </a:solidFill>
              </a:rPr>
              <a:t>  </a:t>
            </a:r>
            <a:r>
              <a:rPr lang="cs-CZ" sz="2200" dirty="0"/>
              <a:t>–  zbraně (militaria):  meče, sekery (bradatice), kopí, šipky, nože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–  jezdecká výstroj:  uzdění (udidlo aj.), ostruhy, třmeny, udidla,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–  užitkové předměty:  vědérka, srpy, ocílky, křesací kameny, brousky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Ženské hroby  </a:t>
            </a:r>
            <a:r>
              <a:rPr lang="cs-CZ" sz="2200" dirty="0"/>
              <a:t>–  podunajský šperk:  jednoduchý, drátěný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–  šperk </a:t>
            </a:r>
            <a:r>
              <a:rPr lang="cs-CZ" sz="2200" dirty="0" err="1"/>
              <a:t>veligradskeho</a:t>
            </a:r>
            <a:r>
              <a:rPr lang="cs-CZ" sz="2200" dirty="0"/>
              <a:t> typu:   </a:t>
            </a:r>
            <a:r>
              <a:rPr lang="cs-CZ" sz="2200" dirty="0" err="1"/>
              <a:t>byzantsko</a:t>
            </a:r>
            <a:r>
              <a:rPr lang="cs-CZ" sz="2200" dirty="0"/>
              <a:t>–orientálního charakteru 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     náhrdelníky, </a:t>
            </a:r>
            <a:r>
              <a:rPr lang="cs-CZ" sz="2200" dirty="0" err="1"/>
              <a:t>kaptorgy</a:t>
            </a:r>
            <a:r>
              <a:rPr lang="cs-CZ" sz="2200" dirty="0"/>
              <a:t>, </a:t>
            </a:r>
            <a:r>
              <a:rPr lang="cs-CZ" sz="2200" dirty="0" err="1"/>
              <a:t>gombíky</a:t>
            </a:r>
            <a:r>
              <a:rPr lang="cs-CZ" sz="2200" dirty="0"/>
              <a:t>, drobné předměty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Dětské hroby  </a:t>
            </a:r>
            <a:r>
              <a:rPr lang="cs-CZ" sz="2200" dirty="0"/>
              <a:t>–  zbraně:  příslušnosti k vyšší bojovnické vrstvě, prestižní postavení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–  šperky: „posmrtná svatba“ (symbolická svatba neprovdané dívky) </a:t>
            </a:r>
          </a:p>
          <a:p>
            <a:pPr marL="0" indent="0">
              <a:buNone/>
              <a:defRPr/>
            </a:pPr>
            <a:r>
              <a:rPr lang="cs-CZ" sz="2200" dirty="0"/>
              <a:t>                              –  rolničky či skleněné </a:t>
            </a:r>
            <a:r>
              <a:rPr lang="cs-CZ" sz="2200" dirty="0" err="1"/>
              <a:t>gombíky</a:t>
            </a:r>
            <a:r>
              <a:rPr lang="cs-CZ" sz="2200" dirty="0"/>
              <a:t> </a:t>
            </a:r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>
          <a:xfrm>
            <a:off x="2419350" y="-95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Mocenské síly v Evropě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" y="962025"/>
            <a:ext cx="11982450" cy="58959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1. Slované:  </a:t>
            </a:r>
            <a:r>
              <a:rPr lang="cs-CZ" altLang="cs-CZ" sz="1800" b="1" dirty="0">
                <a:cs typeface="Arial" panose="020B0604020202020204" pitchFamily="34" charset="0"/>
              </a:rPr>
              <a:t>Sámova říše: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cs typeface="Arial" panose="020B0604020202020204" pitchFamily="34" charset="0"/>
              </a:rPr>
              <a:t>623/4; 632</a:t>
            </a:r>
            <a:r>
              <a:rPr lang="cs-CZ" altLang="cs-CZ" sz="1800" dirty="0">
                <a:cs typeface="Arial" panose="020B0604020202020204" pitchFamily="34" charset="0"/>
              </a:rPr>
              <a:t>: </a:t>
            </a:r>
            <a:r>
              <a:rPr lang="cs-CZ" altLang="cs-CZ" sz="1800" dirty="0" err="1">
                <a:cs typeface="Arial" panose="020B0604020202020204" pitchFamily="34" charset="0"/>
              </a:rPr>
              <a:t>Vogastisburk</a:t>
            </a:r>
            <a:r>
              <a:rPr lang="cs-CZ" altLang="cs-CZ" sz="1800" dirty="0">
                <a:cs typeface="Arial" panose="020B0604020202020204" pitchFamily="34" charset="0"/>
              </a:rPr>
              <a:t>, 805-6: vpády franských vojsk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Velkomoravská říše: </a:t>
            </a:r>
            <a:r>
              <a:rPr lang="cs-CZ" altLang="cs-CZ" sz="1800" dirty="0"/>
              <a:t>raná forma státu: </a:t>
            </a:r>
            <a:r>
              <a:rPr lang="cs-CZ" altLang="cs-CZ" sz="1800" b="1" dirty="0"/>
              <a:t>822</a:t>
            </a:r>
            <a:r>
              <a:rPr lang="cs-CZ" altLang="cs-CZ" sz="1800" dirty="0"/>
              <a:t> (Moravané ve Frankfurtu) – </a:t>
            </a:r>
            <a:r>
              <a:rPr lang="cs-CZ" altLang="cs-CZ" sz="1800" b="1" dirty="0"/>
              <a:t>907</a:t>
            </a:r>
            <a:r>
              <a:rPr lang="cs-CZ" altLang="cs-CZ" sz="1800" dirty="0"/>
              <a:t>: porážka Maďary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Bulharská říše:  681</a:t>
            </a:r>
            <a:r>
              <a:rPr lang="cs-CZ" altLang="cs-CZ" sz="1800" dirty="0"/>
              <a:t>: založena </a:t>
            </a:r>
            <a:r>
              <a:rPr lang="cs-CZ" altLang="cs-CZ" sz="1800" dirty="0" err="1"/>
              <a:t>Asparuchem</a:t>
            </a:r>
            <a:r>
              <a:rPr lang="cs-CZ" altLang="cs-CZ" sz="1800" dirty="0"/>
              <a:t>; </a:t>
            </a:r>
            <a:r>
              <a:rPr lang="cs-CZ" altLang="cs-CZ" sz="1800" b="1" dirty="0"/>
              <a:t>865</a:t>
            </a:r>
            <a:r>
              <a:rPr lang="cs-CZ" altLang="cs-CZ" sz="1800" dirty="0"/>
              <a:t>: Boris I. přijímá křesťanství (1. říše do 1018)</a:t>
            </a:r>
          </a:p>
          <a:p>
            <a:pPr marL="609600" indent="-60960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Kyjevská Rus:  860</a:t>
            </a:r>
            <a:r>
              <a:rPr lang="cs-CZ" altLang="cs-CZ" sz="1800" dirty="0"/>
              <a:t>: </a:t>
            </a:r>
            <a:r>
              <a:rPr lang="cs-CZ" altLang="cs-CZ" sz="1800" b="1" dirty="0" err="1"/>
              <a:t>Rurig</a:t>
            </a:r>
            <a:r>
              <a:rPr lang="cs-CZ" altLang="cs-CZ" sz="1800" dirty="0"/>
              <a:t> (skandinávský Viking) ovládl Novgorod, družiníci </a:t>
            </a:r>
            <a:r>
              <a:rPr lang="cs-CZ" altLang="cs-CZ" sz="1800" b="1" dirty="0" err="1"/>
              <a:t>Askold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Dir</a:t>
            </a:r>
            <a:r>
              <a:rPr lang="cs-CZ" altLang="cs-CZ" sz="1800" dirty="0"/>
              <a:t> Kyjev   </a:t>
            </a:r>
            <a:r>
              <a:rPr lang="cs-CZ" altLang="cs-CZ" sz="1800" b="1" dirty="0"/>
              <a:t>864:</a:t>
            </a:r>
            <a:r>
              <a:rPr lang="cs-CZ" altLang="cs-CZ" sz="1800" dirty="0"/>
              <a:t>  </a:t>
            </a:r>
            <a:r>
              <a:rPr lang="cs-CZ" altLang="cs-CZ" sz="1800" b="1" dirty="0"/>
              <a:t>biskupství v Kyjevě </a:t>
            </a: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b="1" dirty="0"/>
              <a:t>                                                  882</a:t>
            </a:r>
            <a:r>
              <a:rPr lang="cs-CZ" altLang="cs-CZ" sz="1800" dirty="0"/>
              <a:t>:  </a:t>
            </a:r>
            <a:r>
              <a:rPr lang="cs-CZ" altLang="cs-CZ" sz="1800" b="1" dirty="0"/>
              <a:t>Oleg</a:t>
            </a:r>
            <a:r>
              <a:rPr lang="cs-CZ" altLang="cs-CZ" sz="1800" dirty="0"/>
              <a:t> ovládl Kyjev (vládl za </a:t>
            </a:r>
            <a:r>
              <a:rPr lang="cs-CZ" altLang="cs-CZ" sz="1800" dirty="0" err="1"/>
              <a:t>Rurigova</a:t>
            </a:r>
            <a:r>
              <a:rPr lang="cs-CZ" altLang="cs-CZ" sz="1800" dirty="0"/>
              <a:t> syna </a:t>
            </a:r>
            <a:r>
              <a:rPr lang="cs-CZ" altLang="cs-CZ" sz="1800" b="1" dirty="0"/>
              <a:t>Igora)   988:</a:t>
            </a:r>
            <a:r>
              <a:rPr lang="cs-CZ" altLang="cs-CZ" sz="1800" dirty="0"/>
              <a:t> za </a:t>
            </a:r>
            <a:r>
              <a:rPr lang="cs-CZ" altLang="cs-CZ" sz="1800" b="1" dirty="0"/>
              <a:t>Vladimíra</a:t>
            </a:r>
            <a:r>
              <a:rPr lang="cs-CZ" altLang="cs-CZ" sz="1800" dirty="0"/>
              <a:t> křesťanství státní náboženství)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2.  Avaři:  </a:t>
            </a:r>
            <a:r>
              <a:rPr lang="cs-CZ" altLang="cs-CZ" sz="1800" b="1" dirty="0" err="1">
                <a:cs typeface="Arial" panose="020B0604020202020204" pitchFamily="34" charset="0"/>
              </a:rPr>
              <a:t>Kaganát</a:t>
            </a:r>
            <a:r>
              <a:rPr lang="cs-CZ" altLang="cs-CZ" sz="1800" b="1" dirty="0">
                <a:cs typeface="Arial" panose="020B0604020202020204" pitchFamily="34" charset="0"/>
              </a:rPr>
              <a:t>: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2. pol. 6. stol.:  </a:t>
            </a:r>
            <a:r>
              <a:rPr lang="cs-CZ" altLang="cs-CZ" sz="1800" dirty="0">
                <a:cs typeface="Arial" panose="020B0604020202020204" pitchFamily="34" charset="0"/>
              </a:rPr>
              <a:t>organizace kočovnického typu   </a:t>
            </a:r>
            <a:r>
              <a:rPr lang="cs-CZ" altLang="cs-CZ" sz="1800" b="1" dirty="0">
                <a:cs typeface="Arial" panose="020B0604020202020204" pitchFamily="34" charset="0"/>
              </a:rPr>
              <a:t>791:</a:t>
            </a:r>
            <a:r>
              <a:rPr lang="cs-CZ" altLang="cs-CZ" sz="1800" dirty="0">
                <a:cs typeface="Arial" panose="020B0604020202020204" pitchFamily="34" charset="0"/>
              </a:rPr>
              <a:t> poraženi Karlem Velikým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3.  Byzantská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>
                <a:cs typeface="Arial" panose="020B0604020202020204" pitchFamily="34" charset="0"/>
              </a:rPr>
              <a:t>snahy o obnovu  římského impéria:  rozmach za  </a:t>
            </a:r>
            <a:r>
              <a:rPr lang="cs-CZ" altLang="cs-CZ" sz="1800" dirty="0" err="1">
                <a:cs typeface="Arial" panose="020B0604020202020204" pitchFamily="34" charset="0"/>
              </a:rPr>
              <a:t>Justiniana</a:t>
            </a:r>
            <a:r>
              <a:rPr lang="cs-CZ" altLang="cs-CZ" sz="1800" dirty="0">
                <a:cs typeface="Arial" panose="020B0604020202020204" pitchFamily="34" charset="0"/>
              </a:rPr>
              <a:t> I. (527 – 565)                                        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4.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Franská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>
                <a:cs typeface="Arial" panose="020B0604020202020204" pitchFamily="34" charset="0"/>
              </a:rPr>
              <a:t>celá západní Evropa od Atlantiku po Sasko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Merovejci</a:t>
            </a:r>
            <a:r>
              <a:rPr lang="cs-CZ" altLang="cs-CZ" sz="1800" dirty="0">
                <a:cs typeface="Arial" panose="020B0604020202020204" pitchFamily="34" charset="0"/>
              </a:rPr>
              <a:t>  – </a:t>
            </a:r>
            <a:r>
              <a:rPr lang="cs-CZ" altLang="cs-CZ" sz="1800" b="1" dirty="0" err="1">
                <a:solidFill>
                  <a:srgbClr val="FF0000"/>
                </a:solidFill>
                <a:cs typeface="Arial" panose="020B0604020202020204" pitchFamily="34" charset="0"/>
              </a:rPr>
              <a:t>Chlodvík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I. </a:t>
            </a:r>
            <a:r>
              <a:rPr lang="cs-CZ" alt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(481-511):  sjednotil franské kmeny ve F a Ň ,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498/9: přijal křest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Karel </a:t>
            </a:r>
            <a:r>
              <a:rPr lang="cs-CZ" altLang="cs-CZ" sz="1800" b="1" dirty="0" err="1">
                <a:cs typeface="Arial" panose="020B0604020202020204" pitchFamily="34" charset="0"/>
              </a:rPr>
              <a:t>Martel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(688/89-741): porazil muslimy u </a:t>
            </a:r>
            <a:r>
              <a:rPr lang="cs-CZ" altLang="cs-CZ" sz="1800" dirty="0" err="1">
                <a:cs typeface="Arial" panose="020B0604020202020204" pitchFamily="34" charset="0"/>
              </a:rPr>
              <a:t>Poitiers</a:t>
            </a:r>
            <a:r>
              <a:rPr lang="cs-CZ" altLang="cs-CZ" sz="1800" dirty="0">
                <a:cs typeface="Arial" panose="020B0604020202020204" pitchFamily="34" charset="0"/>
              </a:rPr>
              <a:t> (732); </a:t>
            </a:r>
            <a:r>
              <a:rPr lang="cs-CZ" altLang="cs-CZ" sz="1800" b="1" dirty="0">
                <a:cs typeface="Arial" panose="020B0604020202020204" pitchFamily="34" charset="0"/>
              </a:rPr>
              <a:t>751</a:t>
            </a:r>
            <a:r>
              <a:rPr lang="cs-CZ" altLang="cs-CZ" sz="1800" dirty="0">
                <a:cs typeface="Arial" panose="020B0604020202020204" pitchFamily="34" charset="0"/>
              </a:rPr>
              <a:t>: korunován </a:t>
            </a:r>
            <a:r>
              <a:rPr lang="fi-FI" altLang="cs-CZ" sz="1800" b="1" dirty="0">
                <a:cs typeface="Arial" panose="020B0604020202020204" pitchFamily="34" charset="0"/>
              </a:rPr>
              <a:t>Pipin III. Kratk</a:t>
            </a:r>
            <a:r>
              <a:rPr lang="cs-CZ" altLang="cs-CZ" sz="1800" b="1" dirty="0">
                <a:cs typeface="Arial" panose="020B0604020202020204" pitchFamily="34" charset="0"/>
              </a:rPr>
              <a:t>ý</a:t>
            </a:r>
            <a:r>
              <a:rPr lang="fi-FI" altLang="cs-CZ" sz="1800" b="1" dirty="0">
                <a:cs typeface="Arial" panose="020B0604020202020204" pitchFamily="34" charset="0"/>
              </a:rPr>
              <a:t> </a:t>
            </a:r>
            <a:r>
              <a:rPr lang="fi-FI" altLang="cs-CZ" sz="1800" dirty="0">
                <a:cs typeface="Arial" panose="020B0604020202020204" pitchFamily="34" charset="0"/>
              </a:rPr>
              <a:t>(714/15</a:t>
            </a:r>
            <a:r>
              <a:rPr lang="cs-CZ" altLang="cs-CZ" sz="1800" dirty="0">
                <a:cs typeface="Arial" panose="020B0604020202020204" pitchFamily="34" charset="0"/>
              </a:rPr>
              <a:t>-</a:t>
            </a:r>
            <a:r>
              <a:rPr lang="fi-FI" altLang="cs-CZ" sz="1800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)                                                    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 err="1">
                <a:cs typeface="Arial" panose="020B0604020202020204" pitchFamily="34" charset="0"/>
              </a:rPr>
              <a:t>Childerich</a:t>
            </a:r>
            <a:r>
              <a:rPr lang="cs-CZ" altLang="cs-CZ" sz="1800" b="1" dirty="0">
                <a:cs typeface="Arial" panose="020B0604020202020204" pitchFamily="34" charset="0"/>
              </a:rPr>
              <a:t> III. </a:t>
            </a:r>
            <a:r>
              <a:rPr lang="cs-CZ" altLang="cs-CZ" sz="1800" dirty="0">
                <a:cs typeface="Arial" panose="020B0604020202020204" pitchFamily="34" charset="0"/>
              </a:rPr>
              <a:t>(743-751): </a:t>
            </a:r>
            <a:r>
              <a:rPr lang="cs-CZ" altLang="cs-CZ" sz="1800" dirty="0" err="1">
                <a:cs typeface="Arial" panose="020B0604020202020204" pitchFamily="34" charset="0"/>
              </a:rPr>
              <a:t>Pipinem</a:t>
            </a:r>
            <a:r>
              <a:rPr lang="cs-CZ" altLang="cs-CZ" sz="1800" dirty="0">
                <a:cs typeface="Arial" panose="020B0604020202020204" pitchFamily="34" charset="0"/>
              </a:rPr>
              <a:t> poslán do kláštera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Karlovci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dirty="0">
                <a:cs typeface="Arial" panose="020B0604020202020204" pitchFamily="34" charset="0"/>
              </a:rPr>
              <a:t> –   </a:t>
            </a:r>
            <a:r>
              <a:rPr lang="cs-CZ" altLang="cs-CZ" sz="1800" b="1" dirty="0">
                <a:cs typeface="Arial" panose="020B0604020202020204" pitchFamily="34" charset="0"/>
              </a:rPr>
              <a:t>Karel Veliký </a:t>
            </a:r>
            <a:r>
              <a:rPr lang="cs-CZ" altLang="cs-CZ" sz="1800" dirty="0">
                <a:cs typeface="Arial" panose="020B0604020202020204" pitchFamily="34" charset="0"/>
              </a:rPr>
              <a:t>(768-814): </a:t>
            </a:r>
            <a:r>
              <a:rPr lang="cs-CZ" altLang="cs-CZ" sz="1800" b="1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: král, </a:t>
            </a:r>
            <a:r>
              <a:rPr lang="cs-CZ" altLang="cs-CZ" sz="1800" b="1" dirty="0">
                <a:cs typeface="Arial" panose="020B0604020202020204" pitchFamily="34" charset="0"/>
              </a:rPr>
              <a:t>800</a:t>
            </a:r>
            <a:r>
              <a:rPr lang="cs-CZ" altLang="cs-CZ" sz="1800" dirty="0">
                <a:cs typeface="Arial" panose="020B0604020202020204" pitchFamily="34" charset="0"/>
              </a:rPr>
              <a:t>: císař             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 Ludvík Pobožný </a:t>
            </a:r>
            <a:r>
              <a:rPr lang="cs-CZ" altLang="cs-CZ" sz="1800" dirty="0">
                <a:cs typeface="Arial" panose="020B0604020202020204" pitchFamily="34" charset="0"/>
              </a:rPr>
              <a:t>- syn Karla, 817: zákoník </a:t>
            </a:r>
            <a:r>
              <a:rPr lang="cs-CZ" altLang="cs-CZ" sz="1800" dirty="0" err="1">
                <a:cs typeface="Arial" panose="020B0604020202020204" pitchFamily="34" charset="0"/>
              </a:rPr>
              <a:t>Ordinatio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imperii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843</a:t>
            </a:r>
            <a:r>
              <a:rPr lang="cs-CZ" alt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cs-CZ" altLang="cs-CZ" sz="1800" dirty="0">
                <a:cs typeface="Arial" panose="020B0604020202020204" pitchFamily="34" charset="0"/>
              </a:rPr>
              <a:t>–  </a:t>
            </a:r>
            <a:r>
              <a:rPr lang="cs-CZ" altLang="cs-CZ" sz="1800" b="1" dirty="0">
                <a:cs typeface="Arial" panose="020B0604020202020204" pitchFamily="34" charset="0"/>
              </a:rPr>
              <a:t>Verdunská smlouva</a:t>
            </a:r>
            <a:r>
              <a:rPr lang="cs-CZ" altLang="cs-CZ" sz="1800" dirty="0">
                <a:cs typeface="Arial" panose="020B0604020202020204" pitchFamily="34" charset="0"/>
              </a:rPr>
              <a:t>:  rozdělení říše na 3 části: </a:t>
            </a:r>
            <a:r>
              <a:rPr lang="cs-CZ" altLang="cs-CZ" sz="1800" b="1" dirty="0">
                <a:cs typeface="Arial" panose="020B0604020202020204" pitchFamily="34" charset="0"/>
              </a:rPr>
              <a:t>Lothar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b="1" dirty="0">
                <a:cs typeface="Arial" panose="020B0604020202020204" pitchFamily="34" charset="0"/>
              </a:rPr>
              <a:t>Karel Holý </a:t>
            </a:r>
            <a:r>
              <a:rPr lang="cs-CZ" altLang="cs-CZ" sz="1800" dirty="0">
                <a:cs typeface="Arial" panose="020B0604020202020204" pitchFamily="34" charset="0"/>
              </a:rPr>
              <a:t>a </a:t>
            </a:r>
            <a:r>
              <a:rPr lang="cs-CZ" altLang="cs-CZ" sz="1800" b="1" dirty="0">
                <a:cs typeface="Arial" panose="020B0604020202020204" pitchFamily="34" charset="0"/>
              </a:rPr>
              <a:t>Ludvík Němec 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Ludvík IV. Dítě </a:t>
            </a:r>
            <a:r>
              <a:rPr lang="cs-CZ" altLang="cs-CZ" sz="1800" dirty="0">
                <a:cs typeface="Arial" panose="020B0604020202020204" pitchFamily="34" charset="0"/>
              </a:rPr>
              <a:t>(† 911) - poslední Karlovec (</a:t>
            </a:r>
            <a:r>
              <a:rPr lang="cs-CZ" altLang="cs-CZ" sz="1800" dirty="0" err="1">
                <a:cs typeface="Arial" panose="020B0604020202020204" pitchFamily="34" charset="0"/>
              </a:rPr>
              <a:t>východoft</a:t>
            </a:r>
            <a:r>
              <a:rPr lang="cs-CZ" altLang="cs-CZ" sz="1800" dirty="0">
                <a:cs typeface="Arial" panose="020B0604020202020204" pitchFamily="34" charset="0"/>
              </a:rPr>
              <a:t>. ř.)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 err="1">
                <a:cs typeface="Arial" panose="020B0604020202020204" pitchFamily="34" charset="0"/>
              </a:rPr>
              <a:t>Ottoni</a:t>
            </a:r>
            <a:r>
              <a:rPr lang="cs-CZ" altLang="cs-CZ" sz="1800" b="1" u="sng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 –    </a:t>
            </a:r>
            <a:r>
              <a:rPr lang="cs-CZ" altLang="cs-CZ" sz="1800" b="1" dirty="0">
                <a:cs typeface="Arial" panose="020B0604020202020204" pitchFamily="34" charset="0"/>
              </a:rPr>
              <a:t>Jindřich Ptáčník </a:t>
            </a:r>
            <a:r>
              <a:rPr lang="cs-CZ" altLang="cs-CZ" sz="1800" dirty="0">
                <a:cs typeface="Arial" panose="020B0604020202020204" pitchFamily="34" charset="0"/>
              </a:rPr>
              <a:t>(919-936): zakladatel saské vládnoucí dynastie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Ota Veliký </a:t>
            </a:r>
            <a:r>
              <a:rPr lang="cs-CZ" altLang="cs-CZ" sz="1800" dirty="0">
                <a:cs typeface="Arial" panose="020B0604020202020204" pitchFamily="34" charset="0"/>
              </a:rPr>
              <a:t>(936-973): boj proti polabským Slovanům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5.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Islámský stát</a:t>
            </a:r>
            <a:r>
              <a:rPr lang="cs-CZ" altLang="cs-CZ" sz="1800" b="1" dirty="0">
                <a:cs typeface="Arial" panose="020B0604020202020204" pitchFamily="34" charset="0"/>
              </a:rPr>
              <a:t>:  8. stol.:   </a:t>
            </a:r>
            <a:r>
              <a:rPr lang="cs-CZ" altLang="cs-CZ" sz="1800" dirty="0">
                <a:cs typeface="Arial" panose="020B0604020202020204" pitchFamily="34" charset="0"/>
              </a:rPr>
              <a:t>část Pyrenejského poloostrova</a:t>
            </a:r>
          </a:p>
        </p:txBody>
      </p:sp>
    </p:spTree>
    <p:extLst>
      <p:ext uri="{BB962C8B-B14F-4D97-AF65-F5344CB8AC3E}">
        <p14:creationId xmlns:p14="http://schemas.microsoft.com/office/powerpoint/2010/main" val="1007911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48A68-A4EA-B45F-ED1A-84559F4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8445"/>
            <a:ext cx="10515600" cy="1325563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Užitkové předměty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A86567-E9BB-9FA5-638F-376D3E956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257300"/>
            <a:ext cx="11696700" cy="5600700"/>
          </a:xfrm>
        </p:spPr>
        <p:txBody>
          <a:bodyPr>
            <a:normAutofit/>
          </a:bodyPr>
          <a:lstStyle/>
          <a:p>
            <a:r>
              <a:rPr lang="cs-CZ" sz="2000" b="1" dirty="0"/>
              <a:t> Ozdoby</a:t>
            </a:r>
            <a:r>
              <a:rPr lang="cs-CZ" sz="2000" dirty="0"/>
              <a:t>  –  náušnice, náhrdelníky, závěsky, prsteny, čelenky, jehlice</a:t>
            </a:r>
          </a:p>
          <a:p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Součásti oděvu</a:t>
            </a:r>
            <a:r>
              <a:rPr lang="cs-CZ" sz="2000" dirty="0"/>
              <a:t>  –  </a:t>
            </a:r>
            <a:r>
              <a:rPr lang="cs-CZ" sz="2000" dirty="0" err="1"/>
              <a:t>gombíky</a:t>
            </a:r>
            <a:r>
              <a:rPr lang="cs-CZ" sz="2000" dirty="0"/>
              <a:t>,  knoflíky, garnitury opasků, rolničky</a:t>
            </a:r>
          </a:p>
          <a:p>
            <a:pPr marL="0" indent="0">
              <a:buNone/>
            </a:pPr>
            <a:endParaRPr lang="cs-CZ" sz="2000" dirty="0"/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Toaletní potřeby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1.  hřebeny:   trojdílné s postranními lištami a bronzovými nýty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2.  břitvy:   obyčejné nože</a:t>
            </a:r>
          </a:p>
          <a:p>
            <a:pPr marL="0" indent="0" algn="just">
              <a:buNone/>
            </a:pPr>
            <a:endParaRPr lang="cs-CZ" sz="20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Drobné nástroje a domácí potřeby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1.  přesleny:   hliněné, kamenné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2.  jehly a háčky:   železné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3.  jehelníčky:  bronzové válečky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 4.  nůžky, srpy:  ocelový plech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 5.  ocílky a křesadla:  lyrovité tvary, k rozdělávání ohně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  6.  srpy:  plechové, k sečení píce pro koně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2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0F2845-D43A-81B6-6C34-FB23991E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457200"/>
            <a:ext cx="11687175" cy="6400799"/>
          </a:xfrm>
        </p:spPr>
        <p:txBody>
          <a:bodyPr>
            <a:norm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</a:rPr>
              <a:t>Velmožské a bojovnické hroby:</a:t>
            </a:r>
          </a:p>
          <a:p>
            <a:pPr algn="l"/>
            <a:endParaRPr lang="cs-CZ" sz="2400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opasky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odznak vyššího sociálního postavení (statusový symbol)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sloužily k zavěšení meče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pásové garnitury: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přezky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obdéln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é tvary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plochá destička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</a:t>
            </a:r>
            <a:r>
              <a:rPr lang="cs-CZ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průvlečky</a:t>
            </a: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kruhové, oválné, obdélníkové</a:t>
            </a:r>
          </a:p>
          <a:p>
            <a:pPr marL="0" indent="0" algn="just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nákončí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protáhlý, obdélný tvar, 1 až 2 nýty</a:t>
            </a:r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závěsy meče:  křížové 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předvelkomoravské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8. stol.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trojlisté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velkomor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. 9. stol., typ Závada 9.–10. stol., typ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Marsum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(k.</a:t>
            </a:r>
            <a:r>
              <a:rPr lang="cs-CZ" sz="2000" b="0" i="0" u="none" strike="noStrike" baseline="0" dirty="0"/>
              <a:t> 9.–poč. 10. st.)</a:t>
            </a:r>
            <a:endParaRPr lang="cs-CZ" sz="20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BCDAD4-A190-AC2A-93B5-0EF4B7B2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213" y="0"/>
            <a:ext cx="4179788" cy="27776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AE14D8-9D4C-EDB5-D888-0056A2ADE532}"/>
              </a:ext>
            </a:extLst>
          </p:cNvPr>
          <p:cNvSpPr txBox="1"/>
          <p:nvPr/>
        </p:nvSpPr>
        <p:spPr>
          <a:xfrm>
            <a:off x="9813347" y="1345450"/>
            <a:ext cx="2152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  Modrá u Velehradu</a:t>
            </a:r>
          </a:p>
          <a:p>
            <a:pPr algn="l"/>
            <a:r>
              <a:rPr lang="cs-CZ" sz="1800" i="0" u="none" strike="noStrike" baseline="0" dirty="0">
                <a:solidFill>
                  <a:srgbClr val="333333"/>
                </a:solidFill>
                <a:latin typeface="EtelkaTextPro-Bold"/>
              </a:rPr>
              <a:t>        1.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třetina  9. st.</a:t>
            </a:r>
          </a:p>
          <a:p>
            <a:pPr algn="l"/>
            <a:r>
              <a:rPr lang="cs-CZ" dirty="0">
                <a:solidFill>
                  <a:srgbClr val="333333"/>
                </a:solidFill>
                <a:latin typeface="EtelkaLight"/>
              </a:rPr>
              <a:t>       (rekonstrukce)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D78E3C-DF8C-C6B4-D41D-E5A5F761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528" y="4080360"/>
            <a:ext cx="7963015" cy="27776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F986B6-9D60-28CB-B9A8-EFB0F2A44343}"/>
              </a:ext>
            </a:extLst>
          </p:cNvPr>
          <p:cNvSpPr txBox="1"/>
          <p:nvPr/>
        </p:nvSpPr>
        <p:spPr>
          <a:xfrm>
            <a:off x="130753" y="5393242"/>
            <a:ext cx="2773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Mečové závěsy s trojlistým </a:t>
            </a:r>
          </a:p>
          <a:p>
            <a:pPr algn="l"/>
            <a:r>
              <a:rPr lang="cs-CZ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kováním </a:t>
            </a:r>
            <a:r>
              <a:rPr lang="cs-CZ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 karolínských </a:t>
            </a:r>
          </a:p>
          <a:p>
            <a:pPr algn="l"/>
            <a:r>
              <a:rPr lang="cs-CZ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iluminací s panovníky (1–3), </a:t>
            </a:r>
          </a:p>
          <a:p>
            <a:pPr algn="l"/>
            <a:r>
              <a:rPr lang="pl-PL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rekonstrukce (4)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E80A26-7E3D-0F6A-0556-E82024347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37" t="-1195" r="-3977" b="1195"/>
          <a:stretch/>
        </p:blipFill>
        <p:spPr>
          <a:xfrm>
            <a:off x="226003" y="2087730"/>
            <a:ext cx="1499885" cy="309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8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8B2EFEC-BDAC-C92D-274D-E57B88410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2" t="19305" r="37265" b="14305"/>
          <a:stretch/>
        </p:blipFill>
        <p:spPr>
          <a:xfrm>
            <a:off x="0" y="-40962"/>
            <a:ext cx="5788190" cy="39078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4F9FC44-C81F-664E-B30A-E325F04CC814}"/>
              </a:ext>
            </a:extLst>
          </p:cNvPr>
          <p:cNvSpPr txBox="1"/>
          <p:nvPr/>
        </p:nvSpPr>
        <p:spPr>
          <a:xfrm>
            <a:off x="132108" y="3866884"/>
            <a:ext cx="475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u="none" strike="noStrike" baseline="0" dirty="0"/>
              <a:t>Garnitury s trojlistým kováním</a:t>
            </a:r>
            <a:r>
              <a:rPr lang="cs-CZ" b="0" u="none" strike="noStrike" baseline="0" dirty="0"/>
              <a:t>, Kolín: varianta A. 1–4;  5 – rekonstrukce pásu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0D5C9A9-E6FD-D8A6-5F8B-BB1677F9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225" y="62671"/>
            <a:ext cx="5628337" cy="371015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341639B-0B2F-3DC0-2426-9CC03CD3FF59}"/>
              </a:ext>
            </a:extLst>
          </p:cNvPr>
          <p:cNvSpPr txBox="1"/>
          <p:nvPr/>
        </p:nvSpPr>
        <p:spPr>
          <a:xfrm>
            <a:off x="7097764" y="3866883"/>
            <a:ext cx="4962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Garnitury typu Závada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    9. – 10. stol.</a:t>
            </a:r>
          </a:p>
          <a:p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1–3: </a:t>
            </a:r>
            <a:r>
              <a:rPr lang="cs-CZ" sz="1800" b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Gradišče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nad </a:t>
            </a:r>
            <a:r>
              <a:rPr lang="cs-CZ" sz="1800" b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Bašljem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Slovinsko  4–6: Závada 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0DC7EC4-6BF0-5760-6820-AC155053F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795"/>
          <a:stretch/>
        </p:blipFill>
        <p:spPr>
          <a:xfrm>
            <a:off x="2632059" y="4590904"/>
            <a:ext cx="4370470" cy="203849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796DA6-D598-1C03-408A-4D1867FC5DC6}"/>
              </a:ext>
            </a:extLst>
          </p:cNvPr>
          <p:cNvSpPr txBox="1"/>
          <p:nvPr/>
        </p:nvSpPr>
        <p:spPr>
          <a:xfrm>
            <a:off x="7521381" y="5837872"/>
            <a:ext cx="324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Garnitura typu </a:t>
            </a:r>
            <a:r>
              <a:rPr lang="cs-CZ" sz="1800" b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Marsum</a:t>
            </a:r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 pokladu na nizozemské lokalitě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923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C3F008-E4C5-CC40-E786-3F85A738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5372100"/>
            <a:ext cx="12020550" cy="1371599"/>
          </a:xfrm>
        </p:spPr>
        <p:txBody>
          <a:bodyPr>
            <a:normAutofit/>
          </a:bodyPr>
          <a:lstStyle/>
          <a:p>
            <a:r>
              <a:rPr lang="cs-CZ" sz="2000" b="1" dirty="0"/>
              <a:t>K</a:t>
            </a:r>
            <a:r>
              <a:rPr lang="cs-CZ" sz="2000" dirty="0"/>
              <a:t>. </a:t>
            </a:r>
            <a:r>
              <a:rPr lang="cs-CZ" sz="2000" b="1" dirty="0" err="1"/>
              <a:t>Wachowski</a:t>
            </a:r>
            <a:r>
              <a:rPr lang="cs-CZ" sz="2000" b="1" dirty="0"/>
              <a:t> </a:t>
            </a:r>
            <a:r>
              <a:rPr lang="cs-CZ" sz="2000" dirty="0"/>
              <a:t> –   vyčlenil </a:t>
            </a:r>
            <a:r>
              <a:rPr lang="pl-PL" sz="2000" b="0" i="0" u="none" strike="noStrike" baseline="0" dirty="0"/>
              <a:t>mečové garnitury typu:</a:t>
            </a:r>
          </a:p>
          <a:p>
            <a:pPr algn="l"/>
            <a:r>
              <a:rPr lang="pl-PL" sz="2000" b="0" i="0" u="none" strike="noStrike" baseline="0" dirty="0"/>
              <a:t> </a:t>
            </a:r>
            <a:r>
              <a:rPr lang="pl-PL" sz="2000" b="1" i="0" u="none" strike="noStrike" baseline="0" dirty="0"/>
              <a:t>typ I:  </a:t>
            </a:r>
            <a:r>
              <a:rPr lang="cs-CZ" sz="2000" b="1" i="0" u="none" strike="noStrike" baseline="0" dirty="0"/>
              <a:t>2. pol. 8. stol.:  </a:t>
            </a:r>
            <a:r>
              <a:rPr lang="pl-PL" sz="2000" b="0" i="0" u="none" strike="noStrike" baseline="0" dirty="0"/>
              <a:t>s křížovým kováním   I.2: </a:t>
            </a:r>
            <a:r>
              <a:rPr lang="cs-CZ" sz="2000" b="0" i="0" u="none" strike="noStrike" baseline="0" dirty="0" err="1"/>
              <a:t>průvlečka</a:t>
            </a:r>
            <a:r>
              <a:rPr lang="cs-CZ" sz="2000" b="0" i="0" u="none" strike="noStrike" baseline="0" dirty="0"/>
              <a:t> s prodlouženým krčkem a dvoudílné </a:t>
            </a:r>
            <a:r>
              <a:rPr lang="cs-CZ" sz="2000" b="0" i="0" u="none" strike="noStrike" baseline="0" dirty="0" err="1"/>
              <a:t>šarnýřové</a:t>
            </a:r>
            <a:r>
              <a:rPr lang="cs-CZ" sz="2000" b="0" i="0" u="none" strike="noStrike" baseline="0" dirty="0"/>
              <a:t> kování</a:t>
            </a:r>
            <a:endParaRPr lang="pl-PL" sz="2000" b="0" i="0" u="none" strike="noStrike" baseline="0" dirty="0"/>
          </a:p>
          <a:p>
            <a:r>
              <a:rPr lang="pl-PL" sz="2000" b="0" i="0" u="none" strike="noStrike" baseline="0" dirty="0"/>
              <a:t> </a:t>
            </a:r>
            <a:r>
              <a:rPr lang="pl-PL" sz="2000" b="1" i="0" u="none" strike="noStrike" baseline="0" dirty="0"/>
              <a:t>typ II:  9. </a:t>
            </a:r>
            <a:r>
              <a:rPr lang="cs-CZ" sz="2000" b="1" i="0" u="none" strike="noStrike" baseline="0" dirty="0"/>
              <a:t>stol.:</a:t>
            </a:r>
            <a:r>
              <a:rPr lang="cs-CZ" sz="2000" b="0" i="0" u="none" strike="noStrike" baseline="0" dirty="0"/>
              <a:t>   s trojlistým kováním</a:t>
            </a:r>
            <a:endParaRPr lang="pl-PL" sz="2000" b="0" i="0" u="none" strike="noStrike" baseline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C143ED-70E7-2808-9F32-F25FB63D8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19305" r="8281" b="7361"/>
          <a:stretch/>
        </p:blipFill>
        <p:spPr>
          <a:xfrm>
            <a:off x="1438275" y="47624"/>
            <a:ext cx="10115550" cy="502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95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871B9-4093-DD42-EF15-5F805D0F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4783"/>
            <a:ext cx="10515600" cy="1202533"/>
          </a:xfrm>
        </p:spPr>
        <p:txBody>
          <a:bodyPr/>
          <a:lstStyle/>
          <a:p>
            <a:r>
              <a:rPr lang="cs-CZ" dirty="0"/>
              <a:t>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Meče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67A721-D8EF-6980-0B70-F863EDABE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1047750"/>
            <a:ext cx="11795760" cy="5810250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Původ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–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8 . – 9. stol.: importy z Porýní  (značky, nápisy:  </a:t>
            </a:r>
            <a:r>
              <a:rPr lang="cs-CZ" sz="2000" dirty="0">
                <a:effectLst/>
                <a:cs typeface="Calibri" panose="020F0502020204030204" pitchFamily="34" charset="0"/>
              </a:rPr>
              <a:t>VLFBERHT, aj.), </a:t>
            </a:r>
            <a:r>
              <a:rPr lang="cs-CZ" sz="2000" dirty="0">
                <a:effectLst/>
              </a:rPr>
              <a:t>tzv. svářková ocel</a:t>
            </a:r>
            <a:endParaRPr lang="cs-CZ" sz="2000" dirty="0">
              <a:effectLst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000" dirty="0">
                <a:effectLst/>
                <a:cs typeface="Calibri" panose="020F0502020204030204" pitchFamily="34" charset="0"/>
              </a:rPr>
              <a:t>                    –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2000" dirty="0">
                <a:effectLst/>
              </a:rPr>
              <a:t> sečná zbr</a:t>
            </a:r>
            <a:r>
              <a:rPr lang="cs-CZ" sz="2000" dirty="0"/>
              <a:t>aň, hrobový milodar, </a:t>
            </a:r>
            <a:r>
              <a:rPr lang="cs-CZ" sz="2000" b="0" i="0" u="none" strike="noStrike" baseline="0" dirty="0">
                <a:solidFill>
                  <a:srgbClr val="231F20"/>
                </a:solidFill>
              </a:rPr>
              <a:t>materializované vyjádřeni všech forem kapitálu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  903:  </a:t>
            </a:r>
            <a:r>
              <a:rPr lang="cs-CZ" sz="2000" dirty="0" err="1">
                <a:effectLst/>
              </a:rPr>
              <a:t>rafelstettenská</a:t>
            </a:r>
            <a:r>
              <a:rPr lang="cs-CZ" sz="2000" dirty="0">
                <a:effectLst/>
              </a:rPr>
              <a:t> celní statuta:  zákaz vývozu</a:t>
            </a:r>
            <a:r>
              <a:rPr lang="cs-CZ" sz="2000" dirty="0">
                <a:cs typeface="Calibri" panose="020F0502020204030204" pitchFamily="34" charset="0"/>
              </a:rPr>
              <a:t>,  </a:t>
            </a:r>
            <a:r>
              <a:rPr lang="cs-CZ" sz="2000" dirty="0">
                <a:effectLst/>
              </a:rPr>
              <a:t>domácí výroba (?)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Výskyt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 na význačných pohřebištích:  Mikulčice, 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Pohansko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(7)</a:t>
            </a: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Výzdoba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vzácná, 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tauzování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(St. Město:  H 290 – křížek) 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Morfologie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 čepel, rukojeť, příčka, hlavice</a:t>
            </a:r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Typologie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</a:t>
            </a:r>
            <a:r>
              <a:rPr lang="cs-CZ" sz="2000" dirty="0">
                <a:effectLst/>
              </a:rPr>
              <a:t>J. </a:t>
            </a:r>
            <a:r>
              <a:rPr lang="cs-CZ" sz="2000" dirty="0" err="1">
                <a:effectLst/>
              </a:rPr>
              <a:t>Petersen</a:t>
            </a:r>
            <a:r>
              <a:rPr lang="cs-CZ" sz="2000" dirty="0">
                <a:effectLst/>
              </a:rPr>
              <a:t> (</a:t>
            </a:r>
            <a:r>
              <a:rPr lang="cs-CZ" sz="2000" b="0" i="0" u="none" strike="noStrike" baseline="0" dirty="0"/>
              <a:t>26 typů)</a:t>
            </a:r>
            <a:r>
              <a:rPr lang="cs-CZ" sz="2000" dirty="0">
                <a:effectLst/>
              </a:rPr>
              <a:t>, a H. </a:t>
            </a:r>
            <a:r>
              <a:rPr lang="cs-CZ" sz="2000" dirty="0" err="1">
                <a:effectLst/>
              </a:rPr>
              <a:t>Arbmanm</a:t>
            </a:r>
            <a:r>
              <a:rPr lang="cs-CZ" sz="2000" dirty="0">
                <a:effectLst/>
              </a:rPr>
              <a:t> </a:t>
            </a:r>
            <a:r>
              <a:rPr lang="cs-CZ" sz="2000" b="0" u="none" strike="noStrike" baseline="0" dirty="0">
                <a:cs typeface="Calibri" panose="020F0502020204030204" pitchFamily="34" charset="0"/>
              </a:rPr>
              <a:t>R. E. M.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Wheeler</a:t>
            </a:r>
            <a:r>
              <a:rPr lang="cs-CZ" sz="2000" b="0" u="none" strike="noStrike" baseline="0" dirty="0">
                <a:cs typeface="Calibri" panose="020F0502020204030204" pitchFamily="34" charset="0"/>
              </a:rPr>
              <a:t>, R. E.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Oakeshott</a:t>
            </a:r>
            <a:endParaRPr lang="cs-CZ" sz="2000" b="0" u="none" strike="noStrike" baseline="0" dirty="0"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b="0" u="none" strike="noStrike" baseline="0" dirty="0">
                <a:cs typeface="Calibri" panose="020F0502020204030204" pitchFamily="34" charset="0"/>
              </a:rPr>
              <a:t>                               A. N.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Kirpičnikov</a:t>
            </a:r>
            <a:r>
              <a:rPr lang="cs-CZ" sz="2000" b="0" i="1" u="none" strike="noStrike" baseline="0" dirty="0">
                <a:cs typeface="Calibri" panose="020F0502020204030204" pitchFamily="34" charset="0"/>
              </a:rPr>
              <a:t>,</a:t>
            </a:r>
            <a:r>
              <a:rPr lang="cs-CZ" sz="1800" b="0" i="1" u="none" strike="noStrike" baseline="0" dirty="0"/>
              <a:t> </a:t>
            </a:r>
            <a:r>
              <a:rPr lang="cs-CZ" sz="2000" b="0" u="none" strike="noStrike" baseline="0" dirty="0"/>
              <a:t>A. </a:t>
            </a:r>
            <a:r>
              <a:rPr lang="cs-CZ" sz="2000" b="0" u="none" strike="noStrike" baseline="0" dirty="0" err="1"/>
              <a:t>Ruttkay</a:t>
            </a:r>
            <a:r>
              <a:rPr lang="cs-CZ" sz="2000" dirty="0">
                <a:cs typeface="Calibri" panose="020F0502020204030204" pitchFamily="34" charset="0"/>
              </a:rPr>
              <a:t>,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A. </a:t>
            </a:r>
            <a:r>
              <a:rPr lang="cs-CZ" sz="2000" b="0" i="0" u="none" strike="noStrike" baseline="0" dirty="0" err="1">
                <a:cs typeface="Calibri" panose="020F0502020204030204" pitchFamily="34" charset="0"/>
              </a:rPr>
              <a:t>Geibig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, </a:t>
            </a:r>
            <a:r>
              <a:rPr lang="cs-CZ" sz="1800" b="0" u="none" strike="noStrike" baseline="0" dirty="0"/>
              <a:t>H</a:t>
            </a:r>
            <a:r>
              <a:rPr lang="cs-CZ" sz="2000" b="0" u="none" strike="noStrike" baseline="0" dirty="0">
                <a:cs typeface="Calibri" panose="020F0502020204030204" pitchFamily="34" charset="0"/>
              </a:rPr>
              <a:t>. </a:t>
            </a:r>
            <a:r>
              <a:rPr lang="cs-CZ" sz="2000" b="0" u="none" strike="noStrike" baseline="0" dirty="0" err="1">
                <a:cs typeface="Calibri" panose="020F0502020204030204" pitchFamily="34" charset="0"/>
              </a:rPr>
              <a:t>Westphal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X: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2. pol. 9. stol. – 1. pol. 10. stol.  (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sev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10. – 12. stol.)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H: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1. pol. 9. stol. (</a:t>
            </a:r>
            <a:r>
              <a:rPr lang="cs-CZ" sz="2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záp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Evropa:   2. pol. 8. – 1. pol. 9. stol.)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K: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8. – 9. stol.</a:t>
            </a: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M: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pol. 9. stol.</a:t>
            </a:r>
          </a:p>
          <a:p>
            <a:pPr marL="0" indent="0" algn="just">
              <a:buNone/>
            </a:pP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N:    </a:t>
            </a:r>
            <a:r>
              <a:rPr lang="cs-CZ" sz="2000" dirty="0">
                <a:ea typeface="Times New Roman" panose="02020603050405020304" pitchFamily="18" charset="0"/>
                <a:cs typeface="Calibri" panose="020F0502020204030204" pitchFamily="34" charset="0"/>
              </a:rPr>
              <a:t>2. pol. 9. stol.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</a:t>
            </a:r>
            <a:r>
              <a:rPr lang="cs-CZ" sz="2000" b="1" dirty="0"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Y:    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konec 9. stol. (Rebešovice)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</a:t>
            </a:r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W: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10. stol.  (severský typ)</a:t>
            </a:r>
          </a:p>
          <a:p>
            <a:pPr marL="0" indent="0" algn="just">
              <a:buNone/>
            </a:pPr>
            <a:endParaRPr lang="cs-CZ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55FF7-6FF1-3A92-301B-0E63C167E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5" t="8501" r="22044" b="13417"/>
          <a:stretch>
            <a:fillRect/>
          </a:stretch>
        </p:blipFill>
        <p:spPr bwMode="auto">
          <a:xfrm>
            <a:off x="9505951" y="1779568"/>
            <a:ext cx="2686049" cy="482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0786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0549874-5B34-5F30-F7A6-207D7BFEB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-6356"/>
            <a:ext cx="5411400" cy="6864355"/>
          </a:xfrm>
        </p:spPr>
      </p:pic>
      <p:pic>
        <p:nvPicPr>
          <p:cNvPr id="9" name="Zástupný obsah 4">
            <a:extLst>
              <a:ext uri="{FF2B5EF4-FFF2-40B4-BE49-F238E27FC236}">
                <a16:creationId xmlns:a16="http://schemas.microsoft.com/office/drawing/2014/main" id="{6C798AA4-97F6-7B13-82E7-BD905CF21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0" t="21856" r="49540" b="7621"/>
          <a:stretch/>
        </p:blipFill>
        <p:spPr>
          <a:xfrm>
            <a:off x="818587" y="95249"/>
            <a:ext cx="4553514" cy="592728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D2E5ADE-7A2E-6D25-FC91-EF252137F67B}"/>
              </a:ext>
            </a:extLst>
          </p:cNvPr>
          <p:cNvSpPr txBox="1"/>
          <p:nvPr/>
        </p:nvSpPr>
        <p:spPr>
          <a:xfrm>
            <a:off x="238495" y="6146359"/>
            <a:ext cx="6181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0" u="none" strike="noStrike" baseline="0" dirty="0">
                <a:latin typeface="Baskerville10Pro"/>
              </a:rPr>
              <a:t>Konstrukce karolinských mečů: </a:t>
            </a:r>
            <a:r>
              <a:rPr lang="cs-CZ" sz="1800" b="0" i="0" u="none" strike="noStrike" baseline="0" dirty="0">
                <a:latin typeface="Baskerville10Pro"/>
              </a:rPr>
              <a:t>A – staro-, B – </a:t>
            </a:r>
            <a:r>
              <a:rPr lang="cs-CZ" sz="1800" b="0" i="0" u="none" strike="noStrike" baseline="0" dirty="0" err="1">
                <a:latin typeface="Baskerville10Pro"/>
              </a:rPr>
              <a:t>mladokarolinsk</a:t>
            </a:r>
            <a:r>
              <a:rPr lang="cs-CZ" dirty="0" err="1">
                <a:latin typeface="Baskerville10Pro"/>
              </a:rPr>
              <a:t>é</a:t>
            </a:r>
            <a:r>
              <a:rPr lang="cs-CZ" sz="1800" b="0" i="0" u="none" strike="noStrike" baseline="0" dirty="0">
                <a:latin typeface="Baskerville10Pro"/>
              </a:rPr>
              <a:t>.</a:t>
            </a:r>
          </a:p>
          <a:p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Jiří </a:t>
            </a:r>
            <a:r>
              <a:rPr lang="cs-CZ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Košta</a:t>
            </a: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Praehistorica</a:t>
            </a: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1014, </a:t>
            </a:r>
            <a:r>
              <a:rPr lang="cs-CZ" sz="1600" b="0" i="0" u="none" strike="noStrike" baseline="0" dirty="0">
                <a:latin typeface="Baskerville10Pro"/>
              </a:rPr>
              <a:t>233–252</a:t>
            </a:r>
            <a:endParaRPr lang="cs-CZ" sz="1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5621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811113A-4BBB-BC72-B337-CDE4DE13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51" y="-144635"/>
            <a:ext cx="10132698" cy="57112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23DB6D-BD08-D103-3B6F-68F299C62E7B}"/>
              </a:ext>
            </a:extLst>
          </p:cNvPr>
          <p:cNvSpPr txBox="1"/>
          <p:nvPr/>
        </p:nvSpPr>
        <p:spPr>
          <a:xfrm>
            <a:off x="552450" y="5566644"/>
            <a:ext cx="112871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/>
              <a:t>Meče </a:t>
            </a:r>
            <a:r>
              <a:rPr lang="cs-CZ" sz="2000" b="1" i="0" u="none" strike="noStrike" baseline="0" dirty="0" err="1"/>
              <a:t>Petersenova</a:t>
            </a:r>
            <a:r>
              <a:rPr lang="cs-CZ" sz="2000" b="1" i="0" u="none" strike="noStrike" baseline="0" dirty="0"/>
              <a:t> typu X, Y a N na území ČR. Kolečka: typ X; čtverečky: typ Y; trojúhelníčky: typ N.</a:t>
            </a:r>
          </a:p>
          <a:p>
            <a:pPr algn="l"/>
            <a:endParaRPr lang="cs-CZ" sz="2000" b="1" i="0" u="none" strike="noStrike" baseline="0" dirty="0"/>
          </a:p>
          <a:p>
            <a:pPr algn="l"/>
            <a:r>
              <a:rPr lang="cs-CZ" sz="1800" b="0" i="0" u="none" strike="noStrike" baseline="0" dirty="0"/>
              <a:t>Hošek, J. – </a:t>
            </a:r>
            <a:r>
              <a:rPr lang="cs-CZ" sz="1800" b="0" i="0" u="none" strike="noStrike" baseline="0" dirty="0" err="1"/>
              <a:t>Košta</a:t>
            </a:r>
            <a:r>
              <a:rPr lang="cs-CZ" sz="1800" b="0" i="0" u="none" strike="noStrike" baseline="0" dirty="0"/>
              <a:t>, J. – Mařík, J., </a:t>
            </a:r>
            <a:r>
              <a:rPr lang="cs-CZ" dirty="0"/>
              <a:t>N</a:t>
            </a:r>
            <a:r>
              <a:rPr lang="cs-CZ" sz="1800" i="0" u="none" strike="noStrike" baseline="0" dirty="0"/>
              <a:t>álezy raně středověkých mečů v aglomeraci raně středověkého hradiště</a:t>
            </a:r>
          </a:p>
          <a:p>
            <a:pPr algn="l"/>
            <a:r>
              <a:rPr lang="pl-PL" sz="1800" i="0" u="none" strike="noStrike" baseline="0" dirty="0"/>
              <a:t>v Libici nad Cidlinou, </a:t>
            </a:r>
            <a:r>
              <a:rPr lang="cs-CZ" sz="1800" b="0" i="0" u="none" strike="noStrike" baseline="0" dirty="0"/>
              <a:t>Sborník NM v Praze A 66, 2012, čís. 1–2, 71–87, 91–96.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0634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76A16-07BB-8640-CAF1-7AD8B0AF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Sekery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87E4572-A20D-78C2-625D-16396D91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200150"/>
            <a:ext cx="11744325" cy="5657850"/>
          </a:xfrm>
        </p:spPr>
        <p:txBody>
          <a:bodyPr>
            <a:noAutofit/>
          </a:bodyPr>
          <a:lstStyle/>
          <a:p>
            <a:r>
              <a:rPr lang="cs-CZ" sz="2000" dirty="0"/>
              <a:t> </a:t>
            </a:r>
            <a:r>
              <a:rPr lang="cs-CZ" sz="1800" b="1" dirty="0"/>
              <a:t>Funkce</a:t>
            </a:r>
            <a:r>
              <a:rPr lang="cs-CZ" sz="1800" dirty="0"/>
              <a:t>  –  zbraně (v bojovnických hrobech):  franciska – </a:t>
            </a:r>
            <a:r>
              <a:rPr lang="cs-CZ" sz="1800" b="0" i="0" u="none" strike="noStrike" baseline="0" dirty="0"/>
              <a:t>bojová vrhací sekera s jedním ostřím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řemeslnické nástroje (Hrubý, Bartošková)</a:t>
            </a:r>
          </a:p>
          <a:p>
            <a:r>
              <a:rPr lang="cs-CZ" sz="1800" b="1" dirty="0"/>
              <a:t>Rozšíření </a:t>
            </a:r>
            <a:r>
              <a:rPr lang="cs-CZ" sz="1800" dirty="0"/>
              <a:t> –   Morava, Čechy, Slovensko, Polsko, Rakousko, Maďarsko, Rumunsko</a:t>
            </a:r>
          </a:p>
          <a:p>
            <a:pPr algn="l"/>
            <a:r>
              <a:rPr lang="cs-CZ" sz="1800" dirty="0"/>
              <a:t> </a:t>
            </a:r>
            <a:r>
              <a:rPr lang="cs-CZ" sz="1800" b="1" dirty="0"/>
              <a:t>Výskyt</a:t>
            </a:r>
            <a:r>
              <a:rPr lang="cs-CZ" sz="1800" dirty="0"/>
              <a:t>  –   od </a:t>
            </a:r>
            <a:r>
              <a:rPr lang="cs-CZ" sz="1800" b="0" i="0" u="none" strike="noStrike" baseline="0" dirty="0"/>
              <a:t>7. – 8. stol.:  Chorvatsko, </a:t>
            </a:r>
            <a:r>
              <a:rPr lang="cs-CZ" sz="1800" b="0" i="0" u="none" strike="noStrike" baseline="0" dirty="0" err="1"/>
              <a:t>Devínská</a:t>
            </a:r>
            <a:r>
              <a:rPr lang="cs-CZ" sz="1800" b="0" i="0" u="none" strike="noStrike" baseline="0" dirty="0"/>
              <a:t> Nová Ves (5 ks, „pomoravského nebo podunajského typu“)</a:t>
            </a:r>
          </a:p>
          <a:p>
            <a:pPr marL="0" indent="0" algn="l">
              <a:buNone/>
            </a:pPr>
            <a:r>
              <a:rPr lang="cs-CZ" sz="1800" dirty="0"/>
              <a:t>                         v depotech (</a:t>
            </a:r>
            <a:r>
              <a:rPr lang="cs-CZ" sz="1800" dirty="0" err="1"/>
              <a:t>Klášťov</a:t>
            </a:r>
            <a:r>
              <a:rPr lang="cs-CZ" sz="1800" dirty="0"/>
              <a:t>, Semice, Plužná), ojedinělé nálezy </a:t>
            </a:r>
          </a:p>
          <a:p>
            <a:pPr algn="l"/>
            <a:r>
              <a:rPr lang="cs-CZ" sz="1800" b="1" i="0" u="none" strike="noStrike" baseline="0" dirty="0"/>
              <a:t>Typologie</a:t>
            </a:r>
            <a:r>
              <a:rPr lang="cs-CZ" sz="1800" b="0" i="0" u="none" strike="noStrike" baseline="0" dirty="0"/>
              <a:t>   –   Eisner (1941, 3 typy), </a:t>
            </a:r>
            <a:r>
              <a:rPr lang="cs-CZ" sz="1800" b="0" i="0" u="none" strike="noStrike" baseline="0" dirty="0" err="1"/>
              <a:t>Poulík</a:t>
            </a:r>
            <a:r>
              <a:rPr lang="cs-CZ" sz="1800" b="0" i="0" u="none" strike="noStrike" baseline="0" dirty="0"/>
              <a:t> (1948, 4 typy), Hrubý (1952), Dostál (1966), </a:t>
            </a:r>
          </a:p>
          <a:p>
            <a:pPr marL="0" indent="0" algn="l">
              <a:buNone/>
            </a:pPr>
            <a:r>
              <a:rPr lang="cs-CZ" sz="1800" dirty="0"/>
              <a:t>                              </a:t>
            </a:r>
            <a:r>
              <a:rPr lang="cs-CZ" sz="1800" b="0" i="0" u="none" strike="noStrike" baseline="0" dirty="0" err="1"/>
              <a:t>Ruttkay</a:t>
            </a:r>
            <a:r>
              <a:rPr lang="cs-CZ" sz="1800" b="0" i="0" u="none" strike="noStrike" baseline="0" dirty="0"/>
              <a:t> (1976; I–V, 18 podtypů), </a:t>
            </a:r>
          </a:p>
          <a:p>
            <a:pPr marL="0" indent="0" algn="l">
              <a:buNone/>
            </a:pPr>
            <a:r>
              <a:rPr lang="cs-CZ" sz="1800" dirty="0"/>
              <a:t>                              </a:t>
            </a:r>
            <a:r>
              <a:rPr lang="cs-CZ" sz="1800" b="0" i="0" u="none" strike="noStrike" baseline="0" dirty="0"/>
              <a:t>Bartošková (1986, hromadné nálezy), </a:t>
            </a:r>
            <a:r>
              <a:rPr lang="cs-CZ" sz="1800" b="0" i="0" u="none" strike="noStrike" baseline="0" dirty="0" err="1"/>
              <a:t>Borowczak</a:t>
            </a:r>
            <a:r>
              <a:rPr lang="cs-CZ" sz="1800" b="0" i="0" u="none" strike="noStrike" baseline="0" dirty="0"/>
              <a:t> (2008)</a:t>
            </a:r>
          </a:p>
          <a:p>
            <a:endParaRPr lang="cs-CZ" sz="1800" dirty="0"/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</a:t>
            </a:r>
            <a:r>
              <a:rPr lang="cs-CZ" sz="1800" dirty="0"/>
              <a:t>T</a:t>
            </a:r>
            <a:r>
              <a:rPr lang="cs-CZ" sz="1800" b="0" i="0" u="none" strike="noStrike" baseline="0" dirty="0"/>
              <a:t>yp I.  –  tzv. moravské bradatice (varianty A–</a:t>
            </a:r>
            <a:r>
              <a:rPr lang="cs-CZ" sz="1800" dirty="0"/>
              <a:t>C)</a:t>
            </a:r>
            <a:r>
              <a:rPr lang="cs-CZ" sz="1800" b="0" i="0" u="none" strike="noStrike" baseline="0" dirty="0"/>
              <a:t>: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pol. 8. – 10. stol.</a:t>
            </a:r>
          </a:p>
          <a:p>
            <a:pPr marL="0" indent="0" algn="l">
              <a:buNone/>
            </a:pPr>
            <a:r>
              <a:rPr lang="cs-CZ" sz="1800" dirty="0"/>
              <a:t>                             T</a:t>
            </a:r>
            <a:r>
              <a:rPr lang="cs-CZ" sz="1800" b="0" i="0" u="none" strike="noStrike" baseline="0" dirty="0"/>
              <a:t>yp II.   –  s úzkými ostny (laloky) u násadního otvoru, čtvercový tál (A–B):   9. – 10. stol.</a:t>
            </a:r>
          </a:p>
          <a:p>
            <a:pPr marL="0" indent="0">
              <a:buNone/>
            </a:pPr>
            <a:r>
              <a:rPr lang="cs-CZ" sz="1800" dirty="0"/>
              <a:t>                              T</a:t>
            </a:r>
            <a:r>
              <a:rPr lang="cs-CZ" sz="1800" b="0" i="0" u="none" strike="noStrike" baseline="0" dirty="0"/>
              <a:t>yp III. –  tzv. širočiny (A–B dle délky krčku a týlu):  7. –  9. stol.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</a:t>
            </a:r>
            <a:r>
              <a:rPr lang="cs-CZ" sz="1800" dirty="0"/>
              <a:t>T</a:t>
            </a:r>
            <a:r>
              <a:rPr lang="cs-CZ" sz="1800" b="0" i="0" u="none" strike="noStrike" baseline="0" dirty="0"/>
              <a:t>yp IV.  –  sekery s laloky:  7. – 8. stol.</a:t>
            </a:r>
          </a:p>
          <a:p>
            <a:pPr marL="0" indent="0" algn="l">
              <a:buNone/>
            </a:pPr>
            <a:r>
              <a:rPr lang="cs-CZ" sz="1800" dirty="0"/>
              <a:t>                             Typ V.   –   bez ostnů,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nemají protáhlý týl, od laténu po dnešní dobu</a:t>
            </a:r>
            <a:endParaRPr lang="cs-CZ" sz="1800" dirty="0"/>
          </a:p>
          <a:p>
            <a:endParaRPr lang="cs-CZ" sz="2000" b="0" i="0" u="none" strike="noStrike" baseline="0" dirty="0"/>
          </a:p>
          <a:p>
            <a:r>
              <a:rPr lang="cs-CZ" sz="2000" b="0" i="0" u="none" strike="noStrike" baseline="0" dirty="0"/>
              <a:t>Bojová vrhací sekera  –   franciska</a:t>
            </a:r>
          </a:p>
          <a:p>
            <a:r>
              <a:rPr lang="cs-CZ" sz="2000" b="0" i="0" u="none" strike="noStrike" baseline="0" dirty="0"/>
              <a:t>Širočina – </a:t>
            </a:r>
            <a:r>
              <a:rPr lang="cs-CZ" sz="2000" b="0" i="0" u="none" strike="noStrike" baseline="0" dirty="0" err="1"/>
              <a:t>Bartaxt</a:t>
            </a:r>
            <a:r>
              <a:rPr lang="cs-CZ" sz="2000" b="0" i="0" u="none" strike="noStrike" baseline="0" dirty="0"/>
              <a:t>  </a:t>
            </a:r>
          </a:p>
          <a:p>
            <a:r>
              <a:rPr lang="cs-CZ" sz="2000" dirty="0"/>
              <a:t>Bradatice s ostny</a:t>
            </a:r>
            <a:endParaRPr lang="cs-CZ" sz="2000" b="0" i="0" u="none" strike="noStrike" baseline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2698EB-F5C2-4D8E-3ECA-991385847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4" b="16974"/>
          <a:stretch/>
        </p:blipFill>
        <p:spPr>
          <a:xfrm>
            <a:off x="8848725" y="3404481"/>
            <a:ext cx="2895600" cy="15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97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29602-4212-4B8F-1303-4F16B62E8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704850"/>
            <a:ext cx="11715750" cy="6153150"/>
          </a:xfrm>
        </p:spPr>
        <p:txBody>
          <a:bodyPr>
            <a:normAutofit/>
          </a:bodyPr>
          <a:lstStyle/>
          <a:p>
            <a:pPr algn="l"/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kopí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křidélky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záp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původu (symbol válečné elity),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40 cm, 8/9. – 10/11 stol. (Podunají)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bojová a lovecká (masivnější)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Mikulčice-Klášteřisko, Hradec n. Moravicí:  </a:t>
            </a: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damasková ocel  (importy)</a:t>
            </a:r>
          </a:p>
          <a:p>
            <a:pPr marL="0" indent="0" algn="l">
              <a:buNone/>
            </a:pPr>
            <a:endParaRPr lang="pl-PL" sz="2000" b="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listovitá kopí s tulejkou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bodná žerďová zbraň pro pěší a jezdce</a:t>
            </a:r>
            <a:endParaRPr lang="pl-PL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oštěpy  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 vrhací zbraň</a:t>
            </a:r>
            <a:endParaRPr lang="pl-PL" sz="2000" b="1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hroty šípů   </a:t>
            </a: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s trnem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–    s tulejkou</a:t>
            </a:r>
            <a:endParaRPr lang="pl-PL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pl-PL" sz="2000" b="0" i="0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000" b="0" i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b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vědérka   </a:t>
            </a:r>
            <a:r>
              <a:rPr lang="pl-PL" sz="200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1800" b="1" dirty="0">
                <a:solidFill>
                  <a:srgbClr val="333333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dřevěná, d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ochovalo se pouze kování:  železné obruče, rukojeti 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–    v.  10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až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25/30 cm, průměr 11 až 20 cm (některá jsou nápadně nízká)</a:t>
            </a:r>
          </a:p>
          <a:p>
            <a:pPr marL="0" indent="0" algn="just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1.   Válcová:   stažena 3 až 4 obroučkami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2.   Kónická:  pobité širokými pásy</a:t>
            </a:r>
          </a:p>
          <a:p>
            <a:pPr marL="0" indent="0" algn="just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3.   Oválná:   pobité širokými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tenkými pásy</a:t>
            </a:r>
          </a:p>
          <a:p>
            <a:pPr marL="0" indent="0" algn="just">
              <a:buNone/>
            </a:pPr>
            <a:endParaRPr lang="pl-PL" sz="2000" b="1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D9CE32D-3508-2C8D-91E4-DE2E63A9A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084" y="3819525"/>
            <a:ext cx="1747940" cy="30384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881607C-22B5-708F-B921-B82B3632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4" t="1821" r="8611" b="3000"/>
          <a:stretch/>
        </p:blipFill>
        <p:spPr>
          <a:xfrm>
            <a:off x="11035986" y="209550"/>
            <a:ext cx="752475" cy="29119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35430A-4771-AC14-1560-7E1D4EC051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97" t="26376" r="38451" b="32900"/>
          <a:stretch/>
        </p:blipFill>
        <p:spPr>
          <a:xfrm>
            <a:off x="7627763" y="1233021"/>
            <a:ext cx="3408223" cy="23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16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467D8-D56D-49F7-7CA4-5EC3EE43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8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                                                   Ostruhy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A1AC9-291D-C8EF-0DBB-DBCE204BB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6" y="742950"/>
            <a:ext cx="11496674" cy="6115050"/>
          </a:xfrm>
        </p:spPr>
        <p:txBody>
          <a:bodyPr>
            <a:normAutofit/>
          </a:bodyPr>
          <a:lstStyle/>
          <a:p>
            <a:pPr marL="0" lvl="0" indent="0" algn="just">
              <a:buNone/>
              <a:tabLst>
                <a:tab pos="685800" algn="l"/>
              </a:tabLst>
            </a:pPr>
            <a:endParaRPr lang="pl-PL" sz="20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pl-PL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Součást jezdecké výstroje:  sloužily k pobízení koně:</a:t>
            </a:r>
          </a:p>
          <a:p>
            <a:pPr marL="0" indent="0" algn="l">
              <a:buNone/>
            </a:pPr>
            <a:endParaRPr lang="pl-PL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pl-PL" sz="2000" b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    s háčky  </a:t>
            </a:r>
            <a:r>
              <a:rPr lang="pl-PL" sz="200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polovina 8. stol. – 1. pol. 9. stol.   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II.    s očky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  konec 8. – poč. 9. stol.</a:t>
            </a:r>
          </a:p>
          <a:p>
            <a:pPr algn="l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III.   s ploténkami   –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pol. 9. – 1 pol. 10. stol.</a:t>
            </a:r>
          </a:p>
          <a:p>
            <a:pPr marL="0" indent="0" algn="l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typu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Biskupija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Crkvina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se svislými řadami nýtů </a:t>
            </a:r>
          </a:p>
          <a:p>
            <a:pPr marL="457200" lvl="1" indent="0" algn="just">
              <a:buNone/>
              <a:tabLst>
                <a:tab pos="914400" algn="l"/>
              </a:tabLst>
            </a:pP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s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horizontálně umístěnými nýty</a:t>
            </a:r>
            <a:endParaRPr lang="cs-CZ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IV.   s dlouhými bodci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10. – 11. stol.:   v honosných hrobech, vykládány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</a:t>
            </a:r>
          </a:p>
          <a:p>
            <a:pPr marL="0" indent="0" algn="just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</a:t>
            </a:r>
            <a:endParaRPr lang="pl-PL" sz="2000" b="1" u="none" strike="noStrike" baseline="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Sady p</a:t>
            </a:r>
            <a:r>
              <a:rPr lang="pl-PL" sz="2000" b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odkolenních vázání  </a:t>
            </a:r>
            <a:r>
              <a:rPr lang="pl-PL" sz="2000" b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b="0" i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pl-PL" sz="2000" b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drobné</a:t>
            </a:r>
            <a:r>
              <a:rPr lang="pl-PL" sz="2000" b="0" i="1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přezky,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průvlečky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nákončí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(u elitních pohřbů)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</a:t>
            </a:r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Slivka, M. 2002: Symbolika výzbroje a výstroje.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Archaeologica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Historica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27, 589–607.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66484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10795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Franská říše – 843:  dělení podle Verdunské smlouvy</a:t>
            </a:r>
            <a:br>
              <a:rPr lang="cs-CZ" altLang="cs-CZ" sz="2000" b="1" dirty="0"/>
            </a:br>
            <a:br>
              <a:rPr lang="cs-CZ" altLang="cs-CZ" sz="2800" dirty="0"/>
            </a:br>
            <a:endParaRPr lang="cs-CZ" altLang="cs-CZ" sz="2000" dirty="0"/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680309"/>
            <a:ext cx="8572500" cy="6069741"/>
          </a:xfrm>
        </p:spPr>
      </p:pic>
    </p:spTree>
    <p:extLst>
      <p:ext uri="{BB962C8B-B14F-4D97-AF65-F5344CB8AC3E}">
        <p14:creationId xmlns:p14="http://schemas.microsoft.com/office/powerpoint/2010/main" val="1712140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185A6-9F35-AB1E-2535-EFE0EFED5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6162040" cy="1325563"/>
          </a:xfrm>
        </p:spPr>
        <p:txBody>
          <a:bodyPr/>
          <a:lstStyle/>
          <a:p>
            <a:r>
              <a:rPr lang="cs-CZ" dirty="0"/>
              <a:t>              </a:t>
            </a:r>
            <a:r>
              <a:rPr lang="cs-CZ" dirty="0">
                <a:solidFill>
                  <a:srgbClr val="FF0000"/>
                </a:solidFill>
              </a:rPr>
              <a:t>Třmeny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AAF90A-A6BA-37E1-7C98-6EEA03EA4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2"/>
            <a:ext cx="5419725" cy="5456237"/>
          </a:xfrm>
        </p:spPr>
        <p:txBody>
          <a:bodyPr/>
          <a:lstStyle/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Sloužily jako opora jezdce při jízdě.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Typologie Z. Měchurové: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I.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obdélným uchem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smyčkovým uchem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trojúhelníkového s širokým obdélným uchem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IV.  obloukového tvaru,  staromaďarské</a:t>
            </a: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Měchurová, Z. 1983: Třmeny a jiné součásti sedla z časně středověkého období. Časopis Moravského muzea 68, 61–87.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63C3CB-F5E7-03EA-272D-23E76B513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880" y="56197"/>
            <a:ext cx="4678680" cy="67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29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CE939-F1C5-1131-8ADD-613B6441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b="1" dirty="0">
                <a:solidFill>
                  <a:srgbClr val="FF0000"/>
                </a:solidFill>
              </a:rPr>
              <a:t>Šperk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                                                                  náušnice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87524F-706E-E602-905C-D1DE34149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81100"/>
            <a:ext cx="11658600" cy="5658645"/>
          </a:xfrm>
        </p:spPr>
        <p:txBody>
          <a:bodyPr>
            <a:normAutofit/>
          </a:bodyPr>
          <a:lstStyle/>
          <a:p>
            <a:r>
              <a:rPr lang="cs-CZ" dirty="0"/>
              <a:t> </a:t>
            </a:r>
            <a:r>
              <a:rPr lang="cs-CZ" sz="2000" b="1" dirty="0"/>
              <a:t>L. </a:t>
            </a:r>
            <a:r>
              <a:rPr lang="cs-CZ" sz="2000" b="1" dirty="0" err="1"/>
              <a:t>Niederle</a:t>
            </a:r>
            <a:r>
              <a:rPr lang="cs-CZ" sz="2000" b="1" dirty="0"/>
              <a:t>  </a:t>
            </a:r>
            <a:r>
              <a:rPr lang="cs-CZ" sz="2000" dirty="0"/>
              <a:t>–  1933:  stříbrné a zlaté náušnice označil za šperk byzantsko-orientálního charakteru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 </a:t>
            </a:r>
            <a:r>
              <a:rPr lang="cs-CZ" sz="2000" b="1" dirty="0"/>
              <a:t>J. Eisner  </a:t>
            </a:r>
            <a:r>
              <a:rPr lang="cs-CZ" sz="2000" dirty="0"/>
              <a:t>–  1947:  vyčlenil </a:t>
            </a:r>
            <a:r>
              <a:rPr lang="cs-CZ" sz="2000" b="1" dirty="0"/>
              <a:t>šperk podunajského původu</a:t>
            </a:r>
          </a:p>
          <a:p>
            <a:pPr marL="0" indent="0">
              <a:buNone/>
            </a:pPr>
            <a:r>
              <a:rPr lang="cs-CZ" sz="2000" dirty="0"/>
              <a:t>                                      počátky spojoval s Avary</a:t>
            </a:r>
          </a:p>
          <a:p>
            <a:pPr marL="0" indent="0">
              <a:buNone/>
            </a:pPr>
            <a:endParaRPr lang="cs-CZ" sz="2000" dirty="0"/>
          </a:p>
          <a:p>
            <a:pPr algn="l"/>
            <a:r>
              <a:rPr lang="cs-CZ" sz="2000" b="1" dirty="0"/>
              <a:t> V. Hrubý  </a:t>
            </a:r>
            <a:r>
              <a:rPr lang="cs-CZ" sz="2000" dirty="0"/>
              <a:t>–  1955:  převzal rozdělení při datování nálezů ze Starého města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pohřebiště a kostel Na </a:t>
            </a:r>
            <a:r>
              <a:rPr lang="cs-CZ" sz="2000" dirty="0" err="1"/>
              <a:t>valách</a:t>
            </a:r>
            <a:r>
              <a:rPr lang="cs-CZ" sz="2000" dirty="0"/>
              <a:t>  (počátky:  1. p. 9. stol., stavba kostela kolem 900))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nálezy opřel o malty v hrobech:  starší bez malty, mladší s maltou   </a:t>
            </a:r>
          </a:p>
          <a:p>
            <a:pPr algn="l"/>
            <a:endParaRPr lang="cs-CZ" sz="2000" dirty="0"/>
          </a:p>
          <a:p>
            <a:pPr algn="l"/>
            <a:r>
              <a:rPr lang="cs-CZ" sz="2000" b="1" dirty="0"/>
              <a:t>B. Dostál  </a:t>
            </a:r>
            <a:r>
              <a:rPr lang="cs-CZ" sz="2000" dirty="0"/>
              <a:t>–  1965:  pro byzantsko-orientální navrhl název </a:t>
            </a:r>
            <a:r>
              <a:rPr lang="cs-CZ" sz="2000" dirty="0" err="1"/>
              <a:t>veligradský</a:t>
            </a:r>
            <a:r>
              <a:rPr lang="cs-CZ" sz="2000" dirty="0"/>
              <a:t> podle místa výskytu </a:t>
            </a:r>
          </a:p>
          <a:p>
            <a:pPr marL="0" indent="0" algn="l">
              <a:buNone/>
            </a:pPr>
            <a:r>
              <a:rPr lang="cs-CZ" sz="2000" dirty="0"/>
              <a:t>                      –  1966:  typologie:  a)  podunajský šperk (lidový)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b)  byzantsko-orientální (honosné importy):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                                                                 bubínkové, košíčkové,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sloupečkové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lunicové</a:t>
            </a:r>
            <a:r>
              <a:rPr lang="cs-CZ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cs-CZ" sz="1800" b="0" i="0" u="none" strike="noStrike" baseline="0" dirty="0" err="1">
                <a:latin typeface="Times New Roman" panose="02020603050405020304" pitchFamily="18" charset="0"/>
              </a:rPr>
              <a:t>hrozníčkov</a:t>
            </a:r>
            <a:r>
              <a:rPr lang="cs-CZ" sz="1800" dirty="0" err="1">
                <a:latin typeface="Times New Roman" panose="02020603050405020304" pitchFamily="18" charset="0"/>
              </a:rPr>
              <a:t>é</a:t>
            </a:r>
            <a:endParaRPr lang="cs-CZ" sz="1800" b="0" i="0" u="none" strike="noStrike" baseline="0" dirty="0">
              <a:latin typeface="Times New Roman" panose="02020603050405020304" pitchFamily="18" charset="0"/>
            </a:endParaRPr>
          </a:p>
          <a:p>
            <a:pPr marL="0" indent="0" algn="l">
              <a:buNone/>
            </a:pPr>
            <a:endParaRPr lang="cs-CZ" sz="2000" b="0" i="0" u="none" strike="noStrike" baseline="0" dirty="0"/>
          </a:p>
          <a:p>
            <a:pPr marL="0" indent="0" algn="l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3302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93D7787-D929-7346-6088-6093272DB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891" t="19167" r="23507" b="6944"/>
          <a:stretch/>
        </p:blipFill>
        <p:spPr>
          <a:xfrm>
            <a:off x="1381125" y="-1"/>
            <a:ext cx="8810625" cy="683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94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F6B193-A91C-BF9F-FDA2-D4094C045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5" t="16946" r="37344" b="9583"/>
          <a:stretch/>
        </p:blipFill>
        <p:spPr>
          <a:xfrm>
            <a:off x="182269" y="800100"/>
            <a:ext cx="4054535" cy="567420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11DF05-ACB9-7686-9993-1668A96325D2}"/>
              </a:ext>
            </a:extLst>
          </p:cNvPr>
          <p:cNvSpPr txBox="1"/>
          <p:nvPr/>
        </p:nvSpPr>
        <p:spPr>
          <a:xfrm>
            <a:off x="1233556" y="383697"/>
            <a:ext cx="1482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Hrozníčkové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964DF3B-8406-CF86-102B-721C5D8AA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2" t="19861" r="36484" b="6527"/>
          <a:stretch/>
        </p:blipFill>
        <p:spPr>
          <a:xfrm>
            <a:off x="4541547" y="845363"/>
            <a:ext cx="3596240" cy="498954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DCC9E6C-24BA-0277-5514-FBDEA365F31C}"/>
              </a:ext>
            </a:extLst>
          </p:cNvPr>
          <p:cNvSpPr txBox="1"/>
          <p:nvPr/>
        </p:nvSpPr>
        <p:spPr>
          <a:xfrm>
            <a:off x="5647159" y="569267"/>
            <a:ext cx="130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Bubínkové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47B97E-1F8A-FF63-923B-6106F21F8F53}"/>
              </a:ext>
            </a:extLst>
          </p:cNvPr>
          <p:cNvSpPr txBox="1"/>
          <p:nvPr/>
        </p:nvSpPr>
        <p:spPr>
          <a:xfrm>
            <a:off x="5618860" y="4876800"/>
            <a:ext cx="123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Košíčkové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5C04D4F-2F1E-248C-B044-F24AC2C28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6" t="20000" r="48360" b="5556"/>
          <a:stretch/>
        </p:blipFill>
        <p:spPr>
          <a:xfrm>
            <a:off x="8442530" y="845362"/>
            <a:ext cx="3453587" cy="49895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982E5F3-AB07-2BAF-3DB1-3EA8BEC3645C}"/>
              </a:ext>
            </a:extLst>
          </p:cNvPr>
          <p:cNvSpPr txBox="1"/>
          <p:nvPr/>
        </p:nvSpPr>
        <p:spPr>
          <a:xfrm>
            <a:off x="9403252" y="569267"/>
            <a:ext cx="1522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Sloupečkové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D28555-149E-2B92-7032-79F8D946759C}"/>
              </a:ext>
            </a:extLst>
          </p:cNvPr>
          <p:cNvSpPr txBox="1"/>
          <p:nvPr/>
        </p:nvSpPr>
        <p:spPr>
          <a:xfrm>
            <a:off x="9813470" y="2533530"/>
            <a:ext cx="1124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Lunicové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56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611DF05-ACB9-7686-9993-1668A96325D2}"/>
              </a:ext>
            </a:extLst>
          </p:cNvPr>
          <p:cNvSpPr txBox="1"/>
          <p:nvPr/>
        </p:nvSpPr>
        <p:spPr>
          <a:xfrm>
            <a:off x="740559" y="362786"/>
            <a:ext cx="1482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Hrozníčkové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DCC9E6C-24BA-0277-5514-FBDEA365F31C}"/>
              </a:ext>
            </a:extLst>
          </p:cNvPr>
          <p:cNvSpPr txBox="1"/>
          <p:nvPr/>
        </p:nvSpPr>
        <p:spPr>
          <a:xfrm>
            <a:off x="3648105" y="344771"/>
            <a:ext cx="130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Bubínkové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47B97E-1F8A-FF63-923B-6106F21F8F53}"/>
              </a:ext>
            </a:extLst>
          </p:cNvPr>
          <p:cNvSpPr txBox="1"/>
          <p:nvPr/>
        </p:nvSpPr>
        <p:spPr>
          <a:xfrm>
            <a:off x="1398754" y="3412958"/>
            <a:ext cx="123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Košíčkové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82E5F3-AB07-2BAF-3DB1-3EA8BEC3645C}"/>
              </a:ext>
            </a:extLst>
          </p:cNvPr>
          <p:cNvSpPr txBox="1"/>
          <p:nvPr/>
        </p:nvSpPr>
        <p:spPr>
          <a:xfrm>
            <a:off x="9853556" y="344771"/>
            <a:ext cx="1522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Sloupečkové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D28555-149E-2B92-7032-79F8D946759C}"/>
              </a:ext>
            </a:extLst>
          </p:cNvPr>
          <p:cNvSpPr txBox="1"/>
          <p:nvPr/>
        </p:nvSpPr>
        <p:spPr>
          <a:xfrm>
            <a:off x="7063947" y="378784"/>
            <a:ext cx="1124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Lunicové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8A4AEDC-3656-97ED-6BA2-EE00E8C28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12" b="31075"/>
          <a:stretch/>
        </p:blipFill>
        <p:spPr>
          <a:xfrm>
            <a:off x="261885" y="842462"/>
            <a:ext cx="2840367" cy="252792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6E12283-8170-BD1F-5B97-7F54A4975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130"/>
          <a:stretch/>
        </p:blipFill>
        <p:spPr>
          <a:xfrm>
            <a:off x="3160266" y="744881"/>
            <a:ext cx="3269335" cy="247997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268557A-0DAB-D134-9D4F-78C75FD46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" t="-1064" r="-1534" b="27368"/>
          <a:stretch/>
        </p:blipFill>
        <p:spPr>
          <a:xfrm>
            <a:off x="6309357" y="660112"/>
            <a:ext cx="3089640" cy="256474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97ABA7A-F22D-7DDC-4C53-CF1A826DF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39" y="3907154"/>
            <a:ext cx="2685731" cy="250108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E9E9793-F7E1-D3B1-DCE7-5635157266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72" b="13424"/>
          <a:stretch/>
        </p:blipFill>
        <p:spPr>
          <a:xfrm>
            <a:off x="9472773" y="858821"/>
            <a:ext cx="2466452" cy="242077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F9CE0C3E-E90C-BC70-3090-819F3028F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764" y="3708483"/>
            <a:ext cx="1517186" cy="3012277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1DFD70B8-9F02-02B4-141D-675563E5C211}"/>
              </a:ext>
            </a:extLst>
          </p:cNvPr>
          <p:cNvSpPr txBox="1"/>
          <p:nvPr/>
        </p:nvSpPr>
        <p:spPr>
          <a:xfrm>
            <a:off x="7031245" y="3170328"/>
            <a:ext cx="1157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řetízkové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7EB65996-63AD-12D5-2022-0BCF1ED1E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723" y="3583201"/>
            <a:ext cx="2158491" cy="301227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42E71085-F238-981D-9B00-15F0B97A62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6472"/>
          <a:stretch/>
        </p:blipFill>
        <p:spPr>
          <a:xfrm>
            <a:off x="9140999" y="3603822"/>
            <a:ext cx="1590362" cy="3107747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30754504-D380-BE2A-36AB-A01FC2D2AE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165"/>
          <a:stretch/>
        </p:blipFill>
        <p:spPr>
          <a:xfrm>
            <a:off x="10705999" y="3603822"/>
            <a:ext cx="1071825" cy="31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34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>
            <a:extLst>
              <a:ext uri="{FF2B5EF4-FFF2-40B4-BE49-F238E27FC236}">
                <a16:creationId xmlns:a16="http://schemas.microsoft.com/office/drawing/2014/main" id="{AFCACC4C-03F9-80EF-BE5C-CA9F8FE077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8217" y="404813"/>
            <a:ext cx="8404159" cy="43815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sz="3300" b="1" dirty="0">
                <a:solidFill>
                  <a:srgbClr val="FF0000"/>
                </a:solidFill>
                <a:cs typeface="Calibri" panose="020F0502020204030204" pitchFamily="34" charset="0"/>
              </a:rPr>
              <a:t>Knoflíky  </a:t>
            </a:r>
            <a:r>
              <a:rPr lang="cs-CZ" altLang="cs-CZ" sz="2300" dirty="0">
                <a:cs typeface="Calibri" panose="020F0502020204030204" pitchFamily="34" charset="0"/>
              </a:rPr>
              <a:t>–  1.  skleněné s drátěným očkem, </a:t>
            </a:r>
            <a:r>
              <a:rPr lang="cs-CZ" sz="23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pol. 9. – poč. 10. stol. </a:t>
            </a:r>
          </a:p>
          <a:p>
            <a:pPr eaLnBrk="1" hangingPunct="1">
              <a:buFontTx/>
              <a:buNone/>
              <a:defRPr/>
            </a:pPr>
            <a:r>
              <a:rPr lang="cs-CZ" sz="23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–  </a:t>
            </a:r>
            <a:r>
              <a:rPr lang="cs-CZ" sz="2300" dirty="0">
                <a:effectLst/>
                <a:ea typeface="Times New Roman" panose="02020603050405020304" pitchFamily="18" charset="0"/>
              </a:rPr>
              <a:t>2.  kovové:  ze dvou částí z lisovaného plechu – </a:t>
            </a:r>
            <a:r>
              <a:rPr lang="cs-CZ" sz="2300" b="1" dirty="0" err="1">
                <a:effectLst/>
                <a:ea typeface="Times New Roman" panose="02020603050405020304" pitchFamily="18" charset="0"/>
              </a:rPr>
              <a:t>gombíky</a:t>
            </a:r>
            <a:r>
              <a:rPr lang="cs-CZ" altLang="cs-CZ" sz="2300" dirty="0">
                <a:cs typeface="Calibri" panose="020F0502020204030204" pitchFamily="34" charset="0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cs-CZ" sz="2300" dirty="0"/>
              <a:t>                                               párová šatní spínadla:  v hrobě u klíčních kostí</a:t>
            </a:r>
          </a:p>
          <a:p>
            <a:pPr marL="0" indent="0" eaLnBrk="1" hangingPunct="1">
              <a:buNone/>
              <a:defRPr/>
            </a:pPr>
            <a:r>
              <a:rPr lang="cs-CZ" sz="2300" dirty="0"/>
              <a:t>                                               rytá výzdoba, granulace, filigrán, puncování aj.</a:t>
            </a:r>
          </a:p>
          <a:p>
            <a:pPr eaLnBrk="1" hangingPunct="1">
              <a:defRPr/>
            </a:pPr>
            <a:r>
              <a:rPr lang="cs-CZ" sz="2300" dirty="0"/>
              <a:t>Z. </a:t>
            </a:r>
            <a:r>
              <a:rPr lang="cs-CZ" sz="2300" dirty="0" err="1"/>
              <a:t>Klanica</a:t>
            </a:r>
            <a:r>
              <a:rPr lang="cs-CZ" sz="2300" dirty="0"/>
              <a:t>:  6 skupin –  </a:t>
            </a:r>
            <a:r>
              <a:rPr lang="cs-CZ" sz="2300" b="0" i="0" u="none" strike="noStrike" baseline="0" dirty="0"/>
              <a:t>zlaté, pozlacené, </a:t>
            </a:r>
            <a:r>
              <a:rPr lang="nl-NL" sz="2300" b="0" i="0" u="none" strike="noStrike" baseline="0" dirty="0"/>
              <a:t>st</a:t>
            </a:r>
            <a:r>
              <a:rPr lang="cs-CZ" sz="2300" b="0" i="0" u="none" strike="noStrike" baseline="0" dirty="0" err="1"/>
              <a:t>říbrné</a:t>
            </a:r>
            <a:r>
              <a:rPr lang="nl-NL" sz="2300" b="0" i="0" u="none" strike="noStrike" baseline="0" dirty="0"/>
              <a:t>, m</a:t>
            </a:r>
            <a:r>
              <a:rPr lang="cs-CZ" sz="2300" b="0" i="0" u="none" strike="noStrike" baseline="0" dirty="0"/>
              <a:t>ě</a:t>
            </a:r>
            <a:r>
              <a:rPr lang="nl-NL" sz="2300" b="0" i="0" u="none" strike="noStrike" baseline="0" dirty="0"/>
              <a:t>dené, sklen</a:t>
            </a:r>
            <a:r>
              <a:rPr lang="cs-CZ" sz="2300" b="0" i="0" u="none" strike="noStrike" baseline="0" dirty="0"/>
              <a:t>ě</a:t>
            </a:r>
            <a:r>
              <a:rPr lang="nl-NL" sz="2300" b="0" i="0" u="none" strike="noStrike" baseline="0" dirty="0"/>
              <a:t>né</a:t>
            </a:r>
            <a:r>
              <a:rPr lang="cs-CZ" sz="2300" b="0" i="0" u="none" strike="noStrike" baseline="0" dirty="0"/>
              <a:t>, aj.</a:t>
            </a:r>
            <a:r>
              <a:rPr lang="cs-CZ" sz="2300" dirty="0"/>
              <a:t> </a:t>
            </a:r>
            <a:endParaRPr lang="cs-CZ" altLang="cs-CZ" sz="2300" b="1" dirty="0"/>
          </a:p>
          <a:p>
            <a:pPr eaLnBrk="1" hangingPunct="1">
              <a:defRPr/>
            </a:pPr>
            <a:r>
              <a:rPr lang="cs-CZ" altLang="cs-CZ" sz="2300" b="1" dirty="0"/>
              <a:t>S ptačími motivy  </a:t>
            </a:r>
            <a:r>
              <a:rPr lang="cs-CZ" altLang="cs-CZ" sz="2300" dirty="0"/>
              <a:t>– u nás celkem 3 figurálně zdobené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                  Mikulčice - u baziliky, </a:t>
            </a:r>
            <a:r>
              <a:rPr lang="cs-CZ" altLang="cs-CZ" sz="2300" dirty="0" err="1"/>
              <a:t>Klášteřisko</a:t>
            </a:r>
            <a:r>
              <a:rPr lang="cs-CZ" altLang="cs-CZ" sz="2300" dirty="0"/>
              <a:t>, </a:t>
            </a:r>
            <a:r>
              <a:rPr lang="cs-CZ" altLang="cs-CZ" sz="2300" dirty="0" err="1"/>
              <a:t>Kostelisko</a:t>
            </a:r>
            <a:r>
              <a:rPr lang="cs-CZ" altLang="cs-CZ" sz="2300" dirty="0"/>
              <a:t> </a:t>
            </a:r>
          </a:p>
          <a:p>
            <a:pPr eaLnBrk="1" hangingPunct="1">
              <a:defRPr/>
            </a:pPr>
            <a:r>
              <a:rPr lang="cs-CZ" altLang="cs-CZ" sz="2300" b="1" dirty="0"/>
              <a:t>Spojovány </a:t>
            </a:r>
            <a:r>
              <a:rPr lang="cs-CZ" altLang="cs-CZ" sz="2300" dirty="0"/>
              <a:t>– s ozdobami </a:t>
            </a:r>
            <a:r>
              <a:rPr lang="cs-CZ" altLang="cs-CZ" sz="2300" b="1" dirty="0" err="1">
                <a:solidFill>
                  <a:srgbClr val="FF0000"/>
                </a:solidFill>
              </a:rPr>
              <a:t>saltovo</a:t>
            </a:r>
            <a:r>
              <a:rPr lang="cs-CZ" altLang="cs-CZ" sz="2300" b="1" dirty="0">
                <a:solidFill>
                  <a:srgbClr val="FF0000"/>
                </a:solidFill>
              </a:rPr>
              <a:t> – </a:t>
            </a:r>
            <a:r>
              <a:rPr lang="cs-CZ" altLang="cs-CZ" sz="2300" b="1" dirty="0" err="1">
                <a:solidFill>
                  <a:srgbClr val="FF0000"/>
                </a:solidFill>
              </a:rPr>
              <a:t>majacké</a:t>
            </a:r>
            <a:r>
              <a:rPr lang="cs-CZ" altLang="cs-CZ" sz="2300" b="1" dirty="0">
                <a:solidFill>
                  <a:srgbClr val="FF0000"/>
                </a:solidFill>
              </a:rPr>
              <a:t> kultury </a:t>
            </a:r>
            <a:endParaRPr lang="cs-CZ" altLang="cs-CZ" sz="2300" dirty="0"/>
          </a:p>
          <a:p>
            <a:pPr eaLnBrk="1" hangingPunct="1">
              <a:defRPr/>
            </a:pPr>
            <a:r>
              <a:rPr lang="cs-CZ" altLang="cs-CZ" sz="2300" b="1" dirty="0"/>
              <a:t>Analogie</a:t>
            </a:r>
            <a:r>
              <a:rPr lang="cs-CZ" altLang="cs-CZ" sz="2300" dirty="0"/>
              <a:t> – na Krymu, sv. Černomoří, Kavkaz, střední Asie  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– mohylové hroby v povodí řeky Kubáň 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– okolí města </a:t>
            </a:r>
            <a:r>
              <a:rPr lang="cs-CZ" altLang="cs-CZ" sz="2300" dirty="0" err="1"/>
              <a:t>Majkop</a:t>
            </a:r>
            <a:r>
              <a:rPr lang="cs-CZ" altLang="cs-CZ" sz="23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2300" dirty="0"/>
              <a:t>                          (částečně vyloupeny) </a:t>
            </a:r>
          </a:p>
        </p:txBody>
      </p:sp>
      <p:pic>
        <p:nvPicPr>
          <p:cNvPr id="37891" name="Picture 6" descr="gombik_serial_stripky_archeologie_denik-380">
            <a:extLst>
              <a:ext uri="{FF2B5EF4-FFF2-40B4-BE49-F238E27FC236}">
                <a16:creationId xmlns:a16="http://schemas.microsoft.com/office/drawing/2014/main" id="{3C0637CD-E7FD-B38D-35D5-2E39FE638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649666"/>
            <a:ext cx="1245926" cy="298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Sokgombz">
            <a:extLst>
              <a:ext uri="{FF2B5EF4-FFF2-40B4-BE49-F238E27FC236}">
                <a16:creationId xmlns:a16="http://schemas.microsoft.com/office/drawing/2014/main" id="{6C2A771B-A5AE-1E42-9A8B-CD6AB585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09095"/>
            <a:ext cx="227171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Sokgombr">
            <a:extLst>
              <a:ext uri="{FF2B5EF4-FFF2-40B4-BE49-F238E27FC236}">
                <a16:creationId xmlns:a16="http://schemas.microsoft.com/office/drawing/2014/main" id="{CD38F4DD-1F0E-6169-7D77-77443019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477" y="4910249"/>
            <a:ext cx="3741739" cy="163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5DBFB50-CE60-50D9-C6CB-2EBF29930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731263"/>
            <a:ext cx="3773628" cy="25834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C355BFF-80F1-5E23-52C8-63595A9A1F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169"/>
          <a:stretch/>
        </p:blipFill>
        <p:spPr>
          <a:xfrm>
            <a:off x="8534400" y="3641151"/>
            <a:ext cx="3478353" cy="28799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D0645E8-037F-29DB-1606-60B31DCCB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1025"/>
            <a:ext cx="11353800" cy="6276975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Prsteny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1.  lité:  obyčejné lité kroužky, od laténu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2.  drátěné:  jednoduché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3.  plechové:  hladké, konce přeloženy přes sebe, 1. pol. 10. stol.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4.  štítkové:  z bronzového plechu, </a:t>
            </a:r>
            <a:r>
              <a:rPr lang="cs-CZ" sz="2000" dirty="0">
                <a:ea typeface="Times New Roman" panose="02020603050405020304" pitchFamily="18" charset="0"/>
              </a:rPr>
              <a:t>koso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čtverečné, vybíjené pukličky, rytí, puncování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podunajský typ:  2. pol. 9. stol – 1. pol. 10. stol. 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–  5.  zdobené filigránem a granulací:  zlaté a stříbrné,  9. – 1. pol. 10. stol.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–  6.  zdobené barevnými skly:  a)  stříbrné, zlaté:  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filigrace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, granulace, vsazování gem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                                    b)  bronzové:  odlévané, vsazované barevné skla   </a:t>
            </a:r>
          </a:p>
          <a:p>
            <a:endParaRPr lang="cs-CZ" sz="2000" b="0" i="0" u="none" strike="noStrike" baseline="0" dirty="0"/>
          </a:p>
          <a:p>
            <a:pPr algn="just"/>
            <a:r>
              <a:rPr lang="cs-CZ" sz="20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Náhrdelníky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ze skleněných korálků a závěsků (křížky, lunice) 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           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 korálky:  z taženého skla (převládají), navíjené skleněné vlákno, z mačkaného skla,</a:t>
            </a:r>
          </a:p>
          <a:p>
            <a:pPr marL="0" indent="0" algn="just">
              <a:buNone/>
            </a:pPr>
            <a:r>
              <a:rPr lang="cs-CZ" sz="2000" dirty="0">
                <a:ea typeface="Times New Roman" panose="02020603050405020304" pitchFamily="18" charset="0"/>
              </a:rPr>
              <a:t>     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                                      se zatavenou výzdobou, s kovovým jádrem, z </a:t>
            </a:r>
            <a:r>
              <a:rPr lang="cs-CZ" sz="2000" dirty="0" err="1">
                <a:effectLst/>
                <a:ea typeface="Times New Roman" panose="02020603050405020304" pitchFamily="18" charset="0"/>
              </a:rPr>
              <a:t>milefiorového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nebo foukaného skla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Čelenky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plochý pásek z bronzu, zdobené vybíjenými body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Jehlice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do vlasů:  železné, bronzové. 10. stol. a výše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Rolničky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–  odlévané z bronzu, 8. – poč. 10. stol., magický účel</a:t>
            </a:r>
          </a:p>
        </p:txBody>
      </p:sp>
    </p:spTree>
    <p:extLst>
      <p:ext uri="{BB962C8B-B14F-4D97-AF65-F5344CB8AC3E}">
        <p14:creationId xmlns:p14="http://schemas.microsoft.com/office/powerpoint/2010/main" val="23023824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8C89D-FCF4-9F0E-BC0C-4767156E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19200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Keramika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4EBD25-06FA-749A-BB1F-70BA184D1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914400"/>
            <a:ext cx="11744325" cy="5943599"/>
          </a:xfrm>
        </p:spPr>
        <p:txBody>
          <a:bodyPr>
            <a:normAutofit/>
          </a:bodyPr>
          <a:lstStyle/>
          <a:p>
            <a:pPr algn="l"/>
            <a:r>
              <a:rPr lang="cs-CZ" sz="1800" b="0" i="0" u="none" strike="noStrike" baseline="0" dirty="0">
                <a:latin typeface="TTF7BF8o00"/>
              </a:rPr>
              <a:t>J. Bubeník – J. Frolík: </a:t>
            </a:r>
            <a:r>
              <a:rPr lang="de-DE" sz="1800" b="0" i="0" u="none" strike="noStrike" baseline="0" dirty="0">
                <a:latin typeface="TTF7BF8o00"/>
              </a:rPr>
              <a:t>1995: </a:t>
            </a:r>
            <a:r>
              <a:rPr lang="de-DE" sz="1800" b="0" i="0" u="none" strike="noStrike" baseline="0" dirty="0" err="1">
                <a:latin typeface="TTF7BF8o00"/>
              </a:rPr>
              <a:t>Zusamenfassung</a:t>
            </a:r>
            <a:r>
              <a:rPr lang="de-DE" sz="1800" b="0" i="0" u="none" strike="noStrike" baseline="0" dirty="0">
                <a:latin typeface="TTF7BF8o00"/>
              </a:rPr>
              <a:t> der Diskussion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zur gemeinsamen Terminologie der </a:t>
            </a:r>
            <a:r>
              <a:rPr lang="de-DE" sz="1800" b="0" i="0" u="none" strike="noStrike" baseline="0" dirty="0" err="1">
                <a:latin typeface="TTF7BF8o00"/>
              </a:rPr>
              <a:t>grunlegendenkeramischen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Begriffe. In: </a:t>
            </a:r>
            <a:r>
              <a:rPr lang="de-DE" sz="1800" b="0" i="0" u="none" strike="noStrike" baseline="0" dirty="0" err="1">
                <a:latin typeface="TTF7BF8o00"/>
              </a:rPr>
              <a:t>Poláček</a:t>
            </a:r>
            <a:r>
              <a:rPr lang="de-DE" sz="1800" b="0" i="0" u="none" strike="noStrike" baseline="0" dirty="0">
                <a:latin typeface="TTF7BF8o00"/>
              </a:rPr>
              <a:t>, L. (</a:t>
            </a:r>
            <a:r>
              <a:rPr lang="cs-CZ" sz="1800" b="0" i="0" u="none" strike="noStrike" baseline="0" dirty="0" err="1">
                <a:latin typeface="TTF7BF8o00"/>
              </a:rPr>
              <a:t>ed</a:t>
            </a:r>
            <a:r>
              <a:rPr lang="de-DE" sz="1800" b="0" i="0" u="none" strike="noStrike" baseline="0" dirty="0">
                <a:latin typeface="TTF7BF8o00"/>
              </a:rPr>
              <a:t>.): Slawische Keramik in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Mitteleuropa vom 8. bis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de-DE" sz="1800" b="0" i="0" u="none" strike="noStrike" baseline="0" dirty="0">
                <a:latin typeface="TTF7BF8o00"/>
              </a:rPr>
              <a:t>zum 11. Jahrhundert. Terminologie und</a:t>
            </a:r>
            <a:r>
              <a:rPr lang="cs-CZ" sz="1800" b="0" i="0" u="none" strike="noStrike" baseline="0" dirty="0">
                <a:latin typeface="TTF7BF8o00"/>
              </a:rPr>
              <a:t> </a:t>
            </a:r>
            <a:r>
              <a:rPr lang="cs-CZ" sz="1800" b="0" i="0" u="none" strike="noStrike" baseline="0" dirty="0" err="1">
                <a:latin typeface="TTF7BF8o00"/>
              </a:rPr>
              <a:t>Beschreibung</a:t>
            </a:r>
            <a:r>
              <a:rPr lang="cs-CZ" sz="1800" b="0" i="0" u="none" strike="noStrike" baseline="0" dirty="0">
                <a:latin typeface="TTF7BF8o00"/>
              </a:rPr>
              <a:t>, Brno, 128 – 130. </a:t>
            </a:r>
          </a:p>
          <a:p>
            <a:pPr algn="l"/>
            <a:r>
              <a:rPr lang="cs-CZ" sz="1800" b="1" i="0" u="none" strike="noStrike" baseline="0" dirty="0">
                <a:latin typeface="TTF7BF8o00"/>
              </a:rPr>
              <a:t>Terminologie  –</a:t>
            </a:r>
            <a:r>
              <a:rPr lang="cs-CZ" sz="1800" b="0" i="0" u="none" strike="noStrike" baseline="0" dirty="0">
                <a:latin typeface="TTF7BF8o00"/>
              </a:rPr>
              <a:t>  charakteristika základních keramických pojmů: </a:t>
            </a:r>
          </a:p>
          <a:p>
            <a:pPr algn="l"/>
            <a:r>
              <a:rPr lang="cs-CZ" sz="1800" b="1" i="0" u="none" strike="noStrike" baseline="0" dirty="0">
                <a:latin typeface="TTF7BF8o00"/>
              </a:rPr>
              <a:t>Typ</a:t>
            </a:r>
            <a:r>
              <a:rPr lang="cs-CZ" sz="1800" dirty="0">
                <a:latin typeface="TTF7BF8o00"/>
              </a:rPr>
              <a:t>   – </a:t>
            </a:r>
            <a:r>
              <a:rPr lang="cs-CZ" sz="1800" b="0" i="0" u="none" strike="noStrike" baseline="0" dirty="0">
                <a:latin typeface="TTF7BF8o00"/>
              </a:rPr>
              <a:t>  </a:t>
            </a:r>
            <a:r>
              <a:rPr lang="cs-CZ" sz="1800" b="0" i="0" u="none" strike="noStrike" baseline="0" dirty="0">
                <a:latin typeface="TTF7C03o00"/>
              </a:rPr>
              <a:t>soubor jedinců s totožnou výrobní technologií a základní morfologií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latin typeface="TTF7C03o00"/>
            </a:endParaRPr>
          </a:p>
          <a:p>
            <a:pPr algn="l"/>
            <a:r>
              <a:rPr lang="cs-CZ" sz="1800" b="1" i="0" u="none" strike="noStrike" baseline="0" dirty="0">
                <a:latin typeface="TTF7BF8o00"/>
              </a:rPr>
              <a:t>Keramická třída  </a:t>
            </a:r>
            <a:r>
              <a:rPr lang="cs-CZ" sz="1800" b="0" i="0" u="none" strike="noStrike" baseline="0" dirty="0">
                <a:latin typeface="TTF7BF8o00"/>
              </a:rPr>
              <a:t>–  2 kritéria:  </a:t>
            </a:r>
            <a:r>
              <a:rPr lang="cs-CZ" sz="1800" b="1" i="0" u="none" strike="noStrike" baseline="0" dirty="0">
                <a:latin typeface="TTF7BF8o00"/>
              </a:rPr>
              <a:t>I. Technologie:  </a:t>
            </a:r>
            <a:r>
              <a:rPr lang="cs-CZ" sz="1800" b="0" i="0" u="none" strike="noStrike" baseline="0" dirty="0">
                <a:latin typeface="TTF7BF8o00"/>
              </a:rPr>
              <a:t>6 základních znaků/kvalit:  1. obtáčení/lepení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2. charakteristika povrchu (vnější strana)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3. ostřivo (druh)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4. ostřivo  (množství)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5. výpal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latin typeface="TTF7BF8o00"/>
              </a:rPr>
              <a:t>                                                                                                                                     6.  technologické stopy </a:t>
            </a:r>
          </a:p>
          <a:p>
            <a:pPr marL="0" indent="0" algn="l">
              <a:buNone/>
            </a:pPr>
            <a:endParaRPr lang="pl-PL" sz="1800" b="0" i="0" u="none" strike="noStrike" baseline="0" dirty="0">
              <a:latin typeface="TTF7BF8o00"/>
            </a:endParaRPr>
          </a:p>
          <a:p>
            <a:pPr marL="0" indent="0" algn="l">
              <a:buNone/>
            </a:pPr>
            <a:r>
              <a:rPr lang="pl-PL" sz="1800" dirty="0">
                <a:latin typeface="TTF7BF8o00"/>
              </a:rPr>
              <a:t>                                                         </a:t>
            </a:r>
            <a:r>
              <a:rPr lang="pl-PL" sz="1800" b="1" dirty="0">
                <a:latin typeface="TTF7BF8o00"/>
              </a:rPr>
              <a:t>II. Morfologie:  </a:t>
            </a:r>
            <a:r>
              <a:rPr lang="pl-PL" sz="1800" dirty="0">
                <a:latin typeface="TTF7BF8o00"/>
              </a:rPr>
              <a:t>3</a:t>
            </a:r>
            <a:r>
              <a:rPr lang="cs-CZ" sz="1800" b="0" i="0" u="none" strike="noStrike" baseline="0" dirty="0">
                <a:latin typeface="TTF7BF8o00"/>
              </a:rPr>
              <a:t> znaky:  1. základní tvar nádoby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2. profilace okraje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TTF7BF8o00"/>
              </a:rPr>
              <a:t>                                                                                                    3.  výzdoba</a:t>
            </a:r>
            <a:endParaRPr lang="pl-PL" sz="1800" dirty="0">
              <a:latin typeface="TTF7BF8o00"/>
            </a:endParaRPr>
          </a:p>
        </p:txBody>
      </p:sp>
    </p:spTree>
    <p:extLst>
      <p:ext uri="{BB962C8B-B14F-4D97-AF65-F5344CB8AC3E}">
        <p14:creationId xmlns:p14="http://schemas.microsoft.com/office/powerpoint/2010/main" val="553692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1C69A34C-E27D-343F-D141-AF28E0BCC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lang="cs-CZ" altLang="cs-CZ" sz="2000" b="1" dirty="0">
                <a:solidFill>
                  <a:srgbClr val="FF0000"/>
                </a:solidFill>
              </a:rPr>
              <a:t>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Středohradištní</a:t>
            </a:r>
            <a:r>
              <a:rPr lang="cs-CZ" altLang="cs-CZ" sz="3200" b="1" dirty="0">
                <a:solidFill>
                  <a:srgbClr val="FF0000"/>
                </a:solidFill>
              </a:rPr>
              <a:t> (velkomoravská) keramika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</a:t>
            </a:r>
            <a:r>
              <a:rPr lang="it-IT" altLang="cs-CZ" sz="2400" b="1" dirty="0">
                <a:solidFill>
                  <a:srgbClr val="FF0000"/>
                </a:solidFill>
              </a:rPr>
              <a:t>8.</a:t>
            </a:r>
            <a:r>
              <a:rPr lang="cs-CZ" altLang="cs-CZ" sz="2400" b="1" dirty="0">
                <a:solidFill>
                  <a:srgbClr val="FF0000"/>
                </a:solidFill>
              </a:rPr>
              <a:t>/</a:t>
            </a:r>
            <a:r>
              <a:rPr lang="it-IT" altLang="cs-CZ" sz="2400" b="1" dirty="0">
                <a:solidFill>
                  <a:srgbClr val="FF0000"/>
                </a:solidFill>
              </a:rPr>
              <a:t>9. až první pol</a:t>
            </a:r>
            <a:r>
              <a:rPr lang="cs-CZ" altLang="cs-CZ" sz="2400" b="1" dirty="0">
                <a:solidFill>
                  <a:srgbClr val="FF0000"/>
                </a:solidFill>
              </a:rPr>
              <a:t>.</a:t>
            </a:r>
            <a:r>
              <a:rPr lang="it-IT" altLang="cs-CZ" sz="2400" b="1" dirty="0">
                <a:solidFill>
                  <a:srgbClr val="FF0000"/>
                </a:solidFill>
              </a:rPr>
              <a:t> 10. stol</a:t>
            </a:r>
            <a:r>
              <a:rPr lang="cs-CZ" altLang="cs-CZ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AAF758-5782-3D9A-A533-47392172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52563"/>
            <a:ext cx="11811000" cy="5405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8./9. stol.   </a:t>
            </a:r>
            <a:r>
              <a:rPr lang="cs-CZ" sz="1800" dirty="0"/>
              <a:t>–  technologicky i výzdobně navazuje na keramiku podunajských tradic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</a:t>
            </a:r>
            <a:r>
              <a:rPr lang="cs-CZ" sz="1800" dirty="0"/>
              <a:t>–  regionální diferenciace hrnčířské výroby (technologie, profilace a výzdoba)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v centrech přechod od podomácké k řemeslné (sériové) produkci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>
                <a:solidFill>
                  <a:srgbClr val="FF0000"/>
                </a:solidFill>
              </a:rPr>
              <a:t>Blučinská</a:t>
            </a:r>
            <a:r>
              <a:rPr lang="cs-CZ" sz="1800" b="1" dirty="0">
                <a:solidFill>
                  <a:srgbClr val="FF0000"/>
                </a:solidFill>
              </a:rPr>
              <a:t> keramika  </a:t>
            </a:r>
            <a:r>
              <a:rPr lang="cs-CZ" sz="1800" dirty="0"/>
              <a:t>–  </a:t>
            </a:r>
            <a:r>
              <a:rPr lang="cs-CZ" sz="1800" b="1" dirty="0"/>
              <a:t>starší stupeň:   </a:t>
            </a:r>
            <a:r>
              <a:rPr lang="cs-CZ" sz="1800" dirty="0"/>
              <a:t>1. pol. 9. stol. (lokální varianty)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název:  J. </a:t>
            </a:r>
            <a:r>
              <a:rPr lang="cs-CZ" sz="1800" dirty="0" err="1"/>
              <a:t>Poulík</a:t>
            </a:r>
            <a:r>
              <a:rPr lang="cs-CZ" sz="1800" dirty="0"/>
              <a:t> (</a:t>
            </a:r>
            <a:r>
              <a:rPr lang="cs-CZ" sz="1800" dirty="0" err="1"/>
              <a:t>blučinský</a:t>
            </a:r>
            <a:r>
              <a:rPr lang="cs-CZ" sz="1800" dirty="0"/>
              <a:t> typ)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základní tvar:   vejčitý hrnec, strmá vlnice, obvodové rýhy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</a:t>
            </a:r>
            <a:r>
              <a:rPr lang="cs-CZ" sz="1800" dirty="0" err="1"/>
              <a:t>Pohansko</a:t>
            </a:r>
            <a:r>
              <a:rPr lang="cs-CZ" sz="1800" dirty="0"/>
              <a:t>:  B. Dostál (I.. skupina), J. Macháček (B. okruh)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Uherské Hradiště:  L. Galuška (1. typ ze tří)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</a:t>
            </a:r>
            <a:r>
              <a:rPr lang="cs-CZ" sz="1800" b="1" dirty="0"/>
              <a:t>mladší:  </a:t>
            </a:r>
            <a:r>
              <a:rPr lang="cs-CZ" sz="1800" dirty="0"/>
              <a:t>2. pol. 9. stol.,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sériová výroba v dílnách: centralizace, specializace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J. </a:t>
            </a:r>
            <a:r>
              <a:rPr lang="cs-CZ" sz="1800" dirty="0" err="1"/>
              <a:t>Poulík</a:t>
            </a:r>
            <a:r>
              <a:rPr lang="cs-CZ" sz="1800" dirty="0"/>
              <a:t>:  na území Staré Moravy rozlišil podle lokálních ker. Okruhů tři kmenové oblasti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dnes:   keramické okruhy neodráží kmenovou diferenciaci, ale rozsah distribuce výrobků</a:t>
            </a:r>
            <a:endParaRPr lang="cs-CZ" sz="1800" u="sng" dirty="0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04AC0652-21C3-CA95-EFCE-DF0D278B4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29166" r="34773" b="8333"/>
          <a:stretch>
            <a:fillRect/>
          </a:stretch>
        </p:blipFill>
        <p:spPr bwMode="auto">
          <a:xfrm>
            <a:off x="8355750" y="2438400"/>
            <a:ext cx="37524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3EC296-8D82-8E1B-9C50-4B7A2407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6720"/>
            <a:ext cx="12334875" cy="643128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cs-CZ" sz="1600" b="1" dirty="0"/>
              <a:t>      –  </a:t>
            </a:r>
            <a:r>
              <a:rPr lang="cs-CZ" sz="1800" b="1" dirty="0">
                <a:solidFill>
                  <a:srgbClr val="FF0000"/>
                </a:solidFill>
              </a:rPr>
              <a:t>pomoravská:</a:t>
            </a:r>
            <a:r>
              <a:rPr lang="cs-CZ" sz="1800" dirty="0"/>
              <a:t>  soudkovitý hrnec, jednoduchá vlnice, rýhy, ojediněle vpichy, písčité těsto </a:t>
            </a:r>
          </a:p>
          <a:p>
            <a:pPr marL="0" indent="0">
              <a:buNone/>
              <a:defRPr/>
            </a:pPr>
            <a:r>
              <a:rPr lang="cs-CZ" sz="1800" dirty="0"/>
              <a:t>          V. Hrubý, L. Galuška:   keramika staroměstsko-uherskohradišťské aglomerace </a:t>
            </a:r>
          </a:p>
          <a:p>
            <a:pPr marL="0" indent="0">
              <a:buNone/>
              <a:defRPr/>
            </a:pPr>
            <a:r>
              <a:rPr lang="cs-CZ" sz="1800" dirty="0"/>
              <a:t>          rozsah:  střední Pomoraví ke Kroměříži, Holešovu, Přerovu (</a:t>
            </a:r>
            <a:r>
              <a:rPr lang="cs-CZ" sz="1800" dirty="0" err="1"/>
              <a:t>sev</a:t>
            </a:r>
            <a:r>
              <a:rPr lang="cs-CZ" sz="1800" dirty="0"/>
              <a:t>. Chřiby a Ždánický les)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na východě k Bratislavské (</a:t>
            </a:r>
            <a:r>
              <a:rPr lang="cs-CZ" sz="1800" dirty="0" err="1"/>
              <a:t>Devínské</a:t>
            </a:r>
            <a:r>
              <a:rPr lang="cs-CZ" sz="1800" dirty="0"/>
              <a:t>) bráně a do Pováží, na jihu k Dyji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–  </a:t>
            </a:r>
            <a:r>
              <a:rPr lang="cs-CZ" sz="1800" b="1" dirty="0" err="1">
                <a:solidFill>
                  <a:srgbClr val="FF0000"/>
                </a:solidFill>
              </a:rPr>
              <a:t>dolnověstonická</a:t>
            </a:r>
            <a:r>
              <a:rPr lang="cs-CZ" sz="1800" b="1" dirty="0">
                <a:solidFill>
                  <a:srgbClr val="FF0000"/>
                </a:solidFill>
              </a:rPr>
              <a:t>: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 err="1"/>
              <a:t>vývalkovitě</a:t>
            </a:r>
            <a:r>
              <a:rPr lang="cs-CZ" sz="1800" dirty="0"/>
              <a:t> odsazená výduť:  ž</a:t>
            </a:r>
            <a:r>
              <a:rPr lang="cs-CZ" sz="1800" dirty="0">
                <a:effectLst/>
              </a:rPr>
              <a:t>lábky a vývalky (žebra) </a:t>
            </a:r>
          </a:p>
          <a:p>
            <a:pPr marL="0" indent="0">
              <a:buNone/>
              <a:defRPr/>
            </a:pPr>
            <a:r>
              <a:rPr lang="cs-CZ" sz="1800" dirty="0"/>
              <a:t>         rozsah:  od Pavlovských vrhů po Brněnsko, Znojemsko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jde o hranici mezi znojemsko-brněnským a olomouckým údělem 11.–12. stol.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–  </a:t>
            </a:r>
            <a:r>
              <a:rPr lang="cs-CZ" sz="1800" b="1" dirty="0">
                <a:solidFill>
                  <a:srgbClr val="FF0000"/>
                </a:solidFill>
              </a:rPr>
              <a:t>mikulčická:  </a:t>
            </a:r>
            <a:r>
              <a:rPr lang="cs-CZ" sz="1800" dirty="0"/>
              <a:t>„keramika s kalichovitými </a:t>
            </a:r>
            <a:r>
              <a:rPr lang="cs-CZ" sz="1800" dirty="0" err="1"/>
              <a:t>prožlabenými</a:t>
            </a:r>
            <a:r>
              <a:rPr lang="cs-CZ" sz="1800" dirty="0"/>
              <a:t> okraji“ (J. </a:t>
            </a:r>
            <a:r>
              <a:rPr lang="cs-CZ" sz="1800" dirty="0" err="1"/>
              <a:t>Poulíka</a:t>
            </a:r>
            <a:r>
              <a:rPr lang="cs-CZ" sz="1800" dirty="0"/>
              <a:t>), „josefovský typ“ (Č. </a:t>
            </a:r>
            <a:r>
              <a:rPr lang="cs-CZ" sz="1800" dirty="0" err="1"/>
              <a:t>Stani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vyčlenil J. Macháček a M. </a:t>
            </a:r>
            <a:r>
              <a:rPr lang="cs-CZ" sz="1800" dirty="0" err="1"/>
              <a:t>Mazuch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rozsah:  dolní tok Dyje a Moravy s centry v Mikulčicích a na </a:t>
            </a:r>
            <a:r>
              <a:rPr lang="cs-CZ" sz="1800" dirty="0" err="1"/>
              <a:t>Pohansku</a:t>
            </a:r>
            <a:r>
              <a:rPr lang="cs-CZ" sz="1800" dirty="0"/>
              <a:t> u Břeclavi.</a:t>
            </a:r>
          </a:p>
          <a:p>
            <a:pPr marL="0" indent="0">
              <a:buNone/>
              <a:defRPr/>
            </a:pPr>
            <a:r>
              <a:rPr lang="cs-CZ" sz="1800" dirty="0"/>
              <a:t>          Importy:  na Olomoucko (</a:t>
            </a:r>
            <a:r>
              <a:rPr lang="cs-CZ" sz="1800" dirty="0" err="1"/>
              <a:t>ol</a:t>
            </a:r>
            <a:r>
              <a:rPr lang="cs-CZ" sz="1800" dirty="0"/>
              <a:t>. hrad), Brněnsko (Líšeň) a Znojemsko (Kramolín)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     Keramika antických tvarů   </a:t>
            </a:r>
            <a:r>
              <a:rPr lang="cs-CZ" sz="1800" dirty="0"/>
              <a:t>–  9. stol.: liší se materiálově i technologicky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oranžově vypálená, vytáčená na kruhu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 </a:t>
            </a:r>
            <a:r>
              <a:rPr lang="cs-CZ" sz="1800" dirty="0" err="1"/>
              <a:t>amforky</a:t>
            </a:r>
            <a:r>
              <a:rPr lang="cs-CZ" sz="1800" dirty="0"/>
              <a:t>, džbánky, láhve, čutory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 dříve:  byzantský původ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  <p:pic>
        <p:nvPicPr>
          <p:cNvPr id="15363" name="Obrázek 3">
            <a:extLst>
              <a:ext uri="{FF2B5EF4-FFF2-40B4-BE49-F238E27FC236}">
                <a16:creationId xmlns:a16="http://schemas.microsoft.com/office/drawing/2014/main" id="{03A3E782-7516-659D-B9D8-D5A364878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405" y="4991298"/>
            <a:ext cx="1562099" cy="176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4">
            <a:extLst>
              <a:ext uri="{FF2B5EF4-FFF2-40B4-BE49-F238E27FC236}">
                <a16:creationId xmlns:a16="http://schemas.microsoft.com/office/drawing/2014/main" id="{8E3F2A64-2994-93C6-A3A3-862D32B0B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t="26042" r="30673" b="10416"/>
          <a:stretch>
            <a:fillRect/>
          </a:stretch>
        </p:blipFill>
        <p:spPr bwMode="auto">
          <a:xfrm>
            <a:off x="9200722" y="1850027"/>
            <a:ext cx="2736502" cy="16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B0F43A9E-C3F6-AED2-B574-A38109644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27083" r="33601" b="17708"/>
          <a:stretch>
            <a:fillRect/>
          </a:stretch>
        </p:blipFill>
        <p:spPr bwMode="auto">
          <a:xfrm>
            <a:off x="9217875" y="3879463"/>
            <a:ext cx="2650492" cy="16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81B76D1-9E74-F15C-319E-52886F578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438" t="27083" r="23125" b="13889"/>
          <a:stretch/>
        </p:blipFill>
        <p:spPr>
          <a:xfrm>
            <a:off x="9217875" y="217567"/>
            <a:ext cx="2719349" cy="14233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FC70F4-6F2A-EE6A-CC74-F96C14A6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82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F2B11A-EC28-0E46-15D1-71368ADB7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201738"/>
            <a:ext cx="11820525" cy="5808661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cs-CZ" sz="8000" b="1" dirty="0">
                <a:effectLst/>
                <a:ea typeface="Times New Roman" panose="02020603050405020304" pitchFamily="18" charset="0"/>
              </a:rPr>
              <a:t>konec 8. stol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. –  dovršen integrační proces </a:t>
            </a:r>
            <a:r>
              <a:rPr lang="cs-CZ" sz="8000" dirty="0" err="1">
                <a:effectLst/>
                <a:ea typeface="Times New Roman" panose="02020603050405020304" pitchFamily="18" charset="0"/>
              </a:rPr>
              <a:t>naddunajských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 Slovanů,</a:t>
            </a:r>
          </a:p>
          <a:p>
            <a:pPr algn="just"/>
            <a:r>
              <a:rPr lang="cs-CZ" sz="8000" b="1" dirty="0">
                <a:ea typeface="Times New Roman" panose="02020603050405020304" pitchFamily="18" charset="0"/>
              </a:rPr>
              <a:t>p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oč. 9.  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–  vznik dvou územních jednotek:  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Stará Morava a </a:t>
            </a:r>
            <a:r>
              <a:rPr lang="cs-CZ" sz="8000" b="1" dirty="0" err="1">
                <a:effectLst/>
                <a:ea typeface="Times New Roman" panose="02020603050405020304" pitchFamily="18" charset="0"/>
              </a:rPr>
              <a:t>Nitransko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cs-CZ" sz="8000" dirty="0">
                <a:ea typeface="Times New Roman" panose="02020603050405020304" pitchFamily="18" charset="0"/>
              </a:rPr>
              <a:t>                  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–   sjednocení: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   Velká Moravia (</a:t>
            </a:r>
            <a:r>
              <a:rPr lang="cs-CZ" sz="8000" b="1" dirty="0" err="1">
                <a:ea typeface="Times New Roman" panose="02020603050405020304" pitchFamily="18" charset="0"/>
              </a:rPr>
              <a:t>M</a:t>
            </a:r>
            <a:r>
              <a:rPr lang="cs-CZ" sz="8000" b="1" dirty="0" err="1">
                <a:effectLst/>
                <a:ea typeface="Times New Roman" panose="02020603050405020304" pitchFamily="18" charset="0"/>
              </a:rPr>
              <a:t>egale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8000" b="1" dirty="0" err="1">
                <a:effectLst/>
                <a:ea typeface="Times New Roman" panose="02020603050405020304" pitchFamily="18" charset="0"/>
              </a:rPr>
              <a:t>Morabia</a:t>
            </a:r>
            <a:r>
              <a:rPr lang="cs-CZ" sz="8000" b="1" dirty="0">
                <a:effectLst/>
                <a:ea typeface="Times New Roman" panose="02020603050405020304" pitchFamily="18" charset="0"/>
              </a:rPr>
              <a:t>) </a:t>
            </a:r>
          </a:p>
          <a:p>
            <a:pPr marL="0" indent="0" algn="just">
              <a:buNone/>
            </a:pPr>
            <a:r>
              <a:rPr lang="cs-CZ" sz="8000" dirty="0">
                <a:ea typeface="Times New Roman" panose="02020603050405020304" pitchFamily="18" charset="0"/>
              </a:rPr>
              <a:t>                  </a:t>
            </a:r>
            <a:r>
              <a:rPr lang="cs-CZ" sz="8000" dirty="0">
                <a:effectLst/>
                <a:ea typeface="Times New Roman" panose="02020603050405020304" pitchFamily="18" charset="0"/>
              </a:rPr>
              <a:t>–   název:        </a:t>
            </a:r>
            <a:r>
              <a:rPr lang="cs-CZ" altLang="cs-CZ" sz="8000" dirty="0">
                <a:cs typeface="Calibri" panose="020F0502020204030204" pitchFamily="34" charset="0"/>
              </a:rPr>
              <a:t>     pol. 10. stol.:   </a:t>
            </a:r>
            <a:r>
              <a:rPr lang="cs-CZ" altLang="cs-CZ" sz="8000" dirty="0" err="1">
                <a:cs typeface="Calibri" panose="020F0502020204030204" pitchFamily="34" charset="0"/>
              </a:rPr>
              <a:t>byz</a:t>
            </a:r>
            <a:r>
              <a:rPr lang="cs-CZ" altLang="cs-CZ" sz="8000" dirty="0">
                <a:cs typeface="Calibri" panose="020F0502020204030204" pitchFamily="34" charset="0"/>
              </a:rPr>
              <a:t>. císař Konstantin </a:t>
            </a:r>
            <a:r>
              <a:rPr lang="cs-CZ" altLang="cs-CZ" sz="8000" dirty="0" err="1">
                <a:cs typeface="Calibri" panose="020F0502020204030204" pitchFamily="34" charset="0"/>
              </a:rPr>
              <a:t>Porfyrogenetos</a:t>
            </a:r>
            <a:r>
              <a:rPr lang="cs-CZ" altLang="cs-CZ" sz="8000" dirty="0">
                <a:cs typeface="Calibri" panose="020F0502020204030204" pitchFamily="34" charset="0"/>
              </a:rPr>
              <a:t> (De </a:t>
            </a:r>
            <a:r>
              <a:rPr lang="cs-CZ" altLang="cs-CZ" sz="8000" dirty="0" err="1">
                <a:cs typeface="Calibri" panose="020F0502020204030204" pitchFamily="34" charset="0"/>
              </a:rPr>
              <a:t>administrando</a:t>
            </a:r>
            <a:r>
              <a:rPr lang="cs-CZ" altLang="cs-CZ" sz="8000" dirty="0">
                <a:cs typeface="Calibri" panose="020F0502020204030204" pitchFamily="34" charset="0"/>
              </a:rPr>
              <a:t> </a:t>
            </a:r>
            <a:r>
              <a:rPr lang="cs-CZ" altLang="cs-CZ" sz="8000" dirty="0" err="1">
                <a:cs typeface="Calibri" panose="020F0502020204030204" pitchFamily="34" charset="0"/>
              </a:rPr>
              <a:t>imperio</a:t>
            </a:r>
            <a:r>
              <a:rPr lang="cs-CZ" altLang="cs-CZ" sz="8000" dirty="0">
                <a:cs typeface="Calibri" panose="020F0502020204030204" pitchFamily="34" charset="0"/>
              </a:rPr>
              <a:t>) </a:t>
            </a:r>
          </a:p>
          <a:p>
            <a:pPr marL="0" indent="0" eaLnBrk="1" hangingPunct="1">
              <a:buNone/>
            </a:pPr>
            <a:endParaRPr lang="cs-CZ" altLang="cs-CZ" sz="6200" dirty="0">
              <a:cs typeface="Calibri" panose="020F0502020204030204" pitchFamily="34" charset="0"/>
            </a:endParaRPr>
          </a:p>
          <a:p>
            <a:pPr algn="just"/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a)  latinské</a:t>
            </a:r>
            <a:r>
              <a:rPr lang="cs-CZ" sz="8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 </a:t>
            </a:r>
          </a:p>
          <a:p>
            <a:pPr marL="0" indent="0" algn="just">
              <a:buNone/>
            </a:pP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Annales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regni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Francorum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–  Letopisy království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Fanků</a:t>
            </a:r>
            <a:endParaRPr lang="cs-CZ" sz="8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Annales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fuldenses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–  Letopisy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fuldského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opatství (</a:t>
            </a: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u Frankfurtu n. M.) </a:t>
            </a:r>
            <a:endParaRPr lang="cs-CZ" sz="8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De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conversione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Bagoariorum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et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Carantanorum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libelus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 O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pokřestění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Bavorů a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Korutanců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(v </a:t>
            </a: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alcburku)</a:t>
            </a:r>
          </a:p>
          <a:p>
            <a:pPr marL="0" indent="0">
              <a:buNone/>
            </a:pPr>
            <a:endParaRPr lang="cs-CZ" sz="8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6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8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b)  arabské:</a:t>
            </a:r>
            <a:r>
              <a:rPr lang="cs-CZ" sz="8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</a:p>
          <a:p>
            <a:pPr marL="0" indent="0" algn="just">
              <a:buNone/>
            </a:pP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Ibn </a:t>
            </a:r>
            <a:r>
              <a:rPr lang="cs-CZ" sz="80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Rust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– arabský cestovatel (zmínka o Svatoplukovi)</a:t>
            </a:r>
          </a:p>
          <a:p>
            <a:pPr marL="0" indent="0" algn="just">
              <a:buNone/>
            </a:pPr>
            <a:r>
              <a:rPr lang="cs-CZ" sz="6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cs-CZ" sz="6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8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c)  staroslověnské</a:t>
            </a:r>
            <a:r>
              <a:rPr lang="cs-CZ" sz="8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</a:t>
            </a:r>
          </a:p>
          <a:p>
            <a:pPr marL="0" indent="0" algn="just">
              <a:buNone/>
            </a:pP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Životy Konstantina a Metoděje  –  tzv. Panonské legendy</a:t>
            </a:r>
            <a:r>
              <a:rPr lang="cs-CZ" sz="8000" dirty="0"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cs-CZ" sz="8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hlaholské písmo) </a:t>
            </a:r>
          </a:p>
          <a:p>
            <a:pPr marL="0" indent="0" algn="l">
              <a:buNone/>
            </a:pPr>
            <a:r>
              <a:rPr lang="cs-CZ" sz="8000" dirty="0">
                <a:solidFill>
                  <a:srgbClr val="333333"/>
                </a:solidFill>
              </a:rPr>
              <a:t>                                                                         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napsané po vzoru </a:t>
            </a:r>
            <a:r>
              <a:rPr lang="cs-CZ" sz="8000" b="0" i="0" u="none" strike="noStrike" baseline="0" dirty="0" err="1">
                <a:solidFill>
                  <a:srgbClr val="333333"/>
                </a:solidFill>
              </a:rPr>
              <a:t>byzantskych</a:t>
            </a:r>
            <a:r>
              <a:rPr lang="cs-CZ" sz="8000" b="0" i="0" u="none" strike="noStrike" baseline="0" dirty="0">
                <a:solidFill>
                  <a:srgbClr val="333333"/>
                </a:solidFill>
              </a:rPr>
              <a:t> legend</a:t>
            </a:r>
            <a:endParaRPr lang="cs-CZ" sz="8000" dirty="0">
              <a:effectLst/>
              <a:ea typeface="Times New Roman" panose="02020603050405020304" pitchFamily="18" charset="0"/>
            </a:endParaRPr>
          </a:p>
          <a:p>
            <a:pPr algn="just"/>
            <a:endParaRPr lang="cs-CZ" sz="8000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8000" dirty="0">
                <a:effectLst/>
                <a:ea typeface="Times New Roman" panose="02020603050405020304" pitchFamily="18" charset="0"/>
              </a:rPr>
              <a:t> 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3467076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17C9DF-2D22-FC7B-9BC2-27D60C36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657225"/>
            <a:ext cx="11496674" cy="6200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dirty="0"/>
              <a:t>Dokumenty o politických osudech Moravanů a jejich říše:</a:t>
            </a: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MMFH: </a:t>
            </a:r>
            <a:r>
              <a:rPr lang="cs-CZ" sz="2400" b="1" dirty="0" err="1">
                <a:solidFill>
                  <a:srgbClr val="FF0000"/>
                </a:solidFill>
              </a:rPr>
              <a:t>Magnae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Moraviae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fontes</a:t>
            </a:r>
            <a:r>
              <a:rPr lang="cs-CZ" sz="2400" b="1" dirty="0">
                <a:solidFill>
                  <a:srgbClr val="FF0000"/>
                </a:solidFill>
              </a:rPr>
              <a:t> historici. Spisy University J. E. Purkyně v Brně. </a:t>
            </a:r>
          </a:p>
          <a:p>
            <a:pPr marL="0" indent="0">
              <a:buNone/>
              <a:defRPr/>
            </a:pPr>
            <a:r>
              <a:rPr lang="cs-CZ" sz="1800" b="1" dirty="0"/>
              <a:t>      I.</a:t>
            </a:r>
            <a:r>
              <a:rPr lang="cs-CZ" sz="1800" dirty="0"/>
              <a:t>  (kroniky, letopisy) </a:t>
            </a:r>
            <a:r>
              <a:rPr lang="cs-CZ" sz="1800" dirty="0" err="1"/>
              <a:t>ed</a:t>
            </a:r>
            <a:r>
              <a:rPr lang="cs-CZ" sz="1800" dirty="0"/>
              <a:t>. L. E. Havlík (Brno 1966, 2008).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II.</a:t>
            </a:r>
            <a:r>
              <a:rPr lang="cs-CZ" sz="1800" dirty="0"/>
              <a:t>  (legendy, liturgické texty) </a:t>
            </a:r>
            <a:r>
              <a:rPr lang="cs-CZ" sz="1800" dirty="0" err="1"/>
              <a:t>ed</a:t>
            </a:r>
            <a:r>
              <a:rPr lang="cs-CZ" sz="1800" dirty="0"/>
              <a:t>. L. E. Havlík (Brno 1967).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III.</a:t>
            </a:r>
            <a:r>
              <a:rPr lang="cs-CZ" sz="1800" dirty="0"/>
              <a:t>  (listiny, listy, historické spisy) </a:t>
            </a:r>
            <a:r>
              <a:rPr lang="cs-CZ" sz="1800" dirty="0" err="1"/>
              <a:t>ed</a:t>
            </a:r>
            <a:r>
              <a:rPr lang="cs-CZ" sz="1800" dirty="0"/>
              <a:t>. L. E. Havlík (Brno 1969).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IV.</a:t>
            </a:r>
            <a:r>
              <a:rPr lang="cs-CZ" sz="1800" dirty="0"/>
              <a:t>  (zákony, právní texty, dodatky) </a:t>
            </a:r>
            <a:r>
              <a:rPr lang="cs-CZ" sz="1800" dirty="0" err="1"/>
              <a:t>ed</a:t>
            </a:r>
            <a:r>
              <a:rPr lang="cs-CZ" sz="1800" dirty="0"/>
              <a:t>. L. E. Havlík (Brno 1971).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V.</a:t>
            </a:r>
            <a:r>
              <a:rPr lang="cs-CZ" sz="1800" dirty="0"/>
              <a:t>  (rejstříky) </a:t>
            </a:r>
            <a:r>
              <a:rPr lang="cs-CZ" sz="1800" dirty="0" err="1"/>
              <a:t>ed</a:t>
            </a:r>
            <a:r>
              <a:rPr lang="cs-CZ" sz="1800" dirty="0"/>
              <a:t>. L. E. Havlík (1977).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b="1" dirty="0"/>
              <a:t>Staroslověnské legendy: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Životy (Život Konstantinův a Život Metodějův)</a:t>
            </a:r>
            <a:r>
              <a:rPr lang="cs-CZ" sz="1800" dirty="0"/>
              <a:t> - konec 9. stol., o </a:t>
            </a:r>
          </a:p>
          <a:p>
            <a:pPr marL="0" indent="0">
              <a:buNone/>
              <a:defRPr/>
            </a:pPr>
            <a:r>
              <a:rPr lang="cs-CZ" sz="1800" dirty="0"/>
              <a:t>      christianizaci Velké Moravy, životě světců (tzv. Moravsko-panonské legendy)</a:t>
            </a:r>
          </a:p>
          <a:p>
            <a:pPr marL="0" indent="0">
              <a:buNone/>
              <a:defRPr/>
            </a:pPr>
            <a:r>
              <a:rPr lang="cs-CZ" sz="1800" b="1" dirty="0"/>
              <a:t>      I. staroslověnská legenda o sv. Václavu </a:t>
            </a:r>
            <a:r>
              <a:rPr lang="cs-CZ" sz="1800" dirty="0"/>
              <a:t>– vznik po Václavově smrti  </a:t>
            </a:r>
          </a:p>
          <a:p>
            <a:pPr marL="0" indent="0">
              <a:buNone/>
              <a:defRPr/>
            </a:pPr>
            <a:r>
              <a:rPr lang="cs-CZ" sz="1800" b="1" dirty="0"/>
              <a:t>      II.</a:t>
            </a:r>
            <a:r>
              <a:rPr lang="cs-CZ" sz="1800" b="1" i="1" dirty="0"/>
              <a:t> </a:t>
            </a:r>
            <a:r>
              <a:rPr lang="cs-CZ" sz="1800" b="1" dirty="0"/>
              <a:t>staroslověnská legenda o sv. Václavu - před r. 1050</a:t>
            </a:r>
            <a:r>
              <a:rPr lang="cs-CZ" sz="1800" dirty="0"/>
              <a:t> – překlad </a:t>
            </a:r>
            <a:r>
              <a:rPr lang="cs-CZ" sz="1800" dirty="0" err="1"/>
              <a:t>Gumpolda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do staroslověnštiny, doplněno o pasáže z </a:t>
            </a:r>
            <a:r>
              <a:rPr lang="cs-CZ" sz="1800" dirty="0" err="1"/>
              <a:t>Crescente</a:t>
            </a:r>
            <a:r>
              <a:rPr lang="cs-CZ" sz="1800" dirty="0"/>
              <a:t> fide.</a:t>
            </a:r>
            <a:endParaRPr lang="cs-CZ" alt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endParaRPr 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F52DE66-0FAA-479C-9653-DB685DB1B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2917" r="68155" b="18750"/>
          <a:stretch>
            <a:fillRect/>
          </a:stretch>
        </p:blipFill>
        <p:spPr bwMode="auto">
          <a:xfrm>
            <a:off x="8392675" y="2222182"/>
            <a:ext cx="3096379" cy="44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31019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       Velká Morava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048" y="1171575"/>
            <a:ext cx="11852952" cy="5686425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000" b="1" dirty="0">
                <a:cs typeface="Calibri" panose="020F0502020204030204" pitchFamily="34" charset="0"/>
              </a:rPr>
              <a:t>811   </a:t>
            </a:r>
            <a:r>
              <a:rPr lang="cs-CZ" altLang="cs-CZ" sz="2000" dirty="0"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cs typeface="Calibri" panose="020F0502020204030204" pitchFamily="34" charset="0"/>
              </a:rPr>
              <a:t>   </a:t>
            </a:r>
            <a:r>
              <a:rPr lang="cs-CZ" altLang="cs-CZ" sz="2000" dirty="0">
                <a:cs typeface="Calibri" panose="020F0502020204030204" pitchFamily="34" charset="0"/>
              </a:rPr>
              <a:t>knížata podunajských Slovanů přítomna v Cáchách (</a:t>
            </a:r>
            <a:r>
              <a:rPr lang="cs-CZ" altLang="cs-CZ" sz="2000" dirty="0" err="1">
                <a:cs typeface="Calibri" panose="020F0502020204030204" pitchFamily="34" charset="0"/>
              </a:rPr>
              <a:t>Achen</a:t>
            </a:r>
            <a:r>
              <a:rPr lang="cs-CZ" altLang="cs-CZ" sz="2000" dirty="0">
                <a:cs typeface="Calibri" panose="020F0502020204030204" pitchFamily="34" charset="0"/>
              </a:rPr>
              <a:t>): 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Karlovci Moravu pokládali za součast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říše </a:t>
            </a:r>
            <a:endParaRPr lang="cs-CZ" altLang="cs-CZ" sz="2000" dirty="0">
              <a:cs typeface="Calibri" panose="020F0502020204030204" pitchFamily="34" charset="0"/>
            </a:endParaRPr>
          </a:p>
          <a:p>
            <a:pPr algn="l"/>
            <a:r>
              <a:rPr lang="cs-CZ" altLang="cs-CZ" sz="2000" b="1" dirty="0">
                <a:cs typeface="Calibri" panose="020F0502020204030204" pitchFamily="34" charset="0"/>
              </a:rPr>
              <a:t>817 </a:t>
            </a:r>
            <a:r>
              <a:rPr lang="cs-CZ" altLang="cs-CZ" sz="2000" dirty="0">
                <a:cs typeface="Calibri" panose="020F0502020204030204" pitchFamily="34" charset="0"/>
              </a:rPr>
              <a:t>  –   Moravané podřízeni Ludvíku </a:t>
            </a:r>
            <a:r>
              <a:rPr lang="cs-CZ" altLang="cs-CZ" sz="2000" dirty="0" err="1">
                <a:cs typeface="Calibri" panose="020F0502020204030204" pitchFamily="34" charset="0"/>
              </a:rPr>
              <a:t>Pobožnénu</a:t>
            </a:r>
            <a:endParaRPr lang="cs-CZ" altLang="cs-CZ" sz="2000" dirty="0">
              <a:cs typeface="Calibri" panose="020F0502020204030204" pitchFamily="34" charset="0"/>
            </a:endParaRPr>
          </a:p>
          <a:p>
            <a:r>
              <a:rPr lang="cs-CZ" altLang="cs-CZ" sz="2000" b="1" dirty="0">
                <a:cs typeface="Calibri" panose="020F0502020204030204" pitchFamily="34" charset="0"/>
              </a:rPr>
              <a:t>822   </a:t>
            </a:r>
            <a:r>
              <a:rPr lang="cs-CZ" altLang="cs-CZ" sz="2000" dirty="0"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cs typeface="Calibri" panose="020F0502020204030204" pitchFamily="34" charset="0"/>
              </a:rPr>
              <a:t>  na říšském sněmu ve Frankfurtu přítomni „</a:t>
            </a:r>
            <a:r>
              <a:rPr lang="cs-CZ" altLang="cs-CZ" sz="2000" b="1" dirty="0" err="1">
                <a:cs typeface="Calibri" panose="020F0502020204030204" pitchFamily="34" charset="0"/>
              </a:rPr>
              <a:t>legati</a:t>
            </a:r>
            <a:r>
              <a:rPr lang="cs-CZ" altLang="cs-CZ" sz="2000" b="1" dirty="0">
                <a:cs typeface="Calibri" panose="020F0502020204030204" pitchFamily="34" charset="0"/>
              </a:rPr>
              <a:t> </a:t>
            </a:r>
            <a:r>
              <a:rPr lang="cs-CZ" altLang="cs-CZ" sz="2000" b="1" dirty="0" err="1">
                <a:cs typeface="Calibri" panose="020F0502020204030204" pitchFamily="34" charset="0"/>
              </a:rPr>
              <a:t>Marvanorum</a:t>
            </a:r>
            <a:r>
              <a:rPr lang="cs-CZ" altLang="cs-CZ" sz="2000" dirty="0">
                <a:cs typeface="Calibri" panose="020F0502020204030204" pitchFamily="34" charset="0"/>
              </a:rPr>
              <a:t>“ </a:t>
            </a:r>
          </a:p>
          <a:p>
            <a:pPr algn="l"/>
            <a:r>
              <a:rPr lang="cs-CZ" altLang="cs-CZ" sz="2000" b="1" dirty="0">
                <a:solidFill>
                  <a:srgbClr val="333333"/>
                </a:solidFill>
                <a:cs typeface="Calibri" panose="020F0502020204030204" pitchFamily="34" charset="0"/>
              </a:rPr>
              <a:t>833   </a:t>
            </a:r>
            <a:r>
              <a:rPr lang="cs-CZ" altLang="cs-CZ" sz="2000" dirty="0">
                <a:solidFill>
                  <a:srgbClr val="333333"/>
                </a:solidFill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  <a:r>
              <a:rPr lang="cs-CZ" altLang="cs-CZ" sz="2000" b="1" dirty="0">
                <a:cs typeface="Calibri" panose="020F0502020204030204" pitchFamily="34" charset="0"/>
              </a:rPr>
              <a:t>Mojmír I</a:t>
            </a:r>
            <a:r>
              <a:rPr lang="cs-CZ" altLang="cs-CZ" sz="2000" dirty="0">
                <a:cs typeface="Calibri" panose="020F0502020204030204" pitchFamily="34" charset="0"/>
              </a:rPr>
              <a:t>.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(† 845/846):  </a:t>
            </a:r>
            <a:r>
              <a:rPr lang="cs-CZ" altLang="cs-CZ" sz="2000" b="1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cs typeface="Calibri" panose="020F0502020204030204" pitchFamily="34" charset="0"/>
              </a:rPr>
              <a:t>připojil </a:t>
            </a:r>
            <a:r>
              <a:rPr lang="cs-CZ" altLang="cs-CZ" sz="2000" b="1" dirty="0" err="1">
                <a:cs typeface="Calibri" panose="020F0502020204030204" pitchFamily="34" charset="0"/>
              </a:rPr>
              <a:t>Nitransko</a:t>
            </a:r>
            <a:r>
              <a:rPr lang="cs-CZ" altLang="cs-CZ" sz="2000" dirty="0">
                <a:cs typeface="Calibri" panose="020F0502020204030204" pitchFamily="34" charset="0"/>
              </a:rPr>
              <a:t>, z něhož vyhnal </a:t>
            </a:r>
            <a:r>
              <a:rPr lang="cs-CZ" altLang="cs-CZ" sz="2000" b="1" dirty="0" err="1">
                <a:cs typeface="Calibri" panose="020F0502020204030204" pitchFamily="34" charset="0"/>
              </a:rPr>
              <a:t>Pribinu</a:t>
            </a:r>
            <a:r>
              <a:rPr lang="cs-CZ" altLang="cs-CZ" sz="2000" dirty="0">
                <a:cs typeface="Calibri" panose="020F0502020204030204" pitchFamily="34" charset="0"/>
              </a:rPr>
              <a:t>, který v „</a:t>
            </a:r>
            <a:r>
              <a:rPr lang="cs-CZ" altLang="cs-CZ" sz="2000" dirty="0" err="1">
                <a:cs typeface="Calibri" panose="020F0502020204030204" pitchFamily="34" charset="0"/>
              </a:rPr>
              <a:t>Nitravě</a:t>
            </a:r>
            <a:r>
              <a:rPr lang="cs-CZ" altLang="cs-CZ" sz="2000" dirty="0">
                <a:cs typeface="Calibri" panose="020F0502020204030204" pitchFamily="34" charset="0"/>
              </a:rPr>
              <a:t>“ r. 828 postavil kostel,</a:t>
            </a:r>
          </a:p>
          <a:p>
            <a:pPr marL="0" indent="0" algn="l">
              <a:buNone/>
            </a:pPr>
            <a:r>
              <a:rPr lang="cs-CZ" altLang="cs-CZ" sz="2000" dirty="0">
                <a:cs typeface="Calibri" panose="020F0502020204030204" pitchFamily="34" charset="0"/>
              </a:rPr>
              <a:t>                                                               vysvěcený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salcburským arcibiskupem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Adalramem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Pribina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se synem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Kocelem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uprchl pod ochranu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franckého hraběte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Ratboda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 eaLnBrk="1" hangingPunct="1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846: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pokřtěn, od Ludvíka Němce dostal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Zadunajsko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(hradisko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Blatnograd-Mosapurg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0" indent="0" algn="l"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60. léta: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nitranským údělným knížetem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Rostislavův synovec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Svatopluk</a:t>
            </a:r>
            <a:endParaRPr lang="cs-CZ" altLang="cs-CZ" sz="2000" dirty="0">
              <a:cs typeface="Calibri" panose="020F0502020204030204" pitchFamily="34" charset="0"/>
            </a:endParaRP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</a:rPr>
              <a:t>843 </a:t>
            </a:r>
            <a:r>
              <a:rPr lang="cs-CZ" sz="2000" b="1" i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2000" i="1" dirty="0">
                <a:effectLst/>
                <a:ea typeface="Times New Roman" panose="02020603050405020304" pitchFamily="18" charset="0"/>
              </a:rPr>
              <a:t>–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Ludvík Němec jako vládce východofranské říše přikročil k reformě správy nad slovanskými kmeny</a:t>
            </a:r>
          </a:p>
          <a:p>
            <a:endParaRPr lang="cs-CZ" altLang="cs-CZ" sz="2000" b="1" dirty="0"/>
          </a:p>
          <a:p>
            <a:r>
              <a:rPr lang="cs-CZ" altLang="cs-CZ" sz="2000" b="1" dirty="0"/>
              <a:t>Tzv. Geograf Bavorský   </a:t>
            </a:r>
            <a:r>
              <a:rPr lang="cs-CZ" altLang="cs-CZ" sz="2000" dirty="0"/>
              <a:t>– </a:t>
            </a:r>
            <a:r>
              <a:rPr lang="cs-CZ" altLang="cs-CZ" sz="2000" b="1" dirty="0"/>
              <a:t> </a:t>
            </a:r>
            <a:r>
              <a:rPr lang="cs-CZ" altLang="cs-CZ" sz="2000" dirty="0" err="1"/>
              <a:t>Descriptio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civitatum</a:t>
            </a:r>
            <a:r>
              <a:rPr lang="cs-CZ" altLang="cs-CZ" sz="2000" dirty="0"/>
              <a:t> et </a:t>
            </a:r>
            <a:r>
              <a:rPr lang="cs-CZ" altLang="cs-CZ" sz="2000" dirty="0" err="1"/>
              <a:t>religionum</a:t>
            </a:r>
            <a:r>
              <a:rPr lang="cs-CZ" altLang="cs-CZ" sz="2000" dirty="0"/>
              <a:t> ad </a:t>
            </a:r>
            <a:r>
              <a:rPr lang="cs-CZ" altLang="cs-CZ" sz="2000" dirty="0" err="1"/>
              <a:t>septemtrionalem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plagam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Danubii</a:t>
            </a:r>
            <a:r>
              <a:rPr lang="cs-CZ" altLang="cs-CZ" sz="2000" dirty="0"/>
              <a:t>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–   </a:t>
            </a:r>
            <a:r>
              <a:rPr lang="cs-CZ" altLang="cs-CZ" sz="2000" b="1" dirty="0"/>
              <a:t>843:  </a:t>
            </a:r>
            <a:r>
              <a:rPr lang="cs-CZ" altLang="cs-CZ" sz="2000" dirty="0">
                <a:cs typeface="Calibri" panose="020F0502020204030204" pitchFamily="34" charset="0"/>
              </a:rPr>
              <a:t>soupis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sídlišť a zemí sousedících s Franckou říší na sever od Dunaje</a:t>
            </a:r>
            <a:endParaRPr lang="cs-CZ" altLang="cs-CZ" sz="2000" dirty="0"/>
          </a:p>
          <a:p>
            <a:pPr>
              <a:buNone/>
            </a:pPr>
            <a:r>
              <a:rPr lang="cs-CZ" altLang="cs-CZ" sz="2000" dirty="0"/>
              <a:t>                                               –   </a:t>
            </a:r>
            <a:r>
              <a:rPr lang="cs-CZ" sz="2000" dirty="0">
                <a:solidFill>
                  <a:srgbClr val="333333"/>
                </a:solidFill>
                <a:cs typeface="Calibri" panose="020F0502020204030204" pitchFamily="34" charset="0"/>
              </a:rPr>
              <a:t>jmenováni </a:t>
            </a:r>
            <a:r>
              <a:rPr lang="cs-CZ" sz="20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Moravané s 11 obcemi </a:t>
            </a:r>
            <a:r>
              <a:rPr lang="cs-CZ" sz="2000" i="1" dirty="0">
                <a:solidFill>
                  <a:srgbClr val="333333"/>
                </a:solidFill>
                <a:cs typeface="Calibri" panose="020F0502020204030204" pitchFamily="34" charset="0"/>
              </a:rPr>
              <a:t>(</a:t>
            </a:r>
            <a:r>
              <a:rPr lang="cs-CZ" altLang="cs-CZ" sz="2000" dirty="0" err="1"/>
              <a:t>Merharii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habent</a:t>
            </a:r>
            <a:r>
              <a:rPr lang="cs-CZ" altLang="cs-CZ" sz="2000" dirty="0"/>
              <a:t> XI </a:t>
            </a:r>
            <a:r>
              <a:rPr lang="cs-CZ" altLang="cs-CZ" sz="2000" dirty="0" err="1"/>
              <a:t>civitates</a:t>
            </a:r>
            <a:r>
              <a:rPr lang="cs-CZ" altLang="cs-CZ" sz="2000" i="1" dirty="0"/>
              <a:t>)</a:t>
            </a:r>
            <a:r>
              <a:rPr lang="cs-CZ" altLang="cs-CZ" sz="20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 XXX hradských měst 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sídliště:   správní, vojenská, obchodní, </a:t>
            </a:r>
            <a:r>
              <a:rPr lang="cs-CZ" altLang="cs-CZ" sz="2000" dirty="0" err="1"/>
              <a:t>výrobmí</a:t>
            </a:r>
            <a:r>
              <a:rPr lang="cs-CZ" altLang="cs-CZ" sz="2000" dirty="0"/>
              <a:t> a kultovní centra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–  (Velkou) Moravu lokalizuje do povodí srbské Moravy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2572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445F95-51DA-53E1-6AA2-C08BF9E4B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1" y="619125"/>
            <a:ext cx="11639550" cy="623887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b="1" dirty="0">
                <a:cs typeface="Calibri" panose="020F0502020204030204" pitchFamily="34" charset="0"/>
              </a:rPr>
              <a:t>846  </a:t>
            </a:r>
            <a:r>
              <a:rPr lang="cs-CZ" altLang="cs-CZ" sz="2000" b="1" i="1" dirty="0"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cs typeface="Calibri" panose="020F0502020204030204" pitchFamily="34" charset="0"/>
              </a:rPr>
              <a:t>–   Ludvík Němec zbavil Mojmíra vlády a dosadil synovce </a:t>
            </a:r>
            <a:r>
              <a:rPr lang="cs-CZ" altLang="cs-CZ" sz="2000" b="1" dirty="0">
                <a:cs typeface="Calibri" panose="020F0502020204030204" pitchFamily="34" charset="0"/>
              </a:rPr>
              <a:t>Rostislava</a:t>
            </a:r>
            <a:r>
              <a:rPr lang="cs-CZ" altLang="cs-CZ" sz="2000" dirty="0">
                <a:cs typeface="Calibri" panose="020F0502020204030204" pitchFamily="34" charset="0"/>
              </a:rPr>
              <a:t> (846 –869) </a:t>
            </a:r>
          </a:p>
          <a:p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853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20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Rostislav se spojil s Bulhary (hranice na Tise) a zaútočil proti východofranské říši</a:t>
            </a:r>
          </a:p>
          <a:p>
            <a:pPr algn="just"/>
            <a:r>
              <a:rPr lang="cs-CZ" sz="20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854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– </a:t>
            </a:r>
            <a:r>
              <a:rPr lang="cs-CZ" sz="20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říšské vojsko přitáhlo k pevnosti Rostislava, který pronásledoval ustupující Franky</a:t>
            </a:r>
          </a:p>
          <a:p>
            <a:pPr algn="just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860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 žádost o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zřízení samostatné moravské církevní </a:t>
            </a:r>
            <a:r>
              <a:rPr lang="pl-PL" sz="2000" b="0" i="0" u="none" strike="noStrike" baseline="0" dirty="0">
                <a:solidFill>
                  <a:srgbClr val="333333"/>
                </a:solidFill>
                <a:latin typeface="EtelkaLight"/>
              </a:rPr>
              <a:t>provincie s vlastnim biskupem v čele:</a:t>
            </a:r>
          </a:p>
          <a:p>
            <a:pPr marL="0" indent="0" algn="just">
              <a:buNone/>
            </a:pPr>
            <a:r>
              <a:rPr lang="pl-PL" sz="2000" dirty="0">
                <a:solidFill>
                  <a:srgbClr val="333333"/>
                </a:solidFill>
                <a:latin typeface="EtelkaLight"/>
              </a:rPr>
              <a:t>                    do Říma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 papeži Mikuláši I.  –   odmítnuto </a:t>
            </a:r>
          </a:p>
          <a:p>
            <a:pPr algn="l"/>
            <a:r>
              <a:rPr lang="cs-CZ" sz="2000" b="1" dirty="0">
                <a:effectLst/>
                <a:ea typeface="Times New Roman" panose="02020603050405020304" pitchFamily="18" charset="0"/>
              </a:rPr>
              <a:t>863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    –  </a:t>
            </a:r>
            <a:r>
              <a:rPr lang="cs-CZ" sz="2000" dirty="0">
                <a:ea typeface="Times New Roman" panose="02020603050405020304" pitchFamily="18" charset="0"/>
              </a:rPr>
              <a:t>  žádost </a:t>
            </a:r>
            <a:r>
              <a:rPr lang="cs-CZ" sz="2000" dirty="0" err="1">
                <a:ea typeface="Times New Roman" panose="02020603050405020304" pitchFamily="18" charset="0"/>
              </a:rPr>
              <a:t>b</a:t>
            </a:r>
            <a:r>
              <a:rPr lang="cs-CZ" sz="2000" b="0" i="0" u="none" strike="noStrike" baseline="0" dirty="0" err="1">
                <a:solidFill>
                  <a:srgbClr val="333333"/>
                </a:solidFill>
              </a:rPr>
              <a:t>yz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. císaři Michaelu III.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:   Konstantin a Metoděj (slovanské písmo, překlad církevních knih)</a:t>
            </a:r>
            <a:endParaRPr lang="cs-CZ" sz="20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2000" b="1" dirty="0">
                <a:solidFill>
                  <a:srgbClr val="333333"/>
                </a:solidFill>
              </a:rPr>
              <a:t>864    </a:t>
            </a:r>
            <a:r>
              <a:rPr lang="cs-CZ" sz="2000" dirty="0">
                <a:solidFill>
                  <a:srgbClr val="333333"/>
                </a:solidFill>
              </a:rPr>
              <a:t>– </a:t>
            </a:r>
            <a:r>
              <a:rPr lang="cs-CZ" sz="2000" b="1" dirty="0">
                <a:solidFill>
                  <a:srgbClr val="333333"/>
                </a:solidFill>
              </a:rPr>
              <a:t>  </a:t>
            </a:r>
            <a:r>
              <a:rPr lang="cs-CZ" sz="2000" dirty="0">
                <a:solidFill>
                  <a:srgbClr val="333333"/>
                </a:solidFill>
              </a:rPr>
              <a:t>Rostislav</a:t>
            </a:r>
            <a:r>
              <a:rPr lang="cs-CZ" sz="2000" b="1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zajat </a:t>
            </a:r>
            <a:r>
              <a:rPr lang="cs-CZ" sz="2000" b="0" i="0" u="none" strike="noStrike" baseline="0" dirty="0">
                <a:solidFill>
                  <a:srgbClr val="333333"/>
                </a:solidFill>
              </a:rPr>
              <a:t>Ludvikem 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Němcem u Děvína </a:t>
            </a:r>
            <a:r>
              <a:rPr lang="pl-PL" sz="2000" b="0" u="none" strike="noStrike" baseline="0" dirty="0">
                <a:solidFill>
                  <a:srgbClr val="333333"/>
                </a:solidFill>
              </a:rPr>
              <a:t>(„Dowina“</a:t>
            </a:r>
            <a:r>
              <a:rPr lang="pl-PL" sz="2000" b="0" i="1" u="none" strike="noStrike" baseline="0" dirty="0">
                <a:solidFill>
                  <a:srgbClr val="333333"/>
                </a:solidFill>
              </a:rPr>
              <a:t>)</a:t>
            </a:r>
            <a:r>
              <a:rPr lang="pl-PL" sz="2000" b="0" u="none" strike="noStrike" baseline="0" dirty="0">
                <a:solidFill>
                  <a:srgbClr val="333333"/>
                </a:solidFill>
              </a:rPr>
              <a:t>, Ludvíku Němci slíbil věrnost</a:t>
            </a:r>
            <a:endParaRPr lang="cs-CZ" sz="2000" b="1" dirty="0">
              <a:solidFill>
                <a:srgbClr val="333333"/>
              </a:solidFill>
            </a:endParaRPr>
          </a:p>
          <a:p>
            <a:pPr algn="just"/>
            <a:r>
              <a:rPr lang="cs-CZ" sz="2000" b="1" i="0" u="none" strike="noStrike" baseline="0" dirty="0">
                <a:solidFill>
                  <a:srgbClr val="333333"/>
                </a:solidFill>
              </a:rPr>
              <a:t>869   </a:t>
            </a:r>
            <a:r>
              <a:rPr lang="cs-CZ" sz="2000" b="1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–</a:t>
            </a:r>
            <a:r>
              <a:rPr lang="cs-CZ" sz="2000" b="1" i="0" u="none" strike="noStrike" baseline="0" dirty="0">
                <a:solidFill>
                  <a:srgbClr val="333333"/>
                </a:solidFill>
              </a:rPr>
              <a:t>   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výprava nástupce </a:t>
            </a:r>
            <a:r>
              <a:rPr lang="cs-CZ" sz="2000" i="0" u="none" strike="noStrike" baseline="0" dirty="0" err="1">
                <a:solidFill>
                  <a:srgbClr val="333333"/>
                </a:solidFill>
              </a:rPr>
              <a:t>Karlomana</a:t>
            </a:r>
            <a:r>
              <a:rPr lang="cs-CZ" sz="200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effectLst/>
                <a:ea typeface="Times New Roman" panose="02020603050405020304" pitchFamily="18" charset="0"/>
              </a:rPr>
              <a:t>nebyla úspěšná a skončila u „nevýslovné Rostislavovy pevnosti“</a:t>
            </a:r>
          </a:p>
          <a:p>
            <a:pPr algn="just"/>
            <a:r>
              <a:rPr lang="cs-CZ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870   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20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Svatopluk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(† 894)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spojil s Franky:  o svatodušních svátcích na lovu zajal Rostislava,</a:t>
            </a:r>
          </a:p>
          <a:p>
            <a:pPr marL="0" indent="0" algn="just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kterého v poutech odeslal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Karlomanovi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 ten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obsadil zemi a uloupil knížecí poklad </a:t>
            </a:r>
          </a:p>
          <a:p>
            <a:pPr marL="0" indent="0" algn="just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–    Rostislav </a:t>
            </a:r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oslepen zemřel v bavorském klášteře   (Metoděj zajat)</a:t>
            </a:r>
          </a:p>
          <a:p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871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–    vládou pověřeni franští markrabí Vilém a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Engišalk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Svatopluk falešně obviněn a uvězněn </a:t>
            </a:r>
          </a:p>
          <a:p>
            <a:pPr marL="0" indent="0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–    proti Frankům povstání vedené Slavomírem, které Svatopluk slíbil pacifikovat,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když vstoupil do Rostislavova města, postavil se proti Frankům   (tzv. dvojí zrada) </a:t>
            </a:r>
            <a:endParaRPr lang="cs-CZ" altLang="cs-CZ" sz="20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2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A25EF7-82FD-3362-CBF6-3502C6EE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723900"/>
            <a:ext cx="11553825" cy="6134100"/>
          </a:xfrm>
        </p:spPr>
        <p:txBody>
          <a:bodyPr>
            <a:noAutofit/>
          </a:bodyPr>
          <a:lstStyle/>
          <a:p>
            <a:pPr algn="l"/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874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 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mír ve </a:t>
            </a:r>
            <a:r>
              <a:rPr lang="cs-CZ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Forchheimu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(věrnost říši)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: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platba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Tributum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pacis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(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 Moravu se vrátil Metoděj † 885) 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880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–   papež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 VIII.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vydal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bulu</a:t>
            </a:r>
            <a:r>
              <a:rPr lang="cs-CZ" sz="20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Industriae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Tuae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Horlivosti Tvé</a:t>
            </a:r>
            <a:r>
              <a:rPr lang="cs-CZ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v níž povolil slovanskou liturgii 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cs-CZ" sz="20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Svatoplukovy výboje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 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70. léta 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proti pohanským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Vislanům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cs-CZ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Krakovsko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883/884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 do Panonie  </a:t>
            </a:r>
            <a:endParaRPr lang="cs-CZ" sz="20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</a:t>
            </a:r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890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Arnulf (syn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Karlomana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potvrdil svrchovanost nad Čechami</a:t>
            </a:r>
          </a:p>
          <a:p>
            <a:pPr marL="0" indent="0">
              <a:buNone/>
            </a:pPr>
            <a:endParaRPr lang="cs-CZ" alt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894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po smrti 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Svatopluka vládli synové: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Mojmír II. (matka česká kněžna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Svatožizń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Svatopluk II. (matka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Gisel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sestr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Arnulfa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Korutansk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  <a:endParaRPr lang="cs-CZ" alt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895  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   od Moravy se odtrhly Čechy</a:t>
            </a:r>
          </a:p>
          <a:p>
            <a:r>
              <a:rPr lang="cs-CZ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901/2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–    Moravané spojenci Bavorů:    první nájezdy Maďarů  </a:t>
            </a:r>
          </a:p>
          <a:p>
            <a:r>
              <a:rPr lang="pl-PL" sz="2000" b="1" i="0" u="none" strike="noStrike" baseline="0" dirty="0">
                <a:solidFill>
                  <a:srgbClr val="333333"/>
                </a:solidFill>
              </a:rPr>
              <a:t>905–906</a:t>
            </a:r>
            <a:r>
              <a:rPr lang="pl-PL" sz="2000" b="0" i="0" u="none" strike="noStrike" baseline="0" dirty="0">
                <a:solidFill>
                  <a:srgbClr val="333333"/>
                </a:solidFill>
              </a:rPr>
              <a:t>   –   bitva v okoli Nitry (?)</a:t>
            </a:r>
            <a:endParaRPr lang="cs-CZ" altLang="cs-CZ" sz="2000" dirty="0">
              <a:cs typeface="Calibri" panose="020F0502020204030204" pitchFamily="34" charset="0"/>
            </a:endParaRPr>
          </a:p>
          <a:p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906/907 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2000" dirty="0"/>
              <a:t>nájezdy Maďarů a zpustošení hradišť: Mikulčice, </a:t>
            </a:r>
            <a:r>
              <a:rPr lang="cs-CZ" altLang="cs-CZ" sz="2000" dirty="0" err="1"/>
              <a:t>Pohansko</a:t>
            </a:r>
            <a:r>
              <a:rPr lang="cs-CZ" altLang="cs-CZ" sz="2000" dirty="0"/>
              <a:t>, St. Zámky</a:t>
            </a:r>
          </a:p>
          <a:p>
            <a:r>
              <a:rPr lang="cs-CZ" altLang="cs-CZ" sz="2000" b="1" dirty="0"/>
              <a:t>907  </a:t>
            </a:r>
            <a:r>
              <a:rPr lang="cs-CZ" altLang="cs-CZ" sz="2000" dirty="0"/>
              <a:t>–  bitva u Bratislavy:    osídlení se stahuje na jihozápadní a střední Moravu („vylidnění“ Moravy)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000" b="1" dirty="0"/>
              <a:t>955  </a:t>
            </a:r>
            <a:r>
              <a:rPr lang="cs-CZ" altLang="cs-CZ" sz="2000" dirty="0"/>
              <a:t> –   Maďary porazil Ota I. v bitvě na Lechu (u </a:t>
            </a:r>
            <a:r>
              <a:rPr lang="cs-CZ" altLang="cs-CZ" sz="2000" dirty="0" err="1"/>
              <a:t>Augsburku</a:t>
            </a:r>
            <a:r>
              <a:rPr lang="cs-CZ" altLang="cs-CZ" sz="2000" dirty="0"/>
              <a:t>)</a:t>
            </a:r>
          </a:p>
          <a:p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013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10102</TotalTime>
  <Words>6049</Words>
  <Application>Microsoft Office PowerPoint</Application>
  <PresentationFormat>Širokoúhlá obrazovka</PresentationFormat>
  <Paragraphs>608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61" baseType="lpstr">
      <vt:lpstr>Ainslie-NorBooIt</vt:lpstr>
      <vt:lpstr>Arial</vt:lpstr>
      <vt:lpstr>Baskerville10Pro</vt:lpstr>
      <vt:lpstr>Calibri</vt:lpstr>
      <vt:lpstr>Calibri Light</vt:lpstr>
      <vt:lpstr>EtelkaLight</vt:lpstr>
      <vt:lpstr>EtelkaTextPro-Bold</vt:lpstr>
      <vt:lpstr>NimbusSansDOT-ReguCond</vt:lpstr>
      <vt:lpstr>Times New Roman</vt:lpstr>
      <vt:lpstr>TTF7BF8o00</vt:lpstr>
      <vt:lpstr>TTF7C03o00</vt:lpstr>
      <vt:lpstr>Motiv Office</vt:lpstr>
      <vt:lpstr>Archeologie českých zemí</vt:lpstr>
      <vt:lpstr>Prezentace aplikace PowerPoint</vt:lpstr>
      <vt:lpstr>                Mocenské síly v Evropě</vt:lpstr>
      <vt:lpstr>                  Franská říše – 843:  dělení podle Verdunské smlouvy  </vt:lpstr>
      <vt:lpstr>                                 Prameny</vt:lpstr>
      <vt:lpstr>Prezentace aplikace PowerPoint</vt:lpstr>
      <vt:lpstr>                            Velká Morava</vt:lpstr>
      <vt:lpstr>Prezentace aplikace PowerPoint</vt:lpstr>
      <vt:lpstr>Prezentace aplikace PowerPoint</vt:lpstr>
      <vt:lpstr>Prezentace aplikace PowerPoint</vt:lpstr>
      <vt:lpstr>                                Archeologické projevy křesťanství</vt:lpstr>
      <vt:lpstr>                           Sakrální architektura</vt:lpstr>
      <vt:lpstr>Prezentace aplikace PowerPoint</vt:lpstr>
      <vt:lpstr>Prezentace aplikace PowerPoint</vt:lpstr>
      <vt:lpstr>             Socioekonomická diferenciace</vt:lpstr>
      <vt:lpstr>                           Pohřebiště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Hroby spojené s knížecím prostředím </vt:lpstr>
      <vt:lpstr>                                    Křížky</vt:lpstr>
      <vt:lpstr>Prezentace aplikace PowerPoint</vt:lpstr>
      <vt:lpstr>Prezentace aplikace PowerPoint</vt:lpstr>
      <vt:lpstr>                        Užitkové předměty</vt:lpstr>
      <vt:lpstr>Prezentace aplikace PowerPoint</vt:lpstr>
      <vt:lpstr>Prezentace aplikace PowerPoint</vt:lpstr>
      <vt:lpstr>Prezentace aplikace PowerPoint</vt:lpstr>
      <vt:lpstr>                                    Meče</vt:lpstr>
      <vt:lpstr>Prezentace aplikace PowerPoint</vt:lpstr>
      <vt:lpstr>Prezentace aplikace PowerPoint</vt:lpstr>
      <vt:lpstr>                                   Sekery</vt:lpstr>
      <vt:lpstr>Prezentace aplikace PowerPoint</vt:lpstr>
      <vt:lpstr>                                                   Ostruhy</vt:lpstr>
      <vt:lpstr>              Třmeny</vt:lpstr>
      <vt:lpstr>                                   Šperk                                                                   náušnice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Keramika</vt:lpstr>
      <vt:lpstr>                                   Středohradištní (velkomoravská) keramika                                       8./9. až první pol. 10. stol.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137</cp:revision>
  <dcterms:created xsi:type="dcterms:W3CDTF">2017-01-31T16:06:48Z</dcterms:created>
  <dcterms:modified xsi:type="dcterms:W3CDTF">2025-10-05T14:23:06Z</dcterms:modified>
</cp:coreProperties>
</file>