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79" r:id="rId3"/>
    <p:sldId id="539" r:id="rId4"/>
    <p:sldId id="540" r:id="rId5"/>
    <p:sldId id="541" r:id="rId6"/>
    <p:sldId id="542" r:id="rId7"/>
    <p:sldId id="543" r:id="rId8"/>
    <p:sldId id="544" r:id="rId9"/>
    <p:sldId id="537" r:id="rId10"/>
    <p:sldId id="545" r:id="rId11"/>
    <p:sldId id="546" r:id="rId12"/>
    <p:sldId id="548" r:id="rId13"/>
    <p:sldId id="553" r:id="rId14"/>
    <p:sldId id="554" r:id="rId15"/>
    <p:sldId id="556" r:id="rId16"/>
    <p:sldId id="555" r:id="rId17"/>
    <p:sldId id="377" r:id="rId18"/>
    <p:sldId id="557" r:id="rId19"/>
    <p:sldId id="558" r:id="rId20"/>
    <p:sldId id="559" r:id="rId21"/>
    <p:sldId id="384" r:id="rId22"/>
    <p:sldId id="411" r:id="rId23"/>
    <p:sldId id="423" r:id="rId24"/>
    <p:sldId id="421" r:id="rId25"/>
    <p:sldId id="422" r:id="rId26"/>
    <p:sldId id="425" r:id="rId27"/>
    <p:sldId id="427" r:id="rId28"/>
    <p:sldId id="426" r:id="rId29"/>
    <p:sldId id="371" r:id="rId30"/>
    <p:sldId id="509" r:id="rId31"/>
    <p:sldId id="428" r:id="rId32"/>
    <p:sldId id="429" r:id="rId33"/>
    <p:sldId id="431" r:id="rId34"/>
    <p:sldId id="501" r:id="rId35"/>
    <p:sldId id="434" r:id="rId36"/>
    <p:sldId id="526" r:id="rId37"/>
    <p:sldId id="456" r:id="rId38"/>
    <p:sldId id="525" r:id="rId39"/>
    <p:sldId id="461" r:id="rId40"/>
    <p:sldId id="463" r:id="rId41"/>
    <p:sldId id="464" r:id="rId4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05.10.2025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278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05.10.2025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2691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05.10.2025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0300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05.10.2025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9242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05.10.2025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3343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05.10.2025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5370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05.10.2025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936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05.10.2025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2807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05.10.2025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0501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05.10.2025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97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05.10.2025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3862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DEC70-E3B1-4825-B7FB-7DDBFBFEBD55}" type="datetimeFigureOut">
              <a:rPr lang="cs-CZ" smtClean="0"/>
              <a:t>05.10.2025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498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7.png"/><Relationship Id="rId7" Type="http://schemas.openxmlformats.org/officeDocument/2006/relationships/image" Target="../media/image21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emf"/><Relationship Id="rId5" Type="http://schemas.openxmlformats.org/officeDocument/2006/relationships/image" Target="../media/image19.jpeg"/><Relationship Id="rId10" Type="http://schemas.openxmlformats.org/officeDocument/2006/relationships/image" Target="../media/image24.emf"/><Relationship Id="rId4" Type="http://schemas.openxmlformats.org/officeDocument/2006/relationships/image" Target="../media/image18.png"/><Relationship Id="rId9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microsoft.com/office/2007/relationships/hdphoto" Target="../media/hdphoto2.wdp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Relationship Id="rId9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/>
              <a:t>Archeologie českých zemí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cs-CZ" dirty="0"/>
              <a:t> </a:t>
            </a:r>
          </a:p>
          <a:p>
            <a:r>
              <a:rPr lang="cs-CZ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4. Velkomoravské období 2.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5874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74A6216-4F57-AA1A-D301-7C2EDE914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58" y="236441"/>
            <a:ext cx="2954769" cy="1630530"/>
          </a:xfrm>
          <a:prstGeom prst="rect">
            <a:avLst/>
          </a:prstGeom>
        </p:spPr>
      </p:pic>
      <p:pic>
        <p:nvPicPr>
          <p:cNvPr id="8" name="Obrázek 1">
            <a:extLst>
              <a:ext uri="{FF2B5EF4-FFF2-40B4-BE49-F238E27FC236}">
                <a16:creationId xmlns:a16="http://schemas.microsoft.com/office/drawing/2014/main" id="{AA2CD10D-A400-ECAE-C4B9-5F2C8FCB0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6" t="12595" r="28416" b="5704"/>
          <a:stretch>
            <a:fillRect/>
          </a:stretch>
        </p:blipFill>
        <p:spPr bwMode="auto">
          <a:xfrm>
            <a:off x="3168452" y="0"/>
            <a:ext cx="644207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E964ACC-1736-A862-375B-6059986F54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06" t="27082" r="26797" b="18056"/>
          <a:stretch/>
        </p:blipFill>
        <p:spPr>
          <a:xfrm>
            <a:off x="9610527" y="3364781"/>
            <a:ext cx="2590798" cy="1621815"/>
          </a:xfrm>
          <a:prstGeom prst="rect">
            <a:avLst/>
          </a:prstGeom>
        </p:spPr>
      </p:pic>
      <p:pic>
        <p:nvPicPr>
          <p:cNvPr id="10" name="Picture 10" descr="Výsledek obrázku pro Pohansko u B&amp;rcaron;eclavi   sídlišt&amp;ecaron;  p&amp;uring;dorys">
            <a:extLst>
              <a:ext uri="{FF2B5EF4-FFF2-40B4-BE49-F238E27FC236}">
                <a16:creationId xmlns:a16="http://schemas.microsoft.com/office/drawing/2014/main" id="{7C600ECF-EB68-56F0-4DAC-69311B72E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05" r="3665" b="21860"/>
          <a:stretch>
            <a:fillRect/>
          </a:stretch>
        </p:blipFill>
        <p:spPr bwMode="auto">
          <a:xfrm>
            <a:off x="3159127" y="0"/>
            <a:ext cx="3020707" cy="1401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F2B2143F-30C9-D11B-DCC4-E1A059BEA63D}"/>
              </a:ext>
            </a:extLst>
          </p:cNvPr>
          <p:cNvSpPr txBox="1"/>
          <p:nvPr/>
        </p:nvSpPr>
        <p:spPr>
          <a:xfrm>
            <a:off x="3614155" y="-10787"/>
            <a:ext cx="25656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b="1" u="none" strike="noStrike" baseline="0" dirty="0" err="1">
                <a:solidFill>
                  <a:srgbClr val="333333"/>
                </a:solidFill>
                <a:latin typeface="EtelkaLight-Italic"/>
              </a:rPr>
              <a:t>Pohansko</a:t>
            </a:r>
            <a:r>
              <a:rPr lang="cs-CZ" sz="2000" b="1" u="none" strike="noStrike" baseline="0" dirty="0">
                <a:solidFill>
                  <a:srgbClr val="333333"/>
                </a:solidFill>
                <a:latin typeface="EtelkaLight-Italic"/>
              </a:rPr>
              <a:t> u Břeclavi </a:t>
            </a:r>
            <a:endParaRPr lang="cs-CZ" sz="2000" dirty="0">
              <a:solidFill>
                <a:srgbClr val="333333"/>
              </a:solidFill>
              <a:latin typeface="EtelkaLight-Italic"/>
            </a:endParaRP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F59E1CCC-CECA-C994-4B35-635490512F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8756" y="5110658"/>
            <a:ext cx="3783244" cy="1744168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16176E9D-D1A9-3D16-095D-3A035DF4F9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951" y="3619500"/>
            <a:ext cx="2556196" cy="353323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4374922-0C1A-6701-90A4-DE629DF9B5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594" y="1921428"/>
            <a:ext cx="2184548" cy="145311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9250113-6F69-B909-459E-B84F0CAF1D1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700" r="16683" b="8314"/>
          <a:stretch/>
        </p:blipFill>
        <p:spPr>
          <a:xfrm>
            <a:off x="9601202" y="-14931"/>
            <a:ext cx="2590798" cy="2371881"/>
          </a:xfrm>
          <a:prstGeom prst="rect">
            <a:avLst/>
          </a:prstGeom>
        </p:spPr>
      </p:pic>
      <p:pic>
        <p:nvPicPr>
          <p:cNvPr id="11" name="Obrázek 1">
            <a:extLst>
              <a:ext uri="{FF2B5EF4-FFF2-40B4-BE49-F238E27FC236}">
                <a16:creationId xmlns:a16="http://schemas.microsoft.com/office/drawing/2014/main" id="{30CEA1A5-A806-54B9-40FB-246BAF616D2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796835" y="2092250"/>
            <a:ext cx="1404490" cy="1199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0133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89DEE6E-2047-0617-8474-8597DE7E5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" y="762000"/>
            <a:ext cx="11477625" cy="6096000"/>
          </a:xfrm>
        </p:spPr>
        <p:txBody>
          <a:bodyPr>
            <a:normAutofit fontScale="77500" lnSpcReduction="20000"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Staré zámky   </a:t>
            </a:r>
            <a:r>
              <a:rPr lang="cs-CZ" sz="2000" dirty="0"/>
              <a:t>–  hradisko v Brně-Líšni:  13 ha, 8. – 10/11. stol.,  cca 13 ha</a:t>
            </a:r>
          </a:p>
          <a:p>
            <a:pPr marL="0" indent="0">
              <a:buNone/>
            </a:pPr>
            <a:r>
              <a:rPr lang="cs-CZ" sz="2000" dirty="0"/>
              <a:t>                             –  akropole:  4 ha, hradba skořepinové, komorové a roštové konstrukce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s kamennou plentou 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dvorec </a:t>
            </a:r>
            <a:r>
              <a:rPr lang="pt-BR" sz="2000" dirty="0">
                <a:effectLst/>
              </a:rPr>
              <a:t>s palisádou</a:t>
            </a:r>
            <a:r>
              <a:rPr lang="cs-CZ" sz="2000" dirty="0">
                <a:effectLst/>
              </a:rPr>
              <a:t>:  0,5 ham    </a:t>
            </a:r>
            <a:r>
              <a:rPr lang="pt-BR" sz="2000" dirty="0">
                <a:effectLst/>
              </a:rPr>
              <a:t>100</a:t>
            </a:r>
            <a:r>
              <a:rPr lang="cs-CZ" sz="2000" dirty="0">
                <a:effectLst/>
              </a:rPr>
              <a:t>/</a:t>
            </a:r>
            <a:r>
              <a:rPr lang="pt-BR" sz="2000" dirty="0">
                <a:effectLst/>
              </a:rPr>
              <a:t>120</a:t>
            </a:r>
            <a:r>
              <a:rPr lang="cs-CZ" sz="2000" dirty="0">
                <a:effectLst/>
              </a:rPr>
              <a:t> x </a:t>
            </a:r>
            <a:r>
              <a:rPr lang="pt-BR" sz="2000" dirty="0">
                <a:effectLst/>
              </a:rPr>
              <a:t>35</a:t>
            </a:r>
            <a:r>
              <a:rPr lang="cs-CZ" sz="2000" dirty="0">
                <a:effectLst/>
              </a:rPr>
              <a:t>/</a:t>
            </a:r>
            <a:r>
              <a:rPr lang="pt-BR" sz="2000" dirty="0">
                <a:effectLst/>
              </a:rPr>
              <a:t>60 m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         –  předhradí:  pohřebiště  47 H </a:t>
            </a:r>
          </a:p>
          <a:p>
            <a:pPr marL="0" indent="0">
              <a:buNone/>
            </a:pPr>
            <a:r>
              <a:rPr lang="cs-CZ" sz="2000" dirty="0"/>
              <a:t>                             –  3 depoty železných předmětů </a:t>
            </a:r>
          </a:p>
          <a:p>
            <a:pPr marL="0" indent="0">
              <a:buNone/>
            </a:pPr>
            <a:r>
              <a:rPr lang="cs-CZ" sz="2000" dirty="0"/>
              <a:t>                             –  9/10. stol.   Požárové vrstvy, rombické hroty šípů </a:t>
            </a:r>
          </a:p>
          <a:p>
            <a:pPr marL="0" indent="0">
              <a:buNone/>
            </a:pPr>
            <a:r>
              <a:rPr lang="cs-CZ" sz="2000" dirty="0"/>
              <a:t>                             –   1. pol. 10. stol.:   lokalita znovu osídlena</a:t>
            </a:r>
          </a:p>
          <a:p>
            <a:pPr marL="0" indent="0">
              <a:buNone/>
            </a:pPr>
            <a:endParaRPr lang="cs-CZ" sz="2000" dirty="0"/>
          </a:p>
          <a:p>
            <a:pPr algn="l"/>
            <a:r>
              <a:rPr lang="cs-CZ" sz="2000" b="1" dirty="0">
                <a:solidFill>
                  <a:srgbClr val="FF0000"/>
                </a:solidFill>
              </a:rPr>
              <a:t>Znojmo – Hradiště  </a:t>
            </a:r>
            <a:r>
              <a:rPr lang="cs-CZ" sz="2000" dirty="0"/>
              <a:t>–  sv. </a:t>
            </a:r>
            <a:r>
              <a:rPr lang="cs-CZ" sz="2000" dirty="0" err="1"/>
              <a:t>Hypolita</a:t>
            </a:r>
            <a:r>
              <a:rPr lang="cs-CZ" sz="2000" dirty="0"/>
              <a:t> (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Poltenberg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):  spojováno s benediktinským klášterem v St.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Pölten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333333"/>
                </a:solidFill>
                <a:latin typeface="EtelkaLight"/>
              </a:rPr>
              <a:t>                                            </a:t>
            </a:r>
            <a:r>
              <a:rPr lang="cs-CZ" sz="2000" dirty="0"/>
              <a:t>  –  poloha:  na ostrožně nad soutokem Dyje a </a:t>
            </a:r>
            <a:r>
              <a:rPr lang="cs-CZ" sz="2000" dirty="0" err="1"/>
              <a:t>Gránice</a:t>
            </a:r>
            <a:r>
              <a:rPr lang="cs-CZ" sz="2000" dirty="0"/>
              <a:t>,  8, 5 ha (20), kol. r. 800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–   fortifikace:   kamenná plenta,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š. 8 m, v. 2,3 m., 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333333"/>
                </a:solidFill>
              </a:rPr>
              <a:t>                                                                    </a:t>
            </a:r>
            <a:r>
              <a:rPr lang="cs-CZ" sz="2000" dirty="0" err="1"/>
              <a:t>dendro</a:t>
            </a:r>
            <a:r>
              <a:rPr lang="cs-CZ" sz="2000" dirty="0"/>
              <a:t> po r. 888   (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š. 8 m, v. 2,3 m.), </a:t>
            </a:r>
            <a:r>
              <a:rPr lang="cs-CZ" sz="2000" dirty="0"/>
              <a:t>zánik:  1. pol. 10. stol. (požárem)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–   areál:  </a:t>
            </a:r>
            <a:r>
              <a:rPr lang="cs-CZ" sz="2000" dirty="0" err="1"/>
              <a:t>středohradištní</a:t>
            </a:r>
            <a:r>
              <a:rPr lang="cs-CZ" sz="2000" dirty="0"/>
              <a:t> hroby (hypoteticky předpokládány kostelní stavby)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předpolí:  pohřebiště z 9/10. stol.  (8 žárových: </a:t>
            </a:r>
            <a:r>
              <a:rPr lang="cs-CZ" sz="2000" dirty="0" err="1"/>
              <a:t>předvelkomoravských</a:t>
            </a:r>
            <a:r>
              <a:rPr lang="cs-CZ" sz="2000" dirty="0"/>
              <a:t>) 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–   západní předhradí:  zjištěno 55 objektů, 5 H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–   dnešní kostel sv. </a:t>
            </a:r>
            <a:r>
              <a:rPr lang="cs-CZ" sz="2000" dirty="0" err="1"/>
              <a:t>Hypolita</a:t>
            </a:r>
            <a:r>
              <a:rPr lang="cs-CZ" sz="2000" dirty="0"/>
              <a:t> mohl mít staršího předchůdce (rotunda? – B. Klíma)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                    –  protilehlá ostrožna:  osídlení od 2. pol. 10. stol. 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  –  11./12. stol.:  hrad </a:t>
            </a:r>
            <a:r>
              <a:rPr lang="cs-CZ" sz="21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znojemských údělných knížat s románskou rotundou sv. Kateřiny</a:t>
            </a:r>
            <a:endParaRPr lang="cs-CZ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BC7E454-35C1-5ADB-ABEF-A7D1EF387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500" y="314566"/>
            <a:ext cx="2318675" cy="299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598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BFDD3964-A43C-C96B-AE77-3E8619604C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1216"/>
            <a:ext cx="3076574" cy="231521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F7F0291-437D-6BFA-6B7A-702D3032AC79}"/>
              </a:ext>
            </a:extLst>
          </p:cNvPr>
          <p:cNvSpPr txBox="1"/>
          <p:nvPr/>
        </p:nvSpPr>
        <p:spPr>
          <a:xfrm>
            <a:off x="0" y="0"/>
            <a:ext cx="3076574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/>
              <a:t>Staré zámky v Brně-Líšni:</a:t>
            </a:r>
          </a:p>
          <a:p>
            <a:r>
              <a:rPr lang="cs-CZ" sz="2000" b="1" dirty="0"/>
              <a:t> </a:t>
            </a:r>
          </a:p>
          <a:p>
            <a:r>
              <a:rPr lang="cs-CZ" sz="2000" dirty="0"/>
              <a:t> 1.  akropole</a:t>
            </a:r>
          </a:p>
          <a:p>
            <a:r>
              <a:rPr lang="cs-CZ" sz="2000" dirty="0"/>
              <a:t> 2.  první předhradí</a:t>
            </a:r>
          </a:p>
          <a:p>
            <a:r>
              <a:rPr lang="cs-CZ" sz="2000" dirty="0"/>
              <a:t>      pohřebiště</a:t>
            </a:r>
          </a:p>
          <a:p>
            <a:r>
              <a:rPr lang="cs-CZ" sz="2000" dirty="0"/>
              <a:t> 3.  druhé předhradí</a:t>
            </a:r>
          </a:p>
        </p:txBody>
      </p:sp>
      <p:pic>
        <p:nvPicPr>
          <p:cNvPr id="5" name="Obrázek 4" descr="Obsah obrázku diagram&#10;&#10;Popis byl vytvořen automaticky">
            <a:extLst>
              <a:ext uri="{FF2B5EF4-FFF2-40B4-BE49-F238E27FC236}">
                <a16:creationId xmlns:a16="http://schemas.microsoft.com/office/drawing/2014/main" id="{1EA684B6-06E8-C8EF-9D34-82658774D8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574" y="606424"/>
            <a:ext cx="8807339" cy="581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57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A43455C-AD92-255A-65CF-F4653A4551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074" r="50000" b="18074"/>
          <a:stretch/>
        </p:blipFill>
        <p:spPr>
          <a:xfrm>
            <a:off x="386977" y="411317"/>
            <a:ext cx="11338298" cy="610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03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5BCBE2-76AE-72A1-29B6-A36CF78EE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1" y="390525"/>
            <a:ext cx="11849100" cy="6677025"/>
          </a:xfrm>
        </p:spPr>
        <p:txBody>
          <a:bodyPr>
            <a:noAutofit/>
          </a:bodyPr>
          <a:lstStyle/>
          <a:p>
            <a:r>
              <a:rPr lang="cs-CZ" sz="1800" b="1" dirty="0">
                <a:solidFill>
                  <a:srgbClr val="FF0000"/>
                </a:solidFill>
              </a:rPr>
              <a:t>Olomouc  </a:t>
            </a:r>
            <a:r>
              <a:rPr lang="cs-CZ" sz="1800" dirty="0"/>
              <a:t> –   </a:t>
            </a:r>
            <a:r>
              <a:rPr lang="cs-CZ" sz="1800" b="1" dirty="0"/>
              <a:t>8./9. stol.:  </a:t>
            </a:r>
            <a:r>
              <a:rPr lang="cs-CZ" sz="1800" dirty="0"/>
              <a:t>přesun centra po zániku opevněného sídliště Povelu (předhradí fungovalo do pol. 9. stol.)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:  </a:t>
            </a:r>
          </a:p>
          <a:p>
            <a:pPr marL="0" indent="0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                         expanze mojmírovské Moravy, kontrola obchodních cest a železářských středisek  </a:t>
            </a:r>
            <a:endParaRPr lang="pl-PL" sz="1800" b="0" i="0" u="none" strike="noStrike" baseline="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pl-PL" sz="1800" dirty="0">
                <a:solidFill>
                  <a:srgbClr val="333333"/>
                </a:solidFill>
              </a:rPr>
              <a:t>                            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–   </a:t>
            </a:r>
            <a:r>
              <a:rPr lang="pl-PL" sz="1800" b="1" i="0" u="none" strike="noStrike" baseline="0" dirty="0">
                <a:solidFill>
                  <a:srgbClr val="333333"/>
                </a:solidFill>
              </a:rPr>
              <a:t>Olomoucký kopec:   </a:t>
            </a:r>
            <a:r>
              <a:rPr lang="pl-PL" sz="1800" i="0" u="none" strike="noStrike" baseline="0" dirty="0">
                <a:solidFill>
                  <a:srgbClr val="333333"/>
                </a:solidFill>
              </a:rPr>
              <a:t>nad soutokem Moravy a Bystřice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akropole na Václavském navrší (1,4 ha), Předhradí (</a:t>
            </a:r>
            <a:r>
              <a:rPr lang="it-IT" sz="1800" b="0" i="0" u="none" strike="noStrike" baseline="0" dirty="0">
                <a:solidFill>
                  <a:srgbClr val="333333"/>
                </a:solidFill>
              </a:rPr>
              <a:t>10,3 ha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) na Petrském nám.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    –   </a:t>
            </a:r>
            <a:r>
              <a:rPr lang="cs-CZ" sz="1800" b="1" i="0" u="none" strike="noStrike" baseline="0" dirty="0">
                <a:solidFill>
                  <a:srgbClr val="333333"/>
                </a:solidFill>
              </a:rPr>
              <a:t>Petrské - </a:t>
            </a:r>
            <a:r>
              <a:rPr lang="it-IT" sz="1800" b="1" i="0" u="none" strike="noStrike" baseline="0" dirty="0">
                <a:solidFill>
                  <a:srgbClr val="333333"/>
                </a:solidFill>
              </a:rPr>
              <a:t>tzv. Předhrad</a:t>
            </a:r>
            <a:r>
              <a:rPr lang="cs-CZ" sz="1800" b="1" i="0" u="none" strike="noStrike" baseline="0" dirty="0">
                <a:solidFill>
                  <a:srgbClr val="333333"/>
                </a:solidFill>
              </a:rPr>
              <a:t>í: 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1. pol. 9. stol.:  nejstarší osídlení na Biskupském nám. a Křížkovského ul.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</a:rPr>
              <a:t>                                                                               dvorec:  palisáda, obilnice (dávky), bradatice, šperky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                        keramika s kalichovitými okraji (podobná mikulčické)</a:t>
            </a:r>
            <a:endParaRPr lang="cs-CZ" sz="180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          kostel (?):   židovská malta, </a:t>
            </a:r>
            <a:r>
              <a:rPr lang="cs-CZ" sz="1800" b="0" i="0" u="none" strike="noStrike" baseline="0" dirty="0" err="1">
                <a:solidFill>
                  <a:srgbClr val="333333"/>
                </a:solidFill>
              </a:rPr>
              <a:t>viráže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, střešní krytina, hroby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                               1141:  románský dvorec olomouckých biskupů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</a:rPr>
              <a:t>                                                                                                                 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translace od sv. Petra ke sv. Václavu </a:t>
            </a:r>
            <a:endParaRPr lang="pl-PL" sz="1800" b="0" i="0" u="none" strike="noStrike" baseline="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pl-PL" sz="1800" dirty="0">
                <a:solidFill>
                  <a:srgbClr val="333333"/>
                </a:solidFill>
              </a:rPr>
              <a:t>                            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–  </a:t>
            </a:r>
            <a:r>
              <a:rPr lang="pl-PL" sz="1800" b="1" i="0" u="none" strike="noStrike" baseline="0" dirty="0">
                <a:solidFill>
                  <a:srgbClr val="333333"/>
                </a:solidFill>
              </a:rPr>
              <a:t>Václavské:  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 </a:t>
            </a:r>
            <a:r>
              <a:rPr lang="pl-PL" sz="1800" b="1" i="0" u="none" strike="noStrike" baseline="0" dirty="0">
                <a:solidFill>
                  <a:srgbClr val="333333"/>
                </a:solidFill>
              </a:rPr>
              <a:t>akropole: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  </a:t>
            </a:r>
            <a:r>
              <a:rPr lang="pl-PL" sz="1800" b="1" i="0" u="none" strike="noStrike" baseline="0" dirty="0">
                <a:solidFill>
                  <a:srgbClr val="333333"/>
                </a:solidFill>
              </a:rPr>
              <a:t>konec 9. stol.: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  hlinitokamenný val, uvnitř a pod: velkomor. střepy, nálezy</a:t>
            </a:r>
          </a:p>
          <a:p>
            <a:pPr marL="0" indent="0" algn="l">
              <a:buNone/>
            </a:pPr>
            <a:r>
              <a:rPr lang="pl-PL" sz="1800" dirty="0">
                <a:solidFill>
                  <a:srgbClr val="333333"/>
                </a:solidFill>
              </a:rPr>
              <a:t>                                                                                                  vně:   18 H (v jednom deltoidní šipka) z 1. pol. 10. stol. </a:t>
            </a:r>
          </a:p>
          <a:p>
            <a:pPr marL="0" indent="0" algn="l">
              <a:buNone/>
            </a:pPr>
            <a:r>
              <a:rPr lang="pl-PL" sz="1800" dirty="0">
                <a:solidFill>
                  <a:srgbClr val="333333"/>
                </a:solidFill>
              </a:rPr>
              <a:t>                                                                                                  palác:  zahloubený suterén s prkennou podlahou </a:t>
            </a:r>
          </a:p>
          <a:p>
            <a:pPr marL="0" indent="0" algn="l">
              <a:buNone/>
            </a:pPr>
            <a:r>
              <a:rPr lang="pl-PL" sz="18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                                         </a:t>
            </a:r>
            <a:r>
              <a:rPr lang="pt-BR" sz="1800" b="0" i="0" u="none" strike="noStrike" baseline="0" dirty="0">
                <a:solidFill>
                  <a:srgbClr val="333333"/>
                </a:solidFill>
              </a:rPr>
              <a:t>10,5 × 8 m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, </a:t>
            </a:r>
            <a:r>
              <a:rPr lang="pt-BR" sz="1800" b="0" i="0" u="none" strike="noStrike" baseline="0" dirty="0">
                <a:solidFill>
                  <a:srgbClr val="333333"/>
                </a:solidFill>
              </a:rPr>
              <a:t>hl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. </a:t>
            </a:r>
            <a:r>
              <a:rPr lang="pt-BR" sz="1800" b="0" i="0" u="none" strike="noStrike" baseline="0" dirty="0">
                <a:solidFill>
                  <a:srgbClr val="333333"/>
                </a:solidFill>
              </a:rPr>
              <a:t>2,5 m</a:t>
            </a:r>
            <a:r>
              <a:rPr lang="cs-CZ" sz="1800" dirty="0">
                <a:solidFill>
                  <a:srgbClr val="333333"/>
                </a:solidFill>
              </a:rPr>
              <a:t>  (u katedrály)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 </a:t>
            </a:r>
            <a:r>
              <a:rPr lang="pl-PL" sz="1800" dirty="0">
                <a:solidFill>
                  <a:srgbClr val="333333"/>
                </a:solidFill>
              </a:rPr>
              <a:t>      </a:t>
            </a:r>
            <a:endParaRPr lang="pl-PL" sz="1800" b="0" i="0" u="none" strike="noStrike" baseline="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pl-PL" sz="1800" dirty="0">
                <a:solidFill>
                  <a:srgbClr val="333333"/>
                </a:solidFill>
              </a:rPr>
              <a:t> 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</a:t>
            </a:r>
            <a:r>
              <a:rPr lang="pl-PL" sz="1800" b="1" i="0" u="none" strike="noStrike" baseline="0" dirty="0">
                <a:solidFill>
                  <a:srgbClr val="333333"/>
                </a:solidFill>
              </a:rPr>
              <a:t>2. pol. 10. stol.:  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skořepinové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opevnění s čelní 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i zadní kamennou plentou    </a:t>
            </a:r>
            <a:endParaRPr lang="cs-CZ" sz="1800" b="0" i="0" u="none" strike="noStrike" baseline="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 –  </a:t>
            </a:r>
            <a:r>
              <a:rPr lang="cs-CZ" sz="1800" b="1" i="0" u="none" strike="noStrike" baseline="0" dirty="0">
                <a:solidFill>
                  <a:srgbClr val="333333"/>
                </a:solidFill>
              </a:rPr>
              <a:t>Michalské, </a:t>
            </a:r>
            <a:r>
              <a:rPr lang="cs-CZ" sz="1800" b="1" i="0" u="none" strike="noStrike" baseline="0" dirty="0" err="1">
                <a:solidFill>
                  <a:srgbClr val="333333"/>
                </a:solidFill>
              </a:rPr>
              <a:t>Blažejské</a:t>
            </a:r>
            <a:r>
              <a:rPr lang="cs-CZ" sz="1800" b="1" i="0" u="none" strike="noStrike" baseline="0" dirty="0">
                <a:solidFill>
                  <a:srgbClr val="333333"/>
                </a:solidFill>
              </a:rPr>
              <a:t>:   </a:t>
            </a:r>
            <a:r>
              <a:rPr lang="cs-CZ" sz="1800" i="0" u="none" strike="noStrike" baseline="0" dirty="0">
                <a:solidFill>
                  <a:srgbClr val="333333"/>
                </a:solidFill>
              </a:rPr>
              <a:t>nálezy </a:t>
            </a:r>
            <a:r>
              <a:rPr lang="cs-CZ" sz="1800" i="0" u="none" strike="noStrike" baseline="0" dirty="0" err="1">
                <a:solidFill>
                  <a:srgbClr val="333333"/>
                </a:solidFill>
              </a:rPr>
              <a:t>středohradištní</a:t>
            </a:r>
            <a:r>
              <a:rPr lang="cs-CZ" sz="1800" i="0" u="none" strike="noStrike" baseline="0" dirty="0">
                <a:solidFill>
                  <a:srgbClr val="333333"/>
                </a:solidFill>
              </a:rPr>
              <a:t> keramiky </a:t>
            </a:r>
          </a:p>
          <a:p>
            <a:pPr marL="0" indent="0" algn="l">
              <a:buNone/>
            </a:pPr>
            <a:r>
              <a:rPr lang="cs-CZ" sz="1800" i="0" u="none" strike="noStrike" baseline="0" dirty="0">
                <a:solidFill>
                  <a:srgbClr val="333333"/>
                </a:solidFill>
              </a:rPr>
              <a:t>                          –   další nálezy na území města:  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Pekařská ul. (13 H),  Horní nám., Ostružnická ul. 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</a:t>
            </a:r>
            <a:endParaRPr lang="pl-PL" sz="1800" b="0" i="0" u="none" strike="noStrike" baseline="0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221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468F3C2-1D5D-5BD0-53FF-3730338C7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50" y="106476"/>
            <a:ext cx="6391275" cy="664504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1BF210B-A22F-FE67-0B97-B7E319D8887A}"/>
              </a:ext>
            </a:extLst>
          </p:cNvPr>
          <p:cNvSpPr txBox="1"/>
          <p:nvPr/>
        </p:nvSpPr>
        <p:spPr>
          <a:xfrm>
            <a:off x="7629524" y="800100"/>
            <a:ext cx="4200525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b="1" i="0" u="none" strike="noStrike" baseline="0" dirty="0">
                <a:solidFill>
                  <a:srgbClr val="FF0000"/>
                </a:solidFill>
                <a:latin typeface="EtelkaTextPro-Bold"/>
              </a:rPr>
              <a:t>Olomouc  </a:t>
            </a:r>
            <a:r>
              <a:rPr lang="cs-CZ" sz="2000" b="1" i="0" u="none" strike="noStrike" baseline="0" dirty="0">
                <a:solidFill>
                  <a:srgbClr val="333333"/>
                </a:solidFill>
                <a:latin typeface="EtelkaTextPro-Bold"/>
              </a:rPr>
              <a:t>–  lokality v zázemí Olomouckého kopce.</a:t>
            </a:r>
          </a:p>
          <a:p>
            <a:pPr algn="l"/>
            <a:endParaRPr lang="cs-CZ" sz="1800" b="1" i="0" u="none" strike="noStrike" baseline="0" dirty="0">
              <a:solidFill>
                <a:srgbClr val="333333"/>
              </a:solidFill>
              <a:latin typeface="EtelkaTextPro-Bold"/>
            </a:endParaRP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1 –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předvelkomoravské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ústředí  Povel;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2 – Olomouc-Kaštanova ulice;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3 –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Hejčin-Mrštikovo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naměstí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;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4 –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Neředín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;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5 –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Slavonin.Pod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Vlachovym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;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6 –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Slavonin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-Horní lán (100H);</a:t>
            </a:r>
          </a:p>
          <a:p>
            <a:pPr algn="l"/>
            <a:r>
              <a:rPr lang="cs-CZ" dirty="0">
                <a:solidFill>
                  <a:srgbClr val="333333"/>
                </a:solidFill>
                <a:latin typeface="EtelkaLight"/>
              </a:rPr>
              <a:t>       (Nemilany 53H)</a:t>
            </a:r>
            <a:endParaRPr lang="cs-CZ" sz="1800" b="0" i="0" u="none" strike="noStrike" baseline="0" dirty="0">
              <a:solidFill>
                <a:srgbClr val="333333"/>
              </a:solidFill>
              <a:latin typeface="EtelkaLight"/>
            </a:endParaRP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7 – Holice °(pohřebiště 21 H);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8 –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Řepč</a:t>
            </a:r>
            <a:r>
              <a:rPr lang="cs-CZ" dirty="0" err="1">
                <a:solidFill>
                  <a:srgbClr val="333333"/>
                </a:solidFill>
                <a:latin typeface="EtelkaLight"/>
              </a:rPr>
              <a:t>í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n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.</a:t>
            </a:r>
          </a:p>
          <a:p>
            <a:pPr algn="l"/>
            <a:endParaRPr lang="cs-CZ" dirty="0">
              <a:solidFill>
                <a:srgbClr val="333333"/>
              </a:solidFill>
              <a:latin typeface="EtelkaLight"/>
            </a:endParaRP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Kroužek – sídliště;</a:t>
            </a:r>
          </a:p>
          <a:p>
            <a:pPr algn="l"/>
            <a:r>
              <a:rPr lang="cs-CZ" dirty="0" err="1">
                <a:solidFill>
                  <a:srgbClr val="333333"/>
                </a:solidFill>
                <a:latin typeface="EtelkaLight"/>
              </a:rPr>
              <a:t>O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bdelník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– pohřebiště.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4682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94C7E7F-4AD3-2A19-678E-03918E70E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1024718"/>
            <a:ext cx="7180684" cy="509871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1D213CC-4296-075F-A32F-20BC53CBF777}"/>
              </a:ext>
            </a:extLst>
          </p:cNvPr>
          <p:cNvSpPr txBox="1"/>
          <p:nvPr/>
        </p:nvSpPr>
        <p:spPr>
          <a:xfrm>
            <a:off x="7600950" y="405923"/>
            <a:ext cx="472249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b="1" i="0" u="none" strike="noStrike" baseline="0" dirty="0">
                <a:solidFill>
                  <a:srgbClr val="FF0000"/>
                </a:solidFill>
              </a:rPr>
              <a:t>Olomouc.</a:t>
            </a:r>
          </a:p>
          <a:p>
            <a:pPr algn="l"/>
            <a:endParaRPr lang="cs-CZ" sz="2000" b="1" i="0" u="none" strike="noStrike" baseline="0" dirty="0">
              <a:solidFill>
                <a:srgbClr val="FF0000"/>
              </a:solidFill>
            </a:endParaRPr>
          </a:p>
          <a:p>
            <a:pPr algn="l"/>
            <a:r>
              <a:rPr lang="cs-CZ" sz="1800" b="1" i="0" u="none" strike="noStrike" baseline="0" dirty="0">
                <a:solidFill>
                  <a:srgbClr val="333333"/>
                </a:solidFill>
              </a:rPr>
              <a:t>A – Michalské návrší; </a:t>
            </a:r>
          </a:p>
          <a:p>
            <a:pPr algn="l"/>
            <a:r>
              <a:rPr lang="cs-CZ" sz="1800" b="1" i="0" u="none" strike="noStrike" baseline="0" dirty="0">
                <a:solidFill>
                  <a:srgbClr val="333333"/>
                </a:solidFill>
              </a:rPr>
              <a:t>B – Petrské návrší (Předhradí);</a:t>
            </a:r>
          </a:p>
          <a:p>
            <a:pPr algn="l"/>
            <a:r>
              <a:rPr lang="cs-CZ" sz="1800" b="1" i="0" u="none" strike="noStrike" baseline="0" dirty="0">
                <a:solidFill>
                  <a:srgbClr val="333333"/>
                </a:solidFill>
              </a:rPr>
              <a:t>C – Václavské návrší;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D – lokační město.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Červen: rozsah hradiště,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šipkou označena brána.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1 – kostel sv. Petra;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2 – kostel Panny Marie;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3 – kostel sv. Michala;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4 – kostel sv. Blažeje a náměstí;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5 – </a:t>
            </a:r>
            <a:r>
              <a:rPr lang="cs-CZ" sz="1800" b="0" i="0" u="none" strike="noStrike" baseline="0" dirty="0" err="1">
                <a:solidFill>
                  <a:srgbClr val="333333"/>
                </a:solidFill>
              </a:rPr>
              <a:t>šrafovaně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 prvotní osídlení (dvorec)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6 – </a:t>
            </a:r>
            <a:r>
              <a:rPr lang="cs-CZ" dirty="0">
                <a:solidFill>
                  <a:srgbClr val="333333"/>
                </a:solidFill>
              </a:rPr>
              <a:t>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řemeslnicko-kupecké podhradí: 2. p. 10. st.; 7 – Sokolská ulice;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8 – pohřebiště v Tereziánské zbrojnici (13 H);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9 – pohřebiště ve Wurmově ulici (5 H);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10 – pohřebiště v tzv. kočárovnách;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11 – pohřebiště na Horním nám (u sloupu)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12 – pohřebiště na </a:t>
            </a:r>
            <a:r>
              <a:rPr lang="cs-CZ" sz="1800" b="0" i="0" u="none" strike="noStrike" baseline="0" dirty="0" err="1">
                <a:solidFill>
                  <a:srgbClr val="333333"/>
                </a:solidFill>
              </a:rPr>
              <a:t>Hornim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 nám. (u kašny);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13 – pohřebiště (?) v Ostružnické ulici;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14 – pohřebiště v Pekařské ulici.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35C2199-88CC-4EC9-EDCE-5620F7828E23}"/>
              </a:ext>
            </a:extLst>
          </p:cNvPr>
          <p:cNvSpPr txBox="1"/>
          <p:nvPr/>
        </p:nvSpPr>
        <p:spPr>
          <a:xfrm>
            <a:off x="5345500" y="1408781"/>
            <a:ext cx="1029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akropole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DD30271-A2AB-C1A6-7CF2-FDD253EB4039}"/>
              </a:ext>
            </a:extLst>
          </p:cNvPr>
          <p:cNvSpPr txBox="1"/>
          <p:nvPr/>
        </p:nvSpPr>
        <p:spPr>
          <a:xfrm>
            <a:off x="3638550" y="2238375"/>
            <a:ext cx="1119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předhradí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CDD562B-EA6A-6251-B0C7-A85FAA970EEC}"/>
              </a:ext>
            </a:extLst>
          </p:cNvPr>
          <p:cNvSpPr txBox="1"/>
          <p:nvPr/>
        </p:nvSpPr>
        <p:spPr>
          <a:xfrm>
            <a:off x="438150" y="4806586"/>
            <a:ext cx="1902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Středověké město</a:t>
            </a:r>
          </a:p>
        </p:txBody>
      </p:sp>
    </p:spTree>
    <p:extLst>
      <p:ext uri="{BB962C8B-B14F-4D97-AF65-F5344CB8AC3E}">
        <p14:creationId xmlns:p14="http://schemas.microsoft.com/office/powerpoint/2010/main" val="3297089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 descr="Výsledek obrázku pro Olomouc Nemilany   šavle  ma&amp;dcaron;arská">
            <a:extLst>
              <a:ext uri="{FF2B5EF4-FFF2-40B4-BE49-F238E27FC236}">
                <a16:creationId xmlns:a16="http://schemas.microsoft.com/office/drawing/2014/main" id="{3797E710-B618-C9A9-39B1-BE3EEBF23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616" y="0"/>
            <a:ext cx="9301406" cy="697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8D3388-71C4-A886-C5DE-6D216D202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676274"/>
            <a:ext cx="11639550" cy="6181726"/>
          </a:xfrm>
        </p:spPr>
        <p:txBody>
          <a:bodyPr>
            <a:norm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Přerov </a:t>
            </a:r>
            <a:r>
              <a:rPr lang="cs-CZ" dirty="0"/>
              <a:t> </a:t>
            </a:r>
            <a:r>
              <a:rPr lang="cs-CZ" sz="1800" dirty="0"/>
              <a:t>–   </a:t>
            </a:r>
            <a:r>
              <a:rPr lang="cs-CZ" sz="1800" dirty="0" err="1"/>
              <a:t>středohradištní</a:t>
            </a:r>
            <a:r>
              <a:rPr lang="cs-CZ" sz="1800" dirty="0"/>
              <a:t> osídlení na obou stranách Bečvy:  opevnění (hradisko) nebylo zjištěno </a:t>
            </a:r>
          </a:p>
          <a:p>
            <a:pPr marL="0" indent="0">
              <a:buNone/>
            </a:pPr>
            <a:r>
              <a:rPr lang="cs-CZ" sz="1800" dirty="0"/>
              <a:t>                             nejbližší:   v </a:t>
            </a:r>
            <a:r>
              <a:rPr lang="cs-CZ" sz="1800" dirty="0">
                <a:solidFill>
                  <a:srgbClr val="333333"/>
                </a:solidFill>
              </a:rPr>
              <a:t>Ústí:  vzdálené cca 23 km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       –   pravý:  Předmostí-Hradisko:  od brodu (Na Marku) – cca 1,5 – 2 km od Horního nám.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</a:t>
            </a:r>
            <a:r>
              <a:rPr lang="cs-CZ" sz="1800" dirty="0" err="1"/>
              <a:t>Nivky</a:t>
            </a:r>
            <a:r>
              <a:rPr lang="cs-CZ" sz="1800" dirty="0"/>
              <a:t>:  8. stol.:  2H     9. – 11. stol.:  52 H    (kopí, sekery, absence ostruh, pěší)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Skalka:  9. – 11. stol.:  nejsou hrobové celky (těžba spraše)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ostruhy, </a:t>
            </a:r>
            <a:r>
              <a:rPr lang="cs-CZ" sz="1800" dirty="0" err="1"/>
              <a:t>gombíky</a:t>
            </a:r>
            <a:r>
              <a:rPr lang="cs-CZ" sz="1800" dirty="0"/>
              <a:t>, náušnice, prsten , korálky</a:t>
            </a:r>
          </a:p>
          <a:p>
            <a:pPr marL="0" indent="0">
              <a:buNone/>
            </a:pPr>
            <a:r>
              <a:rPr lang="cs-CZ" sz="1800" dirty="0"/>
              <a:t>                       –   levý:  Horní nám.:  9. stol.:  </a:t>
            </a:r>
            <a:r>
              <a:rPr lang="cs-CZ" sz="1800" dirty="0" err="1"/>
              <a:t>jz</a:t>
            </a:r>
            <a:r>
              <a:rPr lang="cs-CZ" sz="1800" dirty="0"/>
              <a:t>. část kopce. 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pracoviště kováře či kovotepce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333333"/>
                </a:solidFill>
              </a:rPr>
              <a:t>                                                                              osídlení kolem kopce k </a:t>
            </a:r>
            <a:r>
              <a:rPr lang="cs-CZ" sz="1800" dirty="0" err="1">
                <a:solidFill>
                  <a:srgbClr val="333333"/>
                </a:solidFill>
              </a:rPr>
              <a:t>Žarotínovu</a:t>
            </a:r>
            <a:r>
              <a:rPr lang="cs-CZ" sz="1800" dirty="0">
                <a:solidFill>
                  <a:srgbClr val="333333"/>
                </a:solidFill>
              </a:rPr>
              <a:t> nám. a k Mostní ul. (brod)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333333"/>
                </a:solidFill>
              </a:rPr>
              <a:t>                                                                             čp. 21:  2 izolované hroby. Zlaté, stříbrné a bronz. náušnice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333333"/>
                </a:solidFill>
              </a:rPr>
              <a:t>                                                   poč. 11. stol.:   opevnění za Boleslava Chrabrého (tzv. polská technika) </a:t>
            </a:r>
          </a:p>
          <a:p>
            <a:pPr marL="0" indent="0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        </a:t>
            </a:r>
            <a:r>
              <a:rPr lang="cs-CZ" sz="1800" b="0" i="0" u="none" strike="noStrike" baseline="0" dirty="0" err="1">
                <a:solidFill>
                  <a:srgbClr val="333333"/>
                </a:solidFill>
              </a:rPr>
              <a:t>dřevohlinitá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 roštová hradba (komory) s háky větví: š.  7 – 8 m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333333"/>
                </a:solidFill>
              </a:rPr>
              <a:t>                                                                               z vnitřní strany srubová zástavba  (ustájení dobytka?)</a:t>
            </a:r>
            <a:endParaRPr lang="cs-CZ" sz="1800" b="0" i="0" u="none" strike="noStrike" baseline="0" dirty="0">
              <a:solidFill>
                <a:srgbClr val="333333"/>
              </a:solidFill>
            </a:endParaRPr>
          </a:p>
          <a:p>
            <a:pPr marL="0" indent="0">
              <a:buNone/>
            </a:pPr>
            <a:r>
              <a:rPr lang="cs-CZ" sz="1800" dirty="0">
                <a:solidFill>
                  <a:srgbClr val="333333"/>
                </a:solidFill>
              </a:rPr>
              <a:t>                                                                              </a:t>
            </a:r>
            <a:r>
              <a:rPr lang="cs-CZ" sz="1800" dirty="0" err="1">
                <a:solidFill>
                  <a:srgbClr val="333333"/>
                </a:solidFill>
              </a:rPr>
              <a:t>dendro</a:t>
            </a:r>
            <a:r>
              <a:rPr lang="cs-CZ" sz="1800" dirty="0">
                <a:solidFill>
                  <a:srgbClr val="333333"/>
                </a:solidFill>
              </a:rPr>
              <a:t>:   994 až 1103    +   5 křížových denárů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333333"/>
                </a:solidFill>
              </a:rPr>
              <a:t>                                                                               konec tzv. polského horizontu:  kol. r. 1029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333333"/>
                </a:solidFill>
              </a:rPr>
              <a:t>                                                                              </a:t>
            </a:r>
            <a:r>
              <a:rPr lang="cs-CZ" sz="1800" dirty="0" err="1">
                <a:solidFill>
                  <a:srgbClr val="333333"/>
                </a:solidFill>
              </a:rPr>
              <a:t>mladohradištní</a:t>
            </a:r>
            <a:r>
              <a:rPr lang="cs-CZ" sz="1800" dirty="0">
                <a:solidFill>
                  <a:srgbClr val="333333"/>
                </a:solidFill>
              </a:rPr>
              <a:t> osídlení pokračuje směrem do města</a:t>
            </a:r>
            <a:endParaRPr lang="cs-CZ" sz="1800" b="0" i="0" u="none" strike="noStrike" baseline="0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625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6B49695-0969-BB7A-3135-DB8AE7CA8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6701" y="1581329"/>
            <a:ext cx="3889094" cy="29631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6D54DBA-5FEE-2DA1-8617-871D56466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5522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60B5EA9-752F-D198-FF3C-6DB59D065AED}"/>
              </a:ext>
            </a:extLst>
          </p:cNvPr>
          <p:cNvSpPr txBox="1"/>
          <p:nvPr/>
        </p:nvSpPr>
        <p:spPr>
          <a:xfrm>
            <a:off x="5112027" y="176472"/>
            <a:ext cx="6553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b="1" i="0" u="none" strike="noStrike" baseline="0" dirty="0">
                <a:solidFill>
                  <a:srgbClr val="333333"/>
                </a:solidFill>
                <a:latin typeface="EtelkaTextPro-Bold"/>
              </a:rPr>
              <a:t>Přerov, osídlení 9. – 1. poloviny 11. století: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a –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středohradištní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sídliště; b –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mladohradištní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sídliště;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c –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středohradištní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hrob; d –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mladohradištní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pohřebiště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Čárkovaně přibližný rozsah akropole z poč. 11. stol.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B1AD319-0A5C-7F0F-9224-4E8EAE7541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0959" y="3708760"/>
            <a:ext cx="3571041" cy="3135821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1F0A5CA-CB16-334A-10B8-C5BD44444373}"/>
              </a:ext>
            </a:extLst>
          </p:cNvPr>
          <p:cNvSpPr txBox="1"/>
          <p:nvPr/>
        </p:nvSpPr>
        <p:spPr>
          <a:xfrm>
            <a:off x="5221432" y="6153834"/>
            <a:ext cx="3524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Karneolové korály z Kyjevské Rusi,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(původem </a:t>
            </a:r>
            <a:r>
              <a:rPr lang="pl-PL" sz="1800" b="0" i="0" u="none" strike="noStrike" baseline="0" dirty="0">
                <a:solidFill>
                  <a:srgbClr val="333333"/>
                </a:solidFill>
                <a:latin typeface="EtelkaLight"/>
              </a:rPr>
              <a:t>z Indie).</a:t>
            </a:r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EEE12C3-9C44-71DF-F282-812D1E5D4BBE}"/>
              </a:ext>
            </a:extLst>
          </p:cNvPr>
          <p:cNvSpPr txBox="1"/>
          <p:nvPr/>
        </p:nvSpPr>
        <p:spPr>
          <a:xfrm>
            <a:off x="5039066" y="4670628"/>
            <a:ext cx="3231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Zlaté náušnice z hrobů v č. p. 21.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8059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>
            <a:extLst>
              <a:ext uri="{FF2B5EF4-FFF2-40B4-BE49-F238E27FC236}">
                <a16:creationId xmlns:a16="http://schemas.microsoft.com/office/drawing/2014/main" id="{06C78A85-B801-C0A5-BBE9-99BEF621AF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-1714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Velkomoravská hradiště</a:t>
            </a:r>
          </a:p>
        </p:txBody>
      </p:sp>
      <p:sp>
        <p:nvSpPr>
          <p:cNvPr id="52227" name="Rectangle 5">
            <a:extLst>
              <a:ext uri="{FF2B5EF4-FFF2-40B4-BE49-F238E27FC236}">
                <a16:creationId xmlns:a16="http://schemas.microsoft.com/office/drawing/2014/main" id="{A120A300-9A3D-C88C-08DD-86F2AD66ED1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00099" y="971549"/>
            <a:ext cx="11391901" cy="5972175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cs-CZ" altLang="cs-CZ" sz="1800" b="1" dirty="0"/>
              <a:t>Nejvýznamnější centra</a:t>
            </a:r>
            <a:r>
              <a:rPr lang="cs-CZ" altLang="cs-CZ" sz="1800" dirty="0"/>
              <a:t>   –</a:t>
            </a:r>
            <a:r>
              <a:rPr lang="cs-CZ" altLang="cs-CZ" sz="1800" b="1" dirty="0"/>
              <a:t>  </a:t>
            </a:r>
            <a:r>
              <a:rPr lang="cs-CZ" altLang="cs-CZ" sz="1800" dirty="0"/>
              <a:t>navazovala na </a:t>
            </a:r>
            <a:r>
              <a:rPr lang="cs-CZ" altLang="cs-CZ" sz="1800" dirty="0" err="1"/>
              <a:t>předvelkomoravská</a:t>
            </a:r>
            <a:r>
              <a:rPr lang="cs-CZ" altLang="cs-CZ" sz="1800" dirty="0"/>
              <a:t> opevněná centra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    –   základním článkem byly jednotlivé </a:t>
            </a:r>
            <a:r>
              <a:rPr lang="cs-CZ" altLang="cs-CZ" sz="1800" b="1" dirty="0"/>
              <a:t>hradské obce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    –   centra sídelních komor spádové oblasti:  členěná podle geografické polohy, velikosti, funkce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fortifikace:   mohutný opevňovací systém:  odráží vysoký stupeň organizace společnosti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–   sídla nositelů politické moci:   Mikulčice, Staré Město, </a:t>
            </a:r>
            <a:r>
              <a:rPr lang="cs-CZ" altLang="cs-CZ" sz="1800" dirty="0" err="1"/>
              <a:t>Pohansko</a:t>
            </a:r>
            <a:r>
              <a:rPr lang="cs-CZ" altLang="cs-CZ" sz="1800" dirty="0"/>
              <a:t> u Břeclavi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dirty="0"/>
              <a:t>2.  </a:t>
            </a:r>
            <a:r>
              <a:rPr lang="cs-CZ" altLang="cs-CZ" sz="1800" b="1" dirty="0"/>
              <a:t>Výšinná</a:t>
            </a:r>
            <a:r>
              <a:rPr lang="cs-CZ" altLang="cs-CZ" sz="1800" dirty="0"/>
              <a:t>  –  na ostrožnách a vrcholech kopců:  Brno-Líšeň, Zelená Hora, Znojmo-sv. </a:t>
            </a:r>
            <a:r>
              <a:rPr lang="cs-CZ" altLang="cs-CZ" sz="1800" dirty="0" err="1"/>
              <a:t>Hypolit</a:t>
            </a:r>
            <a:r>
              <a:rPr lang="cs-CZ" altLang="cs-CZ" sz="1800" dirty="0"/>
              <a:t>, Osvětimany, </a:t>
            </a:r>
            <a:r>
              <a:rPr lang="cs-CZ" altLang="cs-CZ" sz="1800" dirty="0" err="1"/>
              <a:t>Mařín</a:t>
            </a: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a)   na okraji sídelních oblastí:   Brno-Líšeň, Znojmo, </a:t>
            </a:r>
            <a:r>
              <a:rPr lang="cs-CZ" altLang="cs-CZ" sz="1800" dirty="0" err="1"/>
              <a:t>Gars-Thunau</a:t>
            </a: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rozloha:  cca 4 ha, vnitřně členěná s dlouhodobým osídlením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b)   na malých strmých ostrožnách do 1 ha:  Zelená Hora 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dirty="0"/>
              <a:t>1.  </a:t>
            </a:r>
            <a:r>
              <a:rPr lang="cs-CZ" altLang="cs-CZ" sz="1800" b="1" dirty="0"/>
              <a:t>Nížinná   </a:t>
            </a:r>
            <a:r>
              <a:rPr lang="cs-CZ" altLang="cs-CZ" sz="1800" dirty="0"/>
              <a:t>–  v nivách řek: Mikulčice, Staré Město-Uherské Hradiště, Břeclav-</a:t>
            </a:r>
            <a:r>
              <a:rPr lang="cs-CZ" altLang="cs-CZ" sz="1800" dirty="0" err="1"/>
              <a:t>Pohansko</a:t>
            </a:r>
            <a:r>
              <a:rPr lang="cs-CZ" altLang="cs-CZ" sz="1800" dirty="0"/>
              <a:t>, Strachotín, Rajhrad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–   skupina nížinných lokalit 13 – 28 ha s velmožským dvorcem uvnitř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–   hospodářská a správní střediska státu a útočiště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–   </a:t>
            </a:r>
            <a:r>
              <a:rPr lang="cs-CZ" altLang="cs-CZ" sz="1800" b="1" dirty="0"/>
              <a:t>velmožské dvorce</a:t>
            </a:r>
            <a:r>
              <a:rPr lang="cs-CZ" altLang="cs-CZ" sz="1800" dirty="0"/>
              <a:t>:  nový typ sídlištní struktury srovnávané  s karolínskými </a:t>
            </a:r>
            <a:r>
              <a:rPr lang="cs-CZ" altLang="cs-CZ" sz="1800" dirty="0" err="1"/>
              <a:t>curtis</a:t>
            </a:r>
            <a:r>
              <a:rPr lang="cs-CZ" altLang="cs-CZ" sz="1800" dirty="0"/>
              <a:t>, opevnění:  palisáda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          členění:  obytná část (palác), sakrální (kostel) a hospodářská (dílenské okrsky)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          </a:t>
            </a:r>
            <a:r>
              <a:rPr lang="cs-CZ" altLang="cs-CZ" sz="1800" dirty="0" err="1"/>
              <a:t>Pohansko</a:t>
            </a:r>
            <a:r>
              <a:rPr lang="cs-CZ" altLang="cs-CZ" sz="1800" dirty="0"/>
              <a:t>, Nejdek, Strachotín, Ducové 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0887903-0C57-7BB3-0539-8C83BF640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970" y="0"/>
            <a:ext cx="4713076" cy="640723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A59B065-58EB-033F-281A-5C1E5EA05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552450"/>
            <a:ext cx="4945862" cy="267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2198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4">
            <a:extLst>
              <a:ext uri="{FF2B5EF4-FFF2-40B4-BE49-F238E27FC236}">
                <a16:creationId xmlns:a16="http://schemas.microsoft.com/office/drawing/2014/main" id="{C73A554F-BD5A-647A-4832-933A7CDAD9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Vývoj v Čechách</a:t>
            </a:r>
          </a:p>
        </p:txBody>
      </p:sp>
      <p:sp>
        <p:nvSpPr>
          <p:cNvPr id="54275" name="Rectangle 5">
            <a:extLst>
              <a:ext uri="{FF2B5EF4-FFF2-40B4-BE49-F238E27FC236}">
                <a16:creationId xmlns:a16="http://schemas.microsoft.com/office/drawing/2014/main" id="{2D6DFBAD-1D46-8A57-2B31-4136B37AABF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95325" y="1019175"/>
            <a:ext cx="11496675" cy="5838825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cs-CZ" altLang="cs-CZ" sz="1800" b="1" dirty="0"/>
              <a:t>882 – 884  – </a:t>
            </a:r>
            <a:r>
              <a:rPr lang="cs-CZ" altLang="cs-CZ" sz="1800" dirty="0"/>
              <a:t> Svatopluk si podmanil Čechy, kde vládl skrze české velmože</a:t>
            </a:r>
          </a:p>
          <a:p>
            <a:pPr eaLnBrk="1" hangingPunct="1"/>
            <a:r>
              <a:rPr lang="cs-CZ" altLang="cs-CZ" sz="1800" b="1" dirty="0"/>
              <a:t>884  –  </a:t>
            </a:r>
            <a:r>
              <a:rPr lang="cs-CZ" altLang="cs-CZ" sz="1800" dirty="0"/>
              <a:t> Bořivoj (870 - 889) přijal křest a vrátil se do Čech, kde se opět se ujal vlády 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„Bořivoj v mládí navštívil ...“ v nějaké záležitosti své i lidu sobě svěřeného svého vévodu nebo krále Svatopluka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na Moravě“ a byl tu pozván k hostině. Nebylo mu však dovoleno usednouti mezi křesťany, nýbrž byl vyzván,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aby se posadil po způsobu pohanů před stolem na podlahu“. Metoděj se však slitoval a navrhl mu, aby se dal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pokřtít, čímž...“se stane  pánem pánů svých a všichni nepřátelé budou podrobeni moci jeho...“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894   –  </a:t>
            </a:r>
            <a:r>
              <a:rPr lang="cs-CZ" altLang="cs-CZ" sz="1800" dirty="0"/>
              <a:t>Svatopluk umírá – vláda Mojmíra II. a Svatopluka II. </a:t>
            </a:r>
          </a:p>
          <a:p>
            <a:pPr eaLnBrk="1" hangingPunct="1"/>
            <a:r>
              <a:rPr lang="cs-CZ" altLang="cs-CZ" sz="1800" b="1" dirty="0"/>
              <a:t>895   – </a:t>
            </a:r>
            <a:r>
              <a:rPr lang="cs-CZ" altLang="cs-CZ" sz="1800" dirty="0"/>
              <a:t>  od Moravy se odtrhly Čechy</a:t>
            </a:r>
          </a:p>
          <a:p>
            <a:pPr eaLnBrk="1" hangingPunct="1">
              <a:defRPr/>
            </a:pPr>
            <a:r>
              <a:rPr lang="cs-CZ" sz="1800" b="1" dirty="0"/>
              <a:t>883</a:t>
            </a:r>
            <a:r>
              <a:rPr lang="cs-CZ" sz="1800" dirty="0"/>
              <a:t>  –  křest knížete Bořivoje na Moravě (přivedl kněze </a:t>
            </a:r>
            <a:r>
              <a:rPr lang="cs-CZ" sz="1800" dirty="0" err="1"/>
              <a:t>Kaicha</a:t>
            </a:r>
            <a:r>
              <a:rPr lang="cs-CZ" sz="1800" dirty="0"/>
              <a:t> a 30 pokřtěných družiníků) </a:t>
            </a:r>
          </a:p>
          <a:p>
            <a:pPr eaLnBrk="1" hangingPunct="1">
              <a:defRPr/>
            </a:pPr>
            <a:r>
              <a:rPr lang="cs-CZ" sz="1800" b="1" dirty="0"/>
              <a:t>885</a:t>
            </a:r>
            <a:r>
              <a:rPr lang="cs-CZ" sz="1800" dirty="0"/>
              <a:t>  –  osamostatnění Čech, </a:t>
            </a:r>
            <a:r>
              <a:rPr lang="cs-CZ" sz="1800" b="1" dirty="0"/>
              <a:t>první kostely</a:t>
            </a:r>
            <a:r>
              <a:rPr lang="cs-CZ" sz="1800" dirty="0"/>
              <a:t>: Levý Hradec, Pražský hrad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sz="1800" dirty="0"/>
              <a:t>              –  budování jednoho „státního“ náboženství reprezentovaného Přemyslovci („</a:t>
            </a:r>
            <a:r>
              <a:rPr lang="cs-CZ" sz="1800" dirty="0" err="1"/>
              <a:t>duces</a:t>
            </a:r>
            <a:r>
              <a:rPr lang="cs-CZ" sz="1800" dirty="0"/>
              <a:t>“)</a:t>
            </a:r>
          </a:p>
          <a:p>
            <a:pPr eaLnBrk="1" hangingPunct="1"/>
            <a:r>
              <a:rPr lang="cs-CZ" altLang="cs-CZ" sz="1800" b="1" dirty="0"/>
              <a:t>888   –  </a:t>
            </a:r>
            <a:r>
              <a:rPr lang="cs-CZ" altLang="cs-CZ" sz="1800" dirty="0"/>
              <a:t>  zemřel </a:t>
            </a:r>
            <a:r>
              <a:rPr lang="cs-CZ" altLang="cs-CZ" sz="1800" b="1" dirty="0"/>
              <a:t>Bořivoj</a:t>
            </a:r>
            <a:r>
              <a:rPr lang="cs-CZ" altLang="cs-CZ" sz="1800" dirty="0"/>
              <a:t> a vládu zdědili </a:t>
            </a:r>
            <a:r>
              <a:rPr lang="cs-CZ" altLang="cs-CZ" sz="1800" b="1" dirty="0"/>
              <a:t>Spytihněv</a:t>
            </a:r>
            <a:r>
              <a:rPr lang="cs-CZ" altLang="cs-CZ" sz="1800" dirty="0"/>
              <a:t> (894-915) a </a:t>
            </a:r>
            <a:r>
              <a:rPr lang="cs-CZ" altLang="cs-CZ" sz="1800" b="1" dirty="0"/>
              <a:t>Vratislav</a:t>
            </a:r>
            <a:r>
              <a:rPr lang="cs-CZ" altLang="cs-CZ" sz="1800" dirty="0"/>
              <a:t> ((915-921)</a:t>
            </a:r>
          </a:p>
          <a:p>
            <a:pPr eaLnBrk="1" hangingPunct="1">
              <a:buFontTx/>
              <a:buNone/>
            </a:pPr>
            <a:r>
              <a:rPr lang="cs-CZ" altLang="cs-CZ" sz="1800" b="1" dirty="0"/>
              <a:t>                    Spytihněv:   </a:t>
            </a:r>
            <a:r>
              <a:rPr lang="cs-CZ" altLang="cs-CZ" sz="1800" dirty="0"/>
              <a:t> přestavěl středočeské knížectví po moravském vzoru, tj. bylo spravováno z centrálních hradů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protože zůstal bezdětný, trůn zdědil </a:t>
            </a:r>
            <a:r>
              <a:rPr lang="cs-CZ" altLang="cs-CZ" sz="1800" b="1" dirty="0"/>
              <a:t>Vratislav</a:t>
            </a:r>
          </a:p>
          <a:p>
            <a:pPr eaLnBrk="1" hangingPunct="1"/>
            <a:r>
              <a:rPr lang="cs-CZ" sz="1800" dirty="0"/>
              <a:t>–  po pádu VM a porážce Maďarů dochází k osamostatnění a vzestupu českého státu</a:t>
            </a:r>
            <a:endParaRPr lang="cs-CZ" altLang="cs-CZ" sz="1800" dirty="0"/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E129F389-D36D-609E-1153-E0B3E6EC3B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71800" y="152400"/>
            <a:ext cx="6172200" cy="857250"/>
          </a:xfrm>
        </p:spPr>
        <p:txBody>
          <a:bodyPr/>
          <a:lstStyle/>
          <a:p>
            <a:pPr eaLnBrk="1" hangingPunct="1"/>
            <a:r>
              <a:rPr lang="cs-CZ" altLang="cs-CZ" sz="2400" b="1" dirty="0">
                <a:solidFill>
                  <a:srgbClr val="FF0000"/>
                </a:solidFill>
              </a:rPr>
              <a:t>                             Hradiště v Čechách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2AE4C7B6-468A-32C4-F42D-B5A74934F7A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66751" y="1295400"/>
            <a:ext cx="11525250" cy="5334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1600" b="1" dirty="0"/>
              <a:t>Od pol. 9. stol.  </a:t>
            </a:r>
            <a:r>
              <a:rPr lang="cs-CZ" altLang="cs-CZ" sz="1600" dirty="0"/>
              <a:t>–   centra moci místních vládců (</a:t>
            </a:r>
            <a:r>
              <a:rPr lang="cs-CZ" altLang="cs-CZ" sz="1600" dirty="0" err="1"/>
              <a:t>duces</a:t>
            </a:r>
            <a:r>
              <a:rPr lang="cs-CZ" altLang="cs-CZ" sz="1600" i="1" dirty="0"/>
              <a:t>)</a:t>
            </a:r>
          </a:p>
          <a:p>
            <a:pPr marL="0" indent="0">
              <a:buNone/>
              <a:defRPr/>
            </a:pPr>
            <a:r>
              <a:rPr lang="cs-CZ" altLang="cs-CZ" sz="1600" i="1" dirty="0"/>
              <a:t>                                 </a:t>
            </a:r>
            <a:r>
              <a:rPr lang="cs-CZ" altLang="cs-CZ" sz="1600" dirty="0"/>
              <a:t>–   funkce</a:t>
            </a:r>
            <a:r>
              <a:rPr lang="cs-CZ" altLang="cs-CZ" sz="1600" i="1" dirty="0"/>
              <a:t>: </a:t>
            </a:r>
            <a:r>
              <a:rPr lang="cs-CZ" altLang="cs-CZ" sz="1600" dirty="0"/>
              <a:t>vojenská</a:t>
            </a:r>
            <a:r>
              <a:rPr lang="cs-CZ" altLang="cs-CZ" sz="1600" i="1" dirty="0"/>
              <a:t>, </a:t>
            </a:r>
            <a:r>
              <a:rPr lang="cs-CZ" altLang="cs-CZ" sz="1600" dirty="0"/>
              <a:t>administrativní, politická, hospodářská, ideologická a kultovní střediska</a:t>
            </a:r>
          </a:p>
          <a:p>
            <a:pPr eaLnBrk="1" hangingPunct="1">
              <a:buFontTx/>
              <a:buNone/>
              <a:defRPr/>
            </a:pPr>
            <a:endParaRPr lang="cs-CZ" altLang="cs-CZ" sz="1600" dirty="0"/>
          </a:p>
          <a:p>
            <a:pPr eaLnBrk="1" hangingPunct="1">
              <a:defRPr/>
            </a:pPr>
            <a:r>
              <a:rPr lang="cs-CZ" altLang="cs-CZ" sz="1600" b="1" dirty="0"/>
              <a:t>1. pol. 10. stol.  </a:t>
            </a:r>
            <a:r>
              <a:rPr lang="cs-CZ" altLang="cs-CZ" sz="1600" dirty="0"/>
              <a:t>–   po zániku starších „kmenových“ hradišť (Butovice, Hostivař, Šárka) zakládány nová přemyslovská správní centra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–   prameny:  </a:t>
            </a:r>
            <a:r>
              <a:rPr lang="cs-CZ" altLang="cs-CZ" sz="1600" b="1" dirty="0" err="1"/>
              <a:t>civitas</a:t>
            </a:r>
            <a:r>
              <a:rPr lang="cs-CZ" altLang="cs-CZ" sz="1600" b="1" dirty="0"/>
              <a:t> (</a:t>
            </a:r>
            <a:r>
              <a:rPr lang="cs-CZ" altLang="cs-CZ" sz="1600" b="1" dirty="0" err="1"/>
              <a:t>metropolis</a:t>
            </a:r>
            <a:r>
              <a:rPr lang="cs-CZ" altLang="cs-CZ" sz="1600" b="1" dirty="0"/>
              <a:t>), </a:t>
            </a:r>
            <a:r>
              <a:rPr lang="cs-CZ" altLang="cs-CZ" sz="1600" b="1" dirty="0" err="1"/>
              <a:t>urbs</a:t>
            </a:r>
            <a:r>
              <a:rPr lang="cs-CZ" altLang="cs-CZ" sz="1600" b="1" dirty="0"/>
              <a:t>, oppidum, </a:t>
            </a:r>
            <a:r>
              <a:rPr lang="cs-CZ" altLang="cs-CZ" sz="1600" b="1" dirty="0" err="1"/>
              <a:t>castrum</a:t>
            </a:r>
            <a:r>
              <a:rPr lang="cs-CZ" altLang="cs-CZ" sz="1600" i="1" dirty="0"/>
              <a:t>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–   rozsah: menší (5–10 ha)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–   opevnění:  komorové konstrukce s čelní kamennou plentou (přemyslovská hradba)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–   Čechy:  centralizovaný státní útvar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600" dirty="0"/>
              <a:t>      </a:t>
            </a:r>
          </a:p>
          <a:p>
            <a:pPr eaLnBrk="1" hangingPunct="1">
              <a:defRPr/>
            </a:pPr>
            <a:r>
              <a:rPr lang="cs-CZ" altLang="cs-CZ" sz="1600" b="1" dirty="0"/>
              <a:t>2. třetina 10. stol.</a:t>
            </a:r>
            <a:r>
              <a:rPr lang="cs-CZ" altLang="cs-CZ" sz="1600" dirty="0"/>
              <a:t>  –  hradiska zapojeny do </a:t>
            </a:r>
            <a:r>
              <a:rPr lang="cs-CZ" altLang="cs-CZ" sz="1600" b="1" dirty="0">
                <a:solidFill>
                  <a:srgbClr val="FF0000"/>
                </a:solidFill>
              </a:rPr>
              <a:t>tzv. hradské organizace:</a:t>
            </a:r>
          </a:p>
          <a:p>
            <a:pPr eaLnBrk="1" hangingPunct="1">
              <a:defRPr/>
            </a:pPr>
            <a:endParaRPr lang="cs-CZ" altLang="cs-CZ" sz="1600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cs-CZ" altLang="cs-CZ" sz="1600" b="1" dirty="0"/>
              <a:t>                                       Čechy:  </a:t>
            </a:r>
            <a:r>
              <a:rPr lang="cs-CZ" altLang="cs-CZ" sz="1600" dirty="0"/>
              <a:t>od 2. pol. 10. stol.</a:t>
            </a:r>
            <a:r>
              <a:rPr lang="cs-CZ" altLang="cs-CZ" sz="1600" b="1" dirty="0"/>
              <a:t> </a:t>
            </a:r>
            <a:r>
              <a:rPr lang="cs-CZ" altLang="cs-CZ" sz="1600" dirty="0"/>
              <a:t>budovali Boleslavové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</a:t>
            </a:r>
            <a:r>
              <a:rPr lang="cs-CZ" altLang="cs-CZ" sz="1600" b="1" dirty="0"/>
              <a:t>Morava:</a:t>
            </a:r>
            <a:r>
              <a:rPr lang="cs-CZ" altLang="cs-CZ" sz="1600" dirty="0"/>
              <a:t> od počátku 11. stol. za Oldřicha a Břetislava I.</a:t>
            </a:r>
          </a:p>
          <a:p>
            <a:pPr eaLnBrk="1" hangingPunct="1">
              <a:defRPr/>
            </a:pPr>
            <a:endParaRPr lang="cs-CZ" altLang="cs-CZ" sz="1600" dirty="0"/>
          </a:p>
          <a:p>
            <a:pPr eaLnBrk="1" hangingPunct="1">
              <a:buFontTx/>
              <a:buNone/>
              <a:defRPr/>
            </a:pPr>
            <a:endParaRPr lang="cs-CZ" altLang="cs-CZ" sz="16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F0709A-95F0-9433-75B6-504F4F88B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675"/>
            <a:ext cx="10515600" cy="1323975"/>
          </a:xfrm>
        </p:spPr>
        <p:txBody>
          <a:bodyPr/>
          <a:lstStyle/>
          <a:p>
            <a:r>
              <a:rPr lang="cs-CZ" dirty="0"/>
              <a:t>                       </a:t>
            </a:r>
            <a:r>
              <a:rPr lang="cs-CZ" sz="3200" b="1" dirty="0">
                <a:solidFill>
                  <a:srgbClr val="FF0000"/>
                </a:solidFill>
              </a:rPr>
              <a:t>Velkomoravský vliv v Čechách</a:t>
            </a:r>
            <a:br>
              <a:rPr lang="cs-CZ" sz="3200" b="1" dirty="0">
                <a:solidFill>
                  <a:srgbClr val="FF0000"/>
                </a:solidFill>
              </a:rPr>
            </a:br>
            <a:r>
              <a:rPr lang="cs-CZ" sz="3200" b="1" dirty="0">
                <a:solidFill>
                  <a:srgbClr val="FF0000"/>
                </a:solidFill>
              </a:rPr>
              <a:t>                                                     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69A164-8539-DAA2-588A-30B24367D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4" y="971550"/>
            <a:ext cx="12944475" cy="5886450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defRPr/>
            </a:pPr>
            <a:r>
              <a:rPr lang="cs-CZ" sz="8000" b="1" dirty="0">
                <a:solidFill>
                  <a:srgbClr val="FF0000"/>
                </a:solidFill>
              </a:rPr>
              <a:t>9./10. stol. stol.  </a:t>
            </a:r>
            <a:r>
              <a:rPr lang="cs-CZ" sz="8000" dirty="0"/>
              <a:t>–  </a:t>
            </a:r>
            <a:r>
              <a:rPr lang="cs-CZ" sz="8000" b="1" dirty="0"/>
              <a:t>stará rodová aristokracie</a:t>
            </a:r>
            <a:r>
              <a:rPr lang="cs-CZ" sz="8000" dirty="0"/>
              <a:t>:  </a:t>
            </a:r>
            <a:r>
              <a:rPr lang="cs-CZ" altLang="cs-CZ" sz="8000" b="1" dirty="0"/>
              <a:t>845</a:t>
            </a:r>
            <a:r>
              <a:rPr lang="cs-CZ" altLang="cs-CZ" sz="8000" dirty="0"/>
              <a:t> – vzpomíná se </a:t>
            </a:r>
            <a:r>
              <a:rPr lang="cs-CZ" altLang="cs-CZ" sz="8000" b="1" dirty="0"/>
              <a:t>14 „z knížat Čechů</a:t>
            </a:r>
            <a:r>
              <a:rPr lang="cs-CZ" altLang="cs-CZ" sz="8000" dirty="0"/>
              <a:t>“  (předstátní elita)</a:t>
            </a:r>
          </a:p>
          <a:p>
            <a:pPr marL="0" indent="0" eaLnBrk="1" hangingPunct="1">
              <a:buNone/>
              <a:defRPr/>
            </a:pPr>
            <a:r>
              <a:rPr lang="cs-CZ" altLang="cs-CZ" sz="8000" b="1" dirty="0"/>
              <a:t>                                       857</a:t>
            </a:r>
            <a:r>
              <a:rPr lang="cs-CZ" altLang="cs-CZ" sz="8000" dirty="0"/>
              <a:t>  –  dědičná knížata (</a:t>
            </a:r>
            <a:r>
              <a:rPr lang="cs-CZ" altLang="cs-CZ" sz="8000" dirty="0" err="1"/>
              <a:t>duces</a:t>
            </a:r>
            <a:r>
              <a:rPr lang="cs-CZ" altLang="cs-CZ" sz="8000" dirty="0"/>
              <a:t>) sídlila na hradě (</a:t>
            </a:r>
            <a:r>
              <a:rPr lang="cs-CZ" altLang="cs-CZ" sz="8000" i="1" dirty="0" err="1"/>
              <a:t>civitas</a:t>
            </a:r>
            <a:r>
              <a:rPr lang="cs-CZ" altLang="cs-CZ" sz="8000" i="1" dirty="0"/>
              <a:t> </a:t>
            </a:r>
            <a:r>
              <a:rPr lang="cs-CZ" altLang="cs-CZ" sz="8000" i="1" dirty="0" err="1"/>
              <a:t>Wiztrachi</a:t>
            </a:r>
            <a:r>
              <a:rPr lang="cs-CZ" altLang="cs-CZ" sz="8000" i="1" dirty="0"/>
              <a:t> </a:t>
            </a:r>
            <a:r>
              <a:rPr lang="cs-CZ" altLang="cs-CZ" sz="8000" i="1" dirty="0" err="1"/>
              <a:t>ducis</a:t>
            </a:r>
            <a:r>
              <a:rPr lang="cs-CZ" altLang="cs-CZ" sz="8000" dirty="0"/>
              <a:t>), z něhož ovládala </a:t>
            </a:r>
          </a:p>
          <a:p>
            <a:pPr marL="0" indent="0" eaLnBrk="1" hangingPunct="1">
              <a:buNone/>
              <a:defRPr/>
            </a:pPr>
            <a:r>
              <a:rPr lang="cs-CZ" altLang="cs-CZ" sz="8000" dirty="0"/>
              <a:t>                                                   přilehlé území a nutila zemědělce k odvádění daní a tributů</a:t>
            </a:r>
          </a:p>
          <a:p>
            <a:pPr marL="0" indent="0">
              <a:buNone/>
            </a:pPr>
            <a:r>
              <a:rPr lang="cs-CZ" altLang="cs-CZ" sz="8000" b="1" dirty="0"/>
              <a:t>                                       895 </a:t>
            </a:r>
            <a:r>
              <a:rPr lang="cs-CZ" altLang="cs-CZ" sz="8000" dirty="0"/>
              <a:t> –  ze „všech knížat“ se „vyjímali“ dva přední</a:t>
            </a:r>
            <a:endParaRPr lang="cs-CZ" sz="8000" dirty="0"/>
          </a:p>
          <a:p>
            <a:pPr marL="0" indent="0">
              <a:buNone/>
            </a:pPr>
            <a:r>
              <a:rPr lang="cs-CZ" sz="8000" dirty="0"/>
              <a:t>                                   –  </a:t>
            </a:r>
            <a:r>
              <a:rPr lang="cs-CZ" sz="8000" b="1" dirty="0"/>
              <a:t>sídelní struktura</a:t>
            </a:r>
            <a:r>
              <a:rPr lang="cs-CZ" sz="8000" dirty="0"/>
              <a:t>:  přestavba mocenských center ve středních Čechách</a:t>
            </a:r>
          </a:p>
          <a:p>
            <a:pPr marL="0" indent="0">
              <a:buNone/>
            </a:pPr>
            <a:r>
              <a:rPr lang="cs-CZ" sz="8000" dirty="0"/>
              <a:t>                                                                         hradiska:   </a:t>
            </a:r>
            <a:r>
              <a:rPr lang="cs-CZ" sz="8000" dirty="0" err="1"/>
              <a:t>dřevohlinité</a:t>
            </a:r>
            <a:r>
              <a:rPr lang="cs-CZ" sz="8000" dirty="0"/>
              <a:t> fortifikace s čelní kamennou plentou </a:t>
            </a:r>
          </a:p>
          <a:p>
            <a:pPr marL="0" indent="0" algn="l">
              <a:buNone/>
            </a:pPr>
            <a:r>
              <a:rPr lang="cs-CZ" sz="8000" dirty="0"/>
              <a:t>                                                                                            s ukotvenými dubovými kmeny příčného roštu</a:t>
            </a:r>
          </a:p>
          <a:p>
            <a:pPr marL="0" indent="0">
              <a:buNone/>
            </a:pPr>
            <a:r>
              <a:rPr lang="cs-CZ" sz="8000" dirty="0"/>
              <a:t>                                  –   </a:t>
            </a:r>
            <a:r>
              <a:rPr lang="cs-CZ" sz="8000" b="1" dirty="0"/>
              <a:t>nová</a:t>
            </a:r>
            <a:r>
              <a:rPr lang="cs-CZ" sz="8000" dirty="0"/>
              <a:t> </a:t>
            </a:r>
            <a:r>
              <a:rPr lang="cs-CZ" sz="8000" b="1" dirty="0"/>
              <a:t>ideologie</a:t>
            </a:r>
            <a:r>
              <a:rPr lang="cs-CZ" sz="8000" dirty="0"/>
              <a:t>:   církevní stavby, kostrový ritus, mizí milodary </a:t>
            </a:r>
          </a:p>
          <a:p>
            <a:pPr marL="0" indent="0" algn="l">
              <a:buNone/>
            </a:pPr>
            <a:r>
              <a:rPr lang="cs-CZ" sz="8000" dirty="0"/>
              <a:t>                                  –   </a:t>
            </a:r>
            <a:r>
              <a:rPr lang="cs-CZ" sz="8000" b="1" dirty="0"/>
              <a:t>hmotná kultura</a:t>
            </a:r>
            <a:r>
              <a:rPr lang="cs-CZ" sz="8000" dirty="0"/>
              <a:t>:   ovlivnění </a:t>
            </a:r>
            <a:r>
              <a:rPr lang="cs-CZ" sz="8000" b="0" i="0" u="none" strike="noStrike" baseline="0" dirty="0">
                <a:solidFill>
                  <a:srgbClr val="333333"/>
                </a:solidFill>
              </a:rPr>
              <a:t>životního stylu elity (zbraně, ozdoby oděvu, artefakty) </a:t>
            </a:r>
          </a:p>
          <a:p>
            <a:pPr marL="0" indent="0" algn="l">
              <a:buNone/>
            </a:pPr>
            <a:r>
              <a:rPr lang="cs-CZ" sz="80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  symbolické atributy moci:  meč, botka praporce/banderia/, ostruhy)</a:t>
            </a:r>
            <a:endParaRPr lang="cs-CZ" sz="8000" dirty="0"/>
          </a:p>
          <a:p>
            <a:pPr marL="0" indent="0">
              <a:buNone/>
            </a:pPr>
            <a:endParaRPr lang="cs-CZ" sz="8000" dirty="0"/>
          </a:p>
          <a:p>
            <a:pPr algn="l"/>
            <a:r>
              <a:rPr lang="cs-CZ" sz="8000" b="1" dirty="0">
                <a:solidFill>
                  <a:srgbClr val="FF0000"/>
                </a:solidFill>
              </a:rPr>
              <a:t>Pražská aglomerace</a:t>
            </a:r>
            <a:r>
              <a:rPr lang="cs-CZ" sz="8000" b="1" dirty="0"/>
              <a:t>   </a:t>
            </a:r>
            <a:r>
              <a:rPr lang="cs-CZ" sz="8000" dirty="0"/>
              <a:t>–   celá aglomerace:  cca 30 ha </a:t>
            </a:r>
          </a:p>
          <a:p>
            <a:pPr marL="0" indent="0" algn="l">
              <a:buNone/>
            </a:pPr>
            <a:r>
              <a:rPr lang="cs-CZ" sz="8000" dirty="0"/>
              <a:t>                                           –   po </a:t>
            </a:r>
            <a:r>
              <a:rPr lang="cs-CZ" sz="8000" b="0" i="0" u="none" strike="noStrike" baseline="0" dirty="0">
                <a:solidFill>
                  <a:srgbClr val="333333"/>
                </a:solidFill>
              </a:rPr>
              <a:t>895:  politický a ideový vliv Řezna</a:t>
            </a:r>
            <a:r>
              <a:rPr lang="cs-CZ" sz="8000" dirty="0"/>
              <a:t> </a:t>
            </a:r>
          </a:p>
          <a:p>
            <a:pPr marL="0" indent="0" algn="l">
              <a:buNone/>
            </a:pPr>
            <a:r>
              <a:rPr lang="cs-CZ" sz="8000" dirty="0"/>
              <a:t>                                           –  </a:t>
            </a:r>
            <a:r>
              <a:rPr lang="cs-CZ" sz="8000" b="1" i="0" u="none" strike="noStrike" baseline="0" dirty="0">
                <a:solidFill>
                  <a:srgbClr val="333333"/>
                </a:solidFill>
              </a:rPr>
              <a:t>Hradčany </a:t>
            </a:r>
            <a:r>
              <a:rPr lang="cs-CZ" sz="8000" i="0" u="none" strike="noStrike" baseline="0" dirty="0">
                <a:solidFill>
                  <a:srgbClr val="333333"/>
                </a:solidFill>
              </a:rPr>
              <a:t>(</a:t>
            </a:r>
            <a:r>
              <a:rPr lang="cs-CZ" sz="8000" i="0" u="none" strike="noStrike" baseline="0" dirty="0" err="1">
                <a:solidFill>
                  <a:srgbClr val="333333"/>
                </a:solidFill>
              </a:rPr>
              <a:t>preurbium</a:t>
            </a:r>
            <a:r>
              <a:rPr lang="cs-CZ" sz="8000" i="0" u="none" strike="noStrike" baseline="0" dirty="0">
                <a:solidFill>
                  <a:srgbClr val="333333"/>
                </a:solidFill>
              </a:rPr>
              <a:t>) +</a:t>
            </a:r>
            <a:r>
              <a:rPr lang="cs-CZ" sz="8000" b="0" i="0" u="none" strike="noStrike" baseline="0" dirty="0">
                <a:solidFill>
                  <a:srgbClr val="333333"/>
                </a:solidFill>
              </a:rPr>
              <a:t>  </a:t>
            </a:r>
            <a:r>
              <a:rPr lang="cs-CZ" sz="8000" b="1" i="0" u="none" strike="noStrike" baseline="0" dirty="0">
                <a:solidFill>
                  <a:srgbClr val="333333"/>
                </a:solidFill>
              </a:rPr>
              <a:t>knížecí rezidence </a:t>
            </a:r>
            <a:r>
              <a:rPr lang="cs-CZ" sz="8000" b="0" i="0" u="none" strike="noStrike" baseline="0" dirty="0">
                <a:solidFill>
                  <a:srgbClr val="333333"/>
                </a:solidFill>
              </a:rPr>
              <a:t>na východě ostrohu (cca 4 ha) </a:t>
            </a:r>
          </a:p>
          <a:p>
            <a:pPr marL="0" indent="0" algn="l">
              <a:buNone/>
            </a:pPr>
            <a:r>
              <a:rPr lang="cs-CZ" sz="80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konec 9. stol:  příkopy a palisáda </a:t>
            </a:r>
          </a:p>
          <a:p>
            <a:pPr marL="0" indent="0" algn="l">
              <a:buNone/>
            </a:pPr>
            <a:r>
              <a:rPr lang="cs-CZ" sz="8000" dirty="0">
                <a:solidFill>
                  <a:srgbClr val="333333"/>
                </a:solidFill>
              </a:rPr>
              <a:t>                                                                  20. l. 10. stol.:  </a:t>
            </a:r>
            <a:r>
              <a:rPr lang="cs-CZ" sz="8000" b="0" i="0" u="none" strike="noStrike" baseline="0" dirty="0">
                <a:solidFill>
                  <a:srgbClr val="333333"/>
                </a:solidFill>
              </a:rPr>
              <a:t>hradba s kamennou plentou a roštovou konstrukci (5–8 m) </a:t>
            </a:r>
          </a:p>
          <a:p>
            <a:pPr marL="0" indent="0" algn="l">
              <a:buNone/>
            </a:pPr>
            <a:r>
              <a:rPr lang="cs-CZ" sz="8000" b="0" i="0" u="none" strike="noStrike" baseline="0" dirty="0">
                <a:solidFill>
                  <a:srgbClr val="333333"/>
                </a:solidFill>
              </a:rPr>
              <a:t>                                           –   </a:t>
            </a:r>
            <a:r>
              <a:rPr lang="cs-CZ" sz="8000" b="1" i="0" u="none" strike="noStrike" baseline="0" dirty="0">
                <a:solidFill>
                  <a:srgbClr val="333333"/>
                </a:solidFill>
              </a:rPr>
              <a:t>Malá strana </a:t>
            </a:r>
            <a:r>
              <a:rPr lang="cs-CZ" sz="8000" b="0" i="0" u="none" strike="noStrike" baseline="0" dirty="0">
                <a:solidFill>
                  <a:srgbClr val="333333"/>
                </a:solidFill>
              </a:rPr>
              <a:t>(</a:t>
            </a:r>
            <a:r>
              <a:rPr lang="cs-CZ" sz="8000" b="0" u="none" strike="noStrike" baseline="0" dirty="0" err="1">
                <a:solidFill>
                  <a:srgbClr val="333333"/>
                </a:solidFill>
              </a:rPr>
              <a:t>suburbium</a:t>
            </a:r>
            <a:r>
              <a:rPr lang="cs-CZ" sz="8000" b="0" u="none" strike="noStrike" baseline="0" dirty="0">
                <a:solidFill>
                  <a:srgbClr val="333333"/>
                </a:solidFill>
              </a:rPr>
              <a:t>):  opevnění příkopem (cca 17 ha) </a:t>
            </a:r>
          </a:p>
          <a:p>
            <a:pPr marL="0" indent="0" algn="l">
              <a:buNone/>
            </a:pPr>
            <a:r>
              <a:rPr lang="cs-CZ" sz="8000" dirty="0">
                <a:solidFill>
                  <a:srgbClr val="333333"/>
                </a:solidFill>
              </a:rPr>
              <a:t>                                        </a:t>
            </a:r>
            <a:endParaRPr lang="cs-CZ" sz="8000" b="0" u="none" strike="noStrike" baseline="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cs-CZ" sz="8000" dirty="0"/>
              <a:t> </a:t>
            </a:r>
          </a:p>
          <a:p>
            <a:endParaRPr lang="cs-CZ" sz="5000" dirty="0"/>
          </a:p>
          <a:p>
            <a:pPr marL="0" indent="0">
              <a:buNone/>
            </a:pPr>
            <a:endParaRPr lang="cs-CZ" sz="5000" dirty="0"/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7182781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ek 1">
            <a:extLst>
              <a:ext uri="{FF2B5EF4-FFF2-40B4-BE49-F238E27FC236}">
                <a16:creationId xmlns:a16="http://schemas.microsoft.com/office/drawing/2014/main" id="{8ECEFB6B-E3E0-750C-FECB-15CC91FBD77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9525"/>
            <a:ext cx="7656814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9B0C2CAD-61E7-933B-12BC-C63DEF43B5C1}"/>
              </a:ext>
            </a:extLst>
          </p:cNvPr>
          <p:cNvSpPr/>
          <p:nvPr/>
        </p:nvSpPr>
        <p:spPr>
          <a:xfrm>
            <a:off x="7610476" y="119064"/>
            <a:ext cx="467677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000" b="1" dirty="0"/>
              <a:t>Pohřebiště a sídlištní nálezy s doklady velkomoravského vlivu v Čechách:</a:t>
            </a:r>
          </a:p>
          <a:p>
            <a:pPr>
              <a:defRPr/>
            </a:pPr>
            <a:endParaRPr lang="cs-CZ" sz="2000" b="1" dirty="0"/>
          </a:p>
          <a:p>
            <a:pPr>
              <a:defRPr/>
            </a:pPr>
            <a:r>
              <a:rPr lang="cs-CZ" sz="2000" dirty="0"/>
              <a:t>a – pohřeb s náušnicemi</a:t>
            </a:r>
          </a:p>
          <a:p>
            <a:pPr>
              <a:defRPr/>
            </a:pPr>
            <a:r>
              <a:rPr lang="cs-CZ" sz="2000" dirty="0"/>
              <a:t>b – s </a:t>
            </a:r>
            <a:r>
              <a:rPr lang="cs-CZ" sz="2000" dirty="0" err="1"/>
              <a:t>gombíky</a:t>
            </a:r>
            <a:endParaRPr lang="cs-CZ" sz="2000" dirty="0"/>
          </a:p>
          <a:p>
            <a:pPr>
              <a:defRPr/>
            </a:pPr>
            <a:r>
              <a:rPr lang="cs-CZ" sz="2000" dirty="0"/>
              <a:t>c – sídlištní nálezy velkomoravského šperku</a:t>
            </a:r>
          </a:p>
          <a:p>
            <a:pPr>
              <a:defRPr/>
            </a:pPr>
            <a:r>
              <a:rPr lang="cs-CZ" sz="2000" dirty="0"/>
              <a:t>d – sekery moravského typu (bradatice)</a:t>
            </a:r>
          </a:p>
          <a:p>
            <a:pPr>
              <a:defRPr/>
            </a:pPr>
            <a:r>
              <a:rPr lang="cs-CZ" sz="2000" dirty="0"/>
              <a:t>e – jiné typické prvky</a:t>
            </a:r>
          </a:p>
          <a:p>
            <a:pPr>
              <a:defRPr/>
            </a:pPr>
            <a:r>
              <a:rPr lang="cs-CZ" sz="2000" dirty="0"/>
              <a:t>f – pražská sídelní aglomerace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2511012-FADF-5710-F3FC-75297F742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82" r="7553" b="6705"/>
          <a:stretch/>
        </p:blipFill>
        <p:spPr>
          <a:xfrm>
            <a:off x="5238750" y="0"/>
            <a:ext cx="6867525" cy="685900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FE22355-E184-68BD-3BD3-088F6F9D1F3D}"/>
              </a:ext>
            </a:extLst>
          </p:cNvPr>
          <p:cNvSpPr txBox="1"/>
          <p:nvPr/>
        </p:nvSpPr>
        <p:spPr>
          <a:xfrm>
            <a:off x="257173" y="305068"/>
            <a:ext cx="5448301" cy="652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000" b="1" i="0" u="none" strike="noStrike" baseline="0" dirty="0">
                <a:solidFill>
                  <a:srgbClr val="333333"/>
                </a:solidFill>
                <a:latin typeface="EtelkaTextPro-Bold"/>
              </a:rPr>
              <a:t>Praha – nejstarší sakrální stavby a </a:t>
            </a:r>
            <a:r>
              <a:rPr lang="cs-CZ" sz="2000" b="1" i="0" u="none" strike="noStrike" baseline="0" dirty="0" err="1">
                <a:solidFill>
                  <a:srgbClr val="333333"/>
                </a:solidFill>
                <a:latin typeface="EtelkaTextPro-Bold"/>
              </a:rPr>
              <a:t>středohradištní</a:t>
            </a:r>
            <a:r>
              <a:rPr lang="cs-CZ" sz="2000" b="1" i="0" u="none" strike="noStrike" baseline="0" dirty="0">
                <a:solidFill>
                  <a:srgbClr val="333333"/>
                </a:solidFill>
                <a:latin typeface="EtelkaTextPro-Bold"/>
              </a:rPr>
              <a:t> pohřebiště v jádru raně středověké aglomerace:</a:t>
            </a:r>
          </a:p>
          <a:p>
            <a:pPr algn="l"/>
            <a:endParaRPr lang="cs-CZ" sz="1800" b="1" i="0" u="none" strike="noStrike" baseline="0" dirty="0">
              <a:solidFill>
                <a:srgbClr val="333333"/>
              </a:solidFill>
              <a:latin typeface="EtelkaTextPro-Bold"/>
            </a:endParaRPr>
          </a:p>
          <a:p>
            <a:pPr algn="l"/>
            <a:r>
              <a:rPr lang="cs-CZ" sz="1800" b="1" i="0" u="none" strike="noStrike" baseline="0" dirty="0">
                <a:latin typeface="EtelkaLight"/>
              </a:rPr>
              <a:t>a – linie </a:t>
            </a:r>
            <a:r>
              <a:rPr lang="cs-CZ" sz="1800" b="1" i="0" u="none" strike="noStrike" baseline="0" dirty="0" err="1">
                <a:latin typeface="EtelkaLight"/>
              </a:rPr>
              <a:t>středohradištního</a:t>
            </a:r>
            <a:r>
              <a:rPr lang="cs-CZ" sz="1800" b="1" i="0" u="none" strike="noStrike" baseline="0" dirty="0">
                <a:latin typeface="EtelkaLight"/>
              </a:rPr>
              <a:t> opevnění; </a:t>
            </a:r>
          </a:p>
          <a:p>
            <a:pPr algn="l"/>
            <a:r>
              <a:rPr lang="cs-CZ" sz="1800" b="1" i="0" u="none" strike="noStrike" baseline="0" dirty="0">
                <a:latin typeface="EtelkaLight"/>
              </a:rPr>
              <a:t>b – nejstarší známé sakrální stavby. </a:t>
            </a:r>
          </a:p>
          <a:p>
            <a:pPr algn="l"/>
            <a:r>
              <a:rPr lang="cs-CZ" sz="1800" b="1" i="0" u="none" strike="noStrike" baseline="0" dirty="0">
                <a:solidFill>
                  <a:srgbClr val="FF0000"/>
                </a:solidFill>
                <a:latin typeface="EtelkaLight"/>
              </a:rPr>
              <a:t>Červeně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: doložené kostely s dynastickými pohřby </a:t>
            </a:r>
            <a:endParaRPr lang="cs-CZ" dirty="0">
              <a:solidFill>
                <a:srgbClr val="333333"/>
              </a:solidFill>
              <a:latin typeface="EtelkaLight"/>
            </a:endParaRP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                kostel P. Marie (1), rotunda sv. Vita (2), </a:t>
            </a:r>
          </a:p>
          <a:p>
            <a:pPr algn="l"/>
            <a:r>
              <a:rPr lang="cs-CZ" dirty="0">
                <a:solidFill>
                  <a:srgbClr val="333333"/>
                </a:solidFill>
                <a:latin typeface="EtelkaLight"/>
              </a:rPr>
              <a:t>                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bazilika sv.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Jiři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(3)</a:t>
            </a:r>
          </a:p>
          <a:p>
            <a:pPr algn="l"/>
            <a:r>
              <a:rPr lang="cs-CZ" sz="1800" b="1" i="0" u="none" strike="noStrike" baseline="0" dirty="0">
                <a:solidFill>
                  <a:srgbClr val="0070C0"/>
                </a:solidFill>
                <a:latin typeface="EtelkaLight"/>
              </a:rPr>
              <a:t>Modře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: blíže nedatované pozůstatky stavby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             pod bazilikou sv. Vavřince na Vyšehradě </a:t>
            </a:r>
          </a:p>
          <a:p>
            <a:pPr algn="l"/>
            <a:r>
              <a:rPr lang="cs-CZ" dirty="0">
                <a:solidFill>
                  <a:srgbClr val="333333"/>
                </a:solidFill>
                <a:latin typeface="EtelkaLight"/>
              </a:rPr>
              <a:t>             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(pol. 10. – pol. 11. stol.); </a:t>
            </a:r>
          </a:p>
          <a:p>
            <a:pPr algn="l"/>
            <a:r>
              <a:rPr lang="cs-CZ" sz="1800" b="1" i="0" u="none" strike="noStrike" baseline="0" dirty="0">
                <a:latin typeface="EtelkaLight"/>
              </a:rPr>
              <a:t>c – </a:t>
            </a:r>
            <a:r>
              <a:rPr lang="cs-CZ" sz="1800" b="1" i="0" u="none" strike="noStrike" baseline="0" dirty="0" err="1">
                <a:latin typeface="EtelkaLight"/>
              </a:rPr>
              <a:t>středohradištní</a:t>
            </a:r>
            <a:r>
              <a:rPr lang="cs-CZ" sz="1800" b="1" i="0" u="none" strike="noStrike" baseline="0" dirty="0">
                <a:latin typeface="EtelkaLight"/>
              </a:rPr>
              <a:t> pohřebiště: </a:t>
            </a:r>
          </a:p>
          <a:p>
            <a:pPr algn="l"/>
            <a:r>
              <a:rPr lang="cs-CZ" sz="1800" b="1" i="0" u="none" strike="noStrike" baseline="0" dirty="0">
                <a:latin typeface="EtelkaLight"/>
              </a:rPr>
              <a:t>A – Hradčany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– Královská zahrada (4),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Jízdarna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(5),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Lumbeho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zahrada – bažantnice (6), Jeleni ul. (7),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M. Horákové (8), Strahov (9),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Malovanka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(10); </a:t>
            </a:r>
          </a:p>
          <a:p>
            <a:pPr algn="l"/>
            <a:r>
              <a:rPr lang="cs-CZ" sz="1800" b="1" i="0" u="none" strike="noStrike" baseline="0" dirty="0">
                <a:latin typeface="EtelkaLight"/>
              </a:rPr>
              <a:t>B</a:t>
            </a:r>
            <a:r>
              <a:rPr lang="cs-CZ" sz="1800" b="1" i="0" u="none" strike="noStrike" baseline="0" dirty="0">
                <a:solidFill>
                  <a:srgbClr val="333333"/>
                </a:solidFill>
                <a:latin typeface="EtelkaLight"/>
              </a:rPr>
              <a:t> – Malá Strana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– Sněmovní ul. (11), Újezd (12); Smíchov – Nádražní ul. (13); </a:t>
            </a:r>
          </a:p>
          <a:p>
            <a:pPr algn="l"/>
            <a:r>
              <a:rPr lang="cs-CZ" sz="1800" b="1" i="0" u="none" strike="noStrike" baseline="0" dirty="0">
                <a:latin typeface="EtelkaLight"/>
              </a:rPr>
              <a:t>C</a:t>
            </a:r>
            <a:r>
              <a:rPr lang="cs-CZ" sz="1800" b="1" i="0" u="none" strike="noStrike" baseline="0" dirty="0">
                <a:solidFill>
                  <a:srgbClr val="333333"/>
                </a:solidFill>
                <a:latin typeface="EtelkaLight"/>
              </a:rPr>
              <a:t> – Staré Město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– U radnice (14), Celetná ul. (15); </a:t>
            </a:r>
          </a:p>
          <a:p>
            <a:pPr algn="l"/>
            <a:r>
              <a:rPr lang="cs-CZ" sz="1800" b="1" i="0" u="none" strike="noStrike" baseline="0" dirty="0">
                <a:latin typeface="EtelkaLight"/>
              </a:rPr>
              <a:t>D </a:t>
            </a:r>
            <a:r>
              <a:rPr lang="cs-CZ" sz="1800" b="1" i="0" u="none" strike="noStrike" baseline="0" dirty="0">
                <a:solidFill>
                  <a:srgbClr val="333333"/>
                </a:solidFill>
                <a:latin typeface="EtelkaLight"/>
              </a:rPr>
              <a:t>– Nove Město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– Bartolomějská (16),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Václavské nám. – hotel Adria a U Lhotků (17, 18), Na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Slupi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(19); </a:t>
            </a:r>
          </a:p>
          <a:p>
            <a:pPr algn="l"/>
            <a:r>
              <a:rPr lang="cs-CZ" sz="1800" b="1" i="0" u="none" strike="noStrike" baseline="0" dirty="0">
                <a:latin typeface="EtelkaLight"/>
              </a:rPr>
              <a:t>E – Vyšehrad; </a:t>
            </a:r>
          </a:p>
          <a:p>
            <a:pPr algn="l"/>
            <a:r>
              <a:rPr lang="cs-CZ" sz="1800" b="1" i="0" u="none" strike="noStrike" baseline="0" dirty="0">
                <a:solidFill>
                  <a:srgbClr val="333333"/>
                </a:solidFill>
                <a:latin typeface="EtelkaLight"/>
              </a:rPr>
              <a:t>d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– pohřebiště s velkomoravským vlivem.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78888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E424358-2F9E-4B51-9872-7C8F04DB0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775" y="-73025"/>
            <a:ext cx="10515600" cy="1325563"/>
          </a:xfrm>
        </p:spPr>
        <p:txBody>
          <a:bodyPr/>
          <a:lstStyle/>
          <a:p>
            <a:r>
              <a:rPr lang="cs-CZ" sz="4400" b="1" dirty="0">
                <a:solidFill>
                  <a:srgbClr val="FF0000"/>
                </a:solidFill>
              </a:rPr>
              <a:t>  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Pohřebiště</a:t>
            </a:r>
            <a:endParaRPr lang="cs-CZ" sz="32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A580EB9-BD60-5FE9-5EC1-AA7D207FC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143000"/>
            <a:ext cx="11877675" cy="5715000"/>
          </a:xfrm>
        </p:spPr>
        <p:txBody>
          <a:bodyPr>
            <a:noAutofit/>
          </a:bodyPr>
          <a:lstStyle/>
          <a:p>
            <a:pPr algn="l"/>
            <a:r>
              <a:rPr lang="cs-CZ" sz="2000" dirty="0"/>
              <a:t>do r. 2014:  přes 50 lokalit (méně něž na M):  nepřetržité pohřbívání   9. –  </a:t>
            </a:r>
            <a:r>
              <a:rPr lang="pl-PL" sz="1800" b="0" i="0" u="none" strike="noStrike" baseline="0" dirty="0">
                <a:solidFill>
                  <a:srgbClr val="333333"/>
                </a:solidFill>
                <a:latin typeface="EtelkaLight"/>
              </a:rPr>
              <a:t>konec 10. stol. </a:t>
            </a:r>
            <a:r>
              <a:rPr lang="pl-PL" sz="1800" dirty="0">
                <a:solidFill>
                  <a:srgbClr val="333333"/>
                </a:solidFill>
                <a:latin typeface="EtelkaLight"/>
              </a:rPr>
              <a:t>(i </a:t>
            </a:r>
            <a:r>
              <a:rPr lang="pl-PL" sz="1800" b="0" i="0" u="none" strike="noStrike" baseline="0" dirty="0">
                <a:solidFill>
                  <a:srgbClr val="333333"/>
                </a:solidFill>
                <a:latin typeface="EtelkaLight"/>
              </a:rPr>
              <a:t>1. pol. 11. stol.) </a:t>
            </a:r>
          </a:p>
          <a:p>
            <a:pPr algn="l"/>
            <a:endParaRPr lang="cs-CZ" sz="2000" b="1" dirty="0">
              <a:solidFill>
                <a:srgbClr val="FF0000"/>
              </a:solidFill>
            </a:endParaRPr>
          </a:p>
          <a:p>
            <a:pPr algn="l"/>
            <a:r>
              <a:rPr lang="cs-CZ" sz="2000" b="1" dirty="0">
                <a:solidFill>
                  <a:srgbClr val="FF0000"/>
                </a:solidFill>
              </a:rPr>
              <a:t>1.  střední Čechy   </a:t>
            </a:r>
            <a:r>
              <a:rPr lang="cs-CZ" sz="2000" dirty="0"/>
              <a:t>–   </a:t>
            </a:r>
            <a:r>
              <a:rPr lang="cs-CZ" sz="2000" b="1" dirty="0">
                <a:solidFill>
                  <a:srgbClr val="333333"/>
                </a:solidFill>
              </a:rPr>
              <a:t>a)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velkomoravský styl: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  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gombíky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, náušnice (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hrozníčkové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, bubínkové)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333333"/>
                </a:solidFill>
              </a:rPr>
              <a:t>                                          </a:t>
            </a:r>
            <a:r>
              <a:rPr lang="cs-CZ" sz="2000" b="1" dirty="0">
                <a:solidFill>
                  <a:srgbClr val="333333"/>
                </a:solidFill>
              </a:rPr>
              <a:t>b) </a:t>
            </a:r>
            <a:r>
              <a:rPr lang="cs-CZ" sz="2000" b="1" dirty="0" err="1">
                <a:solidFill>
                  <a:srgbClr val="333333"/>
                </a:solidFill>
              </a:rPr>
              <a:t>povelkomoravský</a:t>
            </a:r>
            <a:r>
              <a:rPr lang="cs-CZ" sz="2000" b="1" dirty="0">
                <a:solidFill>
                  <a:srgbClr val="333333"/>
                </a:solidFill>
              </a:rPr>
              <a:t>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animální styl: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  10. stol.  nové </a:t>
            </a:r>
            <a:r>
              <a:rPr lang="cs-CZ" sz="2000" dirty="0">
                <a:solidFill>
                  <a:srgbClr val="333333"/>
                </a:solidFill>
              </a:rPr>
              <a:t>t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ypy šperků:  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333333"/>
                </a:solidFill>
              </a:rPr>
              <a:t>                                                                                                           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kaptorgy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s koňskými spřeženími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333333"/>
                </a:solidFill>
              </a:rPr>
              <a:t>                                                                                                          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náušnice se zvířecími hlavičkami</a:t>
            </a:r>
          </a:p>
          <a:p>
            <a:pPr marL="0" indent="0" algn="l">
              <a:buNone/>
            </a:pPr>
            <a:r>
              <a:rPr lang="cs-CZ" sz="20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                                      pražská dílna:  nalez suroviny - zlatý pásek (Jízdárna)</a:t>
            </a:r>
          </a:p>
          <a:p>
            <a:pPr marL="0" indent="0" algn="l">
              <a:buNone/>
            </a:pPr>
            <a:endParaRPr lang="cs-CZ" sz="2000" b="0" i="0" u="none" strike="noStrike" baseline="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cs-CZ" sz="2000" b="0" i="0" u="none" strike="noStrike" baseline="0" dirty="0">
                <a:solidFill>
                  <a:srgbClr val="333333"/>
                </a:solidFill>
              </a:rPr>
              <a:t>                                    –   </a:t>
            </a:r>
            <a:r>
              <a:rPr lang="cs-CZ" sz="2000" b="1" dirty="0"/>
              <a:t>Pražský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hrad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:   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Lumbeho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a 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Kralovská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zahrada, </a:t>
            </a:r>
            <a:r>
              <a:rPr lang="pl-PL" sz="2000" b="0" i="0" u="none" strike="noStrike" baseline="0" dirty="0">
                <a:solidFill>
                  <a:srgbClr val="333333"/>
                </a:solidFill>
              </a:rPr>
              <a:t>Jízdarna</a:t>
            </a:r>
          </a:p>
          <a:p>
            <a:pPr marL="0" indent="0" algn="l">
              <a:buNone/>
            </a:pPr>
            <a:r>
              <a:rPr lang="pl-PL" sz="2000" dirty="0">
                <a:solidFill>
                  <a:srgbClr val="333333"/>
                </a:solidFill>
              </a:rPr>
              <a:t>                                                                   </a:t>
            </a:r>
            <a:r>
              <a:rPr lang="pl-PL" sz="2000" b="0" i="0" u="none" strike="noStrike" baseline="0" dirty="0">
                <a:solidFill>
                  <a:srgbClr val="333333"/>
                </a:solidFill>
              </a:rPr>
              <a:t> vzdálenější: Malovanka (směrem k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Břevnovu), Strahov,  Bubeneč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333333"/>
                </a:solidFill>
              </a:rPr>
              <a:t>                                   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– 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pražská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aglomerace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:  Smíchov, Lahovice, Bohnice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333333"/>
                </a:solidFill>
              </a:rPr>
              <a:t>                                   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– 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okolí:   </a:t>
            </a:r>
            <a:r>
              <a:rPr lang="cs-CZ" sz="2000" i="0" u="none" strike="noStrike" baseline="0" dirty="0">
                <a:solidFill>
                  <a:srgbClr val="333333"/>
                </a:solidFill>
              </a:rPr>
              <a:t>L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evý Hradec,  Klecany I. a II; Žalov I a II; 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Želénky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(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sloupečková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náušnice) </a:t>
            </a:r>
          </a:p>
          <a:p>
            <a:pPr marL="0" indent="0" algn="l">
              <a:buNone/>
            </a:pPr>
            <a:r>
              <a:rPr lang="pl-PL" sz="1800" b="0" i="0" u="none" strike="noStrike" baseline="0" dirty="0">
                <a:solidFill>
                  <a:srgbClr val="333333"/>
                </a:solidFill>
                <a:latin typeface="EtelkaLight"/>
              </a:rPr>
              <a:t>                                                           </a:t>
            </a:r>
            <a:r>
              <a:rPr lang="pl-PL" sz="2000" b="0" i="0" u="none" strike="noStrike" baseline="0" dirty="0">
                <a:solidFill>
                  <a:srgbClr val="333333"/>
                </a:solidFill>
              </a:rPr>
              <a:t>Budeč – akropole, Koleč – Zakolany, Tetin, Mělnik – 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Rousovice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.</a:t>
            </a:r>
          </a:p>
          <a:p>
            <a:pPr marL="0" indent="0" algn="l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9713286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FF41CB7-4A2D-760F-0ACF-E6E0B232C7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868"/>
          <a:stretch/>
        </p:blipFill>
        <p:spPr>
          <a:xfrm>
            <a:off x="0" y="35957"/>
            <a:ext cx="6896100" cy="686985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474C209-C15A-4F5E-3B26-3A258B263160}"/>
              </a:ext>
            </a:extLst>
          </p:cNvPr>
          <p:cNvSpPr txBox="1"/>
          <p:nvPr/>
        </p:nvSpPr>
        <p:spPr>
          <a:xfrm>
            <a:off x="7200901" y="425470"/>
            <a:ext cx="4991099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000" b="1" i="0" u="none" strike="noStrike" baseline="0" dirty="0" err="1">
                <a:latin typeface="EtelkaTextPro-Bold"/>
              </a:rPr>
              <a:t>Povelkomoravský</a:t>
            </a:r>
            <a:r>
              <a:rPr lang="cs-CZ" sz="2000" b="1" i="0" u="none" strike="noStrike" baseline="0" dirty="0">
                <a:latin typeface="EtelkaTextPro-Bold"/>
              </a:rPr>
              <a:t> šperk s animálními motivy.</a:t>
            </a:r>
          </a:p>
          <a:p>
            <a:pPr algn="l"/>
            <a:endParaRPr lang="cs-CZ" sz="2000" b="1" i="0" u="none" strike="noStrike" baseline="0" dirty="0">
              <a:latin typeface="EtelkaTextPro-Bold"/>
            </a:endParaRPr>
          </a:p>
          <a:p>
            <a:pPr algn="l"/>
            <a:r>
              <a:rPr lang="cs-CZ" sz="2000" b="1" i="0" u="none" strike="noStrike" baseline="0" dirty="0">
                <a:solidFill>
                  <a:srgbClr val="333333"/>
                </a:solidFill>
                <a:latin typeface="EtelkaLight"/>
              </a:rPr>
              <a:t>Motivy typické pro tzv. pražskou dílnu</a:t>
            </a:r>
            <a:r>
              <a:rPr lang="cs-CZ" sz="2000" b="1" dirty="0">
                <a:solidFill>
                  <a:srgbClr val="333333"/>
                </a:solidFill>
                <a:latin typeface="EtelkaLight"/>
              </a:rPr>
              <a:t>:</a:t>
            </a:r>
            <a:r>
              <a:rPr lang="cs-CZ" sz="2000" b="1" i="0" u="none" strike="noStrike" baseline="0" dirty="0">
                <a:solidFill>
                  <a:srgbClr val="333333"/>
                </a:solidFill>
                <a:latin typeface="EtelkaLight"/>
              </a:rPr>
              <a:t> 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Náušnice:   1–2, 5, 7</a:t>
            </a:r>
            <a:endParaRPr lang="cs-CZ" sz="2000" dirty="0">
              <a:solidFill>
                <a:srgbClr val="333333"/>
              </a:solidFill>
              <a:latin typeface="EtelkaLight"/>
            </a:endParaRP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Perly:  4, 6, 9 </a:t>
            </a:r>
          </a:p>
          <a:p>
            <a:pPr algn="l"/>
            <a:r>
              <a:rPr lang="cs-CZ" sz="2000" b="0" i="0" u="none" strike="noStrike" baseline="0" dirty="0" err="1">
                <a:solidFill>
                  <a:srgbClr val="333333"/>
                </a:solidFill>
                <a:latin typeface="EtelkaLight"/>
              </a:rPr>
              <a:t>Kaptogry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 s animálními motivy:  3, 8 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 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Praha – </a:t>
            </a:r>
            <a:r>
              <a:rPr lang="cs-CZ" sz="2000" b="0" i="0" u="none" strike="noStrike" baseline="0" dirty="0" err="1">
                <a:solidFill>
                  <a:srgbClr val="333333"/>
                </a:solidFill>
                <a:latin typeface="EtelkaLight"/>
              </a:rPr>
              <a:t>Lumbeho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 zahrada (1, 7)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Stará Kouřim (2–4);</a:t>
            </a:r>
          </a:p>
          <a:p>
            <a:pPr algn="l"/>
            <a:r>
              <a:rPr lang="cs-CZ" sz="2000" b="0" i="0" u="none" strike="noStrike" baseline="0" dirty="0" err="1">
                <a:solidFill>
                  <a:srgbClr val="333333"/>
                </a:solidFill>
                <a:latin typeface="EtelkaLight"/>
              </a:rPr>
              <a:t>Vyrava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 (5 – </a:t>
            </a:r>
            <a:r>
              <a:rPr lang="cs-CZ" sz="2000" dirty="0">
                <a:solidFill>
                  <a:srgbClr val="333333"/>
                </a:solidFill>
                <a:latin typeface="EtelkaLight"/>
              </a:rPr>
              <a:t>?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; 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Čistěves (6 – depot); 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Libice n. Cidlinou (8); 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Praha – Václavské nám, Adria (9). 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Zlato (3, 5) a stříbro. </a:t>
            </a:r>
          </a:p>
          <a:p>
            <a:pPr algn="l"/>
            <a:endParaRPr lang="cs-CZ" sz="2000" dirty="0">
              <a:solidFill>
                <a:srgbClr val="333333"/>
              </a:solidFill>
              <a:latin typeface="EtelkaLight"/>
            </a:endParaRP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  <a:latin typeface="EtelkaTextPro"/>
              </a:rPr>
              <a:t>Boháčová, I. – </a:t>
            </a:r>
            <a:r>
              <a:rPr lang="cs-CZ" sz="2000" b="0" i="0" u="none" strike="noStrike" baseline="0" dirty="0" err="1">
                <a:solidFill>
                  <a:srgbClr val="333333"/>
                </a:solidFill>
                <a:latin typeface="EtelkaTextPro"/>
              </a:rPr>
              <a:t>Profantová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EtelkaTextPro"/>
              </a:rPr>
              <a:t>, N., 2014: </a:t>
            </a:r>
            <a:r>
              <a:rPr lang="cs-CZ" sz="2000" i="0" u="none" strike="noStrike" baseline="0" dirty="0">
                <a:solidFill>
                  <a:srgbClr val="333333"/>
                </a:solidFill>
                <a:latin typeface="EtelkaTextPro-Bold"/>
              </a:rPr>
              <a:t>Čechy a Velká Morava – svědectví archeologie. In: P. Kouřil (</a:t>
            </a:r>
            <a:r>
              <a:rPr lang="cs-CZ" sz="2000" i="0" u="none" strike="noStrike" baseline="0" dirty="0" err="1">
                <a:solidFill>
                  <a:srgbClr val="333333"/>
                </a:solidFill>
                <a:latin typeface="EtelkaTextPro-Bold"/>
              </a:rPr>
              <a:t>ed</a:t>
            </a:r>
            <a:r>
              <a:rPr lang="cs-CZ" sz="2000" i="0" u="none" strike="noStrike" baseline="0" dirty="0">
                <a:solidFill>
                  <a:srgbClr val="333333"/>
                </a:solidFill>
                <a:latin typeface="EtelkaTextPro-Bold"/>
              </a:rPr>
              <a:t>.), Velká Morava a počátky křesťanství, Brno</a:t>
            </a:r>
            <a:r>
              <a:rPr lang="cs-CZ" sz="2000" i="0" u="none" strike="noStrike" baseline="0" dirty="0">
                <a:solidFill>
                  <a:srgbClr val="333333"/>
                </a:solidFill>
                <a:latin typeface="EtelkaLight"/>
              </a:rPr>
              <a:t>, 134–144, obr. 3 </a:t>
            </a:r>
            <a:endParaRPr lang="cs-CZ" sz="2000" b="0" i="0" u="none" strike="noStrike" baseline="0" dirty="0">
              <a:solidFill>
                <a:srgbClr val="333333"/>
              </a:solidFill>
              <a:latin typeface="EtelkaLight"/>
            </a:endParaRPr>
          </a:p>
        </p:txBody>
      </p:sp>
    </p:spTree>
    <p:extLst>
      <p:ext uri="{BB962C8B-B14F-4D97-AF65-F5344CB8AC3E}">
        <p14:creationId xmlns:p14="http://schemas.microsoft.com/office/powerpoint/2010/main" val="40667666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64D321-257D-B459-25D9-AB17B26F9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628650"/>
            <a:ext cx="11877675" cy="622935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cs-CZ" sz="2200" b="1" dirty="0">
                <a:solidFill>
                  <a:srgbClr val="FF0000"/>
                </a:solidFill>
              </a:rPr>
              <a:t>2.  Kolínsko</a:t>
            </a:r>
            <a:r>
              <a:rPr lang="cs-CZ" sz="2200" dirty="0"/>
              <a:t>    –    </a:t>
            </a:r>
            <a:r>
              <a:rPr lang="cs-CZ" sz="2200" b="1" dirty="0"/>
              <a:t>Kolín-Součkova cihelna</a:t>
            </a:r>
            <a:r>
              <a:rPr lang="cs-CZ" sz="2200" dirty="0"/>
              <a:t>:   </a:t>
            </a:r>
            <a:r>
              <a:rPr lang="cs-CZ" sz="2200" b="1" dirty="0"/>
              <a:t>1864</a:t>
            </a:r>
            <a:r>
              <a:rPr lang="cs-CZ" sz="2200" dirty="0"/>
              <a:t>:   </a:t>
            </a:r>
            <a:r>
              <a:rPr lang="cs-CZ" sz="2200" b="1" dirty="0"/>
              <a:t>50. až 70. léta 9. stol</a:t>
            </a:r>
            <a:r>
              <a:rPr lang="cs-CZ" sz="2200" dirty="0"/>
              <a:t>.:  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hrob knížete a jeho ženy </a:t>
            </a:r>
          </a:p>
          <a:p>
            <a:pPr marL="0" indent="0" algn="l">
              <a:buNone/>
            </a:pPr>
            <a:r>
              <a:rPr lang="cs-CZ" sz="22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            muž:   meč zdobený </a:t>
            </a:r>
            <a:r>
              <a:rPr lang="cs-CZ" sz="2200" b="0" i="0" u="none" strike="noStrike" baseline="0" dirty="0" err="1">
                <a:solidFill>
                  <a:srgbClr val="333333"/>
                </a:solidFill>
              </a:rPr>
              <a:t>niellem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, ostruhy granulaci</a:t>
            </a:r>
            <a:endParaRPr lang="cs-CZ" sz="220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cs-CZ" sz="22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                      picí souprava:   stříbrný zlacený kalich (Cáchy), </a:t>
            </a:r>
            <a:r>
              <a:rPr lang="pl-PL" sz="2200" b="0" i="0" u="none" strike="noStrike" baseline="0" dirty="0">
                <a:solidFill>
                  <a:srgbClr val="333333"/>
                </a:solidFill>
              </a:rPr>
              <a:t>skleněné nadob</a:t>
            </a:r>
          </a:p>
          <a:p>
            <a:pPr marL="0" indent="0" algn="l">
              <a:buNone/>
            </a:pPr>
            <a:r>
              <a:rPr lang="cs-CZ" sz="2200" dirty="0">
                <a:solidFill>
                  <a:srgbClr val="333333"/>
                </a:solidFill>
              </a:rPr>
              <a:t>                                                                                   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žena:   šperky moravské provenience (náušnice, perly,  </a:t>
            </a:r>
            <a:r>
              <a:rPr lang="cs-CZ" sz="2200" b="0" i="0" u="none" strike="noStrike" baseline="0" dirty="0" err="1">
                <a:solidFill>
                  <a:srgbClr val="333333"/>
                </a:solidFill>
              </a:rPr>
              <a:t>kaptorga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) </a:t>
            </a:r>
          </a:p>
          <a:p>
            <a:pPr marL="0" indent="0" algn="l">
              <a:buNone/>
            </a:pPr>
            <a:r>
              <a:rPr lang="cs-CZ" sz="2200" b="0" i="0" u="none" strike="noStrike" baseline="0" dirty="0">
                <a:solidFill>
                  <a:srgbClr val="333333"/>
                </a:solidFill>
              </a:rPr>
              <a:t>                                                      –    </a:t>
            </a:r>
            <a:r>
              <a:rPr lang="cs-CZ" sz="2200" b="1" i="0" u="none" strike="noStrike" baseline="0" dirty="0">
                <a:solidFill>
                  <a:srgbClr val="333333"/>
                </a:solidFill>
              </a:rPr>
              <a:t>Kolín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:  9. stol.:   </a:t>
            </a:r>
            <a:r>
              <a:rPr lang="cs-CZ" sz="2200" b="0" i="0" u="none" strike="noStrike" baseline="0" dirty="0" err="1">
                <a:solidFill>
                  <a:srgbClr val="333333"/>
                </a:solidFill>
              </a:rPr>
              <a:t>dvojhrob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 bojovníků s ostruhami</a:t>
            </a:r>
          </a:p>
          <a:p>
            <a:pPr marL="0" indent="0" algn="l">
              <a:buNone/>
            </a:pPr>
            <a:r>
              <a:rPr lang="cs-CZ" sz="2200" dirty="0">
                <a:solidFill>
                  <a:srgbClr val="333333"/>
                </a:solidFill>
              </a:rPr>
              <a:t>                                                       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–   </a:t>
            </a:r>
            <a:r>
              <a:rPr lang="cs-CZ" sz="2200" b="1" i="0" u="none" strike="noStrike" baseline="0" dirty="0">
                <a:solidFill>
                  <a:srgbClr val="333333"/>
                </a:solidFill>
              </a:rPr>
              <a:t>obchvat Kolína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:   Ž: </a:t>
            </a:r>
            <a:r>
              <a:rPr lang="pl-PL" sz="2200" b="0" i="0" u="none" strike="noStrike" baseline="0" dirty="0">
                <a:solidFill>
                  <a:srgbClr val="333333"/>
                </a:solidFill>
              </a:rPr>
              <a:t>hrozníčkové naušnice, olivovité perly, M: </a:t>
            </a:r>
            <a:r>
              <a:rPr lang="pt-BR" sz="2200" b="0" i="0" u="none" strike="noStrike" baseline="0" dirty="0">
                <a:solidFill>
                  <a:srgbClr val="333333"/>
                </a:solidFill>
              </a:rPr>
              <a:t>seker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a </a:t>
            </a:r>
          </a:p>
          <a:p>
            <a:pPr marL="0" indent="0" algn="l">
              <a:buNone/>
            </a:pPr>
            <a:r>
              <a:rPr lang="cs-CZ" sz="2200" b="0" i="0" u="none" strike="noStrike" baseline="0" dirty="0">
                <a:solidFill>
                  <a:srgbClr val="333333"/>
                </a:solidFill>
              </a:rPr>
              <a:t>                                                       –   </a:t>
            </a:r>
            <a:r>
              <a:rPr lang="cs-CZ" sz="2200" b="1" i="0" u="none" strike="noStrike" baseline="0" dirty="0">
                <a:solidFill>
                  <a:srgbClr val="333333"/>
                </a:solidFill>
              </a:rPr>
              <a:t>Kobylnice: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  hrob s mečem </a:t>
            </a:r>
          </a:p>
          <a:p>
            <a:pPr marL="0" indent="0" algn="l">
              <a:buNone/>
            </a:pPr>
            <a:r>
              <a:rPr lang="cs-CZ" sz="2200" dirty="0">
                <a:solidFill>
                  <a:srgbClr val="333333"/>
                </a:solidFill>
              </a:rPr>
              <a:t>                                                       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–   </a:t>
            </a:r>
            <a:r>
              <a:rPr lang="cs-CZ" sz="2200" b="1" i="0" u="none" strike="noStrike" baseline="0" dirty="0">
                <a:solidFill>
                  <a:srgbClr val="333333"/>
                </a:solidFill>
              </a:rPr>
              <a:t>Libice-hradiště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:  hroby s náušnicemi (</a:t>
            </a:r>
            <a:r>
              <a:rPr lang="cs-CZ" sz="2200" b="0" i="0" u="none" strike="noStrike" baseline="0" dirty="0" err="1">
                <a:solidFill>
                  <a:srgbClr val="333333"/>
                </a:solidFill>
              </a:rPr>
              <a:t>hrozníčkové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, košíčkové, s</a:t>
            </a:r>
          </a:p>
          <a:p>
            <a:pPr marL="0" indent="0" algn="l">
              <a:buNone/>
            </a:pPr>
            <a:r>
              <a:rPr lang="cs-CZ" sz="22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                    řetízky), </a:t>
            </a:r>
            <a:r>
              <a:rPr lang="cs-CZ" sz="2200" b="0" i="0" u="none" strike="noStrike" baseline="0" dirty="0" err="1">
                <a:solidFill>
                  <a:srgbClr val="333333"/>
                </a:solidFill>
              </a:rPr>
              <a:t>gombíky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, sekery, </a:t>
            </a:r>
            <a:r>
              <a:rPr lang="pl-PL" sz="2200" b="0" i="0" u="none" strike="noStrike" baseline="0" dirty="0">
                <a:solidFill>
                  <a:srgbClr val="333333"/>
                </a:solidFill>
              </a:rPr>
              <a:t>ostruhy, meč (1. pol. 10. stol.) </a:t>
            </a:r>
          </a:p>
          <a:p>
            <a:pPr marL="0" indent="0" eaLnBrk="1" hangingPunct="1">
              <a:buNone/>
              <a:defRPr/>
            </a:pPr>
            <a:r>
              <a:rPr lang="pl-PL" sz="2200" dirty="0">
                <a:solidFill>
                  <a:srgbClr val="333333"/>
                </a:solidFill>
              </a:rPr>
              <a:t>  </a:t>
            </a:r>
            <a:r>
              <a:rPr lang="pl-PL" sz="2200" b="0" i="0" u="none" strike="noStrike" baseline="0" dirty="0">
                <a:solidFill>
                  <a:srgbClr val="333333"/>
                </a:solidFill>
              </a:rPr>
              <a:t>                                  –   </a:t>
            </a:r>
            <a:r>
              <a:rPr lang="pl-PL" sz="2200" b="1" i="0" u="none" strike="noStrike" baseline="0" dirty="0">
                <a:solidFill>
                  <a:srgbClr val="333333"/>
                </a:solidFill>
              </a:rPr>
              <a:t>Stará Kouřim  </a:t>
            </a:r>
            <a:r>
              <a:rPr lang="pl-PL" sz="2200" b="0" i="0" u="none" strike="noStrike" baseline="0" dirty="0">
                <a:solidFill>
                  <a:srgbClr val="333333"/>
                </a:solidFill>
              </a:rPr>
              <a:t>–  </a:t>
            </a:r>
            <a:r>
              <a:rPr lang="pl-PL" sz="2200" b="1" i="0" u="none" strike="noStrike" baseline="0" dirty="0">
                <a:solidFill>
                  <a:srgbClr val="333333"/>
                </a:solidFill>
              </a:rPr>
              <a:t>hradiště</a:t>
            </a:r>
            <a:r>
              <a:rPr lang="pl-PL" sz="2200" b="0" i="0" u="none" strike="noStrike" baseline="0" dirty="0">
                <a:solidFill>
                  <a:srgbClr val="333333"/>
                </a:solidFill>
              </a:rPr>
              <a:t>:   </a:t>
            </a:r>
            <a:r>
              <a:rPr lang="cs-CZ" altLang="cs-CZ" sz="2200" dirty="0"/>
              <a:t>8. – 9. stol., 40 ha </a:t>
            </a:r>
          </a:p>
          <a:p>
            <a:pPr marL="0" indent="0">
              <a:buNone/>
              <a:defRPr/>
            </a:pPr>
            <a:r>
              <a:rPr lang="cs-CZ" altLang="cs-CZ" sz="2200" dirty="0"/>
              <a:t>                                                  </a:t>
            </a:r>
            <a:r>
              <a:rPr lang="cs-CZ" altLang="cs-CZ" sz="2200" b="1" dirty="0"/>
              <a:t>– </a:t>
            </a:r>
            <a:r>
              <a:rPr lang="cs-CZ" altLang="cs-CZ" sz="2200" dirty="0"/>
              <a:t> pohřebiště:  6. – pol. 10. stol.   jezírko U Libuše: 160 H (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3–4 generace)</a:t>
            </a:r>
            <a:endParaRPr lang="cs-CZ" altLang="cs-CZ" sz="2200" dirty="0"/>
          </a:p>
          <a:p>
            <a:pPr eaLnBrk="1" hangingPunct="1">
              <a:buFontTx/>
              <a:buNone/>
              <a:defRPr/>
            </a:pPr>
            <a:r>
              <a:rPr lang="cs-CZ" altLang="cs-CZ" sz="2200" dirty="0"/>
              <a:t>                                                  –  1. třetina 10. stol.:  2 bohaté hroby:  M a Ž (hrobka, roubené komory)</a:t>
            </a:r>
            <a:endParaRPr lang="cs-CZ" sz="2200" b="0" i="0" u="none" strike="noStrike" baseline="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cs-CZ" sz="2200" b="0" i="0" u="none" strike="noStrike" baseline="0" dirty="0">
                <a:solidFill>
                  <a:srgbClr val="333333"/>
                </a:solidFill>
              </a:rPr>
              <a:t>                                                             inventář:   zlaté a stříbrné šperky moravského rázu</a:t>
            </a:r>
          </a:p>
          <a:p>
            <a:pPr marL="0" indent="0" algn="l">
              <a:buNone/>
            </a:pPr>
            <a:r>
              <a:rPr lang="cs-CZ" sz="22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          náušnice  –  </a:t>
            </a:r>
            <a:r>
              <a:rPr lang="cs-CZ" sz="2200" b="0" i="0" u="none" strike="noStrike" baseline="0" dirty="0" err="1">
                <a:solidFill>
                  <a:srgbClr val="333333"/>
                </a:solidFill>
              </a:rPr>
              <a:t>hrozníčkové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, bubínkové, </a:t>
            </a:r>
            <a:r>
              <a:rPr lang="cs-CZ" sz="2200" b="0" i="0" u="none" strike="noStrike" baseline="0" dirty="0" err="1">
                <a:solidFill>
                  <a:srgbClr val="333333"/>
                </a:solidFill>
              </a:rPr>
              <a:t>košičkové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, s řetízky</a:t>
            </a:r>
            <a:endParaRPr lang="cs-CZ" sz="220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cs-CZ" sz="22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          </a:t>
            </a:r>
            <a:r>
              <a:rPr lang="cs-CZ" sz="2200" b="0" i="0" u="none" strike="noStrike" baseline="0" dirty="0" err="1">
                <a:solidFill>
                  <a:srgbClr val="333333"/>
                </a:solidFill>
              </a:rPr>
              <a:t>gombíky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  –  granulované, s rostlinnými i geometrickými motivy</a:t>
            </a:r>
          </a:p>
          <a:p>
            <a:pPr marL="0" indent="0" algn="l">
              <a:buNone/>
            </a:pPr>
            <a:r>
              <a:rPr lang="cs-CZ" sz="2200" dirty="0">
                <a:solidFill>
                  <a:srgbClr val="333333"/>
                </a:solidFill>
              </a:rPr>
              <a:t>                                                                                nákrčníky  – 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 řetízkové;  perly, </a:t>
            </a:r>
            <a:r>
              <a:rPr lang="cs-CZ" sz="2200" b="0" i="0" u="none" strike="noStrike" baseline="0" dirty="0" err="1">
                <a:solidFill>
                  <a:srgbClr val="333333"/>
                </a:solidFill>
              </a:rPr>
              <a:t>kaptorgy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  –  různé typy</a:t>
            </a:r>
            <a:endParaRPr lang="cs-CZ" sz="2200" dirty="0"/>
          </a:p>
          <a:p>
            <a:endParaRPr lang="cs-CZ" sz="20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109267A-3232-5002-A1B0-4A209326BE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516"/>
          <a:stretch/>
        </p:blipFill>
        <p:spPr>
          <a:xfrm>
            <a:off x="830552" y="967346"/>
            <a:ext cx="1988848" cy="2667214"/>
          </a:xfrm>
          <a:prstGeom prst="rect">
            <a:avLst/>
          </a:prstGeom>
        </p:spPr>
      </p:pic>
      <p:pic>
        <p:nvPicPr>
          <p:cNvPr id="7" name="Obrázek 6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5C7D51EB-CB86-5610-E813-94B21B1545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" t="4644" r="10448" b="7465"/>
          <a:stretch/>
        </p:blipFill>
        <p:spPr>
          <a:xfrm>
            <a:off x="314325" y="3842998"/>
            <a:ext cx="1988848" cy="280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9741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6" descr="http://ff.ujep.cz/velimsky/cs_1_1/03CS/rsc006.jpg">
            <a:extLst>
              <a:ext uri="{FF2B5EF4-FFF2-40B4-BE49-F238E27FC236}">
                <a16:creationId xmlns:a16="http://schemas.microsoft.com/office/drawing/2014/main" id="{BA793D30-D36A-36A2-12B7-20E600A9E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194" y="16534"/>
            <a:ext cx="4724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8" descr="http://ff.ujep.cz/velimsky/cs_1_1/03CS/rsc015.jpg">
            <a:extLst>
              <a:ext uri="{FF2B5EF4-FFF2-40B4-BE49-F238E27FC236}">
                <a16:creationId xmlns:a16="http://schemas.microsoft.com/office/drawing/2014/main" id="{6DD354FF-1AA9-4A70-BC9E-FA67572C2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30" y="-1"/>
            <a:ext cx="441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10" descr="Výsledek obrázku pro Kolín   kní&amp;zcaron;ecí hroby  kování">
            <a:extLst>
              <a:ext uri="{FF2B5EF4-FFF2-40B4-BE49-F238E27FC236}">
                <a16:creationId xmlns:a16="http://schemas.microsoft.com/office/drawing/2014/main" id="{8A1AA1A2-86F1-7B7C-0CCD-766816801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8"/>
          <a:stretch>
            <a:fillRect/>
          </a:stretch>
        </p:blipFill>
        <p:spPr bwMode="auto">
          <a:xfrm>
            <a:off x="9339167" y="3647746"/>
            <a:ext cx="2350716" cy="3311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15" descr="Výsledek obrázku pro Kolín   kní&amp;zcaron;ecí hroby  kování">
            <a:extLst>
              <a:ext uri="{FF2B5EF4-FFF2-40B4-BE49-F238E27FC236}">
                <a16:creationId xmlns:a16="http://schemas.microsoft.com/office/drawing/2014/main" id="{E35F3264-6263-7415-F095-34962C7EC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287" y="16534"/>
            <a:ext cx="2350716" cy="353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7" descr="Výsledek obrázku pro Stará Kou&amp;rcaron;im    poh&amp;rcaron;ebišt&amp;ecaron;  kní&amp;zcaron;ecí hroby  me&amp;ccaron; a kování">
            <a:extLst>
              <a:ext uri="{FF2B5EF4-FFF2-40B4-BE49-F238E27FC236}">
                <a16:creationId xmlns:a16="http://schemas.microsoft.com/office/drawing/2014/main" id="{0EAA2799-7BFF-BB61-75BA-E9A5179A5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894" y="3708582"/>
            <a:ext cx="4191000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AutoShape 21" descr="Výsledek obrázku pro Stará Kou&amp;rcaron;im    hroby šperky">
            <a:extLst>
              <a:ext uri="{FF2B5EF4-FFF2-40B4-BE49-F238E27FC236}">
                <a16:creationId xmlns:a16="http://schemas.microsoft.com/office/drawing/2014/main" id="{AAF25CA2-C6EF-3271-3972-F0EE13784E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2537" name="Picture 25" descr="file">
            <a:extLst>
              <a:ext uri="{FF2B5EF4-FFF2-40B4-BE49-F238E27FC236}">
                <a16:creationId xmlns:a16="http://schemas.microsoft.com/office/drawing/2014/main" id="{DEDF36C7-1884-D4F1-438B-17984AF3A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22" y="3896451"/>
            <a:ext cx="4419599" cy="2929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8" name="Text Box 26">
            <a:extLst>
              <a:ext uri="{FF2B5EF4-FFF2-40B4-BE49-F238E27FC236}">
                <a16:creationId xmlns:a16="http://schemas.microsoft.com/office/drawing/2014/main" id="{A7A39919-9BB1-61B9-615E-8557D5BF4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" y="6152912"/>
            <a:ext cx="908050" cy="3667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Kouřim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B6B2EFB-112E-A2CA-10A7-E79951630BE5}"/>
              </a:ext>
            </a:extLst>
          </p:cNvPr>
          <p:cNvSpPr txBox="1"/>
          <p:nvPr/>
        </p:nvSpPr>
        <p:spPr>
          <a:xfrm>
            <a:off x="6545660" y="5939580"/>
            <a:ext cx="863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Typ IIIB</a:t>
            </a:r>
          </a:p>
        </p:txBody>
      </p:sp>
      <p:pic>
        <p:nvPicPr>
          <p:cNvPr id="3" name="Picture 23" descr="Výsledek obrázku pro Stará Kou&amp;rcaron;im    hroby šperky">
            <a:extLst>
              <a:ext uri="{FF2B5EF4-FFF2-40B4-BE49-F238E27FC236}">
                <a16:creationId xmlns:a16="http://schemas.microsoft.com/office/drawing/2014/main" id="{603E4D43-BF66-BDD5-B0B3-DA3E639DA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986" y="5874058"/>
            <a:ext cx="1635270" cy="962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0B82FD2-E5D8-E39A-EDB1-1E50C6629006}"/>
              </a:ext>
            </a:extLst>
          </p:cNvPr>
          <p:cNvSpPr txBox="1"/>
          <p:nvPr/>
        </p:nvSpPr>
        <p:spPr>
          <a:xfrm>
            <a:off x="4743194" y="6519625"/>
            <a:ext cx="863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Typ IIIB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75BAEF2-C777-95FC-7A09-F91E276A1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590550"/>
            <a:ext cx="12258675" cy="641985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cs-CZ" b="1" i="0" u="none" strike="noStrike" baseline="0" dirty="0">
                <a:solidFill>
                  <a:srgbClr val="FF0000"/>
                </a:solidFill>
                <a:latin typeface="TeimerLight"/>
              </a:rPr>
              <a:t>Mikulčice</a:t>
            </a:r>
            <a:r>
              <a:rPr lang="cs-CZ" b="1" i="0" u="none" strike="noStrike" baseline="0" dirty="0">
                <a:latin typeface="TeimerLight"/>
              </a:rPr>
              <a:t> </a:t>
            </a:r>
            <a:r>
              <a:rPr lang="cs-CZ" sz="1800" b="1" i="0" u="none" strike="noStrike" baseline="0" dirty="0">
                <a:latin typeface="TeimerLight"/>
              </a:rPr>
              <a:t> </a:t>
            </a:r>
            <a:r>
              <a:rPr lang="cs-CZ" sz="1800" b="0" i="0" u="none" strike="noStrike" baseline="0" dirty="0">
                <a:latin typeface="TeimerLight"/>
              </a:rPr>
              <a:t> –  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centrum politické moci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Mojmirovců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a středisko církevní správy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                                  –   vznik:  8. </a:t>
            </a:r>
            <a:r>
              <a:rPr lang="cs-CZ" sz="1800" dirty="0">
                <a:solidFill>
                  <a:srgbClr val="333333"/>
                </a:solidFill>
                <a:latin typeface="EtelkaLight"/>
              </a:rPr>
              <a:t>až poč. 10 stol.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TeimerLight"/>
              </a:rPr>
              <a:t>                                   –   sídelní aglomerace:  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mikulčicko-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kopčanská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   30–50 ha   (2. pol</a:t>
            </a:r>
            <a:r>
              <a:rPr lang="cs-CZ" sz="1800" dirty="0">
                <a:solidFill>
                  <a:srgbClr val="333333"/>
                </a:solidFill>
                <a:latin typeface="EtelkaLight"/>
              </a:rPr>
              <a:t>.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9. stol.)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  <a:latin typeface="EtelkaLight"/>
              </a:rPr>
              <a:t>                                  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–</a:t>
            </a:r>
            <a:r>
              <a:rPr lang="cs-CZ" sz="1800" b="0" i="0" u="none" strike="noStrike" baseline="0" dirty="0">
                <a:latin typeface="TeimerLight"/>
              </a:rPr>
              <a:t>   </a:t>
            </a:r>
            <a:r>
              <a:rPr lang="cs-CZ" sz="1800" b="1" i="0" u="none" strike="noStrike" baseline="0" dirty="0">
                <a:latin typeface="TeimerLight"/>
              </a:rPr>
              <a:t>akropole (6 ha):</a:t>
            </a:r>
            <a:r>
              <a:rPr lang="cs-CZ" sz="1800" b="0" i="0" u="none" strike="noStrike" baseline="0" dirty="0">
                <a:latin typeface="TeimerLight"/>
              </a:rPr>
              <a:t> 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kostely a hřbitovy, palác, rezidence elit 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  <a:latin typeface="EtelkaLight"/>
              </a:rPr>
              <a:t>                                                                        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řemeslníci pracující pro dvůr (kovolitci, šperkaři, kováři, skláři)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                                                                       dřevěn</a:t>
            </a:r>
            <a:r>
              <a:rPr lang="cs-CZ" sz="1800" dirty="0">
                <a:solidFill>
                  <a:srgbClr val="333333"/>
                </a:solidFill>
                <a:latin typeface="EtelkaLight"/>
              </a:rPr>
              <a:t>é roubené stavby s </a:t>
            </a:r>
            <a:r>
              <a:rPr lang="pl-PL" sz="1800" b="0" i="0" u="none" strike="noStrike" baseline="0" dirty="0">
                <a:solidFill>
                  <a:srgbClr val="333333"/>
                </a:solidFill>
                <a:latin typeface="EtelkaLight"/>
              </a:rPr>
              <a:t>upravenými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podlahami</a:t>
            </a:r>
            <a:r>
              <a:rPr lang="cs-CZ" sz="1800" dirty="0">
                <a:latin typeface="TeimerLight"/>
              </a:rPr>
              <a:t> </a:t>
            </a:r>
          </a:p>
          <a:p>
            <a:pPr marL="0" indent="0" algn="l">
              <a:buNone/>
            </a:pPr>
            <a:r>
              <a:rPr lang="cs-CZ" sz="1800" dirty="0">
                <a:latin typeface="TeimerLight"/>
              </a:rPr>
              <a:t>                                   –   </a:t>
            </a:r>
            <a:r>
              <a:rPr lang="cs-CZ" sz="1800" b="1" i="0" u="none" strike="noStrike" baseline="0" dirty="0">
                <a:latin typeface="TeimerLight"/>
              </a:rPr>
              <a:t>předhradí (3 ha): </a:t>
            </a:r>
            <a:r>
              <a:rPr lang="cs-CZ" sz="1800" b="0" i="0" u="none" strike="noStrike" baseline="0" dirty="0">
                <a:latin typeface="TeimerLight"/>
              </a:rPr>
              <a:t> k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ostely považovány za doklad dvorců zakládaných velmoži u knížecího hradu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TeimerLight"/>
              </a:rPr>
              <a:t>                                                                        pohřebiště u kostelů i prostá (na písečných dunách)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  <a:latin typeface="TeimerLight"/>
              </a:rPr>
              <a:t>                                                                       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příbytky řemeslníků, chovatelů dobytka a lidí zajišťujících hospodářský provoz</a:t>
            </a:r>
            <a:endParaRPr lang="cs-CZ" sz="1800" b="0" i="0" u="none" strike="noStrike" baseline="0" dirty="0">
              <a:latin typeface="TeimerLight"/>
            </a:endParaRP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TeimerLight"/>
              </a:rPr>
              <a:t>                                                                        zemnice:  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zahloubené chaty s kamennou peci v rohu </a:t>
            </a:r>
            <a:endParaRPr lang="cs-CZ" sz="1800" b="0" i="0" u="none" strike="noStrike" baseline="0" dirty="0">
              <a:latin typeface="TeimerLight"/>
            </a:endParaRP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TeimerLight"/>
              </a:rPr>
              <a:t>                                 –   </a:t>
            </a:r>
            <a:r>
              <a:rPr lang="cs-CZ" sz="1800" b="1" i="0" u="none" strike="noStrike" baseline="0" dirty="0">
                <a:latin typeface="TeimerLight"/>
              </a:rPr>
              <a:t>funkce:</a:t>
            </a:r>
            <a:r>
              <a:rPr lang="cs-CZ" sz="1800" b="0" i="0" u="none" strike="noStrike" baseline="0" dirty="0">
                <a:latin typeface="TeimerLight"/>
              </a:rPr>
              <a:t> 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tzv. komplexní centrum</a:t>
            </a:r>
            <a:r>
              <a:rPr lang="cs-CZ" sz="1800" b="0" i="0" u="none" strike="noStrike" baseline="0" dirty="0">
                <a:latin typeface="TeimerLight"/>
              </a:rPr>
              <a:t> (všechny základní centrální funkce)</a:t>
            </a:r>
          </a:p>
          <a:p>
            <a:pPr marL="0" indent="0" algn="l">
              <a:buNone/>
            </a:pPr>
            <a:r>
              <a:rPr lang="cs-CZ" sz="1800" dirty="0">
                <a:latin typeface="TeimerLight"/>
              </a:rPr>
              <a:t>                                 </a:t>
            </a:r>
            <a:r>
              <a:rPr lang="cs-CZ" sz="1800" b="0" i="0" u="none" strike="noStrike" baseline="0" dirty="0">
                <a:latin typeface="TeimerLight"/>
              </a:rPr>
              <a:t>–   </a:t>
            </a:r>
            <a:r>
              <a:rPr lang="cs-CZ" sz="1800" b="1" i="0" u="none" strike="noStrike" baseline="0" dirty="0">
                <a:latin typeface="TeimerLight"/>
              </a:rPr>
              <a:t>hradba:</a:t>
            </a:r>
            <a:r>
              <a:rPr lang="cs-CZ" sz="1800" b="0" i="0" u="none" strike="noStrike" baseline="0" dirty="0">
                <a:latin typeface="TeimerLight"/>
              </a:rPr>
              <a:t>   </a:t>
            </a:r>
            <a:r>
              <a:rPr lang="cs-CZ" sz="1800" b="0" i="0" u="sng" strike="noStrike" baseline="0" dirty="0">
                <a:latin typeface="TeimerLight"/>
              </a:rPr>
              <a:t>základ</a:t>
            </a:r>
            <a:r>
              <a:rPr lang="cs-CZ" sz="1800" b="0" i="0" u="none" strike="noStrike" baseline="0" dirty="0">
                <a:latin typeface="TeimerLight"/>
              </a:rPr>
              <a:t>:   tzv. spodní kamenná zídka před a pod čelem („podezdívka“) drženou dřevěnými kůly (palisády)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TeimerLight"/>
              </a:rPr>
              <a:t>                                                        </a:t>
            </a:r>
            <a:r>
              <a:rPr lang="cs-CZ" sz="1800" b="0" i="0" u="sng" strike="noStrike" baseline="0" dirty="0">
                <a:latin typeface="TeimerLight"/>
              </a:rPr>
              <a:t>líc</a:t>
            </a:r>
            <a:r>
              <a:rPr lang="cs-CZ" sz="1800" b="0" i="0" u="none" strike="noStrike" baseline="0" dirty="0">
                <a:latin typeface="TeimerLight"/>
              </a:rPr>
              <a:t>:   </a:t>
            </a:r>
            <a:r>
              <a:rPr lang="pt-BR" sz="1800" b="0" i="0" u="none" strike="noStrike" baseline="0" dirty="0">
                <a:latin typeface="TeimerLight"/>
              </a:rPr>
              <a:t>čelní kamenn</a:t>
            </a:r>
            <a:r>
              <a:rPr lang="cs-CZ" sz="1800" b="0" i="0" u="none" strike="noStrike" baseline="0" dirty="0">
                <a:latin typeface="TeimerLight"/>
              </a:rPr>
              <a:t>á</a:t>
            </a:r>
            <a:r>
              <a:rPr lang="pt-BR" sz="1800" b="0" i="0" u="none" strike="noStrike" baseline="0" dirty="0">
                <a:latin typeface="TeimerLight"/>
              </a:rPr>
              <a:t> z</a:t>
            </a:r>
            <a:r>
              <a:rPr lang="cs-CZ" sz="1800" dirty="0" err="1">
                <a:latin typeface="TeimerLight"/>
              </a:rPr>
              <a:t>eď</a:t>
            </a:r>
            <a:r>
              <a:rPr lang="cs-CZ" sz="1800" dirty="0">
                <a:latin typeface="TeimerLight"/>
              </a:rPr>
              <a:t> opřená o  </a:t>
            </a:r>
            <a:r>
              <a:rPr lang="cs-CZ" sz="1800" b="0" i="0" u="none" strike="noStrike" baseline="0" dirty="0">
                <a:latin typeface="TeimerLight"/>
              </a:rPr>
              <a:t>několikametrový jílový násyp proložený dřevy,</a:t>
            </a:r>
          </a:p>
          <a:p>
            <a:pPr marL="0" indent="0" algn="l">
              <a:buNone/>
            </a:pPr>
            <a:r>
              <a:rPr lang="cs-CZ" sz="1800" dirty="0">
                <a:latin typeface="TeimerLight"/>
              </a:rPr>
              <a:t>                                                                </a:t>
            </a:r>
            <a:r>
              <a:rPr lang="cs-CZ" sz="1800" b="0" i="0" u="none" strike="noStrike" baseline="0" dirty="0">
                <a:latin typeface="TeimerLight"/>
              </a:rPr>
              <a:t> u</a:t>
            </a:r>
            <a:r>
              <a:rPr lang="pl-PL" sz="1800" b="0" i="0" u="none" strike="noStrike" baseline="0" dirty="0">
                <a:latin typeface="TeimerLight"/>
              </a:rPr>
              <a:t>kotvená v čelní zdi a v </a:t>
            </a:r>
            <a:r>
              <a:rPr lang="cs-CZ" sz="1800" b="0" i="0" u="none" strike="noStrike" baseline="0" dirty="0">
                <a:latin typeface="TeimerLight"/>
              </a:rPr>
              <a:t>dřevěné stěně týlu hradby, zapřené šikmými kůly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TeimerLight"/>
              </a:rPr>
              <a:t>                                                      </a:t>
            </a:r>
            <a:r>
              <a:rPr lang="cs-CZ" sz="1800" b="0" i="0" u="sng" strike="noStrike" baseline="0" dirty="0">
                <a:latin typeface="TeimerLight"/>
              </a:rPr>
              <a:t>šířka</a:t>
            </a:r>
            <a:r>
              <a:rPr lang="cs-CZ" sz="1800" b="0" i="0" u="none" strike="noStrike" baseline="0" dirty="0">
                <a:latin typeface="TeimerLight"/>
              </a:rPr>
              <a:t>:    akropole:  až 7 m, čelní kamenná zeď  2 – 3 m</a:t>
            </a:r>
          </a:p>
          <a:p>
            <a:pPr marL="0" indent="0" algn="l">
              <a:buNone/>
            </a:pPr>
            <a:r>
              <a:rPr lang="cs-CZ" sz="1800" dirty="0">
                <a:latin typeface="TeimerLight"/>
              </a:rPr>
              <a:t>                                                                   </a:t>
            </a:r>
            <a:r>
              <a:rPr lang="cs-CZ" sz="1800" b="0" i="0" u="none" strike="noStrike" baseline="0" dirty="0">
                <a:latin typeface="TeimerLight"/>
              </a:rPr>
              <a:t>předhradí:   3,5 – 4 m,    čelní zeď:  cca 1 m</a:t>
            </a:r>
          </a:p>
          <a:p>
            <a:pPr marL="0" indent="0" algn="l">
              <a:buNone/>
            </a:pPr>
            <a:r>
              <a:rPr lang="pl-PL" sz="1800" b="0" i="0" u="none" strike="noStrike" baseline="0" dirty="0">
                <a:latin typeface="TeimerLight"/>
              </a:rPr>
              <a:t>                                                     </a:t>
            </a:r>
            <a:r>
              <a:rPr lang="pl-PL" sz="1800" b="0" i="0" u="sng" strike="noStrike" baseline="0" dirty="0">
                <a:latin typeface="TeimerLight"/>
              </a:rPr>
              <a:t>výška</a:t>
            </a:r>
            <a:r>
              <a:rPr lang="pl-PL" sz="1800" b="0" i="0" u="none" strike="noStrike" baseline="0" dirty="0">
                <a:latin typeface="TeimerLight"/>
              </a:rPr>
              <a:t>:   cca 3 – 4 m</a:t>
            </a:r>
          </a:p>
          <a:p>
            <a:pPr marL="0" indent="0" algn="l">
              <a:buNone/>
            </a:pPr>
            <a:r>
              <a:rPr lang="pl-PL" sz="1800" dirty="0">
                <a:latin typeface="TeimerLight"/>
              </a:rPr>
              <a:t>                                                     </a:t>
            </a:r>
            <a:r>
              <a:rPr lang="pl-PL" sz="1800" u="sng" dirty="0">
                <a:latin typeface="TeimerLight"/>
              </a:rPr>
              <a:t>délka</a:t>
            </a:r>
            <a:r>
              <a:rPr lang="pl-PL" sz="1800" dirty="0">
                <a:latin typeface="TeimerLight"/>
              </a:rPr>
              <a:t>:   1,6 km  (</a:t>
            </a:r>
            <a:r>
              <a:rPr lang="cs-CZ" sz="1800" b="0" i="0" u="none" strike="noStrike" baseline="0" dirty="0">
                <a:latin typeface="TeimerLight"/>
              </a:rPr>
              <a:t>akropole + předhradí, výstavba měsíce až 1 rok)</a:t>
            </a:r>
          </a:p>
          <a:p>
            <a:pPr marL="0" indent="0" algn="l">
              <a:buNone/>
            </a:pPr>
            <a:r>
              <a:rPr lang="cs-CZ" sz="1800" dirty="0">
                <a:latin typeface="TeimerLight"/>
              </a:rPr>
              <a:t>                                                     </a:t>
            </a:r>
            <a:r>
              <a:rPr lang="cs-CZ" sz="1800" u="sng" dirty="0">
                <a:latin typeface="TeimerLight"/>
              </a:rPr>
              <a:t>zánik</a:t>
            </a:r>
            <a:r>
              <a:rPr lang="cs-CZ" sz="1800" dirty="0">
                <a:latin typeface="TeimerLight"/>
              </a:rPr>
              <a:t>:    násilný, zuhelnatělá dřeva, nepohřbení zemřelí, rombické šipky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                                                                  menši skupina obyvatel přežívala a do 13. stol. se živila zemědělstvím</a:t>
            </a:r>
            <a:r>
              <a:rPr lang="cs-CZ" sz="1800" dirty="0">
                <a:solidFill>
                  <a:srgbClr val="333333"/>
                </a:solidFill>
                <a:latin typeface="EtelkaLight"/>
              </a:rPr>
              <a:t> </a:t>
            </a:r>
            <a:endParaRPr lang="cs-CZ" sz="1800" dirty="0">
              <a:latin typeface="TeimerLight"/>
            </a:endParaRPr>
          </a:p>
          <a:p>
            <a:pPr algn="l"/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CE104AD-B7B0-187E-B8F5-D97967020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6525" y="4973105"/>
            <a:ext cx="1352550" cy="171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7707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id="{88F349C2-09D4-7E18-9C1D-39F1B6993BA0}"/>
              </a:ext>
            </a:extLst>
          </p:cNvPr>
          <p:cNvSpPr txBox="1"/>
          <p:nvPr/>
        </p:nvSpPr>
        <p:spPr>
          <a:xfrm>
            <a:off x="3851275" y="441520"/>
            <a:ext cx="1838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Stará Kouřim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7EC64D0-F2C0-1478-C45E-15B4C275FA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0" y="1184459"/>
            <a:ext cx="8221163" cy="535584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0C620CC-7ECA-C1EA-F9EB-44E6BC20F6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825" y="1861308"/>
            <a:ext cx="3764175" cy="499669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B29DFCC-8938-E160-3F0A-C3FCE9F4BD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6" t="36189" r="6988" b="29380"/>
          <a:stretch/>
        </p:blipFill>
        <p:spPr>
          <a:xfrm>
            <a:off x="8427825" y="161858"/>
            <a:ext cx="3724275" cy="178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138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0ED502-654E-BC0B-A542-C94806F81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0" y="600075"/>
            <a:ext cx="11525250" cy="6257925"/>
          </a:xfrm>
        </p:spPr>
        <p:txBody>
          <a:bodyPr>
            <a:normAutofit/>
          </a:bodyPr>
          <a:lstStyle/>
          <a:p>
            <a:pPr algn="l"/>
            <a:r>
              <a:rPr lang="cs-CZ" sz="2000" b="1" dirty="0">
                <a:solidFill>
                  <a:srgbClr val="FF0000"/>
                </a:solidFill>
              </a:rPr>
              <a:t>3.  Severozápadní Čechy</a:t>
            </a:r>
            <a:r>
              <a:rPr lang="cs-CZ" sz="2000" dirty="0">
                <a:solidFill>
                  <a:srgbClr val="FF0000"/>
                </a:solidFill>
              </a:rPr>
              <a:t>   </a:t>
            </a:r>
            <a:r>
              <a:rPr lang="cs-CZ" sz="2000" dirty="0"/>
              <a:t>–   </a:t>
            </a:r>
            <a:r>
              <a:rPr lang="cs-CZ" sz="2000" b="1" dirty="0"/>
              <a:t>Zabrušany</a:t>
            </a:r>
            <a:r>
              <a:rPr lang="cs-CZ" sz="2000" dirty="0"/>
              <a:t>:   sídliště a několik pohřebišť  </a:t>
            </a:r>
            <a:endParaRPr lang="pl-PL" sz="2000" b="0" i="0" u="none" strike="noStrike" baseline="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pl-PL" sz="2000" b="0" i="0" u="none" strike="noStrike" baseline="0" dirty="0">
                <a:solidFill>
                  <a:srgbClr val="333333"/>
                </a:solidFill>
              </a:rPr>
              <a:t> </a:t>
            </a:r>
          </a:p>
          <a:p>
            <a:pPr marL="0" indent="0" algn="l">
              <a:buNone/>
            </a:pPr>
            <a:r>
              <a:rPr lang="pl-PL" sz="2000" dirty="0">
                <a:solidFill>
                  <a:srgbClr val="333333"/>
                </a:solidFill>
              </a:rPr>
              <a:t>                                                   </a:t>
            </a:r>
            <a:r>
              <a:rPr lang="pl-PL" sz="2000" b="0" i="0" u="none" strike="noStrike" baseline="0" dirty="0">
                <a:solidFill>
                  <a:srgbClr val="333333"/>
                </a:solidFill>
              </a:rPr>
              <a:t>–   </a:t>
            </a:r>
            <a:r>
              <a:rPr lang="pl-PL" sz="2000" b="1" i="0" u="none" strike="noStrike" baseline="0" dirty="0">
                <a:solidFill>
                  <a:srgbClr val="333333"/>
                </a:solidFill>
              </a:rPr>
              <a:t>Želénky</a:t>
            </a:r>
            <a:r>
              <a:rPr lang="pl-PL" sz="2000" b="0" i="0" u="none" strike="noStrike" baseline="0" dirty="0">
                <a:solidFill>
                  <a:srgbClr val="333333"/>
                </a:solidFill>
              </a:rPr>
              <a:t>:   </a:t>
            </a:r>
            <a:r>
              <a:rPr lang="pl-PL" sz="2000" b="1" i="0" u="none" strike="noStrike" baseline="0" dirty="0"/>
              <a:t>1850:  </a:t>
            </a:r>
            <a:r>
              <a:rPr lang="pl-PL" sz="2000" b="0" i="0" u="none" strike="noStrike" baseline="0" dirty="0">
                <a:solidFill>
                  <a:srgbClr val="333333"/>
                </a:solidFill>
              </a:rPr>
              <a:t>mohylový hrob s ženou původem z Moravy, vědro</a:t>
            </a:r>
          </a:p>
          <a:p>
            <a:pPr marL="0" indent="0" algn="l">
              <a:buNone/>
            </a:pPr>
            <a:r>
              <a:rPr lang="cs-CZ" sz="20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     </a:t>
            </a:r>
            <a:r>
              <a:rPr lang="pl-PL" sz="2000" dirty="0">
                <a:solidFill>
                  <a:srgbClr val="333333"/>
                </a:solidFill>
              </a:rPr>
              <a:t>na čele zlatý křížek (nedochován)</a:t>
            </a:r>
            <a:endParaRPr lang="pl-PL" sz="2000" b="0" i="0" u="none" strike="noStrike" baseline="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pl-PL" sz="2000" dirty="0">
                <a:solidFill>
                  <a:srgbClr val="333333"/>
                </a:solidFill>
              </a:rPr>
              <a:t>                                                                         </a:t>
            </a:r>
            <a:r>
              <a:rPr lang="pl-PL" sz="2000" b="0" i="0" u="none" strike="noStrike" baseline="0" dirty="0">
                <a:solidFill>
                  <a:srgbClr val="333333"/>
                </a:solidFill>
              </a:rPr>
              <a:t> 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zlaté 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hrozníčkové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náušnice, 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gombíky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(z Mikulčic?)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333333"/>
                </a:solidFill>
              </a:rPr>
              <a:t>                                                                          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medailon s gemou:  původ v 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sev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. Francii, řetěz domácí</a:t>
            </a:r>
          </a:p>
          <a:p>
            <a:pPr marL="0" indent="0" algn="l">
              <a:buNone/>
            </a:pPr>
            <a:r>
              <a:rPr lang="cs-CZ" sz="20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     </a:t>
            </a:r>
            <a:r>
              <a:rPr lang="pl-PL" sz="2000" b="0" i="0" u="none" strike="noStrike" baseline="0" dirty="0">
                <a:solidFill>
                  <a:srgbClr val="333333"/>
                </a:solidFill>
              </a:rPr>
              <a:t>plaketa s jelenem a dravcem: 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orientálního </a:t>
            </a:r>
            <a:r>
              <a:rPr lang="cs-CZ" sz="2000" dirty="0">
                <a:solidFill>
                  <a:srgbClr val="333333"/>
                </a:solidFill>
              </a:rPr>
              <a:t>nebo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mor. původu </a:t>
            </a:r>
          </a:p>
          <a:p>
            <a:pPr marL="0" indent="0" algn="l">
              <a:buNone/>
            </a:pPr>
            <a:endParaRPr lang="cs-CZ" sz="2000" b="0" i="0" u="none" strike="noStrike" baseline="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endParaRPr lang="cs-CZ" sz="200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endParaRPr lang="cs-CZ" sz="2000" b="0" i="0" u="none" strike="noStrike" baseline="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cs-CZ" sz="2000" dirty="0">
                <a:solidFill>
                  <a:srgbClr val="333333"/>
                </a:solidFill>
              </a:rPr>
              <a:t>                                                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–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Rubín-hradisko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:   2 náušnice ( jedna zlatá 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hrozničková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), 2 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gombíky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 (ze sídliště)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333333"/>
                </a:solidFill>
              </a:rPr>
              <a:t>                                               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– 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Litoměřice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:  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hrozníčkové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náušnice, 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gombíky</a:t>
            </a:r>
            <a:endParaRPr lang="cs-CZ" sz="2000" b="0" i="0" u="none" strike="noStrike" baseline="0" dirty="0">
              <a:solidFill>
                <a:srgbClr val="333333"/>
              </a:solidFill>
            </a:endParaRPr>
          </a:p>
          <a:p>
            <a:endParaRPr lang="cs-CZ" sz="2000" dirty="0"/>
          </a:p>
          <a:p>
            <a:pPr algn="l"/>
            <a:r>
              <a:rPr lang="cs-CZ" sz="2000" b="1" dirty="0">
                <a:solidFill>
                  <a:srgbClr val="FF0000"/>
                </a:solidFill>
              </a:rPr>
              <a:t>4.  Jižní Čechy   </a:t>
            </a:r>
            <a:r>
              <a:rPr lang="cs-CZ" sz="2000" dirty="0"/>
              <a:t>–   ojedinělé nálezy:   bojovnická kování z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Němětic a </a:t>
            </a:r>
            <a:r>
              <a:rPr lang="pl-PL" sz="2000" b="0" i="0" u="none" strike="noStrike" baseline="0" dirty="0">
                <a:solidFill>
                  <a:srgbClr val="333333"/>
                </a:solidFill>
              </a:rPr>
              <a:t>Netolicka</a:t>
            </a:r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3A24F20F-1BA8-75EC-2475-08E4ECF68D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0" r="3973"/>
          <a:stretch/>
        </p:blipFill>
        <p:spPr>
          <a:xfrm>
            <a:off x="171450" y="1123949"/>
            <a:ext cx="3467100" cy="358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4472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BD55CA-509B-FBB6-E77C-541A9E187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25" y="-211137"/>
            <a:ext cx="10515600" cy="1344612"/>
          </a:xfrm>
        </p:spPr>
        <p:txBody>
          <a:bodyPr/>
          <a:lstStyle/>
          <a:p>
            <a:r>
              <a:rPr lang="cs-CZ" dirty="0"/>
              <a:t>                          </a:t>
            </a:r>
            <a:r>
              <a:rPr lang="cs-CZ" sz="3200" dirty="0">
                <a:solidFill>
                  <a:srgbClr val="FF0000"/>
                </a:solidFill>
              </a:rPr>
              <a:t>K</a:t>
            </a:r>
            <a:r>
              <a:rPr lang="cs-CZ" sz="3200" b="1" dirty="0">
                <a:solidFill>
                  <a:srgbClr val="FF0000"/>
                </a:solidFill>
              </a:rPr>
              <a:t>řesťanství v Čechách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FD4705-4B75-4A0E-7578-5290C1CDC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49" y="981074"/>
            <a:ext cx="11753851" cy="5876925"/>
          </a:xfr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Církevní stavby</a:t>
            </a:r>
            <a:r>
              <a:rPr lang="cs-CZ" sz="2000" dirty="0"/>
              <a:t>   –   </a:t>
            </a:r>
            <a:r>
              <a:rPr lang="cs-CZ" sz="2000" b="1" dirty="0">
                <a:solidFill>
                  <a:srgbClr val="FF0000"/>
                </a:solidFill>
              </a:rPr>
              <a:t>1.  první kostely</a:t>
            </a:r>
            <a:r>
              <a:rPr lang="cs-CZ" sz="2000" dirty="0"/>
              <a:t>  s pohřby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příslušníků dynastického rodu </a:t>
            </a:r>
          </a:p>
          <a:p>
            <a:pPr marL="0" indent="0">
              <a:buNone/>
            </a:pPr>
            <a:r>
              <a:rPr lang="cs-CZ" sz="2000" b="0" i="0" u="none" strike="noStrike" baseline="0" dirty="0">
                <a:solidFill>
                  <a:srgbClr val="333333"/>
                </a:solidFill>
              </a:rPr>
              <a:t>                                   – 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Levý Hradec</a:t>
            </a:r>
            <a:r>
              <a:rPr lang="cs-CZ" sz="2000" i="0" u="none" strike="noStrike" baseline="0" dirty="0">
                <a:solidFill>
                  <a:srgbClr val="333333"/>
                </a:solidFill>
              </a:rPr>
              <a:t>:  nejstarší kostel nebyl nalezen, rotunda je mladší</a:t>
            </a:r>
          </a:p>
          <a:p>
            <a:pPr marL="0" indent="0" algn="l">
              <a:buNone/>
            </a:pPr>
            <a:r>
              <a:rPr lang="cs-CZ" sz="2000" b="1" dirty="0">
                <a:solidFill>
                  <a:srgbClr val="333333"/>
                </a:solidFill>
              </a:rPr>
              <a:t>                                                                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základní kámen s křížem (</a:t>
            </a:r>
            <a:r>
              <a:rPr lang="cs-CZ" sz="2000" b="0" u="none" strike="noStrike" baseline="0" dirty="0" err="1">
                <a:solidFill>
                  <a:srgbClr val="333333"/>
                </a:solidFill>
              </a:rPr>
              <a:t>lapis</a:t>
            </a:r>
            <a:r>
              <a:rPr lang="cs-CZ" sz="2000" b="0" u="none" strike="noStrike" baseline="0" dirty="0">
                <a:solidFill>
                  <a:srgbClr val="333333"/>
                </a:solidFill>
              </a:rPr>
              <a:t> </a:t>
            </a:r>
            <a:r>
              <a:rPr lang="cs-CZ" sz="2000" b="0" u="none" strike="noStrike" baseline="0" dirty="0" err="1">
                <a:solidFill>
                  <a:srgbClr val="333333"/>
                </a:solidFill>
              </a:rPr>
              <a:t>primarius</a:t>
            </a:r>
            <a:r>
              <a:rPr lang="cs-CZ" sz="2000" b="0" u="none" strike="noStrike" baseline="0" dirty="0">
                <a:solidFill>
                  <a:srgbClr val="333333"/>
                </a:solidFill>
              </a:rPr>
              <a:t>) se do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základů vkládal</a:t>
            </a:r>
          </a:p>
          <a:p>
            <a:pPr marL="0" indent="0" algn="l">
              <a:buNone/>
            </a:pPr>
            <a:r>
              <a:rPr lang="cs-CZ" sz="2000" b="0" i="0" u="none" strike="noStrike" baseline="0" dirty="0">
                <a:solidFill>
                  <a:srgbClr val="333333"/>
                </a:solidFill>
              </a:rPr>
              <a:t>                                                                 nejdříve od 11. a běžně ve 12. stol. </a:t>
            </a:r>
            <a:endParaRPr lang="cs-CZ" sz="200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cs-CZ" sz="2000" dirty="0">
                <a:solidFill>
                  <a:srgbClr val="333333"/>
                </a:solidFill>
              </a:rPr>
              <a:t>                                   –    </a:t>
            </a:r>
            <a:r>
              <a:rPr lang="cs-CZ" sz="2000" b="1" dirty="0">
                <a:solidFill>
                  <a:srgbClr val="333333"/>
                </a:solidFill>
              </a:rPr>
              <a:t>Pražský hrad: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kostel P. Marie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zal</a:t>
            </a:r>
            <a:r>
              <a:rPr lang="cs-CZ" sz="2000" dirty="0">
                <a:solidFill>
                  <a:srgbClr val="333333"/>
                </a:solidFill>
              </a:rPr>
              <a:t>ožen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Bořivojem po křtu u Svatopluka (882–883)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333333"/>
                </a:solidFill>
              </a:rPr>
              <a:t>                                                                                                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torzo lodi a apsidy, hrobka M a Ž </a:t>
            </a:r>
            <a:r>
              <a:rPr lang="pl-PL" sz="2000" b="0" i="0" u="none" strike="noStrike" baseline="0" dirty="0">
                <a:solidFill>
                  <a:srgbClr val="333333"/>
                </a:solidFill>
              </a:rPr>
              <a:t>s náušnicemi mo. typu</a:t>
            </a:r>
          </a:p>
          <a:p>
            <a:pPr marL="0" indent="0" algn="l">
              <a:buNone/>
            </a:pPr>
            <a:r>
              <a:rPr lang="pl-PL" sz="20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</a:t>
            </a:r>
            <a:r>
              <a:rPr lang="pl-PL" sz="2000" b="1" i="0" u="none" strike="noStrike" baseline="0" dirty="0">
                <a:solidFill>
                  <a:srgbClr val="333333"/>
                </a:solidFill>
              </a:rPr>
              <a:t>bazilika sv. Jiří </a:t>
            </a:r>
          </a:p>
          <a:p>
            <a:pPr marL="0" indent="0" algn="l">
              <a:buNone/>
            </a:pPr>
            <a:r>
              <a:rPr lang="pl-PL" sz="2000" b="1" dirty="0">
                <a:solidFill>
                  <a:srgbClr val="333333"/>
                </a:solidFill>
              </a:rPr>
              <a:t>                                                                   rotunda sv. Víta</a:t>
            </a:r>
            <a:r>
              <a:rPr lang="pl-PL" sz="2000" b="1" i="0" u="none" strike="noStrike" baseline="0" dirty="0">
                <a:solidFill>
                  <a:srgbClr val="333333"/>
                </a:solidFill>
              </a:rPr>
              <a:t> </a:t>
            </a:r>
          </a:p>
          <a:p>
            <a:pPr marL="0" indent="0" algn="l">
              <a:buNone/>
            </a:pPr>
            <a:r>
              <a:rPr lang="pl-PL" sz="2000" b="0" i="0" u="none" strike="noStrike" baseline="0" dirty="0">
                <a:solidFill>
                  <a:srgbClr val="333333"/>
                </a:solidFill>
              </a:rPr>
              <a:t>                               –   </a:t>
            </a:r>
            <a:r>
              <a:rPr lang="pl-PL" sz="2000" b="1" i="0" u="none" strike="noStrike" baseline="0" dirty="0">
                <a:solidFill>
                  <a:srgbClr val="333333"/>
                </a:solidFill>
              </a:rPr>
              <a:t>Budeč</a:t>
            </a:r>
            <a:r>
              <a:rPr lang="pl-PL" sz="2000" b="0" i="0" u="none" strike="noStrike" baseline="0" dirty="0">
                <a:solidFill>
                  <a:srgbClr val="333333"/>
                </a:solidFill>
              </a:rPr>
              <a:t>: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rotunda sv. Petra </a:t>
            </a:r>
            <a:r>
              <a:rPr lang="cs-CZ" sz="2000" i="0" u="none" strike="noStrike" baseline="0" dirty="0">
                <a:solidFill>
                  <a:srgbClr val="333333"/>
                </a:solidFill>
              </a:rPr>
              <a:t>v knížecím dvorci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, 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zal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. Spytihněv (895–915), pohřebiště</a:t>
            </a:r>
          </a:p>
          <a:p>
            <a:pPr marL="0" indent="0" algn="l">
              <a:buNone/>
            </a:pPr>
            <a:r>
              <a:rPr lang="cs-CZ" sz="2000" b="0" i="0" u="none" strike="noStrike" baseline="0" dirty="0">
                <a:solidFill>
                  <a:srgbClr val="333333"/>
                </a:solidFill>
              </a:rPr>
              <a:t>                               –   </a:t>
            </a:r>
            <a:r>
              <a:rPr lang="cs-CZ" sz="2000" b="1" i="0" u="none" strike="noStrike" baseline="0" dirty="0">
                <a:solidFill>
                  <a:srgbClr val="FF0000"/>
                </a:solidFill>
              </a:rPr>
              <a:t>2.  dřevěné kaple v 1. pol. 10. stol.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:  Kouřim, Slaný-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Kvíček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(pohřební?, diskutované) </a:t>
            </a:r>
          </a:p>
          <a:p>
            <a:pPr marL="0" indent="0" algn="l">
              <a:buNone/>
            </a:pPr>
            <a:endParaRPr lang="cs-CZ" sz="2000" dirty="0">
              <a:solidFill>
                <a:srgbClr val="333333"/>
              </a:solidFill>
            </a:endParaRPr>
          </a:p>
          <a:p>
            <a:pPr algn="l"/>
            <a:r>
              <a:rPr lang="cs-CZ" sz="2000" dirty="0">
                <a:solidFill>
                  <a:srgbClr val="333333"/>
                </a:solidFill>
              </a:rPr>
              <a:t> </a:t>
            </a:r>
            <a:r>
              <a:rPr lang="cs-CZ" sz="2000" b="1" dirty="0">
                <a:solidFill>
                  <a:srgbClr val="FF0000"/>
                </a:solidFill>
              </a:rPr>
              <a:t>Církevní instituce   </a:t>
            </a:r>
            <a:r>
              <a:rPr lang="cs-CZ" sz="2000" dirty="0">
                <a:solidFill>
                  <a:srgbClr val="333333"/>
                </a:solidFill>
              </a:rPr>
              <a:t>–   </a:t>
            </a:r>
            <a:r>
              <a:rPr lang="cs-CZ" sz="2000" b="1" dirty="0">
                <a:solidFill>
                  <a:srgbClr val="333333"/>
                </a:solidFill>
              </a:rPr>
              <a:t>973</a:t>
            </a:r>
            <a:r>
              <a:rPr lang="cs-CZ" sz="2000" dirty="0">
                <a:solidFill>
                  <a:srgbClr val="333333"/>
                </a:solidFill>
              </a:rPr>
              <a:t>:  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pražské biskupství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333333"/>
                </a:solidFill>
              </a:rPr>
              <a:t>                                      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– 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973–976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:  benediktínský klášter</a:t>
            </a:r>
            <a:r>
              <a:rPr lang="pl-PL" sz="2000" b="0" i="0" u="none" strike="noStrike" baseline="0" dirty="0">
                <a:solidFill>
                  <a:srgbClr val="333333"/>
                </a:solidFill>
              </a:rPr>
              <a:t> sv. Jiři na Pražském hradě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 </a:t>
            </a:r>
          </a:p>
          <a:p>
            <a:pPr marL="0" indent="0" algn="l">
              <a:buNone/>
            </a:pPr>
            <a:r>
              <a:rPr lang="cs-CZ" sz="2000" b="0" i="0" u="none" strike="noStrike" baseline="0" dirty="0">
                <a:solidFill>
                  <a:srgbClr val="333333"/>
                </a:solidFill>
              </a:rPr>
              <a:t>                                       – 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992–993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:  benediktínský klášter v Břevnově </a:t>
            </a:r>
          </a:p>
        </p:txBody>
      </p:sp>
    </p:spTree>
    <p:extLst>
      <p:ext uri="{BB962C8B-B14F-4D97-AF65-F5344CB8AC3E}">
        <p14:creationId xmlns:p14="http://schemas.microsoft.com/office/powerpoint/2010/main" val="23745527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F42A13-113E-0477-30CD-7ABB82481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5" y="857250"/>
            <a:ext cx="11515725" cy="6000749"/>
          </a:xfrm>
        </p:spPr>
        <p:txBody>
          <a:bodyPr>
            <a:norm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Pohřební ritus   </a:t>
            </a:r>
            <a:r>
              <a:rPr lang="cs-CZ" sz="2000" dirty="0"/>
              <a:t>–   ubývání milodarů:  keramika, potraviny </a:t>
            </a:r>
          </a:p>
          <a:p>
            <a:pPr marL="0" indent="0">
              <a:buNone/>
            </a:pPr>
            <a:r>
              <a:rPr lang="cs-CZ" sz="2000" dirty="0"/>
              <a:t>                                 –   méně bojovnických pohřbů (kratší doba vkládání bojovnických atributů) 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–  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odlišný přístup k společenskému a symbolickému významu atributů (vliv křesťanství) 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  <a:latin typeface="EtelkaLight"/>
              </a:rPr>
              <a:t>                                   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–    Němětice v již. Č:   hradisko z 1. pol. 10. stol.:   100 hrotů šípů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                                                                           cennější zbraně se odnášely jako kořist </a:t>
            </a:r>
            <a:r>
              <a:rPr lang="cs-CZ" sz="2000" dirty="0"/>
              <a:t> 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b="1" dirty="0">
                <a:solidFill>
                  <a:srgbClr val="FF0000"/>
                </a:solidFill>
              </a:rPr>
              <a:t>Hmotná kultura   </a:t>
            </a:r>
            <a:r>
              <a:rPr lang="cs-CZ" sz="2000" dirty="0"/>
              <a:t>–   spojená s křesťanstvím: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křížky  –  závěsné se objevují se kolem přelomu 9. a 10. stol.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Slaný-</a:t>
            </a:r>
            <a:r>
              <a:rPr lang="cs-CZ" sz="2000" dirty="0" err="1"/>
              <a:t>Kvíček</a:t>
            </a:r>
            <a:r>
              <a:rPr lang="cs-CZ" sz="2000" dirty="0"/>
              <a:t>: olověný závěsný z pohřebiště (zkorodovaný)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Levý Hradec: 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karolinského původu</a:t>
            </a:r>
            <a:endParaRPr lang="cs-CZ" sz="2000" dirty="0"/>
          </a:p>
          <a:p>
            <a:pPr marL="0" indent="0" algn="l">
              <a:buNone/>
            </a:pPr>
            <a:r>
              <a:rPr lang="cs-CZ" sz="2000" b="0" i="0" u="none" strike="noStrike" baseline="0" dirty="0">
                <a:solidFill>
                  <a:srgbClr val="333333"/>
                </a:solidFill>
              </a:rPr>
              <a:t>                                                          Libice </a:t>
            </a:r>
            <a:r>
              <a:rPr lang="pl-PL" sz="2000" b="0" i="0" u="none" strike="noStrike" baseline="0" dirty="0">
                <a:solidFill>
                  <a:srgbClr val="333333"/>
                </a:solidFill>
              </a:rPr>
              <a:t>n. Cidlinou:  olověné torzo s analogiemi z Velke Moravy </a:t>
            </a:r>
          </a:p>
          <a:p>
            <a:pPr marL="0" indent="0" algn="l">
              <a:buNone/>
            </a:pPr>
            <a:r>
              <a:rPr lang="pl-PL" sz="2000" b="0" i="0" u="none" strike="noStrike" baseline="0" dirty="0">
                <a:solidFill>
                  <a:srgbClr val="333333"/>
                </a:solidFill>
              </a:rPr>
              <a:t>                                                      – 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na </a:t>
            </a:r>
            <a:r>
              <a:rPr lang="cs-CZ" sz="1800" b="0" i="0" u="none" strike="noStrike" baseline="0" dirty="0" err="1">
                <a:solidFill>
                  <a:srgbClr val="333333"/>
                </a:solidFill>
              </a:rPr>
              <a:t>gombících</a:t>
            </a:r>
            <a:r>
              <a:rPr lang="cs-CZ" sz="1800" dirty="0">
                <a:solidFill>
                  <a:srgbClr val="333333"/>
                </a:solidFill>
              </a:rPr>
              <a:t>: 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Praha-Hradčany, Královská zahrada</a:t>
            </a:r>
            <a:endParaRPr lang="cs-CZ" sz="1800" dirty="0">
              <a:solidFill>
                <a:srgbClr val="333333"/>
              </a:solidFill>
            </a:endParaRPr>
          </a:p>
          <a:p>
            <a:pPr marL="0" indent="0">
              <a:buNone/>
            </a:pPr>
            <a:r>
              <a:rPr lang="cs-CZ" sz="2000" b="0" i="0" u="none" strike="noStrike" baseline="0" dirty="0">
                <a:solidFill>
                  <a:srgbClr val="333333"/>
                </a:solidFill>
              </a:rPr>
              <a:t>                                             symbolika   –   ruky (pravice 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boži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?):  na 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gombíku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z Prahy-</a:t>
            </a:r>
            <a:r>
              <a:rPr lang="cs-CZ" sz="2000" dirty="0">
                <a:solidFill>
                  <a:srgbClr val="333333"/>
                </a:solidFill>
              </a:rPr>
              <a:t>Hradčan (</a:t>
            </a:r>
            <a:r>
              <a:rPr lang="cs-CZ" sz="2000" dirty="0" err="1">
                <a:solidFill>
                  <a:srgbClr val="333333"/>
                </a:solidFill>
              </a:rPr>
              <a:t>Lumbeho</a:t>
            </a:r>
            <a:r>
              <a:rPr lang="cs-CZ" sz="2000" dirty="0">
                <a:solidFill>
                  <a:srgbClr val="333333"/>
                </a:solidFill>
              </a:rPr>
              <a:t> zahrady)</a:t>
            </a:r>
            <a:endParaRPr lang="cs-CZ" sz="2000" b="0" i="0" u="none" strike="noStrike" baseline="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cs-CZ" sz="20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–   páva </a:t>
            </a:r>
          </a:p>
          <a:p>
            <a:pPr marL="0" indent="0" algn="l">
              <a:buNone/>
            </a:pPr>
            <a:r>
              <a:rPr lang="cs-CZ" sz="20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–   beránka:  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aqamanile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</a:t>
            </a:r>
            <a:r>
              <a:rPr lang="pl-PL" sz="2000" b="0" i="0" u="none" strike="noStrike" baseline="0" dirty="0">
                <a:solidFill>
                  <a:srgbClr val="333333"/>
                </a:solidFill>
              </a:rPr>
              <a:t>z Libice</a:t>
            </a:r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3934825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mapa&#10;&#10;Popis byl vytvořen automaticky">
            <a:extLst>
              <a:ext uri="{FF2B5EF4-FFF2-40B4-BE49-F238E27FC236}">
                <a16:creationId xmlns:a16="http://schemas.microsoft.com/office/drawing/2014/main" id="{B659FDDA-C32D-E6D5-CC03-C0676AE76A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t="19111" r="3112" b="8000"/>
          <a:stretch/>
        </p:blipFill>
        <p:spPr>
          <a:xfrm>
            <a:off x="843280" y="486730"/>
            <a:ext cx="10800080" cy="637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5584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3F2BCEEC-5769-B1E6-6BC3-AA8CA42EB86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06588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Maďaři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</a:t>
            </a:r>
            <a:endParaRPr lang="cs-CZ" altLang="cs-CZ" sz="2000" b="1" dirty="0">
              <a:solidFill>
                <a:srgbClr val="FF0000"/>
              </a:solidFill>
            </a:endParaRP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5A3CE65E-60AA-0AD2-82BE-3C2CE04BF37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33351" y="885825"/>
            <a:ext cx="12258674" cy="6108701"/>
          </a:xfrm>
        </p:spPr>
        <p:txBody>
          <a:bodyPr>
            <a:normAutofit/>
          </a:bodyPr>
          <a:lstStyle/>
          <a:p>
            <a:pPr marL="609600" indent="-609600">
              <a:defRPr/>
            </a:pPr>
            <a:r>
              <a:rPr lang="cs-CZ" altLang="cs-CZ" sz="1800" b="1" dirty="0">
                <a:latin typeface="Arial" panose="020B0604020202020204" pitchFamily="34" charset="0"/>
              </a:rPr>
              <a:t>6.stol.:  </a:t>
            </a:r>
            <a:r>
              <a:rPr lang="cs-CZ" altLang="cs-CZ" sz="1800" dirty="0">
                <a:latin typeface="Arial" panose="020B0604020202020204" pitchFamily="34" charset="0"/>
              </a:rPr>
              <a:t>nomádské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polousedlé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obyvatelstvo: ze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stř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. Uralu k jihu do stepí jižního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Zauralí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  <a:defRPr/>
            </a:pPr>
            <a:endParaRPr lang="cs-CZ" alt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>
              <a:defRPr/>
            </a:pPr>
            <a:r>
              <a:rPr lang="cs-CZ" altLang="cs-CZ" sz="2000" b="1" dirty="0">
                <a:cs typeface="Arial" panose="020B0604020202020204" pitchFamily="34" charset="0"/>
              </a:rPr>
              <a:t>Pol. 8. stol.  </a:t>
            </a:r>
            <a:r>
              <a:rPr lang="cs-CZ" altLang="cs-CZ" sz="2000" dirty="0">
                <a:cs typeface="Arial" panose="020B0604020202020204" pitchFamily="34" charset="0"/>
              </a:rPr>
              <a:t>–</a:t>
            </a:r>
            <a:r>
              <a:rPr lang="cs-CZ" altLang="cs-CZ" sz="2000" b="1" dirty="0">
                <a:cs typeface="Arial" panose="020B0604020202020204" pitchFamily="34" charset="0"/>
              </a:rPr>
              <a:t>   </a:t>
            </a:r>
            <a:r>
              <a:rPr lang="cs-CZ" sz="2000" dirty="0"/>
              <a:t>z jižního Uralu vyhnání </a:t>
            </a:r>
            <a:r>
              <a:rPr lang="cs-CZ" sz="2000" dirty="0" err="1"/>
              <a:t>Pečeněhy</a:t>
            </a:r>
            <a:r>
              <a:rPr lang="cs-CZ" sz="2000" dirty="0"/>
              <a:t> do dolního Povolží v sousedství Chazarů </a:t>
            </a:r>
            <a:endParaRPr lang="cs-CZ" altLang="cs-CZ" sz="2000" dirty="0"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–   osamostatnění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protomaďarského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etnika od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západoturkického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chazarského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kaganátu</a:t>
            </a: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dokládají:  kočovnické komplexy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pozdněkuštarenkovsko-karakupovského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typu: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  <a:defRPr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Sineglazovo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(mohylník, 1908),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Ujelce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Lagerevo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Karanajevo</a:t>
            </a: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cs-CZ" altLang="cs-CZ" sz="1800" dirty="0">
              <a:latin typeface="Arial" panose="020B0604020202020204" pitchFamily="34" charset="0"/>
            </a:endParaRPr>
          </a:p>
          <a:p>
            <a:pPr marL="609600" indent="-609600">
              <a:defRPr/>
            </a:pPr>
            <a:r>
              <a:rPr lang="cs-CZ" altLang="cs-CZ" sz="1800" b="1" dirty="0">
                <a:latin typeface="Arial" panose="020B0604020202020204" pitchFamily="34" charset="0"/>
              </a:rPr>
              <a:t>Poč. 9. stol.  </a:t>
            </a:r>
            <a:r>
              <a:rPr lang="cs-CZ" altLang="cs-CZ" sz="1800" dirty="0">
                <a:latin typeface="Arial" panose="020B0604020202020204" pitchFamily="34" charset="0"/>
              </a:rPr>
              <a:t>– 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posun do oblasti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vých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. od dolního Donu a Dněstru do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tzv.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Levedie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  <a:defRPr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Konstantin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Porfyrogenetos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:  podle uherského vůdce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Levediho</a:t>
            </a: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Geograf Bavorský:  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nazývá je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Ungare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a zemi Magna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Ungaria</a:t>
            </a: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>
              <a:defRPr/>
            </a:pPr>
            <a:r>
              <a:rPr lang="cs-CZ" altLang="cs-CZ" sz="1800" b="1" dirty="0">
                <a:latin typeface="Arial" panose="020B0604020202020204" pitchFamily="34" charset="0"/>
              </a:rPr>
              <a:t>Pol. 9. stol. </a:t>
            </a:r>
            <a:r>
              <a:rPr lang="cs-CZ" altLang="cs-CZ" sz="1800" dirty="0">
                <a:latin typeface="Arial" panose="020B0604020202020204" pitchFamily="34" charset="0"/>
              </a:rPr>
              <a:t>– posun do prostoru severně od Černého moře: tzv. </a:t>
            </a:r>
            <a:r>
              <a:rPr lang="cs-CZ" altLang="cs-CZ" sz="1800" dirty="0" err="1">
                <a:latin typeface="Arial" panose="020B0604020202020204" pitchFamily="34" charset="0"/>
              </a:rPr>
              <a:t>Atelkuzu</a:t>
            </a:r>
            <a:r>
              <a:rPr lang="cs-CZ" altLang="cs-CZ" sz="1800" dirty="0">
                <a:latin typeface="Arial" panose="020B0604020202020204" pitchFamily="34" charset="0"/>
              </a:rPr>
              <a:t>:  Meziříčí mezi Dněprem a Dněstrem</a:t>
            </a:r>
          </a:p>
          <a:p>
            <a:pPr marL="609600" indent="-609600">
              <a:defRPr/>
            </a:pPr>
            <a:r>
              <a:rPr lang="cs-CZ" altLang="cs-CZ" sz="1800" b="1" dirty="0">
                <a:latin typeface="Arial" panose="020B0604020202020204" pitchFamily="34" charset="0"/>
              </a:rPr>
              <a:t>902</a:t>
            </a:r>
            <a:r>
              <a:rPr lang="cs-CZ" altLang="cs-CZ" sz="1800" dirty="0">
                <a:latin typeface="Arial" panose="020B0604020202020204" pitchFamily="34" charset="0"/>
              </a:rPr>
              <a:t>  –  Moravané odrazili maďarský útok</a:t>
            </a:r>
          </a:p>
          <a:p>
            <a:pPr marL="609600" indent="-609600">
              <a:defRPr/>
            </a:pPr>
            <a:r>
              <a:rPr lang="cs-CZ" altLang="cs-CZ" sz="1800" b="1" dirty="0">
                <a:latin typeface="Arial" panose="020B0604020202020204" pitchFamily="34" charset="0"/>
              </a:rPr>
              <a:t>904</a:t>
            </a:r>
            <a:r>
              <a:rPr lang="cs-CZ" altLang="cs-CZ" sz="1800" dirty="0">
                <a:latin typeface="Arial" panose="020B0604020202020204" pitchFamily="34" charset="0"/>
              </a:rPr>
              <a:t>  –   likvidace maďarských vyjednavačů vůdce </a:t>
            </a:r>
            <a:r>
              <a:rPr lang="cs-CZ" altLang="cs-CZ" sz="1800" dirty="0" err="1">
                <a:latin typeface="Arial" panose="020B0604020202020204" pitchFamily="34" charset="0"/>
              </a:rPr>
              <a:t>Kusala</a:t>
            </a:r>
            <a:r>
              <a:rPr lang="cs-CZ" altLang="cs-CZ" sz="1800" dirty="0">
                <a:latin typeface="Arial" panose="020B0604020202020204" pitchFamily="34" charset="0"/>
              </a:rPr>
              <a:t> v Bavorsku</a:t>
            </a:r>
          </a:p>
          <a:p>
            <a:pPr marL="609600" indent="-609600">
              <a:defRPr/>
            </a:pPr>
            <a:r>
              <a:rPr lang="cs-CZ" altLang="cs-CZ" sz="1800" b="1" dirty="0">
                <a:latin typeface="Arial" panose="020B0604020202020204" pitchFamily="34" charset="0"/>
              </a:rPr>
              <a:t>905/6  </a:t>
            </a:r>
            <a:r>
              <a:rPr lang="cs-CZ" altLang="cs-CZ" sz="1800" dirty="0">
                <a:latin typeface="Arial" panose="020B0604020202020204" pitchFamily="34" charset="0"/>
              </a:rPr>
              <a:t>–  bitva v okolí Nitry (?)  </a:t>
            </a:r>
          </a:p>
          <a:p>
            <a:pPr marL="609600" indent="-609600">
              <a:defRPr/>
            </a:pPr>
            <a:r>
              <a:rPr lang="cs-CZ" altLang="cs-CZ" sz="1800" b="1" dirty="0">
                <a:latin typeface="Arial" panose="020B0604020202020204" pitchFamily="34" charset="0"/>
              </a:rPr>
              <a:t>907</a:t>
            </a:r>
            <a:r>
              <a:rPr lang="cs-CZ" altLang="cs-CZ" sz="1800" dirty="0">
                <a:latin typeface="Arial" panose="020B0604020202020204" pitchFamily="34" charset="0"/>
              </a:rPr>
              <a:t>  –  bitva u Bratislavy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EB849345-A787-C9C6-FE38-AA22C8279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2" t="18896" r="39752" b="14749"/>
          <a:stretch>
            <a:fillRect/>
          </a:stretch>
        </p:blipFill>
        <p:spPr bwMode="auto">
          <a:xfrm>
            <a:off x="230188" y="130175"/>
            <a:ext cx="4227512" cy="659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наконечники стрел из погребений VII-XIV вв. Южного Урала и Приуралья">
            <a:extLst>
              <a:ext uri="{FF2B5EF4-FFF2-40B4-BE49-F238E27FC236}">
                <a16:creationId xmlns:a16="http://schemas.microsoft.com/office/drawing/2014/main" id="{95CD3533-2BCB-4575-A0F8-2DDF41F51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634573"/>
            <a:ext cx="3488183" cy="522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Костяные обкладки луков">
            <a:extLst>
              <a:ext uri="{FF2B5EF4-FFF2-40B4-BE49-F238E27FC236}">
                <a16:creationId xmlns:a16="http://schemas.microsoft.com/office/drawing/2014/main" id="{333A1D7C-86FB-FAD3-8670-0057B1DEF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959" y="634573"/>
            <a:ext cx="3379566" cy="504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8C8A1082-CE90-4011-C1D9-AC7D831A4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7700" y="5891257"/>
            <a:ext cx="37719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aseline="0" dirty="0" err="1">
                <a:latin typeface="Arial" panose="020B0604020202020204" pitchFamily="34" charset="0"/>
              </a:rPr>
              <a:t>Рис</a:t>
            </a:r>
            <a:r>
              <a:rPr lang="cs-CZ" altLang="cs-CZ" sz="1600" baseline="0" dirty="0">
                <a:latin typeface="Arial" panose="020B0604020202020204" pitchFamily="34" charset="0"/>
              </a:rPr>
              <a:t>. 1. </a:t>
            </a:r>
            <a:r>
              <a:rPr lang="cs-CZ" altLang="cs-CZ" sz="1600" baseline="0" dirty="0" err="1">
                <a:latin typeface="Arial" panose="020B0604020202020204" pitchFamily="34" charset="0"/>
              </a:rPr>
              <a:t>Типы</a:t>
            </a:r>
            <a:r>
              <a:rPr lang="cs-CZ" altLang="cs-CZ" sz="1600" baseline="0" dirty="0">
                <a:latin typeface="Arial" panose="020B0604020202020204" pitchFamily="34" charset="0"/>
              </a:rPr>
              <a:t> </a:t>
            </a:r>
            <a:r>
              <a:rPr lang="cs-CZ" altLang="cs-CZ" sz="1600" baseline="0" dirty="0" err="1">
                <a:latin typeface="Arial" panose="020B0604020202020204" pitchFamily="34" charset="0"/>
              </a:rPr>
              <a:t>наконечников</a:t>
            </a:r>
            <a:r>
              <a:rPr lang="cs-CZ" altLang="cs-CZ" sz="1600" baseline="0" dirty="0">
                <a:latin typeface="Arial" panose="020B0604020202020204" pitchFamily="34" charset="0"/>
              </a:rPr>
              <a:t> </a:t>
            </a:r>
            <a:r>
              <a:rPr lang="cs-CZ" altLang="cs-CZ" sz="1600" baseline="0" dirty="0" err="1">
                <a:latin typeface="Arial" panose="020B0604020202020204" pitchFamily="34" charset="0"/>
              </a:rPr>
              <a:t>стрел</a:t>
            </a:r>
            <a:r>
              <a:rPr lang="cs-CZ" altLang="cs-CZ" sz="1600" baseline="0" dirty="0">
                <a:latin typeface="Arial" panose="020B0604020202020204" pitchFamily="34" charset="0"/>
              </a:rPr>
              <a:t> </a:t>
            </a:r>
            <a:r>
              <a:rPr lang="cs-CZ" altLang="cs-CZ" sz="1600" baseline="0" dirty="0" err="1">
                <a:latin typeface="Arial" panose="020B0604020202020204" pitchFamily="34" charset="0"/>
              </a:rPr>
              <a:t>из</a:t>
            </a:r>
            <a:r>
              <a:rPr lang="cs-CZ" altLang="cs-CZ" sz="1600" baseline="0" dirty="0"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aseline="0" dirty="0" err="1">
                <a:latin typeface="Arial" panose="020B0604020202020204" pitchFamily="34" charset="0"/>
              </a:rPr>
              <a:t>погребений</a:t>
            </a:r>
            <a:r>
              <a:rPr lang="cs-CZ" altLang="cs-CZ" sz="1600" baseline="0" dirty="0">
                <a:latin typeface="Arial" panose="020B0604020202020204" pitchFamily="34" charset="0"/>
              </a:rPr>
              <a:t> VII-XIV </a:t>
            </a:r>
            <a:r>
              <a:rPr lang="cs-CZ" altLang="cs-CZ" sz="1600" baseline="0" dirty="0" err="1">
                <a:latin typeface="Arial" panose="020B0604020202020204" pitchFamily="34" charset="0"/>
              </a:rPr>
              <a:t>вв</a:t>
            </a:r>
            <a:r>
              <a:rPr lang="cs-CZ" altLang="cs-CZ" sz="1600" baseline="0" dirty="0">
                <a:latin typeface="Arial" panose="020B0604020202020204" pitchFamily="34" charset="0"/>
              </a:rPr>
              <a:t>. </a:t>
            </a:r>
            <a:r>
              <a:rPr lang="cs-CZ" altLang="cs-CZ" sz="1600" baseline="0" dirty="0" err="1">
                <a:latin typeface="Arial" panose="020B0604020202020204" pitchFamily="34" charset="0"/>
              </a:rPr>
              <a:t>Южного</a:t>
            </a:r>
            <a:r>
              <a:rPr lang="cs-CZ" altLang="cs-CZ" sz="1600" baseline="0" dirty="0">
                <a:latin typeface="Arial" panose="020B0604020202020204" pitchFamily="34" charset="0"/>
              </a:rPr>
              <a:t> </a:t>
            </a:r>
            <a:r>
              <a:rPr lang="cs-CZ" altLang="cs-CZ" sz="1600" baseline="0" dirty="0" err="1">
                <a:latin typeface="Arial" panose="020B0604020202020204" pitchFamily="34" charset="0"/>
              </a:rPr>
              <a:t>Урала</a:t>
            </a:r>
            <a:endParaRPr lang="cs-CZ" altLang="cs-CZ" sz="1600" baseline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aseline="0" dirty="0">
                <a:latin typeface="Arial" panose="020B0604020202020204" pitchFamily="34" charset="0"/>
              </a:rPr>
              <a:t>и </a:t>
            </a:r>
            <a:r>
              <a:rPr lang="cs-CZ" altLang="cs-CZ" sz="1600" baseline="0" dirty="0" err="1">
                <a:latin typeface="Arial" panose="020B0604020202020204" pitchFamily="34" charset="0"/>
              </a:rPr>
              <a:t>Приуралья</a:t>
            </a:r>
            <a:r>
              <a:rPr lang="cs-CZ" altLang="cs-CZ" sz="1600" baseline="0" dirty="0">
                <a:latin typeface="Arial" panose="020B0604020202020204" pitchFamily="34" charset="0"/>
              </a:rPr>
              <a:t>. 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ED65957C-BEEA-5C2A-92E3-B09563C02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2247" y="6137479"/>
            <a:ext cx="356847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aseline="0" dirty="0" err="1">
                <a:latin typeface="Arial" panose="020B0604020202020204" pitchFamily="34" charset="0"/>
              </a:rPr>
              <a:t>Рис</a:t>
            </a:r>
            <a:r>
              <a:rPr lang="cs-CZ" altLang="cs-CZ" sz="1600" baseline="0" dirty="0">
                <a:latin typeface="Arial" panose="020B0604020202020204" pitchFamily="34" charset="0"/>
              </a:rPr>
              <a:t>. 2. </a:t>
            </a:r>
            <a:r>
              <a:rPr lang="cs-CZ" altLang="cs-CZ" sz="1600" baseline="0" dirty="0" err="1">
                <a:latin typeface="Arial" panose="020B0604020202020204" pitchFamily="34" charset="0"/>
              </a:rPr>
              <a:t>Костяные</a:t>
            </a:r>
            <a:r>
              <a:rPr lang="cs-CZ" altLang="cs-CZ" sz="1600" baseline="0" dirty="0">
                <a:latin typeface="Arial" panose="020B0604020202020204" pitchFamily="34" charset="0"/>
              </a:rPr>
              <a:t> </a:t>
            </a:r>
            <a:r>
              <a:rPr lang="cs-CZ" altLang="cs-CZ" sz="1600" baseline="0" dirty="0" err="1">
                <a:latin typeface="Arial" panose="020B0604020202020204" pitchFamily="34" charset="0"/>
              </a:rPr>
              <a:t>обкладки</a:t>
            </a:r>
            <a:r>
              <a:rPr lang="cs-CZ" altLang="cs-CZ" sz="1600" baseline="0" dirty="0">
                <a:latin typeface="Arial" panose="020B0604020202020204" pitchFamily="34" charset="0"/>
              </a:rPr>
              <a:t> </a:t>
            </a:r>
            <a:r>
              <a:rPr lang="cs-CZ" altLang="cs-CZ" sz="1600" baseline="0" dirty="0" err="1">
                <a:latin typeface="Arial" panose="020B0604020202020204" pitchFamily="34" charset="0"/>
              </a:rPr>
              <a:t>луков</a:t>
            </a:r>
            <a:r>
              <a:rPr lang="cs-CZ" altLang="cs-CZ" sz="1600" baseline="0" dirty="0">
                <a:latin typeface="Arial" panose="020B0604020202020204" pitchFamily="34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18332556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Nadpis 1">
            <a:extLst>
              <a:ext uri="{FF2B5EF4-FFF2-40B4-BE49-F238E27FC236}">
                <a16:creationId xmlns:a16="http://schemas.microsoft.com/office/drawing/2014/main" id="{660B36A2-795D-CFBA-4AA2-16A89107A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Staromaďarské nálezy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</a:t>
            </a:r>
            <a:r>
              <a:rPr lang="cs-CZ" altLang="cs-CZ" sz="2800" b="1" dirty="0">
                <a:solidFill>
                  <a:srgbClr val="FF0000"/>
                </a:solidFill>
              </a:rPr>
              <a:t>Čechy, Morava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EC52467-52FE-2BD4-3EEE-7E388D933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450" y="1343024"/>
            <a:ext cx="10934699" cy="55149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Kování </a:t>
            </a:r>
            <a:r>
              <a:rPr lang="cs-CZ" altLang="cs-CZ" sz="1800" b="1" dirty="0"/>
              <a:t> </a:t>
            </a:r>
            <a:r>
              <a:rPr lang="cs-CZ" altLang="cs-CZ" sz="1800" dirty="0"/>
              <a:t>– </a:t>
            </a:r>
            <a:r>
              <a:rPr lang="cs-CZ" altLang="cs-CZ" sz="1800" b="1" dirty="0"/>
              <a:t> Litoměřicko:   </a:t>
            </a:r>
            <a:r>
              <a:rPr lang="cs-CZ" altLang="cs-CZ" sz="1800" dirty="0"/>
              <a:t>největší kolekce staromaďarských kování na sever od  Karpatské kotliny (67 ks) </a:t>
            </a:r>
          </a:p>
          <a:p>
            <a:pPr>
              <a:buFontTx/>
              <a:buNone/>
              <a:defRPr/>
            </a:pPr>
            <a:r>
              <a:rPr lang="cs-CZ" altLang="cs-CZ" sz="1800" dirty="0"/>
              <a:t>                                                kování nemají analogie (kování držadla kožených tašek) </a:t>
            </a:r>
          </a:p>
          <a:p>
            <a:pPr>
              <a:buFontTx/>
              <a:buNone/>
              <a:defRPr/>
            </a:pPr>
            <a:r>
              <a:rPr lang="cs-CZ" altLang="cs-CZ" sz="1800" dirty="0"/>
              <a:t>                   –   </a:t>
            </a:r>
            <a:r>
              <a:rPr lang="cs-CZ" altLang="cs-CZ" sz="1800" b="1" dirty="0"/>
              <a:t>Rubín u Podbořan, Tismice </a:t>
            </a:r>
            <a:endParaRPr lang="cs-CZ" altLang="cs-CZ" sz="1800" dirty="0"/>
          </a:p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Kostěné předměty  </a:t>
            </a:r>
            <a:r>
              <a:rPr lang="cs-CZ" altLang="cs-CZ" sz="1800" dirty="0"/>
              <a:t>–  </a:t>
            </a:r>
            <a:r>
              <a:rPr lang="cs-CZ" altLang="cs-CZ" sz="1800" b="1" dirty="0"/>
              <a:t>Budeč:  </a:t>
            </a:r>
            <a:r>
              <a:rPr lang="cs-CZ" altLang="cs-CZ" sz="1800" dirty="0"/>
              <a:t> kostěné obložení reflexního luku (obr. 7/13)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</a:t>
            </a:r>
            <a:r>
              <a:rPr lang="cs-CZ" altLang="cs-CZ" sz="1800" b="1" dirty="0"/>
              <a:t>Libice:  </a:t>
            </a:r>
            <a:r>
              <a:rPr lang="cs-CZ" altLang="cs-CZ" sz="1800" dirty="0"/>
              <a:t> chránič dírek sedla (obr. 7/11)</a:t>
            </a:r>
          </a:p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Třmen</a:t>
            </a:r>
            <a:r>
              <a:rPr lang="cs-CZ" altLang="cs-CZ" sz="1800" b="1" dirty="0"/>
              <a:t>  –  Kolín:  </a:t>
            </a:r>
            <a:r>
              <a:rPr lang="cs-CZ" altLang="cs-CZ" sz="1800" dirty="0"/>
              <a:t>s dolů prohnutým stupátkem </a:t>
            </a:r>
            <a:r>
              <a:rPr lang="cs-CZ" altLang="cs-CZ" sz="1800" dirty="0" err="1"/>
              <a:t>char</a:t>
            </a:r>
            <a:r>
              <a:rPr lang="cs-CZ" altLang="cs-CZ" sz="1800" dirty="0"/>
              <a:t>. pro měkkou obuv nomádů</a:t>
            </a:r>
          </a:p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Udidlo, korál</a:t>
            </a:r>
            <a:r>
              <a:rPr lang="cs-CZ" altLang="cs-CZ" sz="1800" dirty="0"/>
              <a:t>  –  </a:t>
            </a:r>
            <a:r>
              <a:rPr lang="cs-CZ" altLang="cs-CZ" sz="1800" b="1" dirty="0"/>
              <a:t>Stavenice u Olomouce</a:t>
            </a:r>
          </a:p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Šavle</a:t>
            </a:r>
            <a:r>
              <a:rPr lang="cs-CZ" altLang="cs-CZ" sz="1800" dirty="0">
                <a:solidFill>
                  <a:srgbClr val="FF0000"/>
                </a:solidFill>
              </a:rPr>
              <a:t>  </a:t>
            </a:r>
            <a:r>
              <a:rPr lang="cs-CZ" altLang="cs-CZ" sz="1800" dirty="0"/>
              <a:t>–  </a:t>
            </a:r>
            <a:r>
              <a:rPr lang="cs-CZ" altLang="cs-CZ" sz="1800" b="1" dirty="0"/>
              <a:t>Nemilany u Olomouce </a:t>
            </a:r>
            <a:r>
              <a:rPr lang="cs-CZ" altLang="cs-CZ" sz="1800" dirty="0"/>
              <a:t>(poč. 10. stol.), Mikulčice</a:t>
            </a:r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Šipka s rozeklaným ostřím</a:t>
            </a:r>
            <a:r>
              <a:rPr lang="cs-CZ" sz="1800" dirty="0">
                <a:solidFill>
                  <a:srgbClr val="FF0000"/>
                </a:solidFill>
              </a:rPr>
              <a:t>  </a:t>
            </a:r>
            <a:r>
              <a:rPr lang="cs-CZ" sz="1800" dirty="0"/>
              <a:t>–  </a:t>
            </a:r>
            <a:r>
              <a:rPr lang="cs-CZ" sz="1800" b="1" dirty="0" err="1"/>
              <a:t>Pohansko</a:t>
            </a:r>
            <a:r>
              <a:rPr lang="cs-CZ" sz="1800" b="1" dirty="0"/>
              <a:t> u Břeclavi </a:t>
            </a:r>
            <a:r>
              <a:rPr lang="cs-CZ" sz="1800" dirty="0"/>
              <a:t>- Lesní školka</a:t>
            </a:r>
            <a:endParaRPr lang="cs-CZ" altLang="cs-CZ" sz="1800" dirty="0"/>
          </a:p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Šipky reflexního luku   </a:t>
            </a:r>
            <a:r>
              <a:rPr lang="cs-CZ" altLang="cs-CZ" sz="1800" b="1" dirty="0"/>
              <a:t>– </a:t>
            </a:r>
            <a:r>
              <a:rPr lang="cs-CZ" altLang="cs-CZ" sz="1800" dirty="0"/>
              <a:t> </a:t>
            </a:r>
            <a:r>
              <a:rPr lang="cs-CZ" altLang="cs-CZ" sz="1800" b="1" dirty="0"/>
              <a:t>Mikulčice (80 ks.)</a:t>
            </a:r>
            <a:r>
              <a:rPr lang="cs-CZ" altLang="cs-CZ" sz="1800" dirty="0"/>
              <a:t>, </a:t>
            </a:r>
            <a:r>
              <a:rPr lang="cs-CZ" altLang="cs-CZ" sz="1800" b="1" dirty="0"/>
              <a:t>Staré Zámky u Líšně</a:t>
            </a:r>
            <a:r>
              <a:rPr lang="cs-CZ" altLang="cs-CZ" sz="1800" dirty="0"/>
              <a:t>, </a:t>
            </a:r>
            <a:r>
              <a:rPr lang="cs-CZ" altLang="cs-CZ" sz="1800" b="1" dirty="0"/>
              <a:t>Hradec u Němětic</a:t>
            </a:r>
            <a:endParaRPr lang="cs-CZ" sz="1800" b="1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–  </a:t>
            </a:r>
            <a:r>
              <a:rPr lang="cs-CZ" sz="1800" b="1" dirty="0" err="1"/>
              <a:t>Pohansko</a:t>
            </a:r>
            <a:r>
              <a:rPr lang="cs-CZ" sz="1800" dirty="0"/>
              <a:t>:   ve velmožském dvorci pohřbeni muži s válečnými zraněními: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H 20 :   muž s 2 rombickými šipkami u klíční kosti a v pánvi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H 275:  nartex kostela:  muž s rombickou šipkou v hrudníku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–  doklad maďarských nájezdů na Velkou Moravu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buFontTx/>
              <a:buNone/>
              <a:defRPr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C721EC59-E78F-C439-FE1C-628F9493BB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6172" t="24722" r="35859" b="6528"/>
          <a:stretch/>
        </p:blipFill>
        <p:spPr>
          <a:xfrm>
            <a:off x="560387" y="0"/>
            <a:ext cx="4848226" cy="6781800"/>
          </a:xfrm>
          <a:prstGeom prst="rect">
            <a:avLst/>
          </a:prstGeom>
        </p:spPr>
      </p:pic>
      <p:pic>
        <p:nvPicPr>
          <p:cNvPr id="10" name="Obrázek 1">
            <a:extLst>
              <a:ext uri="{FF2B5EF4-FFF2-40B4-BE49-F238E27FC236}">
                <a16:creationId xmlns:a16="http://schemas.microsoft.com/office/drawing/2014/main" id="{D135E8F0-C3A0-40AE-4B8E-FC668519C2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85" t="16531" r="38931" b="21452"/>
          <a:stretch>
            <a:fillRect/>
          </a:stretch>
        </p:blipFill>
        <p:spPr bwMode="auto">
          <a:xfrm>
            <a:off x="8917248" y="1321416"/>
            <a:ext cx="3150727" cy="508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1">
            <a:extLst>
              <a:ext uri="{FF2B5EF4-FFF2-40B4-BE49-F238E27FC236}">
                <a16:creationId xmlns:a16="http://schemas.microsoft.com/office/drawing/2014/main" id="{CE51D2C6-FFAC-9F85-247C-281E5EF073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35" t="22974" r="37869" b="14563"/>
          <a:stretch>
            <a:fillRect/>
          </a:stretch>
        </p:blipFill>
        <p:spPr bwMode="auto">
          <a:xfrm>
            <a:off x="5620232" y="304800"/>
            <a:ext cx="3297016" cy="4866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22663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24516AC-355D-0121-C10D-E4739A1AE2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4844" t="19583" r="40000" b="15139"/>
          <a:stretch/>
        </p:blipFill>
        <p:spPr>
          <a:xfrm>
            <a:off x="1092200" y="120096"/>
            <a:ext cx="4533901" cy="6617807"/>
          </a:xfrm>
          <a:prstGeom prst="rect">
            <a:avLst/>
          </a:prstGeom>
        </p:spPr>
      </p:pic>
      <p:pic>
        <p:nvPicPr>
          <p:cNvPr id="4" name="Obrázek 1">
            <a:extLst>
              <a:ext uri="{FF2B5EF4-FFF2-40B4-BE49-F238E27FC236}">
                <a16:creationId xmlns:a16="http://schemas.microsoft.com/office/drawing/2014/main" id="{68F9322F-B415-466A-C1FD-0D35727616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38" t="24406" r="38931" b="14563"/>
          <a:stretch>
            <a:fillRect/>
          </a:stretch>
        </p:blipFill>
        <p:spPr bwMode="auto">
          <a:xfrm>
            <a:off x="6565900" y="120096"/>
            <a:ext cx="4176713" cy="681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B1EFE0B-FBBD-EFB6-4F91-7A5F17C7B1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07" t="19584" r="39062" b="23235"/>
          <a:stretch/>
        </p:blipFill>
        <p:spPr>
          <a:xfrm>
            <a:off x="466726" y="-39421"/>
            <a:ext cx="5796660" cy="689742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FE76462-95DC-A6D4-3D58-471DAD7E60BD}"/>
              </a:ext>
            </a:extLst>
          </p:cNvPr>
          <p:cNvSpPr txBox="1"/>
          <p:nvPr/>
        </p:nvSpPr>
        <p:spPr>
          <a:xfrm>
            <a:off x="6385814" y="757861"/>
            <a:ext cx="5260346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400" b="1" i="0" u="none" strike="noStrike" baseline="0" dirty="0">
                <a:solidFill>
                  <a:srgbClr val="FF0000"/>
                </a:solidFill>
                <a:latin typeface="EtelkaTextPro-Bold"/>
              </a:rPr>
              <a:t>Mikulčice – Valy</a:t>
            </a:r>
            <a:r>
              <a:rPr lang="cs-CZ" sz="2400" b="1" dirty="0">
                <a:solidFill>
                  <a:srgbClr val="FF0000"/>
                </a:solidFill>
                <a:latin typeface="EtelkaTextPro-Bold"/>
              </a:rPr>
              <a:t>:</a:t>
            </a:r>
            <a:endParaRPr lang="cs-CZ" sz="2400" b="1" i="0" u="none" strike="noStrike" baseline="0" dirty="0">
              <a:solidFill>
                <a:srgbClr val="FF0000"/>
              </a:solidFill>
              <a:latin typeface="EtelkaTextPro-Bold"/>
            </a:endParaRPr>
          </a:p>
          <a:p>
            <a:pPr algn="l"/>
            <a:endParaRPr lang="cs-CZ" sz="2400" b="1" i="0" u="none" strike="noStrike" baseline="0" dirty="0">
              <a:solidFill>
                <a:srgbClr val="FF0000"/>
              </a:solidFill>
              <a:latin typeface="EtelkaTextPro-Bold"/>
            </a:endParaRP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Situační plán aglomerace: 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1 – SZ brána předhradí;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2 – Z brána akropole; 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3 – SV brána akropole; 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4 – příkop mezi předhradím a akropolí; 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5 – příkop jižně od baziliky; 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6 – příkop mezi bazilikou a „palácem“; 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7 – palisádové ohrazení u baziliky (3. kostel); 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8 – stopy palisád nebo plotů u „paláce“;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 9 – cesta a palisáda kolem 4. kostela; 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10 – průběh zaniklých říčních ramen; 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11 – opevněni; 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12 – brána;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13 – most;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14 – příkop; 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15 – ohrazení; 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16 – pohřebiště, skupina hrobů; 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17 – prozkoumaná plocha; 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18 – terénní hrana; 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19 – zavedené číslování kostelů. </a:t>
            </a:r>
            <a:endParaRPr lang="cs-CZ" sz="16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0BD330D-43C2-0706-32D8-C5C69BA3A067}"/>
              </a:ext>
            </a:extLst>
          </p:cNvPr>
          <p:cNvSpPr txBox="1"/>
          <p:nvPr/>
        </p:nvSpPr>
        <p:spPr>
          <a:xfrm>
            <a:off x="3886200" y="3266240"/>
            <a:ext cx="678391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palác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978DCC9-66BF-2D29-4794-EC5107298723}"/>
              </a:ext>
            </a:extLst>
          </p:cNvPr>
          <p:cNvSpPr txBox="1"/>
          <p:nvPr/>
        </p:nvSpPr>
        <p:spPr>
          <a:xfrm>
            <a:off x="4863675" y="2505075"/>
            <a:ext cx="123232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šperkařská </a:t>
            </a:r>
          </a:p>
          <a:p>
            <a:r>
              <a:rPr lang="cs-CZ" dirty="0"/>
              <a:t>    dílna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956D78E-77E8-F093-F0B8-8E2388AC9825}"/>
              </a:ext>
            </a:extLst>
          </p:cNvPr>
          <p:cNvSpPr txBox="1"/>
          <p:nvPr/>
        </p:nvSpPr>
        <p:spPr>
          <a:xfrm>
            <a:off x="2742066" y="3829050"/>
            <a:ext cx="1029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akropole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E1B50BE-DC6C-381D-3B9A-C5595F7FC608}"/>
              </a:ext>
            </a:extLst>
          </p:cNvPr>
          <p:cNvSpPr txBox="1"/>
          <p:nvPr/>
        </p:nvSpPr>
        <p:spPr>
          <a:xfrm>
            <a:off x="1285825" y="2320409"/>
            <a:ext cx="1119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předhradí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EBA17A6-B45B-7465-769E-FB0B17243D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516" t="35945" r="23913" b="28919"/>
          <a:stretch/>
        </p:blipFill>
        <p:spPr>
          <a:xfrm>
            <a:off x="8877300" y="0"/>
            <a:ext cx="3314700" cy="193188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60E247D6-AB5C-50D0-6F98-942DD9D37A8A}"/>
              </a:ext>
            </a:extLst>
          </p:cNvPr>
          <p:cNvSpPr txBox="1"/>
          <p:nvPr/>
        </p:nvSpPr>
        <p:spPr>
          <a:xfrm>
            <a:off x="11101609" y="1562548"/>
            <a:ext cx="903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bazilika</a:t>
            </a:r>
          </a:p>
        </p:txBody>
      </p:sp>
    </p:spTree>
    <p:extLst>
      <p:ext uri="{BB962C8B-B14F-4D97-AF65-F5344CB8AC3E}">
        <p14:creationId xmlns:p14="http://schemas.microsoft.com/office/powerpoint/2010/main" val="32650302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Nadpis 1">
            <a:extLst>
              <a:ext uri="{FF2B5EF4-FFF2-40B4-BE49-F238E27FC236}">
                <a16:creationId xmlns:a16="http://schemas.microsoft.com/office/drawing/2014/main" id="{F1C31065-EEEF-E12D-591D-9431C3A86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757" y="88900"/>
            <a:ext cx="3189287" cy="901700"/>
          </a:xfrm>
        </p:spPr>
        <p:txBody>
          <a:bodyPr/>
          <a:lstStyle/>
          <a:p>
            <a:r>
              <a:rPr lang="cs-CZ" altLang="cs-CZ" sz="2400" b="1" dirty="0">
                <a:solidFill>
                  <a:srgbClr val="FF0000"/>
                </a:solidFill>
              </a:rPr>
              <a:t>Olomouc – Nemilany 1</a:t>
            </a:r>
            <a:br>
              <a:rPr lang="cs-CZ" altLang="cs-CZ" sz="2400" b="1" dirty="0">
                <a:solidFill>
                  <a:srgbClr val="FF0000"/>
                </a:solidFill>
              </a:rPr>
            </a:br>
            <a:r>
              <a:rPr lang="cs-CZ" altLang="cs-CZ" dirty="0">
                <a:solidFill>
                  <a:srgbClr val="FF0000"/>
                </a:solidFill>
              </a:rPr>
              <a:t>     </a:t>
            </a:r>
            <a:r>
              <a:rPr lang="cs-CZ" altLang="cs-CZ" sz="2400" b="1" dirty="0">
                <a:solidFill>
                  <a:srgbClr val="FF0000"/>
                </a:solidFill>
              </a:rPr>
              <a:t>„Na kopci“ </a:t>
            </a:r>
          </a:p>
        </p:txBody>
      </p:sp>
      <p:sp>
        <p:nvSpPr>
          <p:cNvPr id="89091" name="Zástupný symbol pro text 3">
            <a:extLst>
              <a:ext uri="{FF2B5EF4-FFF2-40B4-BE49-F238E27FC236}">
                <a16:creationId xmlns:a16="http://schemas.microsoft.com/office/drawing/2014/main" id="{00D96771-E06B-B463-EF2C-07486E29C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1950" y="1268413"/>
            <a:ext cx="5381625" cy="5586412"/>
          </a:xfrm>
        </p:spPr>
        <p:txBody>
          <a:bodyPr>
            <a:normAutofit fontScale="92500" lnSpcReduction="20000"/>
          </a:bodyPr>
          <a:lstStyle/>
          <a:p>
            <a:r>
              <a:rPr lang="cs-CZ" altLang="cs-CZ" b="1" dirty="0"/>
              <a:t>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1999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:  kostrové pohřebiště a osada z 9.- 10. stol.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54 H + 3 koňské</a:t>
            </a:r>
          </a:p>
          <a:p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Meč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– 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H 41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: ze svářkového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damasku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nápis: +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UlFBeRHt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+) 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–  na pravém boku mladého muže ve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vydřevené hrobové jámě 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(3,6 x 2 x 1,5 m, Z–V) 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Milodary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–  nůž, dřevěné vědro, vaječné skořápky</a:t>
            </a:r>
          </a:p>
          <a:p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Původ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–  porýnské dílny</a:t>
            </a:r>
          </a:p>
          <a:p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Šavle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– 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H 64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: u pravé ruky mladého muže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vé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vydřevené komoře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  (3,3x1,9x1,1 m,  Z–V)</a:t>
            </a:r>
          </a:p>
          <a:p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Milodary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–  hrot kopí (dolů), nůž, kosti kura dom.</a:t>
            </a:r>
          </a:p>
          <a:p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Původ: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prostředí JV Evropy </a:t>
            </a:r>
          </a:p>
          <a:p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(podobné –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Pečeněhové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či Bulhaři)</a:t>
            </a:r>
          </a:p>
        </p:txBody>
      </p:sp>
      <p:pic>
        <p:nvPicPr>
          <p:cNvPr id="89092" name="Zástupný symbol pro obsah 4">
            <a:extLst>
              <a:ext uri="{FF2B5EF4-FFF2-40B4-BE49-F238E27FC236}">
                <a16:creationId xmlns:a16="http://schemas.microsoft.com/office/drawing/2014/main" id="{7082C33B-B121-D765-9B31-2BF1ACC8E7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3" t="18500" r="30630" b="9641"/>
          <a:stretch>
            <a:fillRect/>
          </a:stretch>
        </p:blipFill>
        <p:spPr>
          <a:xfrm>
            <a:off x="5472850" y="0"/>
            <a:ext cx="6481026" cy="6858000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Zástupný symbol pro obsah 4">
            <a:extLst>
              <a:ext uri="{FF2B5EF4-FFF2-40B4-BE49-F238E27FC236}">
                <a16:creationId xmlns:a16="http://schemas.microsoft.com/office/drawing/2014/main" id="{5CA6967F-047C-069B-E8D2-72533E51C7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775" t="35432" r="31194" b="11511"/>
          <a:stretch>
            <a:fillRect/>
          </a:stretch>
        </p:blipFill>
        <p:spPr>
          <a:xfrm>
            <a:off x="7132638" y="241449"/>
            <a:ext cx="4392611" cy="6540563"/>
          </a:xfrm>
        </p:spPr>
      </p:pic>
      <p:sp>
        <p:nvSpPr>
          <p:cNvPr id="90116" name="Zástupný symbol pro text 3">
            <a:extLst>
              <a:ext uri="{FF2B5EF4-FFF2-40B4-BE49-F238E27FC236}">
                <a16:creationId xmlns:a16="http://schemas.microsoft.com/office/drawing/2014/main" id="{DB83266F-FD67-4AAE-E99E-095BCE4FD8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2975" y="649288"/>
            <a:ext cx="5419725" cy="6132724"/>
          </a:xfrm>
        </p:spPr>
        <p:txBody>
          <a:bodyPr>
            <a:normAutofit/>
          </a:bodyPr>
          <a:lstStyle/>
          <a:p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1999:   </a:t>
            </a:r>
            <a:r>
              <a:rPr lang="cs-CZ" altLang="cs-CZ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Nemilany – Kapitulní</a:t>
            </a:r>
          </a:p>
          <a:p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13 sídlištních jam:  chata, zásobnice, pec)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a část kulturní vrstvy z 10. stol. </a:t>
            </a:r>
          </a:p>
          <a:p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          Tzv. česká láhev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(typ III):  2. pol. 10. stol. 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–  souvisí s pronikáním Přemyslovců na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   Moravu za Boleslava I. či II. </a:t>
            </a:r>
          </a:p>
          <a:p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Olomouc-Slavonín 1 –  U hvězdárny</a:t>
            </a:r>
          </a:p>
          <a:p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:  pohřebiště z 11. stol., 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60H v pěti sevřených řadách 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(ovál  24 x 13 m) </a:t>
            </a:r>
          </a:p>
          <a:p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Ag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denárových ražeb, záušnice 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Uhry: krále Štěpán a Ondřej 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Čechy:  Spytihněv II.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Morava: Spytihněv I., Ota I Sličný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44EA4B3-828B-4390-152D-818B5DFD1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6" y="123950"/>
            <a:ext cx="11317983" cy="643438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5124891-067B-E471-0E1A-F8336E3602C1}"/>
              </a:ext>
            </a:extLst>
          </p:cNvPr>
          <p:cNvSpPr txBox="1"/>
          <p:nvPr/>
        </p:nvSpPr>
        <p:spPr>
          <a:xfrm>
            <a:off x="132436" y="3808393"/>
            <a:ext cx="16668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000" b="1" i="0" u="none" strike="noStrike" baseline="0" dirty="0">
                <a:latin typeface="GTAmerica-Regular"/>
              </a:rPr>
              <a:t> tři řady kůlů</a:t>
            </a:r>
          </a:p>
          <a:p>
            <a:pPr algn="l"/>
            <a:r>
              <a:rPr lang="cs-CZ" sz="2000" dirty="0">
                <a:latin typeface="GTAmerica-Regular"/>
              </a:rPr>
              <a:t>(lícová strana)</a:t>
            </a:r>
            <a:endParaRPr lang="cs-CZ" sz="20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BEB9BB0-186A-12A9-A520-2614A234A235}"/>
              </a:ext>
            </a:extLst>
          </p:cNvPr>
          <p:cNvSpPr txBox="1"/>
          <p:nvPr/>
        </p:nvSpPr>
        <p:spPr>
          <a:xfrm>
            <a:off x="7136345" y="5146851"/>
            <a:ext cx="1528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0" u="none" strike="noStrike" baseline="0" dirty="0">
                <a:latin typeface="GTAmerica-Regular"/>
              </a:rPr>
              <a:t>původní terén</a:t>
            </a:r>
            <a:endParaRPr lang="cs-CZ" b="1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A7684AF-1661-E155-FCC3-D964E8725929}"/>
              </a:ext>
            </a:extLst>
          </p:cNvPr>
          <p:cNvSpPr txBox="1"/>
          <p:nvPr/>
        </p:nvSpPr>
        <p:spPr>
          <a:xfrm>
            <a:off x="3294129" y="4725121"/>
            <a:ext cx="18669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sz="1800" b="1" i="0" u="none" strike="noStrike" baseline="0" dirty="0">
                <a:latin typeface="GTAmerica-Regular"/>
              </a:rPr>
              <a:t>Jílová vyrovnávka</a:t>
            </a:r>
            <a:endParaRPr lang="cs-CZ" b="1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76278ED-72C2-25F6-2A1B-A29DDF132764}"/>
              </a:ext>
            </a:extLst>
          </p:cNvPr>
          <p:cNvSpPr txBox="1"/>
          <p:nvPr/>
        </p:nvSpPr>
        <p:spPr>
          <a:xfrm>
            <a:off x="2095500" y="5893083"/>
            <a:ext cx="2276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b="1" i="0" u="none" strike="noStrike" baseline="0" dirty="0">
                <a:latin typeface="GTAmerica-Regular"/>
              </a:rPr>
              <a:t>Kamenná podezdívka</a:t>
            </a:r>
            <a:endParaRPr lang="cs-CZ" b="1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A609B709-B816-CC8E-815F-68B9CA5CCB3F}"/>
              </a:ext>
            </a:extLst>
          </p:cNvPr>
          <p:cNvSpPr txBox="1"/>
          <p:nvPr/>
        </p:nvSpPr>
        <p:spPr>
          <a:xfrm>
            <a:off x="3715004" y="3746287"/>
            <a:ext cx="102515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b="1" dirty="0"/>
              <a:t>čelní zeď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FE5DC7AA-87D0-19B4-2EFA-2227390B0928}"/>
              </a:ext>
            </a:extLst>
          </p:cNvPr>
          <p:cNvSpPr txBox="1"/>
          <p:nvPr/>
        </p:nvSpPr>
        <p:spPr>
          <a:xfrm>
            <a:off x="5976797" y="3746287"/>
            <a:ext cx="19237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800" b="1" i="0" u="none" strike="noStrike" baseline="0" dirty="0">
                <a:latin typeface="GTAmerica-Regular"/>
              </a:rPr>
              <a:t>dřevo-zemní jádro</a:t>
            </a:r>
            <a:endParaRPr lang="cs-CZ" b="1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9761612E-D42B-3BB7-01E8-DAE51F43874C}"/>
              </a:ext>
            </a:extLst>
          </p:cNvPr>
          <p:cNvSpPr txBox="1"/>
          <p:nvPr/>
        </p:nvSpPr>
        <p:spPr>
          <a:xfrm>
            <a:off x="10325479" y="2295525"/>
            <a:ext cx="1752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u="none" strike="noStrike" baseline="0" dirty="0">
                <a:latin typeface="GTAmerica-Regular"/>
              </a:rPr>
              <a:t>rub dřevěné </a:t>
            </a:r>
          </a:p>
          <a:p>
            <a:r>
              <a:rPr lang="cs-CZ" b="1" i="0" u="none" strike="noStrike" baseline="0" dirty="0">
                <a:latin typeface="GTAmerica-Regular"/>
              </a:rPr>
              <a:t>stěny hradby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47557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5A1C40-BA9D-B312-551B-FD885C355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50" y="476250"/>
            <a:ext cx="12277725" cy="668655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cs-CZ" b="1" dirty="0">
                <a:solidFill>
                  <a:srgbClr val="FF0000"/>
                </a:solidFill>
              </a:rPr>
              <a:t>Staré Město </a:t>
            </a:r>
            <a:r>
              <a:rPr lang="cs-CZ" dirty="0">
                <a:solidFill>
                  <a:srgbClr val="333333"/>
                </a:solidFill>
                <a:cs typeface="Calibri" panose="020F0502020204030204" pitchFamily="34" charset="0"/>
              </a:rPr>
              <a:t> </a:t>
            </a:r>
            <a:r>
              <a:rPr lang="cs-CZ" sz="2100" dirty="0">
                <a:solidFill>
                  <a:srgbClr val="333333"/>
                </a:solidFill>
                <a:cs typeface="Calibri" panose="020F0502020204030204" pitchFamily="34" charset="0"/>
              </a:rPr>
              <a:t>–  o</a:t>
            </a:r>
            <a:r>
              <a:rPr lang="cs-CZ" sz="21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lomoucký biskup Jindřich Zdík:   1141:  název „</a:t>
            </a:r>
            <a:r>
              <a:rPr lang="cs-CZ" sz="2100" b="0" i="0" u="none" strike="noStrike" baseline="0" dirty="0" err="1">
                <a:solidFill>
                  <a:srgbClr val="333333"/>
                </a:solidFill>
                <a:cs typeface="Calibri" panose="020F0502020204030204" pitchFamily="34" charset="0"/>
              </a:rPr>
              <a:t>Veligrad</a:t>
            </a:r>
            <a:r>
              <a:rPr lang="cs-CZ" sz="21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“</a:t>
            </a:r>
            <a:r>
              <a:rPr lang="cs-CZ" sz="2100" b="1" dirty="0">
                <a:solidFill>
                  <a:srgbClr val="FF0000"/>
                </a:solidFill>
              </a:rPr>
              <a:t>  </a:t>
            </a:r>
          </a:p>
          <a:p>
            <a:pPr marL="0" indent="0">
              <a:buNone/>
            </a:pPr>
            <a:r>
              <a:rPr lang="cs-CZ" sz="2100" b="1" dirty="0">
                <a:solidFill>
                  <a:srgbClr val="FF0000"/>
                </a:solidFill>
              </a:rPr>
              <a:t>                                     </a:t>
            </a:r>
            <a:r>
              <a:rPr lang="cs-CZ" sz="2100" dirty="0"/>
              <a:t>–  </a:t>
            </a:r>
            <a:r>
              <a:rPr lang="pl-PL" sz="2100" b="0" i="0" u="none" strike="noStrike" baseline="0" dirty="0">
                <a:solidFill>
                  <a:srgbClr val="333333"/>
                </a:solidFill>
              </a:rPr>
              <a:t>6./7. –  10. stol.:  s</a:t>
            </a:r>
            <a:r>
              <a:rPr lang="cs-CZ" sz="2100" b="0" i="0" u="none" strike="noStrike" baseline="0" dirty="0" err="1">
                <a:solidFill>
                  <a:srgbClr val="333333"/>
                </a:solidFill>
              </a:rPr>
              <a:t>taroměstsko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-uherskohradišťská aglomerace na březích Moravy:  cca 250 ha </a:t>
            </a:r>
          </a:p>
          <a:p>
            <a:pPr marL="0" indent="0" algn="l">
              <a:buNone/>
            </a:pPr>
            <a:r>
              <a:rPr lang="cs-CZ" sz="2100" dirty="0">
                <a:solidFill>
                  <a:srgbClr val="333333"/>
                </a:solidFill>
              </a:rPr>
              <a:t>                                     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–   </a:t>
            </a:r>
            <a:r>
              <a:rPr lang="cs-CZ" sz="2100" b="1" i="0" u="none" strike="noStrike" baseline="0" dirty="0">
                <a:solidFill>
                  <a:srgbClr val="FF0000"/>
                </a:solidFill>
              </a:rPr>
              <a:t>levý</a:t>
            </a:r>
            <a:r>
              <a:rPr lang="cs-CZ" sz="2100" b="1" i="0" strike="noStrike" baseline="0" dirty="0">
                <a:solidFill>
                  <a:srgbClr val="FF0000"/>
                </a:solidFill>
              </a:rPr>
              <a:t>:  Staré Město </a:t>
            </a:r>
          </a:p>
          <a:p>
            <a:pPr marL="0" indent="0" algn="l">
              <a:buNone/>
            </a:pPr>
            <a:r>
              <a:rPr lang="cs-CZ" sz="2100" b="0" i="0" u="none" strike="noStrike" baseline="0" dirty="0">
                <a:solidFill>
                  <a:srgbClr val="333333"/>
                </a:solidFill>
              </a:rPr>
              <a:t>                                                      „</a:t>
            </a:r>
            <a:r>
              <a:rPr lang="cs-CZ" sz="2100" b="1" i="0" u="none" strike="noStrike" baseline="0" dirty="0">
                <a:solidFill>
                  <a:srgbClr val="333333"/>
                </a:solidFill>
              </a:rPr>
              <a:t>Na </a:t>
            </a:r>
            <a:r>
              <a:rPr lang="cs-CZ" sz="2100" b="1" i="0" u="none" strike="noStrike" baseline="0" dirty="0" err="1">
                <a:solidFill>
                  <a:srgbClr val="333333"/>
                </a:solidFill>
              </a:rPr>
              <a:t>Valách</a:t>
            </a:r>
            <a:r>
              <a:rPr lang="cs-CZ" sz="2100" b="1" i="0" u="none" strike="noStrike" baseline="0" dirty="0">
                <a:solidFill>
                  <a:srgbClr val="333333"/>
                </a:solidFill>
              </a:rPr>
              <a:t>“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:  hradisko  cca 20 ha   9. stol.:  hradba s čelní zdí  (š. 10 m)</a:t>
            </a:r>
            <a:endParaRPr lang="cs-CZ" sz="210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cs-CZ" sz="2100" dirty="0">
                <a:solidFill>
                  <a:srgbClr val="333333"/>
                </a:solidFill>
              </a:rPr>
              <a:t>                                                                               předhradí:  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„Na Dvorku“</a:t>
            </a:r>
            <a:r>
              <a:rPr lang="cs-CZ" sz="2100" dirty="0">
                <a:solidFill>
                  <a:srgbClr val="333333"/>
                </a:solidFill>
              </a:rPr>
              <a:t>  (klenotnický areál), „Nad Haltýři“ (kovolitecký)     </a:t>
            </a:r>
          </a:p>
          <a:p>
            <a:pPr marL="0" indent="0" algn="l">
              <a:buNone/>
            </a:pPr>
            <a:r>
              <a:rPr lang="cs-CZ" sz="2100" dirty="0">
                <a:solidFill>
                  <a:srgbClr val="333333"/>
                </a:solidFill>
              </a:rPr>
              <a:t>                                                                               kostel s hřbitovem:  hroby elit (meče, šperky </a:t>
            </a:r>
            <a:r>
              <a:rPr lang="cs-CZ" sz="2100" dirty="0" err="1">
                <a:solidFill>
                  <a:srgbClr val="333333"/>
                </a:solidFill>
              </a:rPr>
              <a:t>veligradského</a:t>
            </a:r>
            <a:r>
              <a:rPr lang="cs-CZ" sz="2100" dirty="0">
                <a:solidFill>
                  <a:srgbClr val="333333"/>
                </a:solidFill>
              </a:rPr>
              <a:t> typu) </a:t>
            </a:r>
          </a:p>
          <a:p>
            <a:pPr marL="0" indent="0">
              <a:buNone/>
            </a:pPr>
            <a:r>
              <a:rPr lang="cs-CZ" sz="2100" dirty="0">
                <a:solidFill>
                  <a:srgbClr val="333333"/>
                </a:solidFill>
              </a:rPr>
              <a:t>                                                    </a:t>
            </a:r>
            <a:r>
              <a:rPr lang="cs-CZ" sz="2100" b="1" dirty="0">
                <a:solidFill>
                  <a:srgbClr val="333333"/>
                </a:solidFill>
              </a:rPr>
              <a:t>„Na dědině“</a:t>
            </a:r>
            <a:r>
              <a:rPr lang="cs-CZ" sz="2100" dirty="0">
                <a:solidFill>
                  <a:srgbClr val="333333"/>
                </a:solidFill>
              </a:rPr>
              <a:t>:  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palác (</a:t>
            </a:r>
            <a:r>
              <a:rPr lang="pt-BR" sz="2100" b="0" i="0" u="none" strike="noStrike" baseline="0" dirty="0">
                <a:solidFill>
                  <a:srgbClr val="333333"/>
                </a:solidFill>
              </a:rPr>
              <a:t>20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x</a:t>
            </a:r>
            <a:r>
              <a:rPr lang="pt-BR" sz="2100" b="0" i="0" u="none" strike="noStrike" baseline="0" dirty="0">
                <a:solidFill>
                  <a:srgbClr val="333333"/>
                </a:solidFill>
              </a:rPr>
              <a:t>10 m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)</a:t>
            </a:r>
          </a:p>
          <a:p>
            <a:pPr marL="0" indent="0">
              <a:buNone/>
            </a:pPr>
            <a:r>
              <a:rPr lang="cs-CZ" sz="2100" dirty="0">
                <a:solidFill>
                  <a:srgbClr val="333333"/>
                </a:solidFill>
              </a:rPr>
              <a:t>                                                                            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 rotunda (pod dnešním kostelem sv. Michaela),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2/3 9. – 12. stol.</a:t>
            </a:r>
          </a:p>
          <a:p>
            <a:pPr marL="0" indent="0">
              <a:buNone/>
            </a:pPr>
            <a:r>
              <a:rPr lang="cs-CZ" sz="21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       kámen, cihly (opus </a:t>
            </a:r>
            <a:r>
              <a:rPr lang="cs-CZ" sz="2100" b="0" i="0" u="none" strike="noStrike" baseline="0" dirty="0" err="1">
                <a:solidFill>
                  <a:srgbClr val="333333"/>
                </a:solidFill>
              </a:rPr>
              <a:t>spicatum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: klasové kladení)</a:t>
            </a:r>
          </a:p>
          <a:p>
            <a:pPr marL="0" indent="0">
              <a:buNone/>
            </a:pPr>
            <a:r>
              <a:rPr lang="cs-CZ" sz="2100" dirty="0">
                <a:solidFill>
                  <a:srgbClr val="333333"/>
                </a:solidFill>
              </a:rPr>
              <a:t>                                                                             2 řemeslnické areály:  </a:t>
            </a:r>
            <a:r>
              <a:rPr lang="pl-PL" sz="2100" b="0" i="0" u="none" strike="noStrike" baseline="0" dirty="0">
                <a:solidFill>
                  <a:srgbClr val="333333"/>
                </a:solidFill>
              </a:rPr>
              <a:t>„U Vita“, „Za Radnicí“</a:t>
            </a:r>
            <a:r>
              <a:rPr lang="cs-CZ" sz="2100" dirty="0">
                <a:solidFill>
                  <a:srgbClr val="333333"/>
                </a:solidFill>
              </a:rPr>
              <a:t> </a:t>
            </a:r>
          </a:p>
          <a:p>
            <a:pPr marL="0" indent="0" algn="l">
              <a:buNone/>
            </a:pPr>
            <a:r>
              <a:rPr lang="cs-CZ" sz="2100" dirty="0">
                <a:solidFill>
                  <a:srgbClr val="333333"/>
                </a:solidFill>
              </a:rPr>
              <a:t>                                                    </a:t>
            </a:r>
            <a:r>
              <a:rPr lang="cs-CZ" sz="2100" b="1" dirty="0"/>
              <a:t>„</a:t>
            </a:r>
            <a:r>
              <a:rPr lang="cs-CZ" sz="2100" b="1" dirty="0" err="1"/>
              <a:t>Špitálky</a:t>
            </a:r>
            <a:r>
              <a:rPr lang="cs-CZ" sz="2100" b="1" dirty="0"/>
              <a:t>“</a:t>
            </a:r>
            <a:r>
              <a:rPr lang="cs-CZ" sz="2100" dirty="0"/>
              <a:t>:  kostel 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místního velmože </a:t>
            </a:r>
            <a:r>
              <a:rPr lang="cs-CZ" sz="2100" dirty="0"/>
              <a:t>tvaru kříže, 1.p. 9.stol  (vlivy Bavorsko, </a:t>
            </a:r>
            <a:r>
              <a:rPr lang="cs-CZ" sz="2100" b="0" i="0" u="none" strike="noStrike" baseline="0" dirty="0" err="1">
                <a:solidFill>
                  <a:srgbClr val="333333"/>
                </a:solidFill>
              </a:rPr>
              <a:t>Aquileia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)</a:t>
            </a:r>
          </a:p>
          <a:p>
            <a:pPr marL="0" indent="0" algn="l">
              <a:buNone/>
            </a:pPr>
            <a:r>
              <a:rPr lang="cs-CZ" sz="2100" b="0" i="0" u="none" strike="noStrike" baseline="0" dirty="0">
                <a:solidFill>
                  <a:srgbClr val="333333"/>
                </a:solidFill>
              </a:rPr>
              <a:t>                                                    </a:t>
            </a:r>
            <a:r>
              <a:rPr lang="cs-CZ" sz="2100" b="1" i="0" u="none" strike="noStrike" baseline="0" dirty="0">
                <a:solidFill>
                  <a:srgbClr val="333333"/>
                </a:solidFill>
              </a:rPr>
              <a:t>Modrá  – „Na dílech“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:  kostel sv. Jana, 8/9. stol. (Bavorsko:  pasovský nebo salcburský vliv) </a:t>
            </a:r>
          </a:p>
          <a:p>
            <a:pPr marL="0" indent="0" algn="l">
              <a:buNone/>
            </a:pPr>
            <a:r>
              <a:rPr lang="pl-PL" sz="2100" b="0" i="0" u="none" strike="noStrike" baseline="0" dirty="0">
                <a:solidFill>
                  <a:srgbClr val="333333"/>
                </a:solidFill>
              </a:rPr>
              <a:t>                                     –   </a:t>
            </a:r>
            <a:r>
              <a:rPr lang="pl-PL" sz="2100" b="1" u="none" dirty="0">
                <a:solidFill>
                  <a:srgbClr val="FF0000"/>
                </a:solidFill>
              </a:rPr>
              <a:t>pravý</a:t>
            </a:r>
            <a:r>
              <a:rPr lang="pl-PL" sz="2100" b="1" i="0" strike="noStrike" baseline="0" dirty="0">
                <a:solidFill>
                  <a:srgbClr val="FF0000"/>
                </a:solidFill>
              </a:rPr>
              <a:t>:  Uherské Hradiště 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s ostrovem sv. Jiří (jádro města), „</a:t>
            </a:r>
            <a:r>
              <a:rPr lang="cs-CZ" sz="2100" b="0" i="0" u="none" strike="noStrike" baseline="0" dirty="0" err="1">
                <a:solidFill>
                  <a:srgbClr val="333333"/>
                </a:solidFill>
              </a:rPr>
              <a:t>předvelkomoravské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 hradiště“ (8. stol.)</a:t>
            </a:r>
            <a:endParaRPr lang="cs-CZ" sz="2100" dirty="0"/>
          </a:p>
          <a:p>
            <a:pPr marL="0" indent="0">
              <a:buNone/>
            </a:pPr>
            <a:r>
              <a:rPr lang="cs-CZ" sz="2100" dirty="0"/>
              <a:t>                                                   </a:t>
            </a:r>
            <a:r>
              <a:rPr lang="cs-CZ" sz="2100" b="1" dirty="0"/>
              <a:t>Sady</a:t>
            </a:r>
            <a:r>
              <a:rPr lang="cs-CZ" sz="2100" dirty="0"/>
              <a:t>:  </a:t>
            </a:r>
            <a:r>
              <a:rPr lang="cs-CZ" sz="2100" b="1" dirty="0"/>
              <a:t>„</a:t>
            </a:r>
            <a:r>
              <a:rPr lang="cs-CZ" sz="2100" b="1" dirty="0" err="1"/>
              <a:t>Špitálky</a:t>
            </a:r>
            <a:r>
              <a:rPr lang="cs-CZ" sz="2100" b="1" dirty="0"/>
              <a:t>“</a:t>
            </a:r>
            <a:r>
              <a:rPr lang="cs-CZ" sz="2100" dirty="0"/>
              <a:t>  </a:t>
            </a:r>
            <a:r>
              <a:rPr lang="cs-CZ" sz="2100" dirty="0">
                <a:solidFill>
                  <a:srgbClr val="333333"/>
                </a:solidFill>
              </a:rPr>
              <a:t>sakrální areál:    </a:t>
            </a:r>
          </a:p>
          <a:p>
            <a:pPr marL="0" indent="0">
              <a:buNone/>
            </a:pPr>
            <a:r>
              <a:rPr lang="cs-CZ" sz="2100" dirty="0">
                <a:solidFill>
                  <a:srgbClr val="333333"/>
                </a:solidFill>
              </a:rPr>
              <a:t>                                                                                    kostel P. Marie:  8/9. stol. půdorys kříže  (studna: piscina - baptisterium)</a:t>
            </a:r>
            <a:endParaRPr lang="cs-CZ" sz="2100" b="0" i="0" u="none" strike="noStrike" baseline="0" dirty="0">
              <a:solidFill>
                <a:srgbClr val="333333"/>
              </a:solidFill>
            </a:endParaRPr>
          </a:p>
          <a:p>
            <a:pPr marL="0" indent="0">
              <a:buNone/>
            </a:pPr>
            <a:r>
              <a:rPr lang="cs-CZ" sz="2100" dirty="0">
                <a:solidFill>
                  <a:srgbClr val="333333"/>
                </a:solidFill>
              </a:rPr>
              <a:t>                                                                                    halová stavba (L: d. 36 m) a roubené stavby</a:t>
            </a:r>
          </a:p>
          <a:p>
            <a:pPr marL="0" indent="0">
              <a:buNone/>
            </a:pPr>
            <a:r>
              <a:rPr lang="cs-CZ" sz="2100" dirty="0">
                <a:solidFill>
                  <a:srgbClr val="333333"/>
                </a:solidFill>
              </a:rPr>
              <a:t>                                                                                    nálezy: křížek, pisátka (církevní škola)</a:t>
            </a:r>
          </a:p>
          <a:p>
            <a:pPr marL="0" indent="0" algn="l">
              <a:buNone/>
            </a:pPr>
            <a:r>
              <a:rPr lang="cs-CZ" sz="2100" dirty="0">
                <a:solidFill>
                  <a:srgbClr val="333333"/>
                </a:solidFill>
              </a:rPr>
              <a:t>                                                  </a:t>
            </a:r>
            <a:endParaRPr lang="cs-CZ" sz="2100" dirty="0"/>
          </a:p>
        </p:txBody>
      </p:sp>
    </p:spTree>
    <p:extLst>
      <p:ext uri="{BB962C8B-B14F-4D97-AF65-F5344CB8AC3E}">
        <p14:creationId xmlns:p14="http://schemas.microsoft.com/office/powerpoint/2010/main" val="1188445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94E1FEB-3CF6-59DD-889A-0A8423ADB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628" y="-1"/>
            <a:ext cx="6823539" cy="680323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968DEFD-FA1D-2465-65AB-046D3F38B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27" y="3594622"/>
            <a:ext cx="2543403" cy="166196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60AD253-FD5B-3AD3-E55E-CB7B3A9FF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4167" y="4096405"/>
            <a:ext cx="4207833" cy="273634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2937DDA-EE64-51D3-C1CB-B7AE71088B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2350" y="5046490"/>
            <a:ext cx="2295097" cy="175674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D66A39EF-564F-D140-F66D-3CCD62576F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8812" y="-54770"/>
            <a:ext cx="1905712" cy="1268491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BFD74185-C3E6-12C3-2EBE-2987C30AE7BB}"/>
              </a:ext>
            </a:extLst>
          </p:cNvPr>
          <p:cNvSpPr txBox="1"/>
          <p:nvPr/>
        </p:nvSpPr>
        <p:spPr>
          <a:xfrm>
            <a:off x="-24855" y="1183602"/>
            <a:ext cx="1185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   Modrá</a:t>
            </a:r>
          </a:p>
          <a:p>
            <a:r>
              <a:rPr lang="cs-CZ" b="1" dirty="0"/>
              <a:t> Na dílech</a:t>
            </a:r>
          </a:p>
          <a:p>
            <a:endParaRPr lang="cs-CZ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A1646D6-D3A3-60F4-5E6C-AD295EC13A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7368" y="-1"/>
            <a:ext cx="3260309" cy="196637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BC85678B-3B3A-26C2-5BCF-174003CF9AC1}"/>
              </a:ext>
            </a:extLst>
          </p:cNvPr>
          <p:cNvSpPr txBox="1"/>
          <p:nvPr/>
        </p:nvSpPr>
        <p:spPr>
          <a:xfrm>
            <a:off x="10198883" y="482270"/>
            <a:ext cx="1393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Staré Město </a:t>
            </a:r>
          </a:p>
          <a:p>
            <a:r>
              <a:rPr lang="cs-CZ" b="1" dirty="0"/>
              <a:t>  Na </a:t>
            </a:r>
            <a:r>
              <a:rPr lang="cs-CZ" b="1" dirty="0" err="1"/>
              <a:t>valách</a:t>
            </a:r>
            <a:endParaRPr lang="cs-CZ" b="1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6768606-BEA2-6699-B61F-DAA4A71C9B63}"/>
              </a:ext>
            </a:extLst>
          </p:cNvPr>
          <p:cNvSpPr txBox="1"/>
          <p:nvPr/>
        </p:nvSpPr>
        <p:spPr>
          <a:xfrm>
            <a:off x="114901" y="3590195"/>
            <a:ext cx="940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Špitálky</a:t>
            </a:r>
            <a:endParaRPr lang="cs-CZ" b="1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07291291-F785-90D5-1551-1DA6C8ADBD1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5781"/>
          <a:stretch/>
        </p:blipFill>
        <p:spPr>
          <a:xfrm>
            <a:off x="7620001" y="1981948"/>
            <a:ext cx="3536260" cy="208493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528F4CCA-A4D6-459D-8293-D3D146F158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94710" y="3782059"/>
            <a:ext cx="1076992" cy="1308159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D9802E65-1285-8C42-370A-9612912DBFFD}"/>
              </a:ext>
            </a:extLst>
          </p:cNvPr>
          <p:cNvSpPr txBox="1"/>
          <p:nvPr/>
        </p:nvSpPr>
        <p:spPr>
          <a:xfrm>
            <a:off x="9225178" y="4163279"/>
            <a:ext cx="1814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Uherské Hradiště</a:t>
            </a:r>
          </a:p>
          <a:p>
            <a:r>
              <a:rPr lang="cs-CZ" b="1" dirty="0"/>
              <a:t>          Sady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DEB22C24-3A32-4A2C-61D1-21E7582FF744}"/>
              </a:ext>
            </a:extLst>
          </p:cNvPr>
          <p:cNvSpPr txBox="1"/>
          <p:nvPr/>
        </p:nvSpPr>
        <p:spPr>
          <a:xfrm>
            <a:off x="10895548" y="2378086"/>
            <a:ext cx="1393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Staré Město </a:t>
            </a:r>
          </a:p>
          <a:p>
            <a:r>
              <a:rPr lang="cs-CZ" b="1" dirty="0"/>
              <a:t>  Na dědině</a:t>
            </a:r>
          </a:p>
        </p:txBody>
      </p:sp>
    </p:spTree>
    <p:extLst>
      <p:ext uri="{BB962C8B-B14F-4D97-AF65-F5344CB8AC3E}">
        <p14:creationId xmlns:p14="http://schemas.microsoft.com/office/powerpoint/2010/main" val="448054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DF7F7F6D-C813-F833-9124-8E72C5BBC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-47578"/>
            <a:ext cx="7248525" cy="688977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6FC3C26-FC53-42E8-2FB8-B72C2F43DE1A}"/>
              </a:ext>
            </a:extLst>
          </p:cNvPr>
          <p:cNvSpPr txBox="1"/>
          <p:nvPr/>
        </p:nvSpPr>
        <p:spPr>
          <a:xfrm>
            <a:off x="533401" y="447675"/>
            <a:ext cx="1714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dirty="0">
                <a:latin typeface="FreightSansProMedium-Regular"/>
              </a:rPr>
              <a:t>T</a:t>
            </a:r>
            <a:r>
              <a:rPr lang="cs-CZ" sz="1800" b="0" i="0" u="none" strike="noStrike" baseline="0" dirty="0">
                <a:latin typeface="FreightSansProMedium-Regular"/>
              </a:rPr>
              <a:t>raťové názvy </a:t>
            </a:r>
          </a:p>
          <a:p>
            <a:pPr algn="l"/>
            <a:r>
              <a:rPr lang="cs-CZ" dirty="0">
                <a:latin typeface="FreightSansProMedium-Regular"/>
              </a:rPr>
              <a:t>  </a:t>
            </a:r>
            <a:r>
              <a:rPr lang="cs-CZ" sz="1800" b="0" i="0" u="none" strike="noStrike" baseline="0" dirty="0">
                <a:latin typeface="FreightSansProMedium-Regular"/>
              </a:rPr>
              <a:t>na katastru </a:t>
            </a:r>
          </a:p>
          <a:p>
            <a:pPr algn="l"/>
            <a:r>
              <a:rPr lang="cs-CZ" sz="1800" b="1" i="0" u="none" strike="noStrike" baseline="0" dirty="0">
                <a:latin typeface="FreightSansProMedium-Regular"/>
              </a:rPr>
              <a:t>Starého Města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50519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4D9054-FD89-0079-D15D-5945F0981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600075"/>
            <a:ext cx="11506200" cy="6191250"/>
          </a:xfrm>
        </p:spPr>
        <p:txBody>
          <a:bodyPr>
            <a:normAutofit fontScale="70000" lnSpcReduction="20000"/>
          </a:bodyPr>
          <a:lstStyle/>
          <a:p>
            <a:r>
              <a:rPr lang="cs-CZ" sz="3400" b="1" dirty="0" err="1">
                <a:solidFill>
                  <a:srgbClr val="FF0000"/>
                </a:solidFill>
              </a:rPr>
              <a:t>Pohansko</a:t>
            </a:r>
            <a:r>
              <a:rPr lang="cs-CZ" sz="3400" b="1" dirty="0">
                <a:solidFill>
                  <a:srgbClr val="FF0000"/>
                </a:solidFill>
              </a:rPr>
              <a:t> u Břeclavi   </a:t>
            </a:r>
            <a:r>
              <a:rPr lang="cs-CZ" sz="2600" b="1" dirty="0"/>
              <a:t>–</a:t>
            </a:r>
            <a:r>
              <a:rPr lang="cs-CZ" sz="2600" dirty="0"/>
              <a:t>   </a:t>
            </a:r>
            <a:r>
              <a:rPr lang="cs-CZ" sz="2600" b="1" dirty="0"/>
              <a:t>hradisko:  </a:t>
            </a:r>
            <a:r>
              <a:rPr lang="cs-CZ" sz="2600" dirty="0"/>
              <a:t> 28 ha   kontrola přechodu přes Dyji</a:t>
            </a:r>
          </a:p>
          <a:p>
            <a:pPr marL="0" indent="0">
              <a:buNone/>
            </a:pPr>
            <a:r>
              <a:rPr lang="cs-CZ" sz="2600" dirty="0"/>
              <a:t>                                                                                  J. Macháček:  </a:t>
            </a:r>
            <a:r>
              <a:rPr lang="cs-CZ" sz="2600" dirty="0" err="1">
                <a:effectLst/>
              </a:rPr>
              <a:t>munitio</a:t>
            </a:r>
            <a:r>
              <a:rPr lang="cs-CZ" sz="2600" dirty="0">
                <a:effectLst/>
              </a:rPr>
              <a:t>, emporium, </a:t>
            </a:r>
            <a:r>
              <a:rPr lang="cs-CZ" sz="2600" dirty="0" err="1">
                <a:effectLst/>
              </a:rPr>
              <a:t>palatium</a:t>
            </a:r>
            <a:endParaRPr lang="cs-CZ" sz="2600" dirty="0"/>
          </a:p>
          <a:p>
            <a:pPr marL="0" indent="0">
              <a:buNone/>
            </a:pPr>
            <a:r>
              <a:rPr lang="cs-CZ" sz="2600" dirty="0"/>
              <a:t>                                                              hradba:   80. léta 9. stol.; d. cca 2 km, š. </a:t>
            </a:r>
            <a:r>
              <a:rPr lang="cs-CZ" sz="2600" dirty="0">
                <a:effectLst/>
              </a:rPr>
              <a:t>6,5 m, v. 3 m </a:t>
            </a:r>
            <a:endParaRPr lang="cs-CZ" sz="2600" dirty="0"/>
          </a:p>
          <a:p>
            <a:pPr marL="0" indent="0">
              <a:buNone/>
            </a:pPr>
            <a:r>
              <a:rPr lang="cs-CZ" sz="2600" dirty="0"/>
              <a:t>                                                                               roštová konstrukce s čelní kamennou plentou, nahoře palisáda(?)</a:t>
            </a:r>
          </a:p>
          <a:p>
            <a:pPr marL="0" indent="0">
              <a:buNone/>
            </a:pPr>
            <a:r>
              <a:rPr lang="cs-CZ" sz="2600" dirty="0"/>
              <a:t>                                                              centrální plocha:   </a:t>
            </a:r>
            <a:r>
              <a:rPr lang="cs-CZ" sz="2600" dirty="0">
                <a:effectLst/>
              </a:rPr>
              <a:t>čtvercové usedlosti cca 40× 40 m</a:t>
            </a:r>
          </a:p>
          <a:p>
            <a:pPr marL="0" indent="0">
              <a:buNone/>
            </a:pPr>
            <a:r>
              <a:rPr lang="cs-CZ" sz="2600" dirty="0">
                <a:effectLst/>
              </a:rPr>
              <a:t>                                                                                               zahloubené a nadzemní objekty sloupové i srubové konstrukce</a:t>
            </a:r>
            <a:endParaRPr lang="cs-CZ" sz="2600" dirty="0"/>
          </a:p>
          <a:p>
            <a:pPr marL="0" indent="0">
              <a:buNone/>
            </a:pPr>
            <a:r>
              <a:rPr lang="cs-CZ" sz="2600" dirty="0"/>
              <a:t>                                                       </a:t>
            </a:r>
            <a:r>
              <a:rPr lang="cs-CZ" sz="2600" b="1" dirty="0"/>
              <a:t>–  </a:t>
            </a:r>
            <a:r>
              <a:rPr lang="cs-CZ" sz="2600" dirty="0"/>
              <a:t> V</a:t>
            </a:r>
            <a:r>
              <a:rPr lang="cs-CZ" sz="2600" b="1" dirty="0"/>
              <a:t>elmožský dvorec</a:t>
            </a:r>
            <a:r>
              <a:rPr lang="cs-CZ" sz="2600" dirty="0"/>
              <a:t>:  1 ha, 2. pol. 9. stol.;  palisádové opevnění</a:t>
            </a:r>
          </a:p>
          <a:p>
            <a:pPr marL="0" indent="0">
              <a:buNone/>
            </a:pPr>
            <a:r>
              <a:rPr lang="cs-CZ" sz="2600" dirty="0"/>
              <a:t>                                                            část:  </a:t>
            </a:r>
            <a:r>
              <a:rPr lang="cs-CZ" sz="2600" dirty="0">
                <a:effectLst/>
              </a:rPr>
              <a:t>rezidenční:  nadzemní stavby s kamennou podezdívkou</a:t>
            </a:r>
          </a:p>
          <a:p>
            <a:pPr marL="0" indent="0">
              <a:buNone/>
            </a:pPr>
            <a:r>
              <a:rPr lang="cs-CZ" sz="2600" dirty="0">
                <a:effectLst/>
              </a:rPr>
              <a:t>                                                                      shromažďovací:  nádvoří, naproti velké halové stavby na </a:t>
            </a:r>
            <a:r>
              <a:rPr lang="cs-CZ" sz="2600" dirty="0" err="1">
                <a:effectLst/>
              </a:rPr>
              <a:t>jv</a:t>
            </a:r>
            <a:r>
              <a:rPr lang="cs-CZ" sz="2600" dirty="0">
                <a:effectLst/>
              </a:rPr>
              <a:t>. straně</a:t>
            </a:r>
          </a:p>
          <a:p>
            <a:pPr marL="0" indent="0">
              <a:buNone/>
            </a:pPr>
            <a:r>
              <a:rPr lang="cs-CZ" sz="2600" dirty="0">
                <a:effectLst/>
              </a:rPr>
              <a:t>                                                                      sakrální:  </a:t>
            </a:r>
            <a:r>
              <a:rPr lang="cs-CZ" sz="2600" dirty="0"/>
              <a:t>jednolodní kostel s nartexem (předsíní):  </a:t>
            </a:r>
            <a:r>
              <a:rPr lang="cs-CZ" altLang="cs-CZ" sz="2600" dirty="0"/>
              <a:t>d. 18,65 m a š. 7,2 m</a:t>
            </a:r>
          </a:p>
          <a:p>
            <a:pPr marL="0" indent="0">
              <a:buNone/>
            </a:pPr>
            <a:r>
              <a:rPr lang="cs-CZ" sz="2600" dirty="0">
                <a:effectLst/>
              </a:rPr>
              <a:t>                                                                                       </a:t>
            </a:r>
            <a:r>
              <a:rPr lang="cs-CZ" sz="2600" dirty="0"/>
              <a:t>na místě starší kultovní ohrady</a:t>
            </a:r>
            <a:endParaRPr lang="cs-CZ" sz="2600" dirty="0">
              <a:effectLst/>
            </a:endParaRPr>
          </a:p>
          <a:p>
            <a:pPr marL="0" indent="0">
              <a:buNone/>
            </a:pPr>
            <a:r>
              <a:rPr lang="cs-CZ" sz="2600" dirty="0">
                <a:effectLst/>
              </a:rPr>
              <a:t>                                                                      funerální:  </a:t>
            </a:r>
            <a:r>
              <a:rPr lang="cs-CZ" sz="2600" dirty="0"/>
              <a:t>kostelní hřbitov:  407 H </a:t>
            </a:r>
            <a:endParaRPr lang="cs-CZ" sz="2600" dirty="0">
              <a:effectLst/>
            </a:endParaRPr>
          </a:p>
          <a:p>
            <a:pPr marL="0" indent="0">
              <a:buNone/>
            </a:pPr>
            <a:r>
              <a:rPr lang="cs-CZ" sz="2600" dirty="0">
                <a:effectLst/>
              </a:rPr>
              <a:t>                                                                      hospodářská:  </a:t>
            </a:r>
            <a:r>
              <a:rPr lang="cs-CZ" sz="2600" dirty="0"/>
              <a:t>řemeslnický areál v lesní školce (nástroje, polotovary, odpad) </a:t>
            </a:r>
          </a:p>
          <a:p>
            <a:pPr marL="0" indent="0">
              <a:buNone/>
            </a:pPr>
            <a:r>
              <a:rPr lang="cs-CZ" sz="1600" dirty="0">
                <a:effectLst/>
                <a:latin typeface="Arial" panose="020B0604020202020204" pitchFamily="34" charset="0"/>
              </a:rPr>
              <a:t>                                                                                                                                    </a:t>
            </a:r>
            <a:r>
              <a:rPr lang="cs-CZ" sz="2600" dirty="0">
                <a:effectLst/>
              </a:rPr>
              <a:t>kovolitectví, kovářství, </a:t>
            </a:r>
            <a:r>
              <a:rPr lang="cs-CZ" sz="2600" dirty="0" err="1">
                <a:effectLst/>
              </a:rPr>
              <a:t>kosťařství</a:t>
            </a:r>
            <a:r>
              <a:rPr lang="cs-CZ" sz="2600" dirty="0">
                <a:effectLst/>
              </a:rPr>
              <a:t>, textilnictví</a:t>
            </a:r>
            <a:endParaRPr lang="cs-CZ" sz="2600" dirty="0"/>
          </a:p>
          <a:p>
            <a:pPr marL="0" indent="0">
              <a:buNone/>
            </a:pPr>
            <a:r>
              <a:rPr lang="cs-CZ" sz="2600" dirty="0"/>
              <a:t>                                                     –   </a:t>
            </a:r>
            <a:r>
              <a:rPr lang="cs-CZ" sz="2600" b="1" dirty="0"/>
              <a:t>předhradí:</a:t>
            </a:r>
            <a:r>
              <a:rPr lang="cs-CZ" sz="2600" dirty="0"/>
              <a:t>   </a:t>
            </a:r>
            <a:r>
              <a:rPr lang="cs-CZ" sz="2600" dirty="0">
                <a:effectLst/>
              </a:rPr>
              <a:t>opevněna lehkými konstrukcemi (palisáda, val</a:t>
            </a:r>
            <a:endParaRPr lang="cs-CZ" sz="2600" dirty="0"/>
          </a:p>
          <a:p>
            <a:pPr marL="0" indent="0">
              <a:buNone/>
            </a:pPr>
            <a:r>
              <a:rPr lang="cs-CZ" sz="2600" b="1" dirty="0"/>
              <a:t>                                                                                severní:</a:t>
            </a:r>
            <a:r>
              <a:rPr lang="cs-CZ" sz="2600" dirty="0"/>
              <a:t>  2008:  rotunda, </a:t>
            </a:r>
            <a:r>
              <a:rPr lang="cs-CZ" altLang="cs-CZ" sz="2600" dirty="0"/>
              <a:t>2.pol. 9-poč. 10. stol.,  </a:t>
            </a:r>
            <a:r>
              <a:rPr lang="cs-CZ" sz="2600" dirty="0"/>
              <a:t>hřbitov 152 H  (militaria)</a:t>
            </a:r>
          </a:p>
          <a:p>
            <a:pPr marL="0" indent="0">
              <a:buNone/>
            </a:pPr>
            <a:r>
              <a:rPr lang="cs-CZ" sz="2600" dirty="0"/>
              <a:t>                                                                                </a:t>
            </a:r>
            <a:r>
              <a:rPr lang="cs-CZ" sz="2600" b="1" dirty="0"/>
              <a:t>jižní:  </a:t>
            </a:r>
            <a:r>
              <a:rPr lang="cs-CZ" sz="2600" dirty="0"/>
              <a:t>zahloubené objekty s pecí v rohu, pohřby:   200 H (bojovnické) </a:t>
            </a:r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r>
              <a:rPr lang="cs-CZ" sz="2600" dirty="0"/>
              <a:t>                                                     –   </a:t>
            </a:r>
            <a:r>
              <a:rPr lang="cs-CZ" sz="2600" b="1" dirty="0"/>
              <a:t>zánik:</a:t>
            </a:r>
            <a:r>
              <a:rPr lang="cs-CZ" sz="2600" dirty="0"/>
              <a:t>  stopy požáru, nartex kostela obýván ještě ve 2. pol. 9, stol. 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FC7BAAA-0D5C-7E44-0E43-8D378DDE7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02" y="3195375"/>
            <a:ext cx="2864445" cy="3762375"/>
          </a:xfrm>
          <a:prstGeom prst="rect">
            <a:avLst/>
          </a:prstGeom>
        </p:spPr>
      </p:pic>
      <p:pic>
        <p:nvPicPr>
          <p:cNvPr id="2" name="Obrázek 3">
            <a:extLst>
              <a:ext uri="{FF2B5EF4-FFF2-40B4-BE49-F238E27FC236}">
                <a16:creationId xmlns:a16="http://schemas.microsoft.com/office/drawing/2014/main" id="{B1C26DD0-32FA-939A-5AE9-3AAE317C7D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99" y="1166372"/>
            <a:ext cx="1672400" cy="186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969723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8115</TotalTime>
  <Words>4699</Words>
  <Application>Microsoft Office PowerPoint</Application>
  <PresentationFormat>Širokoúhlá obrazovka</PresentationFormat>
  <Paragraphs>478</Paragraphs>
  <Slides>41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11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53" baseType="lpstr">
      <vt:lpstr>Arial</vt:lpstr>
      <vt:lpstr>Calibri</vt:lpstr>
      <vt:lpstr>Calibri Light</vt:lpstr>
      <vt:lpstr>EtelkaLight</vt:lpstr>
      <vt:lpstr>EtelkaLight-Italic</vt:lpstr>
      <vt:lpstr>EtelkaTextPro</vt:lpstr>
      <vt:lpstr>EtelkaTextPro-Bold</vt:lpstr>
      <vt:lpstr>FreightSansProMedium-Regular</vt:lpstr>
      <vt:lpstr>GTAmerica-Regular</vt:lpstr>
      <vt:lpstr>TeimerLight</vt:lpstr>
      <vt:lpstr>Times New Roman</vt:lpstr>
      <vt:lpstr>Motiv Office</vt:lpstr>
      <vt:lpstr>Archeologie českých zemí</vt:lpstr>
      <vt:lpstr>                      Velkomoravská hradiště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Vývoj v Čechách</vt:lpstr>
      <vt:lpstr>                             Hradiště v Čechách</vt:lpstr>
      <vt:lpstr>                       Velkomoravský vliv v Čechách                                                      </vt:lpstr>
      <vt:lpstr>Prezentace aplikace PowerPoint</vt:lpstr>
      <vt:lpstr>Prezentace aplikace PowerPoint</vt:lpstr>
      <vt:lpstr>                                   Pohřebiště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Křesťanství v Čechách</vt:lpstr>
      <vt:lpstr>Prezentace aplikace PowerPoint</vt:lpstr>
      <vt:lpstr>Prezentace aplikace PowerPoint</vt:lpstr>
      <vt:lpstr>                                                Maďaři                                </vt:lpstr>
      <vt:lpstr>Prezentace aplikace PowerPoint</vt:lpstr>
      <vt:lpstr>                           Staromaďarské nálezy                                  Čechy, Morava</vt:lpstr>
      <vt:lpstr>Prezentace aplikace PowerPoint</vt:lpstr>
      <vt:lpstr>Prezentace aplikace PowerPoint</vt:lpstr>
      <vt:lpstr>Olomouc – Nemilany 1      „Na kopci“ 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Zaniklé vesnice</dc:title>
  <dc:creator>Kuklova</dc:creator>
  <cp:lastModifiedBy>tym0001</cp:lastModifiedBy>
  <cp:revision>120</cp:revision>
  <dcterms:created xsi:type="dcterms:W3CDTF">2017-01-31T16:06:48Z</dcterms:created>
  <dcterms:modified xsi:type="dcterms:W3CDTF">2025-10-06T01:01:10Z</dcterms:modified>
</cp:coreProperties>
</file>