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55" r:id="rId3"/>
    <p:sldId id="319" r:id="rId4"/>
    <p:sldId id="392" r:id="rId5"/>
    <p:sldId id="377" r:id="rId6"/>
    <p:sldId id="320" r:id="rId7"/>
    <p:sldId id="321" r:id="rId8"/>
    <p:sldId id="286" r:id="rId9"/>
    <p:sldId id="274" r:id="rId10"/>
    <p:sldId id="331" r:id="rId11"/>
    <p:sldId id="383" r:id="rId12"/>
    <p:sldId id="382" r:id="rId13"/>
    <p:sldId id="322" r:id="rId14"/>
    <p:sldId id="381" r:id="rId15"/>
    <p:sldId id="305" r:id="rId16"/>
    <p:sldId id="389" r:id="rId17"/>
    <p:sldId id="335" r:id="rId18"/>
    <p:sldId id="373" r:id="rId19"/>
    <p:sldId id="333" r:id="rId20"/>
    <p:sldId id="294" r:id="rId21"/>
    <p:sldId id="388" r:id="rId22"/>
    <p:sldId id="323" r:id="rId23"/>
    <p:sldId id="296" r:id="rId24"/>
    <p:sldId id="295" r:id="rId25"/>
    <p:sldId id="282" r:id="rId26"/>
    <p:sldId id="393" r:id="rId27"/>
    <p:sldId id="292" r:id="rId28"/>
    <p:sldId id="297" r:id="rId29"/>
    <p:sldId id="313" r:id="rId30"/>
    <p:sldId id="390" r:id="rId31"/>
    <p:sldId id="298" r:id="rId32"/>
    <p:sldId id="314" r:id="rId33"/>
    <p:sldId id="315" r:id="rId34"/>
    <p:sldId id="316" r:id="rId35"/>
    <p:sldId id="317" r:id="rId36"/>
    <p:sldId id="391" r:id="rId3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8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95AA13-AC44-AF3F-0ECF-C9B9239F81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8E63922-209D-A35A-7ED5-02775B1D83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6A4D4EA-E8DD-C563-5317-C58C87C9B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CBD9-9AB9-4285-A56A-85B22700B403}" type="datetimeFigureOut">
              <a:rPr lang="cs-CZ" smtClean="0"/>
              <a:t>21.09.2025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57B3959-2559-860A-8152-9AA2BCB4D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C02316E-4397-DBC6-FBB9-FA79F6642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E1819-E3C4-4164-885D-9B9ADC9C67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8059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248BDE-A079-6A68-C1F2-A15F38907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EA98A65-2B0B-8DF3-DA8B-580A31490E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32062E3-0978-8656-E28A-5E1828581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CBD9-9AB9-4285-A56A-85B22700B403}" type="datetimeFigureOut">
              <a:rPr lang="cs-CZ" smtClean="0"/>
              <a:t>21.09.2025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DEE2C07-AB24-C76B-D7F2-E23665C70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6012197-BBE6-46C0-2CE7-BC5080106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E1819-E3C4-4164-885D-9B9ADC9C67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7399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FCDECC9-2EDE-8253-F87D-0D840E2717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8620C51-91BE-0AD8-6354-30C03BDA78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B6FFC94-2FEF-38D5-1248-3996695DC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CBD9-9AB9-4285-A56A-85B22700B403}" type="datetimeFigureOut">
              <a:rPr lang="cs-CZ" smtClean="0"/>
              <a:t>21.09.2025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2F313CD-8A78-BFF3-2D72-8C4D973C5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766D7DD-2E69-35CD-3673-05EF72D04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E1819-E3C4-4164-885D-9B9ADC9C67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6373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BFB14F-02E5-514A-FBA8-181B65A32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0EB999-5E5F-1FE8-4A73-42CAA528F8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B9813B1-DEC5-B571-51C1-72F231D60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CBD9-9AB9-4285-A56A-85B22700B403}" type="datetimeFigureOut">
              <a:rPr lang="cs-CZ" smtClean="0"/>
              <a:t>21.09.2025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AEE0FCB-3AB3-D578-2264-585027726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E2A6544-E12C-7303-E1E5-40BC89441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E1819-E3C4-4164-885D-9B9ADC9C67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7841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543586-F246-E8EA-7DD2-BF152C19E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EF9E08A-DD5B-BDD3-BC7C-A5CD00B41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67AE3C9-0071-A8D1-899B-53A061BF6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CBD9-9AB9-4285-A56A-85B22700B403}" type="datetimeFigureOut">
              <a:rPr lang="cs-CZ" smtClean="0"/>
              <a:t>21.09.2025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8B0EC56-ADFC-0271-E85D-7325046AD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F15C0ED-5E59-B18D-1A80-B7F781998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E1819-E3C4-4164-885D-9B9ADC9C67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761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973C9E-EAE3-B1E1-9D20-65BB13D1D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BE2B54-5733-0812-441D-A18322BC14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EBDBCEB-8D99-F4AF-641D-0582A5549C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7938044-B88E-5A31-0D40-4A1C12C2B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CBD9-9AB9-4285-A56A-85B22700B403}" type="datetimeFigureOut">
              <a:rPr lang="cs-CZ" smtClean="0"/>
              <a:t>21.09.2025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082BDFC-15BD-2E24-713D-5AC2D760D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5BCC7EC-F580-69E1-4060-D1D169A9E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E1819-E3C4-4164-885D-9B9ADC9C67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6346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0A19AB-DEAC-9675-51A3-66A07A129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855D226-C45C-8A9E-4C6C-24CAFA047E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D623231-5414-173C-F96C-D24FF8F400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E484166-7C67-F854-086D-86B013C2B7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3A4B368-9501-2F8F-6814-A9D36B1359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6511865-4A30-46E0-D99F-A71B7ED6D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CBD9-9AB9-4285-A56A-85B22700B403}" type="datetimeFigureOut">
              <a:rPr lang="cs-CZ" smtClean="0"/>
              <a:t>21.09.2025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3A71E87-B6BE-D68D-4207-8CAA21E76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20FF415-0B7E-BE15-32F0-85FB6FAB9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E1819-E3C4-4164-885D-9B9ADC9C67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206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57B8A5-6255-F84E-A0CB-4E5929060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9FD57D3-01C8-6D21-A455-44E006B00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CBD9-9AB9-4285-A56A-85B22700B403}" type="datetimeFigureOut">
              <a:rPr lang="cs-CZ" smtClean="0"/>
              <a:t>21.09.2025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E12BDC3-B6FA-9C2D-ED17-8B5F646A4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22757CB-7CB2-86C6-5E57-9DD09BED5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E1819-E3C4-4164-885D-9B9ADC9C67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5984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54A6C33-D979-B4AD-CFCD-2CE9CE695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CBD9-9AB9-4285-A56A-85B22700B403}" type="datetimeFigureOut">
              <a:rPr lang="cs-CZ" smtClean="0"/>
              <a:t>21.09.2025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4D7C26A-4D20-C506-B648-8B22D59E2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DB3635C-6222-4A91-485F-8EC4C3928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E1819-E3C4-4164-885D-9B9ADC9C67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664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BDB355-03A2-517D-1BF7-99D313A26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55FC1E-CA52-BE79-EF4D-2E5CB2618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C3BCCFC-A381-09CD-7780-F0AD5DFA3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1C4536C-61B6-5231-67BF-98988EB7F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CBD9-9AB9-4285-A56A-85B22700B403}" type="datetimeFigureOut">
              <a:rPr lang="cs-CZ" smtClean="0"/>
              <a:t>21.09.2025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E6474E1-3DE0-9ED1-3DC9-C11D4828D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0BB94FE-AF1B-9523-571B-527921C2B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E1819-E3C4-4164-885D-9B9ADC9C67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7142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5B1C8A-C42E-A911-36F4-DA342FCE7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8982272-1456-5E8C-365B-9DFFAF02DE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2CF5FED-2ED7-D7AD-CB5E-7249463300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50FD794-1E9D-0E4C-6218-27E3FF6F4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CBD9-9AB9-4285-A56A-85B22700B403}" type="datetimeFigureOut">
              <a:rPr lang="cs-CZ" smtClean="0"/>
              <a:t>21.09.2025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5209C00-8FB6-F592-284A-1D8CA1BA8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E6215C6-7A8A-2C87-491D-EEC721394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E1819-E3C4-4164-885D-9B9ADC9C67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291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DE5D5D3-144A-BA50-F2C0-D0207E854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0416F65-3560-1E26-46A2-264E0341D5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CAF1908-8261-EB3A-5807-1CA9C7B096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0CBD9-9AB9-4285-A56A-85B22700B403}" type="datetimeFigureOut">
              <a:rPr lang="cs-CZ" smtClean="0"/>
              <a:t>21.09.2025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F719DBA-5777-602B-B298-CB9897208F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2AF0808-1283-FDCD-4C90-2158D4BEEC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E1819-E3C4-4164-885D-9B9ADC9C67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0957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65E5B9-62DB-663B-B6BE-D778CBF668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400" dirty="0">
                <a:effectLst/>
                <a:latin typeface="Times New Roman" panose="02020603050405020304" pitchFamily="18" charset="0"/>
                <a:ea typeface="TimesNewRomanPSMT"/>
              </a:rPr>
              <a:t>Metodologie archeologie středověku a novověku</a:t>
            </a:r>
            <a:b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cs-CZ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86B5725-5FA5-F797-0C42-42019D1116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cs-CZ" sz="3200" dirty="0">
                <a:effectLst/>
                <a:latin typeface="Times New Roman" panose="02020603050405020304" pitchFamily="18" charset="0"/>
                <a:ea typeface="TimesNewRomanPSMT"/>
              </a:rPr>
              <a:t>Předmět studia, chronologie, periodizace a datování.</a:t>
            </a:r>
            <a:endParaRPr lang="cs-CZ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8834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>
            <a:extLst>
              <a:ext uri="{FF2B5EF4-FFF2-40B4-BE49-F238E27FC236}">
                <a16:creationId xmlns:a16="http://schemas.microsoft.com/office/drawing/2014/main" id="{F46A351A-8933-50F6-4678-04ACB9CCC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9001"/>
            <a:ext cx="10515600" cy="1325563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FF0000"/>
                </a:solidFill>
              </a:rPr>
              <a:t>                                           Předmět studia </a:t>
            </a:r>
            <a:br>
              <a:rPr lang="cs-CZ" altLang="cs-CZ" sz="3200" b="1" dirty="0">
                <a:solidFill>
                  <a:srgbClr val="FF0000"/>
                </a:solidFill>
              </a:rPr>
            </a:br>
            <a:endParaRPr lang="cs-CZ" altLang="cs-CZ" sz="2000" b="1" dirty="0">
              <a:solidFill>
                <a:srgbClr val="FF0000"/>
              </a:solidFill>
            </a:endParaRPr>
          </a:p>
        </p:txBody>
      </p:sp>
      <p:sp>
        <p:nvSpPr>
          <p:cNvPr id="4099" name="Zástupný symbol pro obsah 2">
            <a:extLst>
              <a:ext uri="{FF2B5EF4-FFF2-40B4-BE49-F238E27FC236}">
                <a16:creationId xmlns:a16="http://schemas.microsoft.com/office/drawing/2014/main" id="{75EFFB49-2932-7B5C-9C54-812C35F03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1146"/>
            <a:ext cx="10922876" cy="518685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2000" b="1" dirty="0"/>
              <a:t>Problematika</a:t>
            </a:r>
            <a:r>
              <a:rPr lang="cs-CZ" altLang="cs-CZ" sz="2000" dirty="0"/>
              <a:t>   –   otázky spojené s materiální kulturou z hlediska hospodářských, společenských </a:t>
            </a:r>
          </a:p>
          <a:p>
            <a:pPr marL="0" indent="0" eaLnBrk="1" hangingPunct="1">
              <a:buNone/>
              <a:defRPr/>
            </a:pPr>
            <a:r>
              <a:rPr lang="cs-CZ" altLang="cs-CZ" sz="2000" dirty="0"/>
              <a:t>                                     a duchovních dějin lidské společnosti ve středověku a raném novověku </a:t>
            </a:r>
          </a:p>
          <a:p>
            <a:pPr marL="0" indent="0">
              <a:buNone/>
              <a:defRPr/>
            </a:pPr>
            <a:endParaRPr lang="cs-CZ" altLang="cs-CZ" sz="20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cs-CZ" altLang="cs-CZ" sz="2000" b="1" dirty="0">
                <a:solidFill>
                  <a:srgbClr val="FF0000"/>
                </a:solidFill>
              </a:rPr>
              <a:t>1.</a:t>
            </a:r>
            <a:r>
              <a:rPr lang="cs-CZ" altLang="cs-CZ" sz="2000" dirty="0"/>
              <a:t>  </a:t>
            </a:r>
            <a:r>
              <a:rPr lang="cs-CZ" altLang="cs-CZ" sz="2000" b="1" dirty="0">
                <a:solidFill>
                  <a:srgbClr val="FF0000"/>
                </a:solidFill>
              </a:rPr>
              <a:t>Vesnice</a:t>
            </a:r>
            <a:r>
              <a:rPr lang="cs-CZ" altLang="cs-CZ" sz="2000" dirty="0"/>
              <a:t>  –  vznik, dispozice, usedlosti, zástavba, polnosti</a:t>
            </a:r>
          </a:p>
          <a:p>
            <a:pPr marL="0" indent="0">
              <a:buNone/>
              <a:defRPr/>
            </a:pPr>
            <a:endParaRPr lang="cs-CZ" altLang="cs-CZ" sz="2000" dirty="0"/>
          </a:p>
          <a:p>
            <a:pPr>
              <a:defRPr/>
            </a:pPr>
            <a:r>
              <a:rPr lang="cs-CZ" altLang="cs-CZ" sz="2000" b="1" dirty="0">
                <a:solidFill>
                  <a:srgbClr val="FF0000"/>
                </a:solidFill>
              </a:rPr>
              <a:t>2.</a:t>
            </a:r>
            <a:r>
              <a:rPr lang="cs-CZ" altLang="cs-CZ" sz="2000" dirty="0"/>
              <a:t>  </a:t>
            </a:r>
            <a:r>
              <a:rPr lang="cs-CZ" altLang="cs-CZ" sz="2000" b="1" dirty="0">
                <a:solidFill>
                  <a:srgbClr val="FF0000"/>
                </a:solidFill>
              </a:rPr>
              <a:t>Panská sídla  </a:t>
            </a:r>
            <a:r>
              <a:rPr lang="cs-CZ" altLang="cs-CZ" sz="2000" dirty="0"/>
              <a:t>–  funkce, hradiska, hrady, tvrze, strážní fortifikace</a:t>
            </a:r>
          </a:p>
          <a:p>
            <a:pPr>
              <a:defRPr/>
            </a:pPr>
            <a:endParaRPr lang="cs-CZ" altLang="cs-CZ" sz="2000" dirty="0"/>
          </a:p>
          <a:p>
            <a:pPr>
              <a:defRPr/>
            </a:pPr>
            <a:r>
              <a:rPr lang="cs-CZ" altLang="cs-CZ" sz="2000" b="1" dirty="0">
                <a:solidFill>
                  <a:srgbClr val="FF0000"/>
                </a:solidFill>
              </a:rPr>
              <a:t>3.</a:t>
            </a:r>
            <a:r>
              <a:rPr lang="cs-CZ" altLang="cs-CZ" sz="2000" dirty="0"/>
              <a:t>  </a:t>
            </a:r>
            <a:r>
              <a:rPr lang="cs-CZ" altLang="cs-CZ" sz="2000" b="1" dirty="0">
                <a:solidFill>
                  <a:srgbClr val="FF0000"/>
                </a:solidFill>
              </a:rPr>
              <a:t>Města</a:t>
            </a:r>
            <a:r>
              <a:rPr lang="cs-CZ" altLang="cs-CZ" sz="2000" dirty="0"/>
              <a:t>  –  funkce, parcelace, zástavba, komunikace, řemesla</a:t>
            </a:r>
          </a:p>
          <a:p>
            <a:pPr>
              <a:defRPr/>
            </a:pPr>
            <a:endParaRPr lang="cs-CZ" altLang="cs-CZ" sz="2000" dirty="0"/>
          </a:p>
          <a:p>
            <a:pPr>
              <a:defRPr/>
            </a:pPr>
            <a:r>
              <a:rPr lang="cs-CZ" altLang="cs-CZ" sz="2000" b="1" dirty="0">
                <a:solidFill>
                  <a:srgbClr val="FF0000"/>
                </a:solidFill>
              </a:rPr>
              <a:t>4.</a:t>
            </a:r>
            <a:r>
              <a:rPr lang="cs-CZ" altLang="cs-CZ" sz="2000" dirty="0"/>
              <a:t>  </a:t>
            </a:r>
            <a:r>
              <a:rPr lang="cs-CZ" altLang="cs-CZ" sz="2000" b="1" dirty="0">
                <a:solidFill>
                  <a:srgbClr val="FF0000"/>
                </a:solidFill>
              </a:rPr>
              <a:t>Církevní sídla  </a:t>
            </a:r>
            <a:r>
              <a:rPr lang="cs-CZ" altLang="cs-CZ" sz="2000" dirty="0"/>
              <a:t>–  církevní organizace, kláštery, kostely a hřbitovy</a:t>
            </a:r>
          </a:p>
          <a:p>
            <a:pPr>
              <a:defRPr/>
            </a:pPr>
            <a:endParaRPr lang="cs-CZ" altLang="cs-CZ" sz="2000" dirty="0"/>
          </a:p>
          <a:p>
            <a:pPr>
              <a:defRPr/>
            </a:pPr>
            <a:r>
              <a:rPr lang="cs-CZ" altLang="cs-CZ" sz="2000" b="1" dirty="0">
                <a:solidFill>
                  <a:srgbClr val="FF0000"/>
                </a:solidFill>
              </a:rPr>
              <a:t>5.  Těžba a zpracování surovin  </a:t>
            </a:r>
            <a:r>
              <a:rPr lang="cs-CZ" altLang="cs-CZ" sz="2000" dirty="0"/>
              <a:t>–  hornické a zpracovatelské areály   </a:t>
            </a:r>
          </a:p>
          <a:p>
            <a:pPr>
              <a:defRPr/>
            </a:pPr>
            <a:endParaRPr lang="cs-CZ" altLang="cs-CZ" sz="2000" dirty="0"/>
          </a:p>
          <a:p>
            <a:pPr marL="0" indent="0">
              <a:buNone/>
              <a:defRPr/>
            </a:pPr>
            <a:endParaRPr lang="cs-CZ" altLang="cs-CZ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762904C8-A703-45E4-82BE-53C935DA6F7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866900" y="223345"/>
            <a:ext cx="84582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            </a:t>
            </a:r>
            <a:br>
              <a:rPr lang="cs-CZ" altLang="cs-CZ" sz="3200" b="1" dirty="0">
                <a:solidFill>
                  <a:srgbClr val="FF0000"/>
                </a:solidFill>
              </a:rPr>
            </a:br>
            <a:r>
              <a:rPr lang="cs-CZ" altLang="cs-CZ" sz="3200" b="1" dirty="0">
                <a:solidFill>
                  <a:srgbClr val="FF0000"/>
                </a:solidFill>
              </a:rPr>
              <a:t>              </a:t>
            </a:r>
            <a:r>
              <a:rPr lang="cs-CZ" altLang="cs-CZ" sz="3600" b="1" dirty="0">
                <a:solidFill>
                  <a:srgbClr val="FF0000"/>
                </a:solidFill>
              </a:rPr>
              <a:t>Základní problémové okruhy studia</a:t>
            </a:r>
            <a:br>
              <a:rPr lang="cs-CZ" altLang="cs-CZ" sz="3200" b="1" dirty="0">
                <a:solidFill>
                  <a:srgbClr val="FF0000"/>
                </a:solidFill>
              </a:rPr>
            </a:br>
            <a:r>
              <a:rPr lang="cs-CZ" altLang="cs-CZ" sz="3200" b="1" dirty="0">
                <a:solidFill>
                  <a:srgbClr val="FF0000"/>
                </a:solidFill>
              </a:rPr>
              <a:t>                                           </a:t>
            </a:r>
            <a:br>
              <a:rPr lang="cs-CZ" altLang="cs-CZ" sz="3200" b="1" dirty="0">
                <a:solidFill>
                  <a:srgbClr val="FF0000"/>
                </a:solidFill>
              </a:rPr>
            </a:br>
            <a:endParaRPr lang="cs-CZ" altLang="cs-CZ" sz="2400" b="1" dirty="0">
              <a:solidFill>
                <a:srgbClr val="FF0000"/>
              </a:solidFill>
            </a:endParaRP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6D898D22-CACF-7189-7F30-344AD4899F3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93986" y="1828800"/>
            <a:ext cx="11698014" cy="5029200"/>
          </a:xfrm>
        </p:spPr>
        <p:txBody>
          <a:bodyPr/>
          <a:lstStyle/>
          <a:p>
            <a:pPr eaLnBrk="1" hangingPunct="1"/>
            <a:r>
              <a:rPr lang="cs-CZ" altLang="cs-CZ" sz="2000" dirty="0"/>
              <a:t>1)     </a:t>
            </a:r>
            <a:r>
              <a:rPr lang="cs-CZ" altLang="cs-CZ" sz="2000" b="1" dirty="0">
                <a:solidFill>
                  <a:srgbClr val="FF0000"/>
                </a:solidFill>
              </a:rPr>
              <a:t>Přírodní poměry  </a:t>
            </a:r>
            <a:r>
              <a:rPr lang="cs-CZ" altLang="cs-CZ" sz="2000" dirty="0"/>
              <a:t>–  geomorfologie (utváření zemského povrchu), geologie, klima </a:t>
            </a:r>
          </a:p>
          <a:p>
            <a:pPr eaLnBrk="1" hangingPunct="1"/>
            <a:r>
              <a:rPr lang="cs-CZ" altLang="cs-CZ" sz="2000" dirty="0"/>
              <a:t>2)     </a:t>
            </a:r>
            <a:r>
              <a:rPr lang="cs-CZ" altLang="cs-CZ" sz="2000" b="1" dirty="0">
                <a:solidFill>
                  <a:srgbClr val="FF0000"/>
                </a:solidFill>
              </a:rPr>
              <a:t>Vývoj osídlení  </a:t>
            </a:r>
            <a:r>
              <a:rPr lang="cs-CZ" altLang="cs-CZ" sz="2000" dirty="0"/>
              <a:t>–  </a:t>
            </a:r>
            <a:r>
              <a:rPr lang="pl-PL" altLang="cs-CZ" sz="2000" dirty="0"/>
              <a:t>topografie, krajina, kolonizace, sídelní strategie</a:t>
            </a:r>
          </a:p>
          <a:p>
            <a:pPr eaLnBrk="1" hangingPunct="1"/>
            <a:r>
              <a:rPr lang="cs-CZ" altLang="cs-CZ" sz="2000" dirty="0"/>
              <a:t>3)     </a:t>
            </a:r>
            <a:r>
              <a:rPr lang="cs-CZ" altLang="cs-CZ" sz="2000" b="1" dirty="0">
                <a:solidFill>
                  <a:srgbClr val="FF0000"/>
                </a:solidFill>
              </a:rPr>
              <a:t>Vývoj sídelních struktur  </a:t>
            </a:r>
            <a:r>
              <a:rPr lang="cs-CZ" altLang="cs-CZ" sz="2000" dirty="0"/>
              <a:t>–  vesnické (rurální) osídlení</a:t>
            </a:r>
          </a:p>
          <a:p>
            <a:pPr eaLnBrk="1" hangingPunct="1"/>
            <a:r>
              <a:rPr lang="cs-CZ" altLang="cs-CZ" sz="2000" dirty="0"/>
              <a:t>4)     </a:t>
            </a:r>
            <a:r>
              <a:rPr lang="cs-CZ" altLang="cs-CZ" sz="2000" b="1" dirty="0">
                <a:solidFill>
                  <a:srgbClr val="FF0000"/>
                </a:solidFill>
              </a:rPr>
              <a:t>Vývoj fortifikační architektury</a:t>
            </a:r>
            <a:r>
              <a:rPr lang="cs-CZ" altLang="cs-CZ" sz="2000" dirty="0"/>
              <a:t>  –  raně středověká hradiska, hrady, hrádky, tvrze, strážní objekty   </a:t>
            </a:r>
          </a:p>
          <a:p>
            <a:pPr eaLnBrk="1" hangingPunct="1"/>
            <a:r>
              <a:rPr lang="cs-CZ" altLang="cs-CZ" sz="2000" dirty="0"/>
              <a:t>5)     </a:t>
            </a:r>
            <a:r>
              <a:rPr lang="cs-CZ" altLang="cs-CZ" sz="2000" b="1" dirty="0">
                <a:solidFill>
                  <a:srgbClr val="FF0000"/>
                </a:solidFill>
              </a:rPr>
              <a:t>Vývoj městského osídlení a urbanismus</a:t>
            </a:r>
            <a:r>
              <a:rPr lang="cs-CZ" altLang="cs-CZ" sz="2000" dirty="0"/>
              <a:t>  –  vznik, utváření a rozvoj měst </a:t>
            </a:r>
          </a:p>
          <a:p>
            <a:pPr eaLnBrk="1" hangingPunct="1"/>
            <a:r>
              <a:rPr lang="cs-CZ" altLang="cs-CZ" sz="2000" dirty="0"/>
              <a:t>6)     </a:t>
            </a:r>
            <a:r>
              <a:rPr lang="cs-CZ" altLang="cs-CZ" sz="2000" b="1" dirty="0">
                <a:solidFill>
                  <a:srgbClr val="FF0000"/>
                </a:solidFill>
              </a:rPr>
              <a:t>Výzkum sakrálních struktur  </a:t>
            </a:r>
            <a:r>
              <a:rPr lang="cs-CZ" altLang="cs-CZ" sz="2000" dirty="0"/>
              <a:t>–  církve, architektura, duchovní kultura, pohřební ritus </a:t>
            </a:r>
          </a:p>
          <a:p>
            <a:pPr eaLnBrk="1" hangingPunct="1"/>
            <a:r>
              <a:rPr lang="cs-CZ" altLang="cs-CZ" sz="2000" dirty="0"/>
              <a:t>7)     </a:t>
            </a:r>
            <a:r>
              <a:rPr lang="cs-CZ" altLang="cs-CZ" sz="2000" b="1" dirty="0">
                <a:solidFill>
                  <a:srgbClr val="FF0000"/>
                </a:solidFill>
              </a:rPr>
              <a:t>Řemeslná výroba, směna, obchod </a:t>
            </a:r>
            <a:r>
              <a:rPr lang="cs-CZ" altLang="cs-CZ" sz="2000" dirty="0"/>
              <a:t>–  výrobní odvětví (specializace), organizace, monetizace (mince)</a:t>
            </a:r>
          </a:p>
          <a:p>
            <a:pPr eaLnBrk="1" hangingPunct="1"/>
            <a:r>
              <a:rPr lang="cs-CZ" altLang="cs-CZ" sz="2000" dirty="0"/>
              <a:t>8)     </a:t>
            </a:r>
            <a:r>
              <a:rPr lang="cs-CZ" altLang="cs-CZ" sz="2000" b="1" dirty="0">
                <a:solidFill>
                  <a:srgbClr val="FF0000"/>
                </a:solidFill>
              </a:rPr>
              <a:t>Komunikace, doprava  </a:t>
            </a:r>
            <a:r>
              <a:rPr lang="cs-CZ" altLang="cs-CZ" sz="2000" dirty="0"/>
              <a:t>–  cesty, hranice, cla, mýta, způsob přepravy </a:t>
            </a:r>
          </a:p>
          <a:p>
            <a:pPr eaLnBrk="1" hangingPunct="1"/>
            <a:r>
              <a:rPr lang="cs-CZ" altLang="cs-CZ" sz="2000" dirty="0"/>
              <a:t>9)     </a:t>
            </a:r>
            <a:r>
              <a:rPr lang="cs-CZ" altLang="cs-CZ" sz="2000" b="1" dirty="0">
                <a:solidFill>
                  <a:srgbClr val="FF0000"/>
                </a:solidFill>
              </a:rPr>
              <a:t>Těžba a zpracování surovin  </a:t>
            </a:r>
            <a:r>
              <a:rPr lang="cs-CZ" altLang="cs-CZ" sz="2000" dirty="0"/>
              <a:t>–  důlní areály, hornická sídliště, zpracování železných a neželezných rud</a:t>
            </a:r>
          </a:p>
          <a:p>
            <a:pPr eaLnBrk="1" hangingPunct="1"/>
            <a:r>
              <a:rPr lang="cs-CZ" altLang="cs-CZ" sz="2000" dirty="0"/>
              <a:t>10)   </a:t>
            </a:r>
            <a:r>
              <a:rPr lang="cs-CZ" altLang="cs-CZ" sz="2000" b="1" dirty="0">
                <a:solidFill>
                  <a:srgbClr val="FF0000"/>
                </a:solidFill>
              </a:rPr>
              <a:t>Sociální diverzita  </a:t>
            </a:r>
            <a:r>
              <a:rPr lang="cs-CZ" altLang="cs-CZ" sz="2000" dirty="0"/>
              <a:t>–  rozdělení společnosti (</a:t>
            </a:r>
            <a:r>
              <a:rPr lang="cs-CZ" sz="2000" dirty="0" err="1"/>
              <a:t>oratores</a:t>
            </a:r>
            <a:r>
              <a:rPr lang="cs-CZ" sz="2000" dirty="0"/>
              <a:t>-duchovní; </a:t>
            </a:r>
            <a:r>
              <a:rPr lang="cs-CZ" sz="2000" dirty="0" err="1"/>
              <a:t>bellatores</a:t>
            </a:r>
            <a:r>
              <a:rPr lang="cs-CZ" sz="2000" dirty="0"/>
              <a:t>-šlechta; </a:t>
            </a:r>
            <a:r>
              <a:rPr lang="cs-CZ" sz="2000" dirty="0" err="1"/>
              <a:t>laboratores</a:t>
            </a:r>
            <a:r>
              <a:rPr lang="cs-CZ" sz="2000" dirty="0"/>
              <a:t>-poddaní)</a:t>
            </a:r>
            <a:endParaRPr lang="cs-CZ" altLang="cs-CZ" sz="2000" dirty="0"/>
          </a:p>
          <a:p>
            <a:pPr eaLnBrk="1" hangingPunct="1"/>
            <a:r>
              <a:rPr lang="cs-CZ" altLang="cs-CZ" sz="2000" dirty="0"/>
              <a:t>11)    </a:t>
            </a:r>
            <a:r>
              <a:rPr lang="cs-CZ" altLang="cs-CZ" sz="2000" b="1" dirty="0">
                <a:solidFill>
                  <a:srgbClr val="FF0000"/>
                </a:solidFill>
              </a:rPr>
              <a:t>Každodenní život</a:t>
            </a:r>
            <a:r>
              <a:rPr lang="cs-CZ" altLang="cs-CZ" sz="2000" dirty="0"/>
              <a:t>  –  sociální prostředí, hmotná kultura, trávení volného času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xfrm>
            <a:off x="1385456" y="115888"/>
            <a:ext cx="9642762" cy="1143000"/>
          </a:xfrm>
        </p:spPr>
        <p:txBody>
          <a:bodyPr/>
          <a:lstStyle/>
          <a:p>
            <a:pPr>
              <a:defRPr/>
            </a:pPr>
            <a:r>
              <a:rPr lang="cs-CZ" alt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</a:t>
            </a:r>
            <a:r>
              <a:rPr lang="cs-CZ" altLang="cs-CZ" sz="3200" b="1" dirty="0">
                <a:solidFill>
                  <a:srgbClr val="FF0000"/>
                </a:solidFill>
              </a:rPr>
              <a:t>Historické prameny</a:t>
            </a:r>
          </a:p>
        </p:txBody>
      </p:sp>
      <p:sp>
        <p:nvSpPr>
          <p:cNvPr id="26627" name="Rectangle 5"/>
          <p:cNvSpPr>
            <a:spLocks noGrp="1" noChangeArrowheads="1"/>
          </p:cNvSpPr>
          <p:nvPr>
            <p:ph idx="1"/>
          </p:nvPr>
        </p:nvSpPr>
        <p:spPr>
          <a:xfrm>
            <a:off x="493987" y="1258888"/>
            <a:ext cx="11698014" cy="5599112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endParaRPr lang="cs-CZ" altLang="cs-CZ" sz="1800" dirty="0"/>
          </a:p>
          <a:p>
            <a:pPr>
              <a:defRPr/>
            </a:pPr>
            <a:r>
              <a:rPr lang="cs-CZ" sz="2000" b="1" dirty="0">
                <a:solidFill>
                  <a:srgbClr val="FF0000"/>
                </a:solidFill>
              </a:rPr>
              <a:t>Prameny  </a:t>
            </a:r>
            <a:r>
              <a:rPr lang="cs-CZ" sz="2000" dirty="0"/>
              <a:t>–</a:t>
            </a:r>
            <a:r>
              <a:rPr lang="cs-CZ" sz="2000" b="1" dirty="0">
                <a:solidFill>
                  <a:srgbClr val="FF0000"/>
                </a:solidFill>
              </a:rPr>
              <a:t>  1.  nepsané:</a:t>
            </a:r>
            <a:r>
              <a:rPr lang="cs-CZ" sz="2000" b="1" dirty="0"/>
              <a:t>  hmotné  –  </a:t>
            </a:r>
            <a:r>
              <a:rPr lang="cs-CZ" sz="2000" dirty="0" err="1"/>
              <a:t>archeologizované</a:t>
            </a:r>
            <a:r>
              <a:rPr lang="cs-CZ" sz="2000" dirty="0"/>
              <a:t> pozůstatky antropogenní (lidské) činnosti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sz="2000" dirty="0"/>
              <a:t>                                                   a)  </a:t>
            </a:r>
            <a:r>
              <a:rPr lang="cs-CZ" sz="2000" b="1" dirty="0"/>
              <a:t>archeologické památky</a:t>
            </a:r>
            <a:r>
              <a:rPr lang="cs-CZ" sz="2000" dirty="0"/>
              <a:t>  –  všechny </a:t>
            </a:r>
            <a:r>
              <a:rPr lang="cs-CZ" altLang="cs-CZ" sz="2000" dirty="0"/>
              <a:t>pozůstatky lidské existence  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sz="2000" dirty="0"/>
              <a:t>                                                   b)  </a:t>
            </a:r>
            <a:r>
              <a:rPr lang="cs-CZ" sz="2000" b="1" dirty="0"/>
              <a:t>archeologické prameny  </a:t>
            </a:r>
            <a:r>
              <a:rPr lang="cs-CZ" sz="2000" dirty="0"/>
              <a:t>–  </a:t>
            </a:r>
            <a:r>
              <a:rPr lang="cs-CZ" altLang="cs-CZ" sz="2000" dirty="0"/>
              <a:t>předměty informující o lidské minulosti 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sz="2000" dirty="0"/>
              <a:t>                                                   c)  </a:t>
            </a:r>
            <a:r>
              <a:rPr lang="cs-CZ" sz="2000" b="1" dirty="0"/>
              <a:t>archeologické nálezy</a:t>
            </a:r>
            <a:r>
              <a:rPr lang="cs-CZ" sz="2000" dirty="0"/>
              <a:t>  –  </a:t>
            </a:r>
            <a:r>
              <a:rPr lang="cs-CZ" altLang="cs-CZ" sz="2000" dirty="0"/>
              <a:t>věci dokládající život člověka a jeho činnost v minulosti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cs-CZ" sz="2000" dirty="0"/>
          </a:p>
          <a:p>
            <a:pPr marL="0" indent="0">
              <a:buNone/>
              <a:defRPr/>
            </a:pPr>
            <a:r>
              <a:rPr lang="cs-CZ" sz="2000" dirty="0"/>
              <a:t>                          </a:t>
            </a:r>
            <a:r>
              <a:rPr lang="cs-CZ" sz="2000" b="1" dirty="0">
                <a:solidFill>
                  <a:srgbClr val="FF0000"/>
                </a:solidFill>
              </a:rPr>
              <a:t>2.  psané:  </a:t>
            </a:r>
            <a:r>
              <a:rPr lang="cs-CZ" sz="2000" b="1" dirty="0"/>
              <a:t>nehmotné </a:t>
            </a:r>
            <a:r>
              <a:rPr lang="cs-CZ" sz="2000" dirty="0"/>
              <a:t>(obsahem) –  písemné povahy</a:t>
            </a:r>
          </a:p>
          <a:p>
            <a:pPr marL="0" indent="0">
              <a:buNone/>
              <a:defRPr/>
            </a:pPr>
            <a:r>
              <a:rPr lang="cs-CZ" sz="2000" b="1" dirty="0"/>
              <a:t>                                              </a:t>
            </a:r>
            <a:r>
              <a:rPr lang="cs-CZ" sz="2000" dirty="0"/>
              <a:t>a)</a:t>
            </a:r>
            <a:r>
              <a:rPr lang="cs-CZ" sz="2000" b="1" dirty="0"/>
              <a:t>  </a:t>
            </a:r>
            <a:r>
              <a:rPr lang="cs-CZ" sz="2000" dirty="0"/>
              <a:t>psané (listiny, kroniky aj.)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    b)  tištěné  a)  prvotisky  (inkunábule, z lat. in </a:t>
            </a:r>
            <a:r>
              <a:rPr lang="cs-CZ" sz="2000" dirty="0" err="1"/>
              <a:t>cunabulis</a:t>
            </a:r>
            <a:r>
              <a:rPr lang="cs-CZ" sz="2000" dirty="0"/>
              <a:t>, tj. „v kolébce“)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                        b)  staré tisky  (od r. 1501)    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    c)  elektronické</a:t>
            </a:r>
          </a:p>
          <a:p>
            <a:pPr marL="0" indent="0">
              <a:buNone/>
              <a:defRPr/>
            </a:pPr>
            <a:endParaRPr lang="cs-CZ" sz="2000" dirty="0"/>
          </a:p>
          <a:p>
            <a:pPr marL="0" indent="0">
              <a:buNone/>
              <a:defRPr/>
            </a:pPr>
            <a:r>
              <a:rPr lang="cs-CZ" sz="2000" dirty="0"/>
              <a:t>                           </a:t>
            </a:r>
            <a:r>
              <a:rPr lang="cs-CZ" sz="2000" b="1" dirty="0">
                <a:solidFill>
                  <a:srgbClr val="FF0000"/>
                </a:solidFill>
              </a:rPr>
              <a:t>3.  ikonografické a kartografické   </a:t>
            </a:r>
            <a:r>
              <a:rPr lang="cs-CZ" sz="2000" dirty="0"/>
              <a:t>–   obrazové, historické mapy, plány</a:t>
            </a:r>
          </a:p>
          <a:p>
            <a:pPr marL="0" indent="0">
              <a:buNone/>
              <a:defRPr/>
            </a:pPr>
            <a:endParaRPr lang="cs-CZ" sz="2000" dirty="0"/>
          </a:p>
          <a:p>
            <a:pPr marL="0" indent="0">
              <a:buNone/>
              <a:defRPr/>
            </a:pPr>
            <a:r>
              <a:rPr lang="cs-CZ" sz="2000" dirty="0"/>
              <a:t>                           </a:t>
            </a:r>
            <a:r>
              <a:rPr lang="cs-CZ" sz="2000" dirty="0">
                <a:solidFill>
                  <a:srgbClr val="FF0000"/>
                </a:solidFill>
              </a:rPr>
              <a:t>4.  </a:t>
            </a:r>
            <a:r>
              <a:rPr lang="cs-CZ" sz="2000" b="1" dirty="0">
                <a:solidFill>
                  <a:srgbClr val="FF0000"/>
                </a:solidFill>
              </a:rPr>
              <a:t>jazykové</a:t>
            </a:r>
            <a:r>
              <a:rPr lang="cs-CZ" sz="2000" dirty="0">
                <a:solidFill>
                  <a:srgbClr val="FF0000"/>
                </a:solidFill>
              </a:rPr>
              <a:t>  </a:t>
            </a:r>
            <a:r>
              <a:rPr lang="cs-CZ" sz="2000" dirty="0"/>
              <a:t>–   lingvistické (zabývají se např. osobními nebo zeměpisnými jmény)</a:t>
            </a:r>
          </a:p>
          <a:p>
            <a:pPr marL="0" indent="0">
              <a:spcBef>
                <a:spcPts val="0"/>
              </a:spcBef>
              <a:buNone/>
            </a:pP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3347940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>
            <a:extLst>
              <a:ext uri="{FF2B5EF4-FFF2-40B4-BE49-F238E27FC236}">
                <a16:creationId xmlns:a16="http://schemas.microsoft.com/office/drawing/2014/main" id="{BBA7DDFD-6E38-06FC-3B34-49705A15A5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-79321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cs-CZ" alt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</a:t>
            </a:r>
            <a:r>
              <a:rPr lang="cs-CZ" altLang="cs-CZ" sz="3200" b="1" dirty="0">
                <a:solidFill>
                  <a:srgbClr val="FF0000"/>
                </a:solidFill>
              </a:rPr>
              <a:t>Archeologická metoda</a:t>
            </a:r>
          </a:p>
        </p:txBody>
      </p:sp>
      <p:sp>
        <p:nvSpPr>
          <p:cNvPr id="26627" name="Rectangle 5">
            <a:extLst>
              <a:ext uri="{FF2B5EF4-FFF2-40B4-BE49-F238E27FC236}">
                <a16:creationId xmlns:a16="http://schemas.microsoft.com/office/drawing/2014/main" id="{28A89B3A-6FCA-9B3C-7043-578EA8AA7DA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75354" y="1063679"/>
            <a:ext cx="11616646" cy="5794321"/>
          </a:xfrm>
        </p:spPr>
        <p:txBody>
          <a:bodyPr>
            <a:noAutofit/>
          </a:bodyPr>
          <a:lstStyle/>
          <a:p>
            <a:r>
              <a:rPr lang="cs-CZ" altLang="cs-CZ" sz="2000" dirty="0"/>
              <a:t>Pracovní postup vedoucí k získání vědeckých poznatků:  ověřování hypotéz (verifikace, z lat. </a:t>
            </a:r>
            <a:r>
              <a:rPr lang="cs-CZ" altLang="cs-CZ" sz="2000" dirty="0" err="1"/>
              <a:t>verus</a:t>
            </a:r>
            <a:r>
              <a:rPr lang="cs-CZ" altLang="cs-CZ" sz="2000" dirty="0"/>
              <a:t> pravý)</a:t>
            </a:r>
          </a:p>
          <a:p>
            <a:r>
              <a:rPr lang="cs-CZ" altLang="cs-CZ" sz="2000" dirty="0"/>
              <a:t>Způsob získávání informací z archeologických pramenů tj. cesta, kterou volíme k dosažení poznání</a:t>
            </a:r>
          </a:p>
          <a:p>
            <a:r>
              <a:rPr lang="cs-CZ" altLang="cs-CZ" sz="2000" dirty="0"/>
              <a:t>Jde o „</a:t>
            </a:r>
            <a:r>
              <a:rPr lang="cs-CZ" altLang="cs-CZ" sz="2000" dirty="0" err="1"/>
              <a:t>Know</a:t>
            </a:r>
            <a:r>
              <a:rPr lang="cs-CZ" altLang="cs-CZ" sz="2000" dirty="0"/>
              <a:t> </a:t>
            </a:r>
            <a:r>
              <a:rPr lang="cs-CZ" altLang="cs-CZ" sz="2000" dirty="0" err="1"/>
              <a:t>how</a:t>
            </a:r>
            <a:r>
              <a:rPr lang="cs-CZ" altLang="cs-CZ" sz="2000" dirty="0"/>
              <a:t>“ –  máme-li dostat správné odpovědi, musíme klást správné otázky</a:t>
            </a:r>
          </a:p>
          <a:p>
            <a:pPr>
              <a:buFontTx/>
              <a:buNone/>
            </a:pPr>
            <a:endParaRPr lang="cs-CZ" altLang="cs-CZ" sz="2000" dirty="0"/>
          </a:p>
          <a:p>
            <a:r>
              <a:rPr lang="cs-CZ" altLang="cs-CZ" sz="2000" b="1" dirty="0">
                <a:solidFill>
                  <a:srgbClr val="FF0000"/>
                </a:solidFill>
              </a:rPr>
              <a:t>Archeologické prameny    </a:t>
            </a:r>
            <a:r>
              <a:rPr lang="cs-CZ" altLang="cs-CZ" sz="2000" dirty="0"/>
              <a:t>–   představují empirická data, na jejichž základě se rekonstruuje minulost  </a:t>
            </a:r>
          </a:p>
          <a:p>
            <a:pPr marL="0" indent="0">
              <a:buNone/>
            </a:pPr>
            <a:r>
              <a:rPr lang="cs-CZ" altLang="cs-CZ" sz="2000" dirty="0"/>
              <a:t>                                                   –   </a:t>
            </a:r>
            <a:r>
              <a:rPr lang="cs-CZ" sz="2000" b="0" i="0" u="none" strike="noStrike" baseline="0" dirty="0"/>
              <a:t>předměty nebo soubory předmětů obsahující relevantní informaci</a:t>
            </a:r>
          </a:p>
          <a:p>
            <a:pPr marL="0" indent="0">
              <a:buNone/>
            </a:pPr>
            <a:r>
              <a:rPr lang="cs-CZ" sz="2000" b="1" i="0" u="none" strike="noStrike" baseline="0" dirty="0"/>
              <a:t>                                                   –   </a:t>
            </a:r>
            <a:r>
              <a:rPr lang="cs-CZ" sz="2000" b="0" i="0" u="none" strike="noStrike" baseline="0" dirty="0"/>
              <a:t>jsou nositeli řady vlastností a mívají symbolický význam </a:t>
            </a:r>
          </a:p>
          <a:p>
            <a:pPr marL="0" indent="0">
              <a:buNone/>
            </a:pPr>
            <a:r>
              <a:rPr lang="cs-CZ" sz="2000" b="0" i="0" u="none" strike="noStrike" baseline="0" dirty="0"/>
              <a:t>                                                   </a:t>
            </a:r>
            <a:r>
              <a:rPr lang="cs-CZ" sz="2000" b="1" i="0" u="none" strike="noStrike" baseline="0" dirty="0"/>
              <a:t>– </a:t>
            </a:r>
            <a:r>
              <a:rPr lang="cs-CZ" sz="2000" b="0" i="0" u="none" strike="noStrike" baseline="0" dirty="0"/>
              <a:t>  vypovídají o činnosti a chování člověka v rámci určitého společenství </a:t>
            </a:r>
          </a:p>
          <a:p>
            <a:pPr marL="0" indent="0">
              <a:buNone/>
            </a:pPr>
            <a:r>
              <a:rPr lang="cs-CZ" sz="2000" b="0" i="0" u="none" strike="noStrike" baseline="0" dirty="0"/>
              <a:t>                                                   </a:t>
            </a:r>
            <a:r>
              <a:rPr lang="cs-CZ" sz="2000" b="1" i="0" u="none" strike="noStrike" baseline="0" dirty="0"/>
              <a:t>–</a:t>
            </a:r>
            <a:r>
              <a:rPr lang="cs-CZ" sz="2000" b="0" i="0" u="none" strike="noStrike" baseline="0" dirty="0"/>
              <a:t>   odráží vliv životních podmínek a přírodního prostředí </a:t>
            </a:r>
            <a:endParaRPr lang="cs-CZ" altLang="cs-CZ" sz="2000" dirty="0"/>
          </a:p>
          <a:p>
            <a:pPr marL="0" indent="0">
              <a:buNone/>
            </a:pPr>
            <a:endParaRPr lang="cs-CZ" altLang="cs-CZ" sz="2000" dirty="0"/>
          </a:p>
          <a:p>
            <a:r>
              <a:rPr lang="cs-CZ" altLang="cs-CZ" sz="2000" b="1" dirty="0"/>
              <a:t>Analýza</a:t>
            </a:r>
            <a:r>
              <a:rPr lang="cs-CZ" altLang="cs-CZ" sz="2000" dirty="0"/>
              <a:t>  –  dokumentace (deskripce) a klasifikace (materiálové a morfologicko-typologické třídění)</a:t>
            </a:r>
            <a:endParaRPr lang="cs-CZ" altLang="cs-CZ" sz="2000" b="1" dirty="0"/>
          </a:p>
          <a:p>
            <a:r>
              <a:rPr lang="cs-CZ" altLang="cs-CZ" sz="2000" b="1" dirty="0"/>
              <a:t>Syntéza</a:t>
            </a:r>
            <a:r>
              <a:rPr lang="cs-CZ" altLang="cs-CZ" sz="2000" dirty="0"/>
              <a:t>  –  zjišťování pravidelností (struktur), tj. skládání faktů do celku   </a:t>
            </a:r>
          </a:p>
          <a:p>
            <a:r>
              <a:rPr lang="cs-CZ" altLang="cs-CZ" sz="2000" b="1" dirty="0"/>
              <a:t>Interpretace</a:t>
            </a:r>
            <a:r>
              <a:rPr lang="cs-CZ" altLang="cs-CZ" sz="2000" dirty="0"/>
              <a:t> –  získání historické výpovědi, tj. vysvětlení v rámci daného paradigmatu (koncepce)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B58B2F4D-A129-8DFC-3335-EC0C48B7CF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69916"/>
            <a:ext cx="10515600" cy="1325563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                                     Archeologické nálezy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8B6BA18C-A467-7DE1-C37D-50622410C97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199" y="1825624"/>
            <a:ext cx="10997629" cy="5111203"/>
          </a:xfrm>
        </p:spPr>
        <p:txBody>
          <a:bodyPr/>
          <a:lstStyle/>
          <a:p>
            <a:pPr eaLnBrk="1" hangingPunct="1"/>
            <a:r>
              <a:rPr lang="cs-CZ" altLang="cs-CZ" sz="2000" b="1" dirty="0"/>
              <a:t>Lidské výtvory (artefakty), které byly vyřazeny ze živé kultury:  </a:t>
            </a:r>
          </a:p>
          <a:p>
            <a:pPr eaLnBrk="1" hangingPunct="1">
              <a:buFontTx/>
              <a:buNone/>
            </a:pPr>
            <a:endParaRPr lang="cs-CZ" altLang="cs-CZ" sz="2000" b="1" dirty="0"/>
          </a:p>
          <a:p>
            <a:pPr eaLnBrk="1" hangingPunct="1">
              <a:buFontTx/>
              <a:buNone/>
            </a:pPr>
            <a:r>
              <a:rPr lang="cs-CZ" altLang="cs-CZ" sz="2000" dirty="0"/>
              <a:t>    a)   pochází z určitého prostoru (místo)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b)   pochází z určitého časového období (čas)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c)   jsou vyrobeny z určitého materiálu (informace materiálně-technické povahy)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d)   souvisí s určitým sociálním a kulturním prostředím (sakrální–pohřebiště, profánní–sídliště)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e)   přináší obecně kulturní informace (o sféře:  ekonomické, sociální nebo duchovní)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f)   dokumentují výskyt určitých jevů (pohanské přežitky, milodary, obolus mrtvých, aj.)</a:t>
            </a:r>
          </a:p>
          <a:p>
            <a:pPr eaLnBrk="1" hangingPunct="1">
              <a:buFontTx/>
              <a:buNone/>
            </a:pPr>
            <a:endParaRPr lang="cs-CZ" alt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Výsledek obrázku pro archeologie st&amp;rcaron;edov&amp;ecaron;ku">
            <a:extLst>
              <a:ext uri="{FF2B5EF4-FFF2-40B4-BE49-F238E27FC236}">
                <a16:creationId xmlns:a16="http://schemas.microsoft.com/office/drawing/2014/main" id="{5B410EB5-C2E3-477C-AA36-C3DDFA729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5"/>
          <a:stretch>
            <a:fillRect/>
          </a:stretch>
        </p:blipFill>
        <p:spPr bwMode="auto">
          <a:xfrm>
            <a:off x="665131" y="903469"/>
            <a:ext cx="4927648" cy="586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6" descr="Výsledek obrázku pro archaeologia historica">
            <a:extLst>
              <a:ext uri="{FF2B5EF4-FFF2-40B4-BE49-F238E27FC236}">
                <a16:creationId xmlns:a16="http://schemas.microsoft.com/office/drawing/2014/main" id="{AA25FF66-D078-4063-9522-B27528C36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785" y="58679"/>
            <a:ext cx="5029200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7" descr="Výsledek obrázku pro archaeologia historica">
            <a:extLst>
              <a:ext uri="{FF2B5EF4-FFF2-40B4-BE49-F238E27FC236}">
                <a16:creationId xmlns:a16="http://schemas.microsoft.com/office/drawing/2014/main" id="{65868403-8BC0-484A-9E6A-EB6045596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785" y="3443347"/>
            <a:ext cx="5029200" cy="3339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 Box 8">
            <a:extLst>
              <a:ext uri="{FF2B5EF4-FFF2-40B4-BE49-F238E27FC236}">
                <a16:creationId xmlns:a16="http://schemas.microsoft.com/office/drawing/2014/main" id="{86FFDC6F-C48F-420D-ADE7-C3A109DC75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131" y="168134"/>
            <a:ext cx="483016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b="1" dirty="0">
                <a:solidFill>
                  <a:srgbClr val="FF0000"/>
                </a:solidFill>
              </a:rPr>
              <a:t>Archeologické prameny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111_1166">
            <a:extLst>
              <a:ext uri="{FF2B5EF4-FFF2-40B4-BE49-F238E27FC236}">
                <a16:creationId xmlns:a16="http://schemas.microsoft.com/office/drawing/2014/main" id="{9126D648-0E4D-2CF6-56BB-8CBE82D72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60" y="0"/>
            <a:ext cx="913847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53CD40BB-D492-F0E2-0284-AC9BE8269B1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869896" y="-10531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                Získávání archeologických nálezů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D043BA3E-F5C6-35EF-C490-13A43CBCE569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256854" y="893852"/>
            <a:ext cx="11935145" cy="5964148"/>
          </a:xfrm>
        </p:spPr>
        <p:txBody>
          <a:bodyPr>
            <a:noAutofit/>
          </a:bodyPr>
          <a:lstStyle/>
          <a:p>
            <a:pPr marL="609600" indent="-609600">
              <a:buFontTx/>
              <a:buAutoNum type="arabicPeriod"/>
              <a:defRPr/>
            </a:pPr>
            <a:r>
              <a:rPr lang="cs-CZ" altLang="cs-CZ" sz="2000" b="1" dirty="0">
                <a:solidFill>
                  <a:srgbClr val="FF0000"/>
                </a:solidFill>
              </a:rPr>
              <a:t>Náhodně</a:t>
            </a:r>
            <a:r>
              <a:rPr lang="cs-CZ" altLang="cs-CZ" sz="2000" b="1" dirty="0"/>
              <a:t>  </a:t>
            </a:r>
            <a:r>
              <a:rPr lang="cs-CZ" altLang="cs-CZ" sz="2000" dirty="0"/>
              <a:t>–</a:t>
            </a:r>
            <a:r>
              <a:rPr lang="cs-CZ" altLang="cs-CZ" sz="2000" b="1" dirty="0"/>
              <a:t>  </a:t>
            </a:r>
            <a:r>
              <a:rPr lang="cs-CZ" altLang="cs-CZ" sz="2000" dirty="0"/>
              <a:t>zkoumán</a:t>
            </a:r>
            <a:r>
              <a:rPr lang="cs-CZ" altLang="cs-CZ" sz="2000" b="1" dirty="0"/>
              <a:t>í</a:t>
            </a:r>
            <a:r>
              <a:rPr lang="cs-CZ" altLang="cs-CZ" sz="2000" dirty="0"/>
              <a:t> archeologických situací v důsledku působení činitelů:</a:t>
            </a:r>
          </a:p>
          <a:p>
            <a:pPr marL="609600" indent="-609600">
              <a:buNone/>
              <a:defRPr/>
            </a:pPr>
            <a:r>
              <a:rPr lang="cs-CZ" altLang="cs-CZ" sz="2000" b="1" dirty="0"/>
              <a:t>                                 </a:t>
            </a:r>
            <a:r>
              <a:rPr lang="cs-CZ" altLang="cs-CZ" sz="2000" dirty="0"/>
              <a:t>  a)  přírodních  –  eroze vítr, voda, gravitace</a:t>
            </a:r>
          </a:p>
          <a:p>
            <a:pPr marL="609600" indent="-609600">
              <a:buNone/>
              <a:defRPr/>
            </a:pPr>
            <a:r>
              <a:rPr lang="cs-CZ" altLang="cs-CZ" sz="2000" dirty="0"/>
              <a:t>                                   b)  antropogenních (lidských)  –  orba, těžba, výsadba, výstavba</a:t>
            </a:r>
          </a:p>
          <a:p>
            <a:pPr marL="609600" indent="-609600">
              <a:buNone/>
              <a:defRPr/>
            </a:pPr>
            <a:endParaRPr lang="cs-CZ" altLang="cs-CZ" sz="2000" dirty="0"/>
          </a:p>
          <a:p>
            <a:pPr marL="609600" indent="-609600">
              <a:buFontTx/>
              <a:buAutoNum type="arabicPeriod" startAt="2"/>
              <a:defRPr/>
            </a:pPr>
            <a:r>
              <a:rPr lang="cs-CZ" altLang="cs-CZ" sz="2000" b="1" dirty="0">
                <a:solidFill>
                  <a:srgbClr val="FF0000"/>
                </a:solidFill>
              </a:rPr>
              <a:t>Záměrně </a:t>
            </a:r>
            <a:r>
              <a:rPr lang="cs-CZ" altLang="cs-CZ" sz="2000" b="1" dirty="0"/>
              <a:t> </a:t>
            </a:r>
            <a:r>
              <a:rPr lang="cs-CZ" altLang="cs-CZ" sz="2000" dirty="0"/>
              <a:t>–  </a:t>
            </a:r>
            <a:r>
              <a:rPr lang="cs-CZ" altLang="cs-CZ" sz="2000" b="1" dirty="0"/>
              <a:t>archeologický výzkum</a:t>
            </a:r>
            <a:r>
              <a:rPr lang="cs-CZ" altLang="cs-CZ" sz="2000" dirty="0"/>
              <a:t>:  souhrn výzkumných činností zajišťujících vědecké poznání,</a:t>
            </a:r>
          </a:p>
          <a:p>
            <a:pPr marL="0" indent="0">
              <a:buNone/>
              <a:defRPr/>
            </a:pPr>
            <a:r>
              <a:rPr lang="cs-CZ" altLang="cs-CZ" sz="2000" dirty="0"/>
              <a:t>                                                                             záchranu, uchování, dokumentaci a vyhodnocení nálezů</a:t>
            </a:r>
          </a:p>
          <a:p>
            <a:pPr marL="609600" indent="-609600">
              <a:buFontTx/>
              <a:buAutoNum type="arabicPeriod" startAt="2"/>
              <a:defRPr/>
            </a:pPr>
            <a:endParaRPr lang="cs-CZ" altLang="cs-CZ" sz="2000" dirty="0"/>
          </a:p>
          <a:p>
            <a:pPr marL="609600" indent="-609600">
              <a:buNone/>
              <a:defRPr/>
            </a:pPr>
            <a:r>
              <a:rPr lang="cs-CZ" altLang="cs-CZ" sz="2000" dirty="0"/>
              <a:t>                                </a:t>
            </a:r>
            <a:r>
              <a:rPr lang="cs-CZ" altLang="cs-CZ" sz="2000" b="1" dirty="0"/>
              <a:t>a)  destruktivní</a:t>
            </a:r>
            <a:r>
              <a:rPr lang="cs-CZ" altLang="cs-CZ" sz="2000" dirty="0"/>
              <a:t>  –  terénní exkavace movitých památek</a:t>
            </a:r>
          </a:p>
          <a:p>
            <a:pPr marL="609600" indent="-609600">
              <a:buNone/>
              <a:defRPr/>
            </a:pPr>
            <a:r>
              <a:rPr lang="cs-CZ" altLang="cs-CZ" sz="2000" b="1" dirty="0"/>
              <a:t>                                                             </a:t>
            </a:r>
            <a:r>
              <a:rPr lang="cs-CZ" altLang="cs-CZ" sz="2000" dirty="0"/>
              <a:t>–  kontexty:  evidence nálezových situací, deskripce stratigrafických jednotek 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sz="2000" dirty="0"/>
              <a:t>                                                             –  PC zpracování dat:  speciální databázové programy</a:t>
            </a:r>
          </a:p>
          <a:p>
            <a:pPr marL="609600" indent="-609600">
              <a:buNone/>
              <a:defRPr/>
            </a:pPr>
            <a:endParaRPr lang="cs-CZ" altLang="cs-CZ" sz="2000" dirty="0"/>
          </a:p>
          <a:p>
            <a:pPr marL="609600" indent="-609600">
              <a:buNone/>
              <a:defRPr/>
            </a:pPr>
            <a:r>
              <a:rPr lang="cs-CZ" altLang="cs-CZ" sz="2000" dirty="0"/>
              <a:t>                                </a:t>
            </a:r>
            <a:r>
              <a:rPr lang="cs-CZ" altLang="cs-CZ" sz="2000" b="1" dirty="0"/>
              <a:t>b)  nedestruktivní</a:t>
            </a:r>
            <a:r>
              <a:rPr lang="cs-CZ" altLang="cs-CZ" sz="2000" dirty="0"/>
              <a:t>  –  povrchový průzkum (terénní prospekce) </a:t>
            </a:r>
          </a:p>
          <a:p>
            <a:pPr marL="609600" indent="-609600">
              <a:buNone/>
              <a:defRPr/>
            </a:pPr>
            <a:r>
              <a:rPr lang="cs-CZ" altLang="cs-CZ" sz="2000" dirty="0"/>
              <a:t>                                                                  –  dálkový průzkum </a:t>
            </a:r>
          </a:p>
          <a:p>
            <a:pPr marL="609600" indent="-609600">
              <a:buNone/>
              <a:defRPr/>
            </a:pPr>
            <a:r>
              <a:rPr lang="cs-CZ" altLang="cs-CZ" sz="2000" dirty="0"/>
              <a:t>                                                                  –  přírodovědné metody </a:t>
            </a:r>
          </a:p>
          <a:p>
            <a:pPr marL="609600" indent="-609600">
              <a:buNone/>
              <a:defRPr/>
            </a:pPr>
            <a:r>
              <a:rPr lang="cs-CZ" altLang="cs-CZ" sz="2000" dirty="0"/>
              <a:t>                                                                  –  sondáže</a:t>
            </a:r>
          </a:p>
          <a:p>
            <a:pPr marL="609600" indent="-609600">
              <a:buNone/>
              <a:defRPr/>
            </a:pPr>
            <a:r>
              <a:rPr lang="cs-CZ" altLang="cs-CZ" sz="2000" dirty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000" dirty="0"/>
          </a:p>
          <a:p>
            <a:pPr marL="609600" indent="-609600">
              <a:buNone/>
              <a:defRPr/>
            </a:pPr>
            <a:endParaRPr lang="cs-CZ" altLang="cs-CZ" sz="2000" dirty="0"/>
          </a:p>
          <a:p>
            <a:pPr marL="609600" indent="-609600">
              <a:buNone/>
              <a:defRPr/>
            </a:pPr>
            <a:endParaRPr lang="cs-CZ" altLang="cs-CZ" sz="2000" dirty="0"/>
          </a:p>
          <a:p>
            <a:pPr marL="609600" indent="-609600">
              <a:buNone/>
              <a:defRPr/>
            </a:pPr>
            <a:endParaRPr lang="cs-CZ" altLang="cs-CZ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B2749D50-7B33-4771-A2D8-264C1BFA34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03188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                        Archeologický výzkum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0F6A5EA6-7C73-CE11-A7A8-E11A580AB8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9191" y="1099335"/>
            <a:ext cx="10993348" cy="575866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20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1800" b="1" dirty="0"/>
              <a:t>Cíl:</a:t>
            </a:r>
            <a:r>
              <a:rPr lang="cs-CZ" altLang="cs-CZ" sz="1800" dirty="0"/>
              <a:t>  zajištění movitých a nemovitých archeologických nálezů: 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        –  dokumentace nálezových situací a hmotného materiálu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        –  vypracování nálezové zprávy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        –  komplexní zpracování a publikace:   vyhodnocení z hlediska historického a kulturního významu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1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1800" b="1" dirty="0"/>
              <a:t>Zjištění nálezových situací: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–  </a:t>
            </a:r>
            <a:r>
              <a:rPr lang="cs-CZ" altLang="cs-CZ" sz="1800" b="1" dirty="0"/>
              <a:t>plošný výzkum:</a:t>
            </a:r>
            <a:r>
              <a:rPr lang="cs-CZ" altLang="cs-CZ" sz="1800" dirty="0"/>
              <a:t>  horizontální stratigrafie informuje o využití území  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–  </a:t>
            </a:r>
            <a:r>
              <a:rPr lang="cs-CZ" altLang="cs-CZ" sz="1800" b="1" dirty="0"/>
              <a:t>řez či sonda:</a:t>
            </a:r>
            <a:r>
              <a:rPr lang="cs-CZ" altLang="cs-CZ" sz="1800" dirty="0"/>
              <a:t>  vertikální stratigrafie informuje o podpovrchových vrstvách </a:t>
            </a:r>
          </a:p>
          <a:p>
            <a:pPr marL="0" indent="0">
              <a:buNone/>
              <a:defRPr/>
            </a:pPr>
            <a:endParaRPr lang="cs-CZ" altLang="cs-CZ" sz="1800" b="1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1800" b="1" dirty="0"/>
              <a:t>Terénní výzkum: 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–  projektová příprava 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–  terénní exkavace (výkop)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–  ošetření, evidence, adjustace („zabalení“) a vyhodnocení nálezů 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–  vypracování nálezové zprávy 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–  konečné uložení nálezů (archeologické sbírky)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0225088B-773A-4F01-BB5E-77A9C4188F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-47816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           Nedestruktivní archeologický výzkum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4342F513-344C-A538-6809-55F026E559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46538" y="956441"/>
            <a:ext cx="11350936" cy="5901559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800" dirty="0"/>
              <a:t>   </a:t>
            </a:r>
            <a:r>
              <a:rPr lang="cs-CZ" altLang="cs-CZ" sz="2400" dirty="0"/>
              <a:t>M</a:t>
            </a:r>
            <a:r>
              <a:rPr lang="cs-CZ" altLang="cs-CZ" sz="2400" b="1" dirty="0"/>
              <a:t>etody, které v minimální míře ohrožují archeologické památky: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400" b="1" dirty="0"/>
          </a:p>
          <a:p>
            <a:pPr eaLnBrk="1" hangingPunct="1">
              <a:lnSpc>
                <a:spcPct val="80000"/>
              </a:lnSpc>
            </a:pPr>
            <a:r>
              <a:rPr lang="cs-CZ" altLang="cs-CZ" sz="2100" b="1" dirty="0">
                <a:solidFill>
                  <a:srgbClr val="FF0000"/>
                </a:solidFill>
              </a:rPr>
              <a:t>Povrchový průzkum: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900" dirty="0"/>
              <a:t>      –   povrchových útvarů (relikty, destrukce)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900" dirty="0"/>
              <a:t>      –   geobotanická indikace:  rostlinné příznaky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900" dirty="0"/>
              <a:t>      –   povrchové sběry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1900" b="1" dirty="0"/>
          </a:p>
          <a:p>
            <a:pPr eaLnBrk="1" hangingPunct="1">
              <a:lnSpc>
                <a:spcPct val="80000"/>
              </a:lnSpc>
            </a:pPr>
            <a:r>
              <a:rPr lang="cs-CZ" altLang="cs-CZ" sz="2100" b="1" dirty="0">
                <a:solidFill>
                  <a:srgbClr val="FF0000"/>
                </a:solidFill>
              </a:rPr>
              <a:t>Dálkový průzkum: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900" b="1" dirty="0"/>
              <a:t>     </a:t>
            </a:r>
            <a:r>
              <a:rPr lang="cs-CZ" altLang="cs-CZ" sz="1900" dirty="0"/>
              <a:t>– </a:t>
            </a:r>
            <a:r>
              <a:rPr lang="cs-CZ" altLang="cs-CZ" sz="1900" b="1" dirty="0"/>
              <a:t>  </a:t>
            </a:r>
            <a:r>
              <a:rPr lang="cs-CZ" altLang="cs-CZ" sz="1900" dirty="0"/>
              <a:t>družicové snímky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900" dirty="0"/>
              <a:t>     –   kolmé letecké snímkování (skener, radar)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900" dirty="0"/>
              <a:t>     –   šikmé letecké snímkování (video, foto)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900" dirty="0"/>
              <a:t>     –   drony s termokamerou (ukazují na dřívější zásahy do terénu)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1900" b="1" dirty="0"/>
          </a:p>
          <a:p>
            <a:pPr eaLnBrk="1" hangingPunct="1">
              <a:lnSpc>
                <a:spcPct val="80000"/>
              </a:lnSpc>
            </a:pPr>
            <a:r>
              <a:rPr lang="cs-CZ" altLang="cs-CZ" sz="2100" b="1" dirty="0">
                <a:solidFill>
                  <a:srgbClr val="FF0000"/>
                </a:solidFill>
              </a:rPr>
              <a:t>Přírodovědné metody: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900" b="1" dirty="0"/>
              <a:t>     </a:t>
            </a:r>
            <a:r>
              <a:rPr lang="cs-CZ" altLang="cs-CZ" sz="1900" dirty="0"/>
              <a:t>–  </a:t>
            </a:r>
            <a:r>
              <a:rPr lang="cs-CZ" altLang="cs-CZ" sz="1900" b="1" dirty="0"/>
              <a:t> </a:t>
            </a:r>
            <a:r>
              <a:rPr lang="cs-CZ" altLang="cs-CZ" sz="1900" dirty="0"/>
              <a:t>geofyzikální a geochemické analýzy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900" dirty="0"/>
              <a:t>     –   detektory kovů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1900" b="1" dirty="0"/>
          </a:p>
          <a:p>
            <a:pPr eaLnBrk="1" hangingPunct="1">
              <a:lnSpc>
                <a:spcPct val="80000"/>
              </a:lnSpc>
            </a:pPr>
            <a:r>
              <a:rPr lang="cs-CZ" altLang="cs-CZ" sz="2100" b="1" dirty="0">
                <a:solidFill>
                  <a:srgbClr val="FF0000"/>
                </a:solidFill>
              </a:rPr>
              <a:t>Omezený zásah do terénu: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900" b="1" dirty="0"/>
              <a:t>      </a:t>
            </a:r>
            <a:r>
              <a:rPr lang="cs-CZ" altLang="cs-CZ" sz="1900" dirty="0"/>
              <a:t>–   vyhledávání a vzorkování vrstev  (</a:t>
            </a:r>
            <a:r>
              <a:rPr lang="cs-CZ" altLang="cs-CZ" sz="1900" dirty="0" err="1"/>
              <a:t>mikrosondáž</a:t>
            </a:r>
            <a:r>
              <a:rPr lang="cs-CZ" altLang="cs-CZ" sz="1900" dirty="0"/>
              <a:t>, vrty)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900" dirty="0"/>
              <a:t>      –   vyhledávání objektů (sondování)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14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14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1400" dirty="0"/>
          </a:p>
        </p:txBody>
      </p:sp>
      <p:pic>
        <p:nvPicPr>
          <p:cNvPr id="18436" name="Obrázek 3">
            <a:extLst>
              <a:ext uri="{FF2B5EF4-FFF2-40B4-BE49-F238E27FC236}">
                <a16:creationId xmlns:a16="http://schemas.microsoft.com/office/drawing/2014/main" id="{DB510C9D-C680-57B7-6767-D632396236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4" t="38448" r="58838" b="37500"/>
          <a:stretch>
            <a:fillRect/>
          </a:stretch>
        </p:blipFill>
        <p:spPr bwMode="auto">
          <a:xfrm>
            <a:off x="5307724" y="1238941"/>
            <a:ext cx="3424488" cy="1640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Obrázek 4">
            <a:extLst>
              <a:ext uri="{FF2B5EF4-FFF2-40B4-BE49-F238E27FC236}">
                <a16:creationId xmlns:a16="http://schemas.microsoft.com/office/drawing/2014/main" id="{F45A5339-6666-A1CF-AF4B-BC958D270B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70" t="38448" r="33282" b="37500"/>
          <a:stretch>
            <a:fillRect/>
          </a:stretch>
        </p:blipFill>
        <p:spPr bwMode="auto">
          <a:xfrm>
            <a:off x="8632008" y="1219399"/>
            <a:ext cx="3323154" cy="162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054433EE-B72A-7737-9A5A-64A45CEBB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58979" y="3108582"/>
            <a:ext cx="3047360" cy="3714389"/>
          </a:xfrm>
          <a:prstGeom prst="rect">
            <a:avLst/>
          </a:prstGeom>
          <a:noFill/>
        </p:spPr>
      </p:pic>
      <p:sp>
        <p:nvSpPr>
          <p:cNvPr id="3" name="Obdélník 1">
            <a:extLst>
              <a:ext uri="{FF2B5EF4-FFF2-40B4-BE49-F238E27FC236}">
                <a16:creationId xmlns:a16="http://schemas.microsoft.com/office/drawing/2014/main" id="{A6AA88C1-AF8C-B7E8-06E6-19C274C26B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1737" y="3582115"/>
            <a:ext cx="2080338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altLang="cs-CZ" sz="1800" b="1" dirty="0"/>
              <a:t>Letecké laserové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altLang="cs-CZ" sz="1800" b="1" dirty="0"/>
              <a:t>    snímkování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cs-CZ" altLang="cs-CZ" sz="1800" b="1" dirty="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altLang="cs-CZ" sz="1800" b="1" dirty="0"/>
              <a:t>DMT – digitální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altLang="cs-CZ" sz="1800" b="1" dirty="0"/>
              <a:t>            model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altLang="cs-CZ" sz="1800" b="1" dirty="0"/>
              <a:t>            terénu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Obrázek 3">
            <a:extLst>
              <a:ext uri="{FF2B5EF4-FFF2-40B4-BE49-F238E27FC236}">
                <a16:creationId xmlns:a16="http://schemas.microsoft.com/office/drawing/2014/main" id="{E43091DA-B5E0-1958-06FD-8C5CF5B7F7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6" t="13840" r="16422" b="6596"/>
          <a:stretch>
            <a:fillRect/>
          </a:stretch>
        </p:blipFill>
        <p:spPr bwMode="auto">
          <a:xfrm>
            <a:off x="1405846" y="115378"/>
            <a:ext cx="9380307" cy="528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Zástupný symbol pro obsah 2">
            <a:extLst>
              <a:ext uri="{FF2B5EF4-FFF2-40B4-BE49-F238E27FC236}">
                <a16:creationId xmlns:a16="http://schemas.microsoft.com/office/drawing/2014/main" id="{C21B7F6C-CE90-A40F-6100-1367172EE151}"/>
              </a:ext>
            </a:extLst>
          </p:cNvPr>
          <p:cNvSpPr txBox="1">
            <a:spLocks/>
          </p:cNvSpPr>
          <p:nvPr/>
        </p:nvSpPr>
        <p:spPr bwMode="auto">
          <a:xfrm>
            <a:off x="297951" y="5623158"/>
            <a:ext cx="11894049" cy="123484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cs-CZ" altLang="cs-CZ" sz="1900" b="1" dirty="0">
                <a:solidFill>
                  <a:srgbClr val="FF0000"/>
                </a:solidFill>
              </a:rPr>
              <a:t>Archeologie</a:t>
            </a:r>
            <a:r>
              <a:rPr lang="cs-CZ" altLang="cs-CZ" sz="1900" b="1" dirty="0"/>
              <a:t> – věda studující minulé lidské společnosti prostřednictvím archeologických pramenů,</a:t>
            </a:r>
          </a:p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cs-CZ" altLang="cs-CZ" sz="1900" b="1" dirty="0"/>
              <a:t>                            mezi něž patří lidské výtvory (artefakty) a zbytky přírodního původu, které byly</a:t>
            </a:r>
          </a:p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cs-CZ" altLang="cs-CZ" sz="1900" b="1" dirty="0"/>
              <a:t>                            člověkem ovlivněny (</a:t>
            </a:r>
            <a:r>
              <a:rPr lang="cs-CZ" altLang="cs-CZ" sz="1900" b="1" dirty="0" err="1"/>
              <a:t>ekofakty</a:t>
            </a:r>
            <a:r>
              <a:rPr lang="cs-CZ" altLang="cs-CZ" sz="1900" b="1" dirty="0"/>
              <a:t>).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45985" cy="682804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985" y="228628"/>
            <a:ext cx="4546015" cy="3055161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157" y="3512417"/>
            <a:ext cx="4463670" cy="315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5061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Obrázek 1">
            <a:extLst>
              <a:ext uri="{FF2B5EF4-FFF2-40B4-BE49-F238E27FC236}">
                <a16:creationId xmlns:a16="http://schemas.microsoft.com/office/drawing/2014/main" id="{1AE5C081-E9A8-4349-5966-18137FE551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97" t="19484" r="32843" b="8656"/>
          <a:stretch>
            <a:fillRect/>
          </a:stretch>
        </p:blipFill>
        <p:spPr bwMode="auto">
          <a:xfrm>
            <a:off x="4294597" y="0"/>
            <a:ext cx="5769796" cy="6901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3A5CD52-9E47-4655-B1BC-ABBEAFCABD91}"/>
              </a:ext>
            </a:extLst>
          </p:cNvPr>
          <p:cNvSpPr txBox="1"/>
          <p:nvPr/>
        </p:nvSpPr>
        <p:spPr>
          <a:xfrm>
            <a:off x="503434" y="791110"/>
            <a:ext cx="3545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Zanikání sídelního objektu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9" y="0"/>
            <a:ext cx="9144001" cy="685800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9" y="0"/>
            <a:ext cx="4881267" cy="210312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45" b="5834"/>
          <a:stretch/>
        </p:blipFill>
        <p:spPr>
          <a:xfrm>
            <a:off x="0" y="0"/>
            <a:ext cx="3047999" cy="692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1711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2C6818C7-B552-F15B-4C9A-D780776686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89693"/>
            <a:ext cx="10515600" cy="1325563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                           </a:t>
            </a:r>
            <a:r>
              <a:rPr lang="cs-CZ" altLang="cs-CZ" sz="3200" b="1" dirty="0" err="1">
                <a:solidFill>
                  <a:srgbClr val="FF0000"/>
                </a:solidFill>
              </a:rPr>
              <a:t>Sratigrafické</a:t>
            </a:r>
            <a:r>
              <a:rPr lang="cs-CZ" altLang="cs-CZ" sz="3200" b="1" dirty="0">
                <a:solidFill>
                  <a:srgbClr val="FF0000"/>
                </a:solidFill>
              </a:rPr>
              <a:t> jednotky (s. j.) – vrstvy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4AC6BAB7-C854-9E0E-DE52-6A19CE3E3A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13708" y="1415256"/>
            <a:ext cx="11562678" cy="5442744"/>
          </a:xfrm>
        </p:spPr>
        <p:txBody>
          <a:bodyPr/>
          <a:lstStyle/>
          <a:p>
            <a:pPr eaLnBrk="1" hangingPunct="1"/>
            <a:r>
              <a:rPr lang="cs-CZ" altLang="cs-CZ" sz="2000" b="1" dirty="0"/>
              <a:t>Uloženiny (</a:t>
            </a:r>
            <a:r>
              <a:rPr lang="cs-CZ" altLang="cs-CZ" sz="2000" b="1" dirty="0" err="1"/>
              <a:t>s.j</a:t>
            </a:r>
            <a:r>
              <a:rPr lang="cs-CZ" altLang="cs-CZ" sz="2000" b="1" dirty="0"/>
              <a:t>., vrstvy)</a:t>
            </a:r>
          </a:p>
          <a:p>
            <a:pPr eaLnBrk="1" hangingPunct="1"/>
            <a:r>
              <a:rPr lang="cs-CZ" altLang="cs-CZ" sz="2000" b="1" dirty="0"/>
              <a:t>Výkopy (objekty)</a:t>
            </a:r>
          </a:p>
          <a:p>
            <a:pPr eaLnBrk="1" hangingPunct="1"/>
            <a:r>
              <a:rPr lang="cs-CZ" altLang="cs-CZ" sz="2000" b="1" dirty="0"/>
              <a:t>Stykové plochy</a:t>
            </a:r>
          </a:p>
          <a:p>
            <a:pPr eaLnBrk="1" hangingPunct="1"/>
            <a:r>
              <a:rPr lang="cs-CZ" altLang="cs-CZ" sz="2000" b="1" dirty="0"/>
              <a:t>Konstrukce</a:t>
            </a:r>
          </a:p>
          <a:p>
            <a:pPr eaLnBrk="1" hangingPunct="1"/>
            <a:r>
              <a:rPr lang="cs-CZ" altLang="cs-CZ" sz="2000" b="1" dirty="0"/>
              <a:t>Pohřby</a:t>
            </a:r>
          </a:p>
          <a:p>
            <a:pPr eaLnBrk="1" hangingPunct="1"/>
            <a:endParaRPr lang="cs-CZ" altLang="cs-CZ" dirty="0"/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02921E1C-52F2-555F-1394-A66C8AFFD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827" y="1217454"/>
            <a:ext cx="6868430" cy="3974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5">
            <a:extLst>
              <a:ext uri="{FF2B5EF4-FFF2-40B4-BE49-F238E27FC236}">
                <a16:creationId xmlns:a16="http://schemas.microsoft.com/office/drawing/2014/main" id="{6A3709CB-6692-71CB-0229-06E99645E8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916" y="4826675"/>
            <a:ext cx="10417995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/>
              <a:t>Řez jámou: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altLang="cs-CZ" sz="1800" b="1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/>
              <a:t>Nejstarší je </a:t>
            </a:r>
            <a:r>
              <a:rPr lang="cs-CZ" altLang="cs-CZ" sz="1800" b="1" dirty="0"/>
              <a:t>podloží</a:t>
            </a:r>
            <a:r>
              <a:rPr lang="cs-CZ" altLang="cs-CZ" sz="1800" dirty="0"/>
              <a:t> (104), do něhož je vyhlouben  </a:t>
            </a:r>
            <a:r>
              <a:rPr lang="cs-CZ" altLang="cs-CZ" sz="1800" b="1" dirty="0"/>
              <a:t>výkop</a:t>
            </a:r>
            <a:r>
              <a:rPr lang="cs-CZ" altLang="cs-CZ" sz="1800" dirty="0"/>
              <a:t> (500) zaplněný </a:t>
            </a:r>
            <a:r>
              <a:rPr lang="cs-CZ" altLang="cs-CZ" sz="1800" b="1" dirty="0"/>
              <a:t>uloženinami</a:t>
            </a:r>
            <a:r>
              <a:rPr lang="cs-CZ" altLang="cs-CZ" sz="1800" dirty="0"/>
              <a:t> (101–104), které jsou překryty nejmladší nadložní vrstvou (100)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altLang="cs-CZ" sz="18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/>
              <a:t>(Procházka–Vařeka–Merta 2005)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65AC89E-8784-C824-A175-36A3966B12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                   </a:t>
            </a:r>
            <a:r>
              <a:rPr lang="cs-CZ" altLang="cs-CZ" sz="3200" b="1" dirty="0" err="1">
                <a:solidFill>
                  <a:srgbClr val="FF0000"/>
                </a:solidFill>
              </a:rPr>
              <a:t>Harrisova</a:t>
            </a:r>
            <a:r>
              <a:rPr lang="cs-CZ" altLang="cs-CZ" sz="3200" b="1" dirty="0">
                <a:solidFill>
                  <a:srgbClr val="FF0000"/>
                </a:solidFill>
              </a:rPr>
              <a:t> metoda (matice)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5553AD56-28D7-B670-E8E7-86472A728A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7293" y="1196975"/>
            <a:ext cx="11319640" cy="56610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b="1" dirty="0">
                <a:solidFill>
                  <a:srgbClr val="FF0000"/>
                </a:solidFill>
              </a:rPr>
              <a:t>Edward Cecil </a:t>
            </a:r>
            <a:r>
              <a:rPr lang="cs-CZ" altLang="cs-CZ" sz="2000" b="1" dirty="0" err="1">
                <a:solidFill>
                  <a:srgbClr val="FF0000"/>
                </a:solidFill>
              </a:rPr>
              <a:t>Harris</a:t>
            </a:r>
            <a:r>
              <a:rPr lang="cs-CZ" altLang="cs-CZ" sz="2000" b="1" dirty="0">
                <a:solidFill>
                  <a:srgbClr val="FF0000"/>
                </a:solidFill>
              </a:rPr>
              <a:t>  </a:t>
            </a:r>
            <a:r>
              <a:rPr lang="cs-CZ" altLang="cs-CZ" sz="2000" dirty="0"/>
              <a:t>–  k výše uvedeným přidal v 70. letech další pravidla, u nás aplikovány po r. 1989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dirty="0"/>
              <a:t>                                     –  </a:t>
            </a:r>
            <a:r>
              <a:rPr lang="cs-CZ" altLang="cs-CZ" sz="2000" dirty="0" err="1"/>
              <a:t>Harrisův</a:t>
            </a:r>
            <a:r>
              <a:rPr lang="cs-CZ" altLang="cs-CZ" sz="2000" dirty="0"/>
              <a:t> vývojový diagram zobrazuje 3 základní možnosti stratigrafických vztahů: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0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2000" b="1" dirty="0"/>
              <a:t>A:  jednotky (vrstvy) nemají žádný vztah, protože se nedotýkají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0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2000" b="1" dirty="0"/>
              <a:t>B:  jednotky (vrstvy) jsou uloženy nad sebou nebo pod sebou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0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2000" b="1" dirty="0"/>
              <a:t>C</a:t>
            </a:r>
            <a:r>
              <a:rPr lang="cs-CZ" altLang="cs-CZ" sz="2000" dirty="0"/>
              <a:t>:  </a:t>
            </a:r>
            <a:r>
              <a:rPr lang="cs-CZ" altLang="cs-CZ" sz="2000" b="1" dirty="0"/>
              <a:t>jednotky (vrstvy) jsou totožné, i když jsou odděleny mladším zásahem (pozdější výkop)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18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000" dirty="0"/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C1809C9B-2352-8EB5-4F99-A4381496B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113" y="4241179"/>
            <a:ext cx="5164476" cy="2839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948" y="0"/>
            <a:ext cx="9280066" cy="6858000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5761907" y="201485"/>
            <a:ext cx="321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/>
              <a:t>Dokumentace</a:t>
            </a:r>
          </a:p>
        </p:txBody>
      </p:sp>
    </p:spTree>
    <p:extLst>
      <p:ext uri="{BB962C8B-B14F-4D97-AF65-F5344CB8AC3E}">
        <p14:creationId xmlns:p14="http://schemas.microsoft.com/office/powerpoint/2010/main" val="22185104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14" y="0"/>
            <a:ext cx="10337738" cy="683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6514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3" y="0"/>
            <a:ext cx="5602015" cy="3256986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4" r="11451"/>
          <a:stretch/>
        </p:blipFill>
        <p:spPr>
          <a:xfrm>
            <a:off x="5875965" y="0"/>
            <a:ext cx="6316035" cy="298126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3" y="3429000"/>
            <a:ext cx="5724589" cy="334156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8" r="15247"/>
          <a:stretch/>
        </p:blipFill>
        <p:spPr>
          <a:xfrm>
            <a:off x="9385738" y="3148208"/>
            <a:ext cx="2581775" cy="3709792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6"/>
          <a:srcRect l="35498" t="16814" r="36279" b="12947"/>
          <a:stretch/>
        </p:blipFill>
        <p:spPr>
          <a:xfrm>
            <a:off x="6358759" y="3224379"/>
            <a:ext cx="2581775" cy="360556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585449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871E4EE0-4156-C2D7-7DF1-6F57C00161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7820" y="157751"/>
            <a:ext cx="11637196" cy="142875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                                  Vizualizace </a:t>
            </a:r>
            <a:r>
              <a:rPr lang="cs-CZ" altLang="cs-CZ" sz="3200" b="1" dirty="0" err="1">
                <a:solidFill>
                  <a:srgbClr val="FF0000"/>
                </a:solidFill>
              </a:rPr>
              <a:t>Harrisovy</a:t>
            </a:r>
            <a:r>
              <a:rPr lang="cs-CZ" altLang="cs-CZ" sz="3200" b="1" dirty="0">
                <a:solidFill>
                  <a:srgbClr val="FF0000"/>
                </a:solidFill>
              </a:rPr>
              <a:t> matice </a:t>
            </a:r>
            <a:br>
              <a:rPr lang="cs-CZ" altLang="cs-CZ" sz="3200" b="1" dirty="0"/>
            </a:br>
            <a:r>
              <a:rPr lang="cs-CZ" altLang="cs-CZ" sz="3200" b="1" dirty="0"/>
              <a:t>            </a:t>
            </a:r>
            <a:r>
              <a:rPr lang="cs-CZ" altLang="cs-CZ" sz="2000" b="1" dirty="0"/>
              <a:t>PC grafické zobrazení sledu vrstev prostřednictvím numerické stratigrafické sekvence</a:t>
            </a:r>
          </a:p>
        </p:txBody>
      </p:sp>
      <p:pic>
        <p:nvPicPr>
          <p:cNvPr id="9219" name="Picture 3" descr="HMC_Layout">
            <a:extLst>
              <a:ext uri="{FF2B5EF4-FFF2-40B4-BE49-F238E27FC236}">
                <a16:creationId xmlns:a16="http://schemas.microsoft.com/office/drawing/2014/main" id="{DC3A632C-5E20-854B-F164-F695B7FC09B2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23335" y="1534524"/>
            <a:ext cx="7109717" cy="5165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>
            <a:extLst>
              <a:ext uri="{FF2B5EF4-FFF2-40B4-BE49-F238E27FC236}">
                <a16:creationId xmlns:a16="http://schemas.microsoft.com/office/drawing/2014/main" id="{93D974A3-4488-CED6-A0EE-AAAF8130384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698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</a:t>
            </a:r>
            <a:r>
              <a:rPr lang="cs-CZ" altLang="cs-CZ" sz="3200" b="1" dirty="0">
                <a:solidFill>
                  <a:srgbClr val="FF0000"/>
                </a:solidFill>
              </a:rPr>
              <a:t>Datovací metody</a:t>
            </a:r>
          </a:p>
        </p:txBody>
      </p:sp>
      <p:sp>
        <p:nvSpPr>
          <p:cNvPr id="40963" name="Rectangle 5">
            <a:extLst>
              <a:ext uri="{FF2B5EF4-FFF2-40B4-BE49-F238E27FC236}">
                <a16:creationId xmlns:a16="http://schemas.microsoft.com/office/drawing/2014/main" id="{642D7DA2-AF9B-0147-7869-DED0B5CE53E6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515007" y="1066800"/>
            <a:ext cx="11676993" cy="5791200"/>
          </a:xfrm>
        </p:spPr>
        <p:txBody>
          <a:bodyPr>
            <a:noAutofit/>
          </a:bodyPr>
          <a:lstStyle/>
          <a:p>
            <a:pPr marL="609600" indent="-609600">
              <a:buNone/>
              <a:defRPr/>
            </a:pPr>
            <a:r>
              <a:rPr lang="cs-CZ" altLang="cs-CZ" sz="2000" b="1" dirty="0"/>
              <a:t>Určení stáří archeologických objektů a hmotných artefaktů: </a:t>
            </a:r>
          </a:p>
          <a:p>
            <a:pPr marL="609600" indent="-609600">
              <a:buNone/>
              <a:defRPr/>
            </a:pPr>
            <a:endParaRPr lang="cs-CZ" altLang="cs-CZ" sz="2000" b="1" dirty="0"/>
          </a:p>
          <a:p>
            <a:pPr marL="0" indent="0">
              <a:buNone/>
              <a:defRPr/>
            </a:pPr>
            <a:r>
              <a:rPr lang="cs-CZ" altLang="cs-CZ" sz="2000" b="1" dirty="0">
                <a:solidFill>
                  <a:srgbClr val="FF0000"/>
                </a:solidFill>
              </a:rPr>
              <a:t>1.    Stratigrafická</a:t>
            </a:r>
            <a:r>
              <a:rPr lang="cs-CZ" altLang="cs-CZ" sz="2000" b="1" dirty="0"/>
              <a:t> </a:t>
            </a:r>
            <a:r>
              <a:rPr lang="cs-CZ" altLang="cs-CZ" sz="2000" dirty="0"/>
              <a:t> –  </a:t>
            </a:r>
            <a:r>
              <a:rPr lang="cs-CZ" altLang="cs-CZ" sz="2000" b="1" dirty="0"/>
              <a:t>Statigrafie:  </a:t>
            </a:r>
            <a:r>
              <a:rPr lang="cs-CZ" altLang="cs-CZ" sz="2000" dirty="0"/>
              <a:t>nauka o stratifikaci  (ukládání) vrstev přírodního nebo antropogenního původu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2000" dirty="0"/>
              <a:t>                                  –  převzata z geologie a aplikována na tvorbu kulturních souvrství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2000" dirty="0"/>
              <a:t>                                  –  vztahy vrstev (</a:t>
            </a:r>
            <a:r>
              <a:rPr lang="cs-CZ" altLang="cs-CZ" sz="2000" b="1" dirty="0"/>
              <a:t>statigrafických jednotek – s. j</a:t>
            </a:r>
            <a:r>
              <a:rPr lang="cs-CZ" altLang="cs-CZ" sz="2000" dirty="0"/>
              <a:t>.):   postupné ukládání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2000" dirty="0"/>
              <a:t>                                                                                                                            spodní jsou starší než horní </a:t>
            </a:r>
          </a:p>
          <a:p>
            <a:pPr marL="0" indent="0">
              <a:buNone/>
              <a:defRPr/>
            </a:pPr>
            <a:endParaRPr lang="cs-CZ" altLang="cs-CZ" sz="2000" dirty="0"/>
          </a:p>
          <a:p>
            <a:pPr marL="0" indent="0" eaLnBrk="1" hangingPunct="1">
              <a:buNone/>
              <a:defRPr/>
            </a:pPr>
            <a:r>
              <a:rPr lang="cs-CZ" altLang="cs-CZ" sz="2000" b="1" dirty="0">
                <a:solidFill>
                  <a:srgbClr val="FF0000"/>
                </a:solidFill>
              </a:rPr>
              <a:t>2.   Typologická </a:t>
            </a:r>
            <a:r>
              <a:rPr lang="cs-CZ" altLang="cs-CZ" sz="2000" b="1" dirty="0"/>
              <a:t> </a:t>
            </a:r>
            <a:r>
              <a:rPr lang="cs-CZ" altLang="cs-CZ" sz="2000" dirty="0"/>
              <a:t>–  sledování technologických a morfologických změn v čase </a:t>
            </a:r>
          </a:p>
          <a:p>
            <a:pPr marL="0" indent="0">
              <a:buNone/>
              <a:defRPr/>
            </a:pPr>
            <a:r>
              <a:rPr lang="cs-CZ" altLang="cs-CZ" sz="2000" dirty="0"/>
              <a:t>                              –  </a:t>
            </a:r>
            <a:r>
              <a:rPr lang="cs-CZ" sz="2000" b="1" dirty="0"/>
              <a:t>Christian </a:t>
            </a:r>
            <a:r>
              <a:rPr lang="cs-CZ" sz="2000" b="1" dirty="0" err="1"/>
              <a:t>Jürgensen</a:t>
            </a:r>
            <a:r>
              <a:rPr lang="cs-CZ" sz="2000" b="1" dirty="0"/>
              <a:t> </a:t>
            </a:r>
            <a:r>
              <a:rPr lang="cs-CZ" sz="2000" b="1" dirty="0" err="1"/>
              <a:t>Thomsen</a:t>
            </a:r>
            <a:r>
              <a:rPr lang="cs-CZ" sz="2000" b="1" dirty="0"/>
              <a:t> </a:t>
            </a:r>
            <a:r>
              <a:rPr lang="cs-CZ" sz="2000" dirty="0"/>
              <a:t>(† 1865):  doba kamenná –  bronzová – železná</a:t>
            </a:r>
            <a:endParaRPr lang="cs-CZ" altLang="cs-CZ" sz="2000" dirty="0"/>
          </a:p>
          <a:p>
            <a:pPr marL="0" indent="0">
              <a:buNone/>
              <a:defRPr/>
            </a:pPr>
            <a:r>
              <a:rPr lang="cs-CZ" altLang="cs-CZ" sz="2000" dirty="0"/>
              <a:t>                              –  </a:t>
            </a:r>
            <a:r>
              <a:rPr lang="cs-CZ" altLang="cs-CZ" sz="2000" b="1" dirty="0"/>
              <a:t>Oskar </a:t>
            </a:r>
            <a:r>
              <a:rPr lang="cs-CZ" altLang="cs-CZ" sz="2000" b="1" dirty="0" err="1"/>
              <a:t>Montelius</a:t>
            </a:r>
            <a:r>
              <a:rPr lang="cs-CZ" altLang="cs-CZ" sz="2000" b="1" dirty="0"/>
              <a:t> </a:t>
            </a:r>
            <a:r>
              <a:rPr lang="cs-CZ" altLang="cs-CZ" sz="2000" dirty="0"/>
              <a:t>(† 1821):  vývoj nástrojů a zbraní v době bronzové </a:t>
            </a:r>
          </a:p>
          <a:p>
            <a:pPr marL="0" indent="0">
              <a:buNone/>
              <a:defRPr/>
            </a:pPr>
            <a:endParaRPr lang="cs-CZ" altLang="cs-CZ" sz="2000" dirty="0"/>
          </a:p>
          <a:p>
            <a:pPr marL="0" indent="0">
              <a:buNone/>
              <a:defRPr/>
            </a:pPr>
            <a:r>
              <a:rPr lang="cs-CZ" altLang="cs-CZ" sz="2000" b="1" dirty="0">
                <a:solidFill>
                  <a:srgbClr val="FF0000"/>
                </a:solidFill>
              </a:rPr>
              <a:t>3.   Chronometrická </a:t>
            </a:r>
            <a:r>
              <a:rPr lang="cs-CZ" altLang="cs-CZ" sz="2000" dirty="0">
                <a:solidFill>
                  <a:srgbClr val="FF0000"/>
                </a:solidFill>
              </a:rPr>
              <a:t> </a:t>
            </a:r>
            <a:r>
              <a:rPr lang="cs-CZ" altLang="cs-CZ" sz="2000" dirty="0"/>
              <a:t>–  zjištění stáří artefaktů:  a)  </a:t>
            </a:r>
            <a:r>
              <a:rPr lang="cs-CZ" altLang="cs-CZ" sz="2000" b="1" dirty="0"/>
              <a:t>relativní </a:t>
            </a:r>
            <a:r>
              <a:rPr lang="cs-CZ" altLang="cs-CZ" sz="2000" dirty="0"/>
              <a:t> –  přibližné určení (stratigrafie, morfologie)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2000" dirty="0"/>
              <a:t>                                                                                     b)  </a:t>
            </a:r>
            <a:r>
              <a:rPr lang="cs-CZ" altLang="cs-CZ" sz="2000" b="1" dirty="0"/>
              <a:t>absolutní </a:t>
            </a:r>
            <a:r>
              <a:rPr lang="cs-CZ" altLang="cs-CZ" sz="2000" dirty="0"/>
              <a:t> –  přesné určení:  písemné prameny (data)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2000" dirty="0"/>
              <a:t>                                                                                                                                             přírodovědné metody (C14)</a:t>
            </a:r>
            <a:endParaRPr lang="cs-CZ" altLang="cs-CZ" sz="2000" b="1" dirty="0"/>
          </a:p>
          <a:p>
            <a:pPr marL="0" indent="0">
              <a:buNone/>
              <a:defRPr/>
            </a:pPr>
            <a:endParaRPr lang="cs-CZ" altLang="cs-CZ" sz="1800" dirty="0"/>
          </a:p>
          <a:p>
            <a:pPr marL="0" indent="0">
              <a:buNone/>
              <a:defRPr/>
            </a:pPr>
            <a:r>
              <a:rPr lang="cs-CZ" altLang="cs-CZ" sz="1800" dirty="0"/>
              <a:t>                                                     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0A334E00-37DF-0B21-C27A-58834DB2679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73572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                                  Archeologie</a:t>
            </a:r>
            <a:br>
              <a:rPr lang="cs-CZ" altLang="cs-CZ" sz="3200" b="1" dirty="0"/>
            </a:br>
            <a:r>
              <a:rPr lang="cs-CZ" altLang="cs-CZ" sz="3200" b="1" dirty="0"/>
              <a:t>                           </a:t>
            </a:r>
            <a:r>
              <a:rPr lang="cs-CZ" altLang="cs-CZ" sz="2000" b="1" dirty="0" err="1"/>
              <a:t>archaios</a:t>
            </a:r>
            <a:r>
              <a:rPr lang="cs-CZ" altLang="cs-CZ" sz="2000" dirty="0"/>
              <a:t> – starobylý, </a:t>
            </a:r>
            <a:r>
              <a:rPr lang="cs-CZ" altLang="cs-CZ" sz="2000" b="1" dirty="0"/>
              <a:t>logos</a:t>
            </a:r>
            <a:r>
              <a:rPr lang="cs-CZ" altLang="cs-CZ" sz="2000" dirty="0"/>
              <a:t> – nauka</a:t>
            </a:r>
            <a:r>
              <a:rPr lang="cs-CZ" altLang="cs-CZ" sz="2400" dirty="0">
                <a:solidFill>
                  <a:srgbClr val="996633"/>
                </a:solidFill>
              </a:rPr>
              <a:t> 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19138A9F-7E85-DDBC-638C-30AA2FF65627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16449" y="1376854"/>
            <a:ext cx="11659634" cy="548114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2000" b="1" dirty="0">
                <a:solidFill>
                  <a:srgbClr val="FF0000"/>
                </a:solidFill>
              </a:rPr>
              <a:t>Předmět studia  </a:t>
            </a:r>
            <a:r>
              <a:rPr lang="cs-CZ" altLang="cs-CZ" sz="2000" dirty="0"/>
              <a:t>–  zabývá se zkoumáním pramenů hmotné kultury z období pravěku, středověku a novověku</a:t>
            </a:r>
          </a:p>
          <a:p>
            <a:pPr eaLnBrk="1" hangingPunct="1">
              <a:buFontTx/>
              <a:buNone/>
              <a:defRPr/>
            </a:pPr>
            <a:endParaRPr lang="cs-CZ" altLang="cs-CZ" sz="2000" dirty="0"/>
          </a:p>
          <a:p>
            <a:pPr eaLnBrk="1" hangingPunct="1">
              <a:defRPr/>
            </a:pPr>
            <a:r>
              <a:rPr lang="cs-CZ" altLang="cs-CZ" sz="2000" b="1" dirty="0">
                <a:solidFill>
                  <a:srgbClr val="FF0000"/>
                </a:solidFill>
              </a:rPr>
              <a:t>Dříve:</a:t>
            </a:r>
            <a:r>
              <a:rPr lang="cs-CZ" altLang="cs-CZ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cs-CZ" altLang="cs-CZ" sz="2000" dirty="0"/>
              <a:t>v systému spol. věd klasifikována jako pomocná věda historická se specifickými formami průzkumu: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2000" dirty="0"/>
              <a:t>                   </a:t>
            </a:r>
            <a:r>
              <a:rPr lang="cs-CZ" altLang="cs-CZ" sz="2000" b="1" dirty="0"/>
              <a:t>archeologie</a:t>
            </a:r>
            <a:r>
              <a:rPr lang="cs-CZ" altLang="cs-CZ" sz="2000" dirty="0"/>
              <a:t>  –  hmotné prameny vyhledávala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2000" dirty="0"/>
              <a:t>                   </a:t>
            </a:r>
            <a:r>
              <a:rPr lang="cs-CZ" altLang="cs-CZ" sz="2000" b="1" dirty="0"/>
              <a:t>prehistori</a:t>
            </a:r>
            <a:r>
              <a:rPr lang="cs-CZ" altLang="cs-CZ" sz="2000" b="1" u="sng" dirty="0"/>
              <a:t>e</a:t>
            </a:r>
            <a:r>
              <a:rPr lang="cs-CZ" altLang="cs-CZ" sz="2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r>
              <a:rPr lang="cs-CZ" altLang="cs-CZ" sz="2000" dirty="0"/>
              <a:t>– hmotné prameny hodnotila</a:t>
            </a:r>
          </a:p>
          <a:p>
            <a:pPr eaLnBrk="1" hangingPunct="1">
              <a:buFontTx/>
              <a:buNone/>
              <a:defRPr/>
            </a:pPr>
            <a:endParaRPr lang="cs-CZ" altLang="cs-CZ" sz="2000" dirty="0"/>
          </a:p>
          <a:p>
            <a:pPr eaLnBrk="1" hangingPunct="1">
              <a:defRPr/>
            </a:pPr>
            <a:r>
              <a:rPr lang="cs-CZ" altLang="cs-CZ" sz="2000" b="1" dirty="0">
                <a:solidFill>
                  <a:srgbClr val="FF0000"/>
                </a:solidFill>
              </a:rPr>
              <a:t>Dnes:</a:t>
            </a:r>
            <a:r>
              <a:rPr lang="cs-CZ" altLang="cs-CZ" sz="2000" dirty="0">
                <a:solidFill>
                  <a:srgbClr val="FF0000"/>
                </a:solidFill>
              </a:rPr>
              <a:t>   </a:t>
            </a:r>
            <a:r>
              <a:rPr lang="cs-CZ" altLang="cs-CZ" sz="2000" dirty="0"/>
              <a:t>svébytný vědní obor s vlastní metodologií:  způsob kladení otázek o existenci člověka v minulosti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2000" dirty="0"/>
              <a:t>                 </a:t>
            </a:r>
            <a:r>
              <a:rPr lang="cs-CZ" altLang="cs-CZ" sz="2000" b="1" dirty="0"/>
              <a:t>prehistorie</a:t>
            </a:r>
            <a:r>
              <a:rPr lang="cs-CZ" altLang="cs-CZ" sz="2000" dirty="0"/>
              <a:t>  –  společenská věda, která zkoumá dějiny lidské společnosti na základě  archeologických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2000" dirty="0"/>
              <a:t>                                           pramenů z období pravěku.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2000" dirty="0"/>
              <a:t>                                           (dějiny pravěku - </a:t>
            </a:r>
            <a:r>
              <a:rPr lang="cs-CZ" altLang="cs-CZ" sz="2000" dirty="0" err="1"/>
              <a:t>Geschichte</a:t>
            </a:r>
            <a:r>
              <a:rPr lang="cs-CZ" altLang="cs-CZ" sz="2000" dirty="0"/>
              <a:t> der </a:t>
            </a:r>
            <a:r>
              <a:rPr lang="cs-CZ" altLang="cs-CZ" sz="2000" dirty="0" err="1"/>
              <a:t>Vorzeit</a:t>
            </a:r>
            <a:r>
              <a:rPr lang="cs-CZ" altLang="cs-CZ" sz="2000" dirty="0"/>
              <a:t> - </a:t>
            </a:r>
            <a:r>
              <a:rPr lang="cs-CZ" altLang="cs-CZ" sz="2000" dirty="0" err="1"/>
              <a:t>Vorgeschichte</a:t>
            </a:r>
            <a:r>
              <a:rPr lang="cs-CZ" altLang="cs-CZ" sz="2000" dirty="0"/>
              <a:t>) </a:t>
            </a:r>
          </a:p>
          <a:p>
            <a:pPr eaLnBrk="1" hangingPunct="1">
              <a:buFontTx/>
              <a:buNone/>
              <a:defRPr/>
            </a:pPr>
            <a:endParaRPr lang="cs-CZ" altLang="cs-CZ" sz="2000" dirty="0"/>
          </a:p>
          <a:p>
            <a:pPr eaLnBrk="1" hangingPunct="1">
              <a:buFontTx/>
              <a:buNone/>
              <a:defRPr/>
            </a:pPr>
            <a:r>
              <a:rPr lang="cs-CZ" altLang="cs-CZ" sz="2000" dirty="0">
                <a:solidFill>
                  <a:srgbClr val="996633"/>
                </a:solidFill>
              </a:rPr>
              <a:t>                 </a:t>
            </a:r>
            <a:r>
              <a:rPr lang="cs-CZ" altLang="cs-CZ" sz="2000" b="1" dirty="0"/>
              <a:t>protohistorie  </a:t>
            </a:r>
            <a:r>
              <a:rPr lang="cs-CZ" altLang="cs-CZ" sz="2000" dirty="0"/>
              <a:t>–  zkoumá dějiny lidské společnosti na základě archeologických a písemných pramenů.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2000" dirty="0"/>
              <a:t>                                               (protohistorie – časná doba dějinná – </a:t>
            </a:r>
            <a:r>
              <a:rPr lang="cs-CZ" altLang="cs-CZ" sz="2000" dirty="0" err="1"/>
              <a:t>Frühschichte</a:t>
            </a:r>
            <a:r>
              <a:rPr lang="cs-CZ" altLang="cs-CZ" sz="2000" dirty="0"/>
              <a:t>)</a:t>
            </a:r>
            <a:endParaRPr lang="cs-CZ" altLang="cs-CZ" sz="2000" u="sng" dirty="0"/>
          </a:p>
          <a:p>
            <a:pPr eaLnBrk="1" hangingPunct="1">
              <a:buFontTx/>
              <a:buNone/>
              <a:defRPr/>
            </a:pPr>
            <a:endParaRPr lang="cs-CZ" altLang="cs-CZ" sz="1800" u="sng" dirty="0"/>
          </a:p>
          <a:p>
            <a:pPr eaLnBrk="1" hangingPunct="1">
              <a:buFontTx/>
              <a:buNone/>
              <a:defRPr/>
            </a:pPr>
            <a:endParaRPr lang="cs-CZ" altLang="cs-CZ" sz="1800" dirty="0">
              <a:solidFill>
                <a:srgbClr val="996633"/>
              </a:solidFill>
            </a:endParaRPr>
          </a:p>
          <a:p>
            <a:pPr eaLnBrk="1" hangingPunct="1">
              <a:buFontTx/>
              <a:buNone/>
              <a:defRPr/>
            </a:pPr>
            <a:endParaRPr lang="cs-CZ" altLang="cs-CZ" sz="2000" b="1" dirty="0">
              <a:solidFill>
                <a:srgbClr val="996633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>
            <a:extLst>
              <a:ext uri="{FF2B5EF4-FFF2-40B4-BE49-F238E27FC236}">
                <a16:creationId xmlns:a16="http://schemas.microsoft.com/office/drawing/2014/main" id="{55066989-0DD5-DAE0-565F-9923ACBD7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36614"/>
            <a:ext cx="9144000" cy="603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5">
            <a:extLst>
              <a:ext uri="{FF2B5EF4-FFF2-40B4-BE49-F238E27FC236}">
                <a16:creationId xmlns:a16="http://schemas.microsoft.com/office/drawing/2014/main" id="{FDA51B06-71C0-AAAA-2150-BA8559CA4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228601"/>
            <a:ext cx="2514600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    </a:t>
            </a:r>
            <a:r>
              <a:rPr lang="cs-CZ" altLang="cs-CZ" sz="2000" b="1"/>
              <a:t>Starý Bohumín</a:t>
            </a:r>
            <a:r>
              <a:rPr lang="cs-CZ" altLang="cs-CZ" sz="1800"/>
              <a:t> výzkum Archaia,  2007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>
            <a:extLst>
              <a:ext uri="{FF2B5EF4-FFF2-40B4-BE49-F238E27FC236}">
                <a16:creationId xmlns:a16="http://schemas.microsoft.com/office/drawing/2014/main" id="{6B692A63-16AE-A7B5-98BB-AECDCDF48B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03425" y="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                            Typologická metoda</a:t>
            </a:r>
          </a:p>
        </p:txBody>
      </p:sp>
      <p:sp>
        <p:nvSpPr>
          <p:cNvPr id="14339" name="Rectangle 5">
            <a:extLst>
              <a:ext uri="{FF2B5EF4-FFF2-40B4-BE49-F238E27FC236}">
                <a16:creationId xmlns:a16="http://schemas.microsoft.com/office/drawing/2014/main" id="{F1291130-7343-FCB1-B6DA-3D20D70895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0925" y="1143000"/>
            <a:ext cx="12286592" cy="57150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cs-CZ" altLang="cs-CZ" sz="2200" b="1" dirty="0"/>
              <a:t>Jedna z prvních vědeckých metod v archeologii. </a:t>
            </a:r>
          </a:p>
          <a:p>
            <a:pPr eaLnBrk="1" hangingPunct="1">
              <a:defRPr/>
            </a:pPr>
            <a:endParaRPr lang="cs-CZ" altLang="cs-CZ" sz="2200" b="1" dirty="0"/>
          </a:p>
          <a:p>
            <a:pPr eaLnBrk="1" hangingPunct="1">
              <a:defRPr/>
            </a:pPr>
            <a:r>
              <a:rPr lang="cs-CZ" altLang="cs-CZ" sz="2200" b="1" dirty="0">
                <a:solidFill>
                  <a:srgbClr val="FF0000"/>
                </a:solidFill>
              </a:rPr>
              <a:t>Zakladatel:</a:t>
            </a:r>
            <a:r>
              <a:rPr lang="cs-CZ" altLang="cs-CZ" sz="2200" dirty="0"/>
              <a:t>   </a:t>
            </a:r>
            <a:r>
              <a:rPr lang="cs-CZ" altLang="cs-CZ" sz="2200" b="1" dirty="0"/>
              <a:t>Oskar </a:t>
            </a:r>
            <a:r>
              <a:rPr lang="cs-CZ" altLang="cs-CZ" sz="2200" b="1" dirty="0" err="1"/>
              <a:t>Montelius</a:t>
            </a:r>
            <a:r>
              <a:rPr lang="cs-CZ" altLang="cs-CZ" sz="2200" dirty="0"/>
              <a:t> (1843–1921)</a:t>
            </a:r>
          </a:p>
          <a:p>
            <a:pPr eaLnBrk="1" hangingPunct="1">
              <a:defRPr/>
            </a:pPr>
            <a:endParaRPr lang="cs-CZ" altLang="cs-CZ" sz="2200" b="1" dirty="0"/>
          </a:p>
          <a:p>
            <a:pPr eaLnBrk="1" hangingPunct="1">
              <a:defRPr/>
            </a:pPr>
            <a:r>
              <a:rPr lang="cs-CZ" altLang="cs-CZ" sz="2200" b="1" dirty="0">
                <a:solidFill>
                  <a:srgbClr val="FF0000"/>
                </a:solidFill>
              </a:rPr>
              <a:t>Princip</a:t>
            </a:r>
            <a:r>
              <a:rPr lang="cs-CZ" altLang="cs-CZ" sz="2200" dirty="0"/>
              <a:t>  –  vývoj předmětů jako u živých organismů:  od jednodušších ke složitějším a dokonalejším</a:t>
            </a:r>
          </a:p>
          <a:p>
            <a:pPr marL="0" indent="0">
              <a:buNone/>
              <a:defRPr/>
            </a:pPr>
            <a:r>
              <a:rPr lang="cs-CZ" altLang="cs-CZ" sz="2200" dirty="0"/>
              <a:t>                   –  odráží morfologické (tvarové) a technologické (výrobní) změny v čase</a:t>
            </a:r>
          </a:p>
          <a:p>
            <a:pPr marL="0" indent="0">
              <a:buNone/>
              <a:defRPr/>
            </a:pPr>
            <a:r>
              <a:rPr lang="cs-CZ" altLang="cs-CZ" sz="2200" dirty="0"/>
              <a:t>                   –  analogie (obdoba):  předměty morfologicky (tvarově) shodné jsou časově blízké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2200" dirty="0"/>
              <a:t>                   –  komparace (srovnání):  vychází z typologického hodnocení 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2200" dirty="0"/>
              <a:t>                   –  respektuje stratigrafické zákonitosti</a:t>
            </a:r>
          </a:p>
          <a:p>
            <a:pPr marL="0" indent="0">
              <a:buNone/>
              <a:defRPr/>
            </a:pPr>
            <a:endParaRPr lang="cs-CZ" altLang="cs-CZ" sz="2200" dirty="0"/>
          </a:p>
          <a:p>
            <a:pPr eaLnBrk="1" hangingPunct="1">
              <a:defRPr/>
            </a:pPr>
            <a:r>
              <a:rPr lang="cs-CZ" altLang="cs-CZ" sz="2200" b="1" dirty="0" err="1">
                <a:solidFill>
                  <a:srgbClr val="FF0000"/>
                </a:solidFill>
              </a:rPr>
              <a:t>Seriace</a:t>
            </a:r>
            <a:r>
              <a:rPr lang="cs-CZ" altLang="cs-CZ" sz="2200" b="1" dirty="0"/>
              <a:t>  </a:t>
            </a:r>
            <a:r>
              <a:rPr lang="cs-CZ" altLang="cs-CZ" sz="2200" dirty="0"/>
              <a:t>–</a:t>
            </a:r>
            <a:r>
              <a:rPr lang="cs-CZ" altLang="cs-CZ" sz="2200" b="1" dirty="0"/>
              <a:t>  </a:t>
            </a:r>
            <a:r>
              <a:rPr lang="cs-CZ" altLang="cs-CZ" sz="2200" dirty="0"/>
              <a:t>seřazení nálezů v typologické řadě:  a)  kontextuální  –  sleduje dobu výskytu</a:t>
            </a:r>
          </a:p>
          <a:p>
            <a:pPr marL="0" indent="0">
              <a:buNone/>
              <a:defRPr/>
            </a:pPr>
            <a:r>
              <a:rPr lang="cs-CZ" altLang="cs-CZ" sz="2200" dirty="0"/>
              <a:t>                                                                                       b)  frekvenční  –  sleduje četnost na základě obliby (módnost)</a:t>
            </a:r>
          </a:p>
          <a:p>
            <a:pPr marL="0" indent="0">
              <a:buNone/>
              <a:defRPr/>
            </a:pPr>
            <a:endParaRPr lang="cs-CZ" altLang="cs-CZ" sz="2200" b="1" dirty="0"/>
          </a:p>
          <a:p>
            <a:pPr eaLnBrk="1" hangingPunct="1">
              <a:defRPr/>
            </a:pPr>
            <a:r>
              <a:rPr lang="cs-CZ" altLang="cs-CZ" sz="2200" b="1" dirty="0">
                <a:solidFill>
                  <a:srgbClr val="FF0000"/>
                </a:solidFill>
              </a:rPr>
              <a:t>Uzavřené nálezové celky</a:t>
            </a:r>
            <a:r>
              <a:rPr lang="cs-CZ" altLang="cs-CZ" sz="2200" b="1" dirty="0"/>
              <a:t> </a:t>
            </a:r>
            <a:r>
              <a:rPr lang="cs-CZ" altLang="cs-CZ" sz="2200" dirty="0"/>
              <a:t>–</a:t>
            </a:r>
            <a:r>
              <a:rPr lang="cs-CZ" altLang="cs-CZ" sz="2200" b="1" dirty="0"/>
              <a:t>  </a:t>
            </a:r>
            <a:r>
              <a:rPr lang="cs-CZ" altLang="cs-CZ" sz="2200" dirty="0"/>
              <a:t>soubory předmětů uložené do země ve stejné době </a:t>
            </a:r>
          </a:p>
          <a:p>
            <a:pPr marL="0" indent="0" eaLnBrk="1" hangingPunct="1">
              <a:buNone/>
              <a:defRPr/>
            </a:pPr>
            <a:r>
              <a:rPr lang="cs-CZ" altLang="cs-CZ" sz="2200" dirty="0"/>
              <a:t>                                                      (výbava hrobu, depoty – hromadné nálezy bronzových předmětů aj.)</a:t>
            </a:r>
          </a:p>
          <a:p>
            <a:pPr eaLnBrk="1" hangingPunct="1">
              <a:defRPr/>
            </a:pPr>
            <a:endParaRPr lang="cs-CZ" altLang="cs-CZ" sz="1800" b="1" dirty="0"/>
          </a:p>
          <a:p>
            <a:pPr eaLnBrk="1" hangingPunct="1">
              <a:defRPr/>
            </a:pPr>
            <a:endParaRPr lang="cs-CZ" altLang="cs-CZ" sz="1800" b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>
            <a:extLst>
              <a:ext uri="{FF2B5EF4-FFF2-40B4-BE49-F238E27FC236}">
                <a16:creationId xmlns:a16="http://schemas.microsoft.com/office/drawing/2014/main" id="{3A320C4A-3AE6-57EC-57DE-B0793956F45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064677" y="113016"/>
            <a:ext cx="8229600" cy="914400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             Přírodovědné metody  -  datování</a:t>
            </a:r>
          </a:p>
        </p:txBody>
      </p:sp>
      <p:sp>
        <p:nvSpPr>
          <p:cNvPr id="63491" name="Rectangle 5">
            <a:extLst>
              <a:ext uri="{FF2B5EF4-FFF2-40B4-BE49-F238E27FC236}">
                <a16:creationId xmlns:a16="http://schemas.microsoft.com/office/drawing/2014/main" id="{18553AFA-5699-C031-F4D1-5C271027CE39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399393" y="762000"/>
            <a:ext cx="11792607" cy="6096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endParaRPr lang="cs-CZ" altLang="cs-CZ" sz="2000" b="1" dirty="0"/>
          </a:p>
          <a:p>
            <a:pPr eaLnBrk="1" hangingPunct="1">
              <a:defRPr/>
            </a:pPr>
            <a:r>
              <a:rPr lang="cs-CZ" altLang="cs-CZ" sz="2200" b="1" dirty="0">
                <a:solidFill>
                  <a:srgbClr val="FF0000"/>
                </a:solidFill>
              </a:rPr>
              <a:t>Radiokarbonová či uhlíková  </a:t>
            </a:r>
            <a:r>
              <a:rPr lang="cs-CZ" altLang="cs-CZ" sz="2200" dirty="0"/>
              <a:t>–  anglický fyzik </a:t>
            </a:r>
            <a:r>
              <a:rPr lang="cs-CZ" sz="2200" b="1" dirty="0" err="1"/>
              <a:t>Willard</a:t>
            </a:r>
            <a:r>
              <a:rPr lang="cs-CZ" sz="2200" b="1" dirty="0"/>
              <a:t> </a:t>
            </a:r>
            <a:r>
              <a:rPr lang="cs-CZ" altLang="cs-CZ" sz="2200" b="1" dirty="0" err="1"/>
              <a:t>Libby</a:t>
            </a:r>
            <a:r>
              <a:rPr lang="cs-CZ" altLang="cs-CZ" sz="2200" dirty="0"/>
              <a:t>:   určení stáří organických předmětů na základě </a:t>
            </a:r>
          </a:p>
          <a:p>
            <a:pPr marL="0" indent="0" eaLnBrk="1" hangingPunct="1">
              <a:buNone/>
              <a:defRPr/>
            </a:pPr>
            <a:r>
              <a:rPr lang="cs-CZ" altLang="cs-CZ" sz="2200" dirty="0"/>
              <a:t>                                                                                                                  měření rozpadu izotopů C14 : C14 a C12 </a:t>
            </a:r>
          </a:p>
          <a:p>
            <a:pPr marL="0" indent="0">
              <a:buNone/>
              <a:defRPr/>
            </a:pPr>
            <a:r>
              <a:rPr lang="cs-CZ" altLang="cs-CZ" sz="2200" dirty="0"/>
              <a:t>                                                        –  po odumření se C:14 snižuje (poločas rozpadu:  5 735 let) </a:t>
            </a:r>
          </a:p>
          <a:p>
            <a:pPr marL="0" indent="0">
              <a:buNone/>
              <a:defRPr/>
            </a:pPr>
            <a:r>
              <a:rPr lang="cs-CZ" altLang="cs-CZ" sz="2200" dirty="0"/>
              <a:t>                                                        –  na stejném principu </a:t>
            </a:r>
            <a:r>
              <a:rPr lang="cs-CZ" altLang="cs-CZ" sz="2200" b="1" dirty="0">
                <a:solidFill>
                  <a:srgbClr val="FF0000"/>
                </a:solidFill>
              </a:rPr>
              <a:t>glottochronologie:  </a:t>
            </a:r>
            <a:r>
              <a:rPr lang="cs-CZ" altLang="cs-CZ" sz="2200" dirty="0"/>
              <a:t>podle štěpení jazyků </a:t>
            </a:r>
          </a:p>
          <a:p>
            <a:pPr eaLnBrk="1" hangingPunct="1">
              <a:defRPr/>
            </a:pPr>
            <a:endParaRPr lang="cs-CZ" altLang="cs-CZ" sz="2200" b="1" dirty="0"/>
          </a:p>
          <a:p>
            <a:pPr eaLnBrk="1" hangingPunct="1">
              <a:defRPr/>
            </a:pPr>
            <a:r>
              <a:rPr lang="cs-CZ" altLang="cs-CZ" sz="2200" b="1" dirty="0">
                <a:solidFill>
                  <a:srgbClr val="FF0000"/>
                </a:solidFill>
              </a:rPr>
              <a:t>Fluorové testy  </a:t>
            </a:r>
            <a:r>
              <a:rPr lang="cs-CZ" altLang="cs-CZ" sz="2200" dirty="0"/>
              <a:t>–  stanovení stáří podle obsahu floru, uranu a dusíku  (v kostech)</a:t>
            </a:r>
          </a:p>
          <a:p>
            <a:pPr marL="0" indent="0">
              <a:buNone/>
              <a:defRPr/>
            </a:pPr>
            <a:endParaRPr lang="cs-CZ" altLang="cs-CZ" sz="2200" dirty="0"/>
          </a:p>
          <a:p>
            <a:pPr eaLnBrk="1" hangingPunct="1">
              <a:defRPr/>
            </a:pPr>
            <a:r>
              <a:rPr lang="cs-CZ" altLang="cs-CZ" sz="2200" b="1" dirty="0">
                <a:solidFill>
                  <a:srgbClr val="FF0000"/>
                </a:solidFill>
              </a:rPr>
              <a:t>Termoluminiscenční </a:t>
            </a:r>
            <a:r>
              <a:rPr lang="cs-CZ" altLang="cs-CZ" sz="2200" b="1" dirty="0"/>
              <a:t> </a:t>
            </a:r>
            <a:r>
              <a:rPr lang="cs-CZ" altLang="cs-CZ" sz="2200" dirty="0"/>
              <a:t>– </a:t>
            </a:r>
            <a:r>
              <a:rPr lang="cs-CZ" altLang="cs-CZ" sz="2200" b="1" dirty="0"/>
              <a:t> </a:t>
            </a:r>
            <a:r>
              <a:rPr lang="cs-CZ" altLang="cs-CZ" sz="2200" dirty="0"/>
              <a:t>minerální látky po zahřátí vysílají záření, které po zahřátí  získávají konstantní hodnoty  </a:t>
            </a:r>
          </a:p>
          <a:p>
            <a:pPr marL="0" indent="0" eaLnBrk="1" hangingPunct="1">
              <a:buNone/>
              <a:defRPr/>
            </a:pPr>
            <a:r>
              <a:rPr lang="cs-CZ" altLang="cs-CZ" sz="2200" dirty="0"/>
              <a:t>                                              (čím starší, tím vyšší)</a:t>
            </a:r>
            <a:endParaRPr lang="cs-CZ" altLang="cs-CZ" sz="2200" b="1" dirty="0"/>
          </a:p>
          <a:p>
            <a:pPr eaLnBrk="1" hangingPunct="1">
              <a:defRPr/>
            </a:pPr>
            <a:endParaRPr lang="cs-CZ" altLang="cs-CZ" sz="2200" dirty="0"/>
          </a:p>
          <a:p>
            <a:pPr eaLnBrk="1" hangingPunct="1">
              <a:defRPr/>
            </a:pPr>
            <a:r>
              <a:rPr lang="cs-CZ" altLang="cs-CZ" sz="2200" b="1" dirty="0" err="1">
                <a:solidFill>
                  <a:srgbClr val="FF0000"/>
                </a:solidFill>
              </a:rPr>
              <a:t>Archeomagnetika</a:t>
            </a:r>
            <a:r>
              <a:rPr lang="cs-CZ" altLang="cs-CZ" sz="2200" dirty="0"/>
              <a:t>  –  využívá kolísání směru a intenzity geomagnetického pole země, které se vypálením fixuje</a:t>
            </a:r>
          </a:p>
          <a:p>
            <a:pPr eaLnBrk="1" hangingPunct="1">
              <a:defRPr/>
            </a:pPr>
            <a:endParaRPr lang="cs-CZ" altLang="cs-CZ" sz="2200" dirty="0"/>
          </a:p>
          <a:p>
            <a:pPr eaLnBrk="1" hangingPunct="1">
              <a:defRPr/>
            </a:pPr>
            <a:r>
              <a:rPr lang="cs-CZ" altLang="cs-CZ" sz="2200" b="1" dirty="0"/>
              <a:t> </a:t>
            </a:r>
            <a:r>
              <a:rPr lang="cs-CZ" altLang="cs-CZ" sz="2200" b="1" dirty="0">
                <a:solidFill>
                  <a:srgbClr val="FF0000"/>
                </a:solidFill>
              </a:rPr>
              <a:t>Dendrochronologie</a:t>
            </a:r>
            <a:r>
              <a:rPr lang="cs-CZ" altLang="cs-CZ" sz="2200" b="1" dirty="0"/>
              <a:t>  </a:t>
            </a:r>
            <a:r>
              <a:rPr lang="cs-CZ" altLang="cs-CZ" sz="2200" dirty="0"/>
              <a:t>–  </a:t>
            </a:r>
            <a:r>
              <a:rPr lang="cs-CZ" sz="2200" dirty="0"/>
              <a:t>datování dřeva podle měření šířek letokruhů (alespoň 40)</a:t>
            </a:r>
            <a:endParaRPr lang="cs-CZ" altLang="cs-CZ" sz="2200" b="1" dirty="0"/>
          </a:p>
          <a:p>
            <a:pPr eaLnBrk="1" hangingPunct="1">
              <a:defRPr/>
            </a:pPr>
            <a:r>
              <a:rPr lang="cs-CZ" altLang="cs-CZ" sz="2200" b="1" dirty="0"/>
              <a:t> </a:t>
            </a:r>
            <a:r>
              <a:rPr lang="cs-CZ" altLang="cs-CZ" sz="2200" b="1" dirty="0">
                <a:solidFill>
                  <a:srgbClr val="FF0000"/>
                </a:solidFill>
              </a:rPr>
              <a:t>Astronomie</a:t>
            </a:r>
            <a:r>
              <a:rPr lang="cs-CZ" altLang="cs-CZ" sz="2200" b="1" dirty="0"/>
              <a:t>  </a:t>
            </a:r>
            <a:r>
              <a:rPr lang="cs-CZ" altLang="cs-CZ" sz="2200" dirty="0"/>
              <a:t>–  na základě pohybů nebeských těles  (astronomicky orientované vchody)</a:t>
            </a:r>
          </a:p>
          <a:p>
            <a:pPr eaLnBrk="1" hangingPunct="1">
              <a:defRPr/>
            </a:pPr>
            <a:r>
              <a:rPr lang="cs-CZ" altLang="cs-CZ" sz="2200" b="1" dirty="0"/>
              <a:t> </a:t>
            </a:r>
            <a:r>
              <a:rPr lang="cs-CZ" altLang="cs-CZ" sz="2200" b="1" dirty="0" err="1">
                <a:solidFill>
                  <a:srgbClr val="FF0000"/>
                </a:solidFill>
              </a:rPr>
              <a:t>Geochronologie</a:t>
            </a:r>
            <a:r>
              <a:rPr lang="cs-CZ" altLang="cs-CZ" sz="2200" dirty="0"/>
              <a:t>  –  podle vrstviček na mořském pobřeží vzniklých táním ledovců</a:t>
            </a:r>
          </a:p>
          <a:p>
            <a:pPr eaLnBrk="1" hangingPunct="1">
              <a:defRPr/>
            </a:pPr>
            <a:r>
              <a:rPr lang="cs-CZ" altLang="cs-CZ" sz="2200" b="1" dirty="0"/>
              <a:t> </a:t>
            </a:r>
            <a:r>
              <a:rPr lang="cs-CZ" altLang="cs-CZ" sz="2200" b="1" dirty="0" err="1">
                <a:solidFill>
                  <a:srgbClr val="FF0000"/>
                </a:solidFill>
              </a:rPr>
              <a:t>Petrochronologie</a:t>
            </a:r>
            <a:r>
              <a:rPr lang="cs-CZ" altLang="cs-CZ" sz="2200" dirty="0"/>
              <a:t>  –  podle vzniku hornin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Obrázek 2">
            <a:extLst>
              <a:ext uri="{FF2B5EF4-FFF2-40B4-BE49-F238E27FC236}">
                <a16:creationId xmlns:a16="http://schemas.microsoft.com/office/drawing/2014/main" id="{C26FD84F-D0F1-D2A4-BC53-5DC2BE16D6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25" t="25000" r="34993" b="52083"/>
          <a:stretch>
            <a:fillRect/>
          </a:stretch>
        </p:blipFill>
        <p:spPr bwMode="auto">
          <a:xfrm>
            <a:off x="4809001" y="4252320"/>
            <a:ext cx="6910387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ovéPole 3">
            <a:extLst>
              <a:ext uri="{FF2B5EF4-FFF2-40B4-BE49-F238E27FC236}">
                <a16:creationId xmlns:a16="http://schemas.microsoft.com/office/drawing/2014/main" id="{5543F482-9E54-4749-BFD4-FA95FB032C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901" y="228601"/>
            <a:ext cx="91878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/>
              <a:t>Ústav nauky o dřevě Lesnické a dřevařské fakulty Mendelovy univerzity v Brně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/>
              <a:t> – ing. Michal Rybníček</a:t>
            </a:r>
          </a:p>
        </p:txBody>
      </p:sp>
      <p:pic>
        <p:nvPicPr>
          <p:cNvPr id="12292" name="Obrázek 4">
            <a:extLst>
              <a:ext uri="{FF2B5EF4-FFF2-40B4-BE49-F238E27FC236}">
                <a16:creationId xmlns:a16="http://schemas.microsoft.com/office/drawing/2014/main" id="{9C3765C8-D291-4C91-F718-F5CDF51648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876" y="1524110"/>
            <a:ext cx="3581400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Obrázek 8">
            <a:extLst>
              <a:ext uri="{FF2B5EF4-FFF2-40B4-BE49-F238E27FC236}">
                <a16:creationId xmlns:a16="http://schemas.microsoft.com/office/drawing/2014/main" id="{5F127D13-918A-1519-63FA-E748A9AAA2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12" y="2305367"/>
            <a:ext cx="5424754" cy="3539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Obrázek 1">
            <a:extLst>
              <a:ext uri="{FF2B5EF4-FFF2-40B4-BE49-F238E27FC236}">
                <a16:creationId xmlns:a16="http://schemas.microsoft.com/office/drawing/2014/main" id="{89CD7657-DFEA-0084-11BA-AC00D49C65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98" t="16339" r="36002" b="60023"/>
          <a:stretch>
            <a:fillRect/>
          </a:stretch>
        </p:blipFill>
        <p:spPr bwMode="auto">
          <a:xfrm>
            <a:off x="10128375" y="220987"/>
            <a:ext cx="2057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Obdélník 1">
            <a:extLst>
              <a:ext uri="{FF2B5EF4-FFF2-40B4-BE49-F238E27FC236}">
                <a16:creationId xmlns:a16="http://schemas.microsoft.com/office/drawing/2014/main" id="{EFE8271F-553A-CB41-3337-10B4CF4A4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726" y="1087547"/>
            <a:ext cx="72120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/>
              <a:t>USA </a:t>
            </a:r>
            <a:r>
              <a:rPr lang="cs-CZ" altLang="cs-CZ" sz="1800" dirty="0"/>
              <a:t>–</a:t>
            </a:r>
            <a:r>
              <a:rPr lang="cs-CZ" altLang="cs-CZ" sz="1800" b="1" dirty="0"/>
              <a:t> </a:t>
            </a:r>
            <a:r>
              <a:rPr lang="cs-CZ" altLang="cs-CZ" sz="1800" dirty="0"/>
              <a:t>sekvoje:  6. tis. BC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/>
              <a:t>Novgorod</a:t>
            </a:r>
            <a:r>
              <a:rPr lang="cs-CZ" altLang="cs-CZ" sz="1800" dirty="0"/>
              <a:t> (rok poražení stromu – letokruh podkorní)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/>
              <a:t>Švýcarsko, Německo </a:t>
            </a:r>
            <a:r>
              <a:rPr lang="cs-CZ" altLang="cs-CZ" sz="1800" dirty="0"/>
              <a:t>– nejdelší sekvence v E: 12 400 let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/>
              <a:t>Irsko</a:t>
            </a:r>
            <a:r>
              <a:rPr lang="cs-CZ" altLang="cs-CZ" sz="1800" dirty="0"/>
              <a:t> – dubová křivka (7172 BC)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>
            <a:extLst>
              <a:ext uri="{FF2B5EF4-FFF2-40B4-BE49-F238E27FC236}">
                <a16:creationId xmlns:a16="http://schemas.microsoft.com/office/drawing/2014/main" id="{4233FB18-1AA1-F656-90B8-75E6EA27871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</a:t>
            </a:r>
            <a:r>
              <a:rPr lang="cs-CZ" altLang="cs-CZ" sz="3200" b="1" dirty="0">
                <a:solidFill>
                  <a:srgbClr val="FF0000"/>
                </a:solidFill>
              </a:rPr>
              <a:t>Dendrochronologická pracoviště</a:t>
            </a:r>
          </a:p>
        </p:txBody>
      </p:sp>
      <p:sp>
        <p:nvSpPr>
          <p:cNvPr id="13315" name="Rectangle 5">
            <a:extLst>
              <a:ext uri="{FF2B5EF4-FFF2-40B4-BE49-F238E27FC236}">
                <a16:creationId xmlns:a16="http://schemas.microsoft.com/office/drawing/2014/main" id="{8AFF41C8-284E-17D6-C047-6EF901E992F3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595901" y="1600200"/>
            <a:ext cx="11733088" cy="487680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000" b="1" dirty="0"/>
              <a:t>Průhonice u Prahy</a:t>
            </a:r>
            <a:r>
              <a:rPr lang="cs-CZ" altLang="cs-CZ" sz="2000" dirty="0"/>
              <a:t> – Josef a Tomáš Kynclovi, datace konstrukcí staveb</a:t>
            </a:r>
          </a:p>
          <a:p>
            <a:pPr eaLnBrk="1" hangingPunct="1"/>
            <a:r>
              <a:rPr lang="cs-CZ" altLang="cs-CZ" sz="2000" b="1" dirty="0"/>
              <a:t>Mikulčice</a:t>
            </a:r>
            <a:r>
              <a:rPr lang="cs-CZ" altLang="cs-CZ" sz="2000" dirty="0"/>
              <a:t> – pracoviště AÚ AV ČR datace dubů, archeologická dřeva</a:t>
            </a:r>
          </a:p>
          <a:p>
            <a:pPr eaLnBrk="1" hangingPunct="1"/>
            <a:r>
              <a:rPr lang="cs-CZ" altLang="cs-CZ" sz="2000" b="1" dirty="0"/>
              <a:t>Brno</a:t>
            </a:r>
            <a:r>
              <a:rPr lang="cs-CZ" altLang="cs-CZ" sz="2000" dirty="0"/>
              <a:t> – Ústav nauky o dřevě - Jitka dvorská (výuka studentů)</a:t>
            </a:r>
          </a:p>
          <a:p>
            <a:pPr eaLnBrk="1" hangingPunct="1"/>
            <a:r>
              <a:rPr lang="cs-CZ" altLang="cs-CZ" sz="2000" b="1" dirty="0"/>
              <a:t>Německo</a:t>
            </a:r>
            <a:r>
              <a:rPr lang="cs-CZ" altLang="cs-CZ" sz="2000" dirty="0"/>
              <a:t> – Berlín – laboratoř při </a:t>
            </a:r>
            <a:r>
              <a:rPr lang="cs-CZ" altLang="cs-CZ" sz="2000" dirty="0" err="1"/>
              <a:t>Deutsches</a:t>
            </a:r>
            <a:r>
              <a:rPr lang="cs-CZ" altLang="cs-CZ" sz="2000" dirty="0"/>
              <a:t> </a:t>
            </a:r>
            <a:r>
              <a:rPr lang="cs-CZ" altLang="cs-CZ" sz="2000" dirty="0" err="1"/>
              <a:t>Archäologisches</a:t>
            </a:r>
            <a:r>
              <a:rPr lang="cs-CZ" altLang="cs-CZ" sz="2000" dirty="0"/>
              <a:t> Institut (synchronizovaná křivka dubů k r. 200)</a:t>
            </a:r>
          </a:p>
          <a:p>
            <a:pPr eaLnBrk="1" hangingPunct="1"/>
            <a:r>
              <a:rPr lang="cs-CZ" altLang="cs-CZ" sz="2000" dirty="0"/>
              <a:t> </a:t>
            </a:r>
            <a:r>
              <a:rPr lang="cs-CZ" altLang="cs-CZ" sz="2000" b="1" dirty="0"/>
              <a:t>Rakousko</a:t>
            </a:r>
            <a:r>
              <a:rPr lang="cs-CZ" altLang="cs-CZ" sz="2000" dirty="0"/>
              <a:t> – Vídeň – Institut </a:t>
            </a:r>
            <a:r>
              <a:rPr lang="cs-CZ" altLang="cs-CZ" sz="2000" dirty="0" err="1"/>
              <a:t>Für</a:t>
            </a:r>
            <a:r>
              <a:rPr lang="cs-CZ" altLang="cs-CZ" sz="2000" dirty="0"/>
              <a:t> Botanik </a:t>
            </a:r>
            <a:r>
              <a:rPr lang="cs-CZ" altLang="cs-CZ" sz="2000" dirty="0" err="1"/>
              <a:t>víd.univ</a:t>
            </a:r>
            <a:r>
              <a:rPr lang="cs-CZ" altLang="cs-CZ" sz="2000" dirty="0"/>
              <a:t>. (</a:t>
            </a:r>
            <a:r>
              <a:rPr lang="cs-CZ" altLang="cs-CZ" sz="2000" dirty="0" err="1"/>
              <a:t>Ruppert</a:t>
            </a:r>
            <a:r>
              <a:rPr lang="cs-CZ" altLang="cs-CZ" sz="2000" dirty="0"/>
              <a:t> Wimmer)</a:t>
            </a:r>
          </a:p>
          <a:p>
            <a:pPr eaLnBrk="1" hangingPunct="1"/>
            <a:r>
              <a:rPr lang="cs-CZ" altLang="cs-CZ" sz="2000" dirty="0"/>
              <a:t> </a:t>
            </a:r>
            <a:r>
              <a:rPr lang="cs-CZ" altLang="cs-CZ" sz="2000" b="1" dirty="0"/>
              <a:t>Polsko</a:t>
            </a:r>
            <a:r>
              <a:rPr lang="cs-CZ" altLang="cs-CZ" sz="2000" dirty="0"/>
              <a:t> – Krakov – Akademie </a:t>
            </a:r>
            <a:r>
              <a:rPr lang="cs-CZ" altLang="cs-CZ" sz="2000" dirty="0" err="1"/>
              <a:t>Górnicko-Hutnicza</a:t>
            </a:r>
            <a:r>
              <a:rPr lang="cs-CZ" altLang="cs-CZ" sz="2000" dirty="0"/>
              <a:t>, Katedra </a:t>
            </a:r>
            <a:r>
              <a:rPr lang="cs-CZ" altLang="cs-CZ" sz="2000" dirty="0" err="1"/>
              <a:t>stratygrafii</a:t>
            </a:r>
            <a:r>
              <a:rPr lang="cs-CZ" altLang="cs-CZ" sz="2000" dirty="0"/>
              <a:t> i Geologii </a:t>
            </a:r>
            <a:r>
              <a:rPr lang="cs-CZ" altLang="cs-CZ" sz="2000" dirty="0" err="1"/>
              <a:t>Regionalnej</a:t>
            </a:r>
            <a:r>
              <a:rPr lang="cs-CZ" altLang="cs-CZ" sz="2000" dirty="0"/>
              <a:t> (Marek </a:t>
            </a:r>
            <a:r>
              <a:rPr lang="cs-CZ" altLang="cs-CZ" sz="2000" dirty="0" err="1"/>
              <a:t>Kr</a:t>
            </a:r>
            <a:r>
              <a:rPr lang="en-US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ą</a:t>
            </a:r>
            <a:r>
              <a:rPr lang="cs-CZ" alt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altLang="cs-CZ" sz="2000" dirty="0" err="1"/>
              <a:t>iec</a:t>
            </a:r>
            <a:r>
              <a:rPr lang="cs-CZ" altLang="cs-CZ" sz="2000" dirty="0"/>
              <a:t>)</a:t>
            </a:r>
          </a:p>
          <a:p>
            <a:pPr eaLnBrk="1" hangingPunct="1"/>
            <a:r>
              <a:rPr lang="cs-CZ" altLang="cs-CZ" sz="2000" dirty="0"/>
              <a:t> </a:t>
            </a:r>
            <a:r>
              <a:rPr lang="cs-CZ" altLang="cs-CZ" sz="2000" b="1" dirty="0"/>
              <a:t>Maďarsko</a:t>
            </a:r>
            <a:r>
              <a:rPr lang="cs-CZ" altLang="cs-CZ" sz="2000" dirty="0"/>
              <a:t> – Budapešť – laboratoř při AÚ Univerzity </a:t>
            </a:r>
            <a:r>
              <a:rPr lang="cs-CZ" altLang="cs-CZ" sz="2000" dirty="0" err="1"/>
              <a:t>Loránda</a:t>
            </a:r>
            <a:r>
              <a:rPr lang="cs-CZ" altLang="cs-CZ" sz="2000" dirty="0"/>
              <a:t> </a:t>
            </a:r>
            <a:r>
              <a:rPr lang="cs-CZ" altLang="cs-CZ" sz="2000" dirty="0" err="1"/>
              <a:t>Ëtvöse</a:t>
            </a:r>
            <a:r>
              <a:rPr lang="cs-CZ" altLang="cs-CZ" sz="2000" dirty="0"/>
              <a:t> (András </a:t>
            </a:r>
            <a:r>
              <a:rPr lang="cs-CZ" altLang="cs-CZ" sz="2000" dirty="0" err="1"/>
              <a:t>Grynaeus</a:t>
            </a:r>
            <a:r>
              <a:rPr lang="cs-CZ" altLang="cs-CZ" sz="2000" dirty="0"/>
              <a:t>)</a:t>
            </a:r>
          </a:p>
          <a:p>
            <a:pPr eaLnBrk="1" hangingPunct="1">
              <a:buFontTx/>
              <a:buNone/>
            </a:pPr>
            <a:endParaRPr lang="cs-CZ" altLang="cs-CZ" sz="2000" dirty="0"/>
          </a:p>
          <a:p>
            <a:pPr eaLnBrk="1" hangingPunct="1">
              <a:buFontTx/>
              <a:buNone/>
            </a:pPr>
            <a:r>
              <a:rPr lang="cs-CZ" altLang="cs-CZ" sz="2000" dirty="0"/>
              <a:t>Dvorská, J., Poláček, L.:  K možnostem dendrochronolog. datování v oblasti severně od Dunaje. 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           In: Velká Morava mezi východem a Západem, Spisy AÚ AV ČR Brno 2001.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>
            <a:extLst>
              <a:ext uri="{FF2B5EF4-FFF2-40B4-BE49-F238E27FC236}">
                <a16:creationId xmlns:a16="http://schemas.microsoft.com/office/drawing/2014/main" id="{9A6DB768-63B4-8462-9FC1-CACE702217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cs-CZ" alt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</a:t>
            </a:r>
            <a:r>
              <a:rPr lang="cs-CZ" altLang="cs-CZ" sz="3200" b="1" dirty="0">
                <a:solidFill>
                  <a:srgbClr val="FF0000"/>
                </a:solidFill>
              </a:rPr>
              <a:t>Enviromentální výzkum</a:t>
            </a:r>
            <a:br>
              <a:rPr lang="cs-CZ" alt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cs-CZ" altLang="cs-CZ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3" name="Rectangle 5">
            <a:extLst>
              <a:ext uri="{FF2B5EF4-FFF2-40B4-BE49-F238E27FC236}">
                <a16:creationId xmlns:a16="http://schemas.microsoft.com/office/drawing/2014/main" id="{7141A3D2-295B-FF94-9103-0FDDA3884DE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54804" y="1066800"/>
            <a:ext cx="11637196" cy="5791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2000" b="1" dirty="0" err="1">
                <a:solidFill>
                  <a:srgbClr val="FF0000"/>
                </a:solidFill>
              </a:rPr>
              <a:t>Palinologie</a:t>
            </a:r>
            <a:r>
              <a:rPr lang="cs-CZ" altLang="cs-CZ" sz="2000" dirty="0"/>
              <a:t>  –  analýzy zrnek pylu v půdě, rašeliništích, v obsahu jímek a studní </a:t>
            </a:r>
          </a:p>
          <a:p>
            <a:pPr marL="0" indent="0">
              <a:buNone/>
              <a:defRPr/>
            </a:pPr>
            <a:r>
              <a:rPr lang="cs-CZ" altLang="cs-CZ" sz="2000" dirty="0"/>
              <a:t>                          –   podle druhového určení se sestavují pylové diagramy zastoupení jednotlivých rostlin 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2000" dirty="0"/>
              <a:t>                          –   rekonstrukce dávné krajiny (les, step, kulturní krajina)</a:t>
            </a:r>
          </a:p>
          <a:p>
            <a:pPr eaLnBrk="1" hangingPunct="1">
              <a:buFontTx/>
              <a:buNone/>
              <a:defRPr/>
            </a:pPr>
            <a:endParaRPr lang="cs-CZ" altLang="cs-CZ" sz="2000" dirty="0"/>
          </a:p>
          <a:p>
            <a:pPr>
              <a:defRPr/>
            </a:pPr>
            <a:r>
              <a:rPr lang="cs-CZ" altLang="cs-CZ" sz="2000" dirty="0">
                <a:solidFill>
                  <a:srgbClr val="FF0000"/>
                </a:solidFill>
              </a:rPr>
              <a:t> </a:t>
            </a:r>
            <a:r>
              <a:rPr lang="cs-CZ" altLang="cs-CZ" sz="2000" b="1" dirty="0">
                <a:solidFill>
                  <a:srgbClr val="FF0000"/>
                </a:solidFill>
              </a:rPr>
              <a:t>Paleobotanika</a:t>
            </a:r>
            <a:r>
              <a:rPr lang="cs-CZ" altLang="cs-CZ" sz="2000" dirty="0"/>
              <a:t>  –  informace o složení vegetace skrze analýzy </a:t>
            </a:r>
            <a:r>
              <a:rPr lang="cs-CZ" altLang="cs-CZ" sz="2000" dirty="0" err="1"/>
              <a:t>makrozbytků</a:t>
            </a:r>
            <a:r>
              <a:rPr lang="cs-CZ" altLang="cs-CZ" sz="2000" dirty="0"/>
              <a:t>  (větvičky, semena, aj.) </a:t>
            </a:r>
          </a:p>
          <a:p>
            <a:pPr marL="0" indent="0">
              <a:buNone/>
              <a:defRPr/>
            </a:pPr>
            <a:r>
              <a:rPr lang="cs-CZ" altLang="cs-CZ" sz="2000" dirty="0"/>
              <a:t>                                 –  dříve:   Opava:  dr. Čulíková, M. Opravil (ARUB)</a:t>
            </a:r>
          </a:p>
          <a:p>
            <a:pPr marL="0" indent="0">
              <a:buNone/>
              <a:defRPr/>
            </a:pPr>
            <a:r>
              <a:rPr lang="cs-CZ" altLang="cs-CZ" sz="2000" dirty="0"/>
              <a:t>                                 –   Č. Budějovice:  J. Beneš:  </a:t>
            </a:r>
            <a:r>
              <a:rPr lang="cs-CZ" sz="2000" dirty="0"/>
              <a:t>Laboratoř </a:t>
            </a:r>
            <a:r>
              <a:rPr lang="cs-CZ" sz="2000" dirty="0" err="1"/>
              <a:t>archeobotaniky</a:t>
            </a:r>
            <a:r>
              <a:rPr lang="cs-CZ" sz="2000" dirty="0"/>
              <a:t> a paleoekologie Biologické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                                         fakulty Jihočeské univerzity v ČB </a:t>
            </a:r>
          </a:p>
          <a:p>
            <a:pPr marL="0" indent="0">
              <a:buNone/>
              <a:defRPr/>
            </a:pPr>
            <a:endParaRPr lang="cs-CZ" altLang="cs-CZ" sz="2000" dirty="0"/>
          </a:p>
          <a:p>
            <a:pPr marL="0" indent="0">
              <a:buNone/>
              <a:defRPr/>
            </a:pPr>
            <a:r>
              <a:rPr lang="cs-CZ" altLang="cs-CZ" sz="2000" dirty="0"/>
              <a:t>                                 –  chemické analýzy rizikových prvků v říčních sedimentech pro určení intenzity těžby kovů</a:t>
            </a:r>
          </a:p>
          <a:p>
            <a:pPr marL="0" indent="0">
              <a:buNone/>
              <a:defRPr/>
            </a:pPr>
            <a:r>
              <a:rPr lang="cs-CZ" altLang="cs-CZ" sz="2000" dirty="0"/>
              <a:t>                                </a:t>
            </a:r>
            <a:endParaRPr lang="cs-CZ" sz="2000" dirty="0"/>
          </a:p>
          <a:p>
            <a:pPr>
              <a:defRPr/>
            </a:pPr>
            <a:r>
              <a:rPr lang="cs-CZ" altLang="cs-CZ" sz="2000" b="1" dirty="0">
                <a:solidFill>
                  <a:srgbClr val="FF0000"/>
                </a:solidFill>
              </a:rPr>
              <a:t>Paleopatologie</a:t>
            </a:r>
            <a:r>
              <a:rPr lang="cs-CZ" altLang="cs-CZ" sz="2000" dirty="0"/>
              <a:t>  –  zkoumá stáří a zdravotní stav středověké populace </a:t>
            </a:r>
          </a:p>
          <a:p>
            <a:pPr>
              <a:defRPr/>
            </a:pPr>
            <a:endParaRPr lang="cs-CZ" altLang="cs-CZ" sz="2000" dirty="0"/>
          </a:p>
          <a:p>
            <a:pPr>
              <a:defRPr/>
            </a:pPr>
            <a:r>
              <a:rPr lang="cs-CZ" altLang="cs-CZ" sz="2000" b="1" dirty="0">
                <a:solidFill>
                  <a:srgbClr val="FF0000"/>
                </a:solidFill>
              </a:rPr>
              <a:t>Antropologie</a:t>
            </a:r>
            <a:r>
              <a:rPr lang="cs-CZ" altLang="cs-CZ" sz="2000" dirty="0"/>
              <a:t> (fyzická) –  zjišťuje pohlaví, věk a biologickou charakteristiku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>
            <a:extLst>
              <a:ext uri="{FF2B5EF4-FFF2-40B4-BE49-F238E27FC236}">
                <a16:creationId xmlns:a16="http://schemas.microsoft.com/office/drawing/2014/main" id="{F53105E9-9A1B-6C5A-5ED4-D9AA8847F0F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66913" y="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</a:t>
            </a:r>
            <a:r>
              <a:rPr lang="cs-CZ" altLang="cs-CZ" sz="3200" b="1" dirty="0">
                <a:solidFill>
                  <a:srgbClr val="FF0000"/>
                </a:solidFill>
              </a:rPr>
              <a:t>Věkové kategorie a průměrný věk</a:t>
            </a:r>
          </a:p>
        </p:txBody>
      </p:sp>
      <p:sp>
        <p:nvSpPr>
          <p:cNvPr id="15363" name="Rectangle 5">
            <a:extLst>
              <a:ext uri="{FF2B5EF4-FFF2-40B4-BE49-F238E27FC236}">
                <a16:creationId xmlns:a16="http://schemas.microsoft.com/office/drawing/2014/main" id="{4A4CB6F8-BFAB-8E8A-E7DC-E99FEA996B3B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65771" y="1600201"/>
            <a:ext cx="5784349" cy="45259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50000"/>
              </a:lnSpc>
            </a:pPr>
            <a:r>
              <a:rPr lang="cs-CZ" altLang="cs-CZ" sz="2000" b="1" dirty="0"/>
              <a:t>  0 –   7 let   –  </a:t>
            </a:r>
            <a:r>
              <a:rPr lang="cs-CZ" altLang="cs-CZ" sz="2000" b="1" dirty="0" err="1"/>
              <a:t>infans</a:t>
            </a:r>
            <a:r>
              <a:rPr lang="cs-CZ" altLang="cs-CZ" sz="2000" b="1" dirty="0"/>
              <a:t> 1</a:t>
            </a:r>
          </a:p>
          <a:p>
            <a:pPr eaLnBrk="1" hangingPunct="1">
              <a:lnSpc>
                <a:spcPct val="150000"/>
              </a:lnSpc>
            </a:pPr>
            <a:r>
              <a:rPr lang="cs-CZ" altLang="cs-CZ" sz="2000" b="1" dirty="0"/>
              <a:t>  8 – 14 let   –  </a:t>
            </a:r>
            <a:r>
              <a:rPr lang="cs-CZ" altLang="cs-CZ" sz="2000" b="1" dirty="0" err="1"/>
              <a:t>infans</a:t>
            </a:r>
            <a:r>
              <a:rPr lang="cs-CZ" altLang="cs-CZ" sz="2000" b="1" dirty="0"/>
              <a:t> 2</a:t>
            </a:r>
          </a:p>
          <a:p>
            <a:pPr eaLnBrk="1" hangingPunct="1">
              <a:lnSpc>
                <a:spcPct val="150000"/>
              </a:lnSpc>
            </a:pPr>
            <a:r>
              <a:rPr lang="cs-CZ" altLang="cs-CZ" sz="2000" b="1" dirty="0"/>
              <a:t> 15 – 19 let  –  </a:t>
            </a:r>
            <a:r>
              <a:rPr lang="cs-CZ" altLang="cs-CZ" sz="2000" b="1" dirty="0" err="1"/>
              <a:t>juvenis</a:t>
            </a:r>
            <a:endParaRPr lang="cs-CZ" altLang="cs-CZ" sz="2000" b="1" dirty="0"/>
          </a:p>
          <a:p>
            <a:pPr eaLnBrk="1" hangingPunct="1">
              <a:lnSpc>
                <a:spcPct val="150000"/>
              </a:lnSpc>
            </a:pPr>
            <a:r>
              <a:rPr lang="cs-CZ" altLang="cs-CZ" sz="2000" b="1" dirty="0"/>
              <a:t> 20 – 30 let  –  </a:t>
            </a:r>
            <a:r>
              <a:rPr lang="cs-CZ" altLang="cs-CZ" sz="2000" b="1" dirty="0" err="1"/>
              <a:t>adultus</a:t>
            </a:r>
            <a:r>
              <a:rPr lang="cs-CZ" altLang="cs-CZ" sz="2000" b="1" dirty="0"/>
              <a:t> 1</a:t>
            </a:r>
          </a:p>
          <a:p>
            <a:pPr eaLnBrk="1" hangingPunct="1">
              <a:lnSpc>
                <a:spcPct val="150000"/>
              </a:lnSpc>
            </a:pPr>
            <a:r>
              <a:rPr lang="cs-CZ" altLang="cs-CZ" sz="2000" b="1" dirty="0"/>
              <a:t> 30 – 40 let  –  </a:t>
            </a:r>
            <a:r>
              <a:rPr lang="cs-CZ" altLang="cs-CZ" sz="2000" b="1" dirty="0" err="1"/>
              <a:t>adultus</a:t>
            </a:r>
            <a:r>
              <a:rPr lang="cs-CZ" altLang="cs-CZ" sz="2000" b="1" dirty="0"/>
              <a:t> 2</a:t>
            </a:r>
          </a:p>
          <a:p>
            <a:pPr eaLnBrk="1" hangingPunct="1">
              <a:lnSpc>
                <a:spcPct val="150000"/>
              </a:lnSpc>
            </a:pPr>
            <a:r>
              <a:rPr lang="cs-CZ" altLang="cs-CZ" sz="2000" b="1" dirty="0"/>
              <a:t> 40 – 50 let  –  </a:t>
            </a:r>
            <a:r>
              <a:rPr lang="cs-CZ" altLang="cs-CZ" sz="2000" b="1" dirty="0" err="1"/>
              <a:t>maturus</a:t>
            </a:r>
            <a:r>
              <a:rPr lang="cs-CZ" altLang="cs-CZ" sz="2000" b="1" dirty="0"/>
              <a:t> 1</a:t>
            </a:r>
          </a:p>
          <a:p>
            <a:pPr eaLnBrk="1" hangingPunct="1">
              <a:lnSpc>
                <a:spcPct val="150000"/>
              </a:lnSpc>
            </a:pPr>
            <a:r>
              <a:rPr lang="cs-CZ" altLang="cs-CZ" sz="2000" b="1" dirty="0"/>
              <a:t> 50 – 60 let  –  </a:t>
            </a:r>
            <a:r>
              <a:rPr lang="cs-CZ" altLang="cs-CZ" sz="2000" b="1" dirty="0" err="1"/>
              <a:t>maturus</a:t>
            </a:r>
            <a:r>
              <a:rPr lang="cs-CZ" altLang="cs-CZ" sz="2000" b="1" dirty="0"/>
              <a:t> 2</a:t>
            </a:r>
          </a:p>
          <a:p>
            <a:pPr eaLnBrk="1" hangingPunct="1">
              <a:lnSpc>
                <a:spcPct val="150000"/>
              </a:lnSpc>
            </a:pPr>
            <a:r>
              <a:rPr lang="cs-CZ" altLang="cs-CZ" sz="2000" b="1" dirty="0"/>
              <a:t> 60 a více     –  </a:t>
            </a:r>
            <a:r>
              <a:rPr lang="cs-CZ" altLang="cs-CZ" sz="2000" b="1" dirty="0" err="1"/>
              <a:t>senilis</a:t>
            </a:r>
            <a:endParaRPr lang="cs-CZ" altLang="cs-CZ" sz="2000" b="1" dirty="0"/>
          </a:p>
        </p:txBody>
      </p:sp>
      <p:sp>
        <p:nvSpPr>
          <p:cNvPr id="15364" name="Rectangle 6">
            <a:extLst>
              <a:ext uri="{FF2B5EF4-FFF2-40B4-BE49-F238E27FC236}">
                <a16:creationId xmlns:a16="http://schemas.microsoft.com/office/drawing/2014/main" id="{07EFB423-694E-7540-8BC3-B229B72ABEC8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066052" y="1723490"/>
            <a:ext cx="4316413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000" b="1" dirty="0"/>
              <a:t>neolit – 26,9 let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000" b="1" dirty="0"/>
          </a:p>
          <a:p>
            <a:pPr eaLnBrk="1" hangingPunct="1">
              <a:lnSpc>
                <a:spcPct val="80000"/>
              </a:lnSpc>
            </a:pPr>
            <a:r>
              <a:rPr lang="cs-CZ" altLang="cs-CZ" sz="2000" b="1" dirty="0"/>
              <a:t>d. bronzová – 32,1 let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000" b="1" dirty="0"/>
          </a:p>
          <a:p>
            <a:pPr eaLnBrk="1" hangingPunct="1">
              <a:lnSpc>
                <a:spcPct val="80000"/>
              </a:lnSpc>
            </a:pPr>
            <a:r>
              <a:rPr lang="cs-CZ" altLang="cs-CZ" sz="2000" b="1" dirty="0"/>
              <a:t>d. halštatská a římská – 27,3 let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000" b="1" dirty="0"/>
          </a:p>
          <a:p>
            <a:pPr eaLnBrk="1" hangingPunct="1">
              <a:lnSpc>
                <a:spcPct val="80000"/>
              </a:lnSpc>
            </a:pPr>
            <a:r>
              <a:rPr lang="cs-CZ" altLang="cs-CZ" sz="2000" b="1" dirty="0"/>
              <a:t>středověk – 28,1 let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>
            <a:extLst>
              <a:ext uri="{FF2B5EF4-FFF2-40B4-BE49-F238E27FC236}">
                <a16:creationId xmlns:a16="http://schemas.microsoft.com/office/drawing/2014/main" id="{959BC2DA-9F71-D0FA-97AA-34F68903E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94593"/>
            <a:ext cx="8229600" cy="1143000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FF0000"/>
                </a:solidFill>
              </a:rPr>
              <a:t>                                  Periodizace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463D82-1320-CC3A-C169-0A7F26E047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703" y="1371600"/>
            <a:ext cx="11361683" cy="5486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000" b="1" dirty="0"/>
              <a:t>Rozdělení času do časových úseků (období) z hlediska vývoje lidské společnosti</a:t>
            </a:r>
          </a:p>
          <a:p>
            <a:pPr>
              <a:defRPr/>
            </a:pPr>
            <a:endParaRPr lang="cs-CZ" sz="2000" dirty="0"/>
          </a:p>
          <a:p>
            <a:pPr>
              <a:defRPr/>
            </a:pPr>
            <a:r>
              <a:rPr lang="cs-CZ" sz="2000" dirty="0"/>
              <a:t>2  předpoklady:  1.  sestavení souvislého chronologického obrazu dějin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2.  jednotící vývojové hledisko (čas, prostor)</a:t>
            </a:r>
          </a:p>
          <a:p>
            <a:pPr>
              <a:defRPr/>
            </a:pPr>
            <a:endParaRPr lang="cs-CZ" sz="2000" dirty="0"/>
          </a:p>
          <a:p>
            <a:pPr>
              <a:defRPr/>
            </a:pPr>
            <a:r>
              <a:rPr lang="cs-CZ" sz="2000" b="1" dirty="0">
                <a:solidFill>
                  <a:srgbClr val="FF0000"/>
                </a:solidFill>
              </a:rPr>
              <a:t>Periody</a:t>
            </a:r>
            <a:r>
              <a:rPr lang="cs-CZ" sz="2000" b="1" dirty="0"/>
              <a:t>  –  éry (</a:t>
            </a:r>
            <a:r>
              <a:rPr lang="cs-CZ" sz="2000" b="1" dirty="0" err="1"/>
              <a:t>siecles</a:t>
            </a:r>
            <a:r>
              <a:rPr lang="cs-CZ" sz="2000" dirty="0"/>
              <a:t>)  –  rozdělení času na století (od 16. stol.)</a:t>
            </a:r>
          </a:p>
          <a:p>
            <a:pPr>
              <a:defRPr/>
            </a:pPr>
            <a:endParaRPr lang="cs-CZ" sz="2000" dirty="0"/>
          </a:p>
          <a:p>
            <a:pPr>
              <a:defRPr/>
            </a:pPr>
            <a:r>
              <a:rPr lang="cs-CZ" sz="2000" b="1" dirty="0">
                <a:solidFill>
                  <a:srgbClr val="FF0000"/>
                </a:solidFill>
              </a:rPr>
              <a:t>Židovsko-křesťanská tradice</a:t>
            </a:r>
            <a:r>
              <a:rPr lang="cs-CZ" sz="2000" dirty="0">
                <a:solidFill>
                  <a:srgbClr val="FF0000"/>
                </a:solidFill>
              </a:rPr>
              <a:t>  </a:t>
            </a:r>
            <a:r>
              <a:rPr lang="cs-CZ" sz="2000" dirty="0"/>
              <a:t>–  2 modely opřené o symbolická čísla: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                        a)  Roční období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                        b)  Lidský život </a:t>
            </a:r>
          </a:p>
          <a:p>
            <a:pPr marL="0" indent="0">
              <a:buNone/>
              <a:defRPr/>
            </a:pPr>
            <a:endParaRPr lang="cs-CZ" sz="2000" dirty="0"/>
          </a:p>
          <a:p>
            <a:pPr>
              <a:defRPr/>
            </a:pPr>
            <a:r>
              <a:rPr lang="cs-CZ" sz="2000" b="1" dirty="0">
                <a:solidFill>
                  <a:srgbClr val="FF0000"/>
                </a:solidFill>
              </a:rPr>
              <a:t>Historická periodizace  </a:t>
            </a:r>
            <a:r>
              <a:rPr lang="cs-CZ" sz="2000" dirty="0"/>
              <a:t>–  studium faktů a událostí v určitém období (letopočty)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>
            <a:extLst>
              <a:ext uri="{FF2B5EF4-FFF2-40B4-BE49-F238E27FC236}">
                <a16:creationId xmlns:a16="http://schemas.microsoft.com/office/drawing/2014/main" id="{F91E5A2B-2D1F-CE1E-C1C9-7075D7E3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0" y="76200"/>
            <a:ext cx="8229600" cy="1143000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FF0000"/>
                </a:solidFill>
              </a:rPr>
              <a:t>                                 Periodizace</a:t>
            </a:r>
            <a:r>
              <a:rPr lang="cs-CZ" altLang="cs-CZ" sz="3200" dirty="0">
                <a:solidFill>
                  <a:srgbClr val="FF0000"/>
                </a:solidFill>
              </a:rPr>
              <a:t> </a:t>
            </a:r>
            <a:br>
              <a:rPr lang="cs-CZ" altLang="cs-CZ" sz="3200" dirty="0">
                <a:solidFill>
                  <a:srgbClr val="FF0000"/>
                </a:solidFill>
              </a:rPr>
            </a:br>
            <a:r>
              <a:rPr lang="cs-CZ" altLang="cs-CZ" sz="3200" dirty="0">
                <a:solidFill>
                  <a:srgbClr val="FF0000"/>
                </a:solidFill>
              </a:rPr>
              <a:t>                              </a:t>
            </a:r>
            <a:r>
              <a:rPr lang="cs-CZ" altLang="cs-CZ" sz="2000" b="1" dirty="0">
                <a:solidFill>
                  <a:srgbClr val="FF0000"/>
                </a:solidFill>
              </a:rPr>
              <a:t>(</a:t>
            </a:r>
            <a:r>
              <a:rPr lang="cs-CZ" altLang="cs-CZ" sz="2000" b="1" dirty="0" err="1">
                <a:solidFill>
                  <a:srgbClr val="FF0000"/>
                </a:solidFill>
              </a:rPr>
              <a:t>řec</a:t>
            </a:r>
            <a:r>
              <a:rPr lang="cs-CZ" altLang="cs-CZ" sz="2000" b="1" dirty="0">
                <a:solidFill>
                  <a:srgbClr val="FF0000"/>
                </a:solidFill>
              </a:rPr>
              <a:t>. </a:t>
            </a:r>
            <a:r>
              <a:rPr lang="cs-CZ" altLang="cs-CZ" sz="2000" b="1" dirty="0" err="1">
                <a:solidFill>
                  <a:srgbClr val="FF0000"/>
                </a:solidFill>
              </a:rPr>
              <a:t>Periodus</a:t>
            </a:r>
            <a:r>
              <a:rPr lang="cs-CZ" altLang="cs-CZ" sz="2000" b="1" dirty="0">
                <a:solidFill>
                  <a:srgbClr val="FF0000"/>
                </a:solidFill>
              </a:rPr>
              <a:t> – obvod)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B517981-AE4A-F094-6929-A096E3DC6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763" y="1423827"/>
            <a:ext cx="10196245" cy="5638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000" b="1" dirty="0"/>
              <a:t>Egypt</a:t>
            </a:r>
            <a:r>
              <a:rPr lang="cs-CZ" sz="2000" dirty="0"/>
              <a:t>  –  2. tis. př. n. l.:  podle vlády panovníků (tzv. královské anály)</a:t>
            </a:r>
          </a:p>
          <a:p>
            <a:pPr>
              <a:defRPr/>
            </a:pPr>
            <a:endParaRPr lang="cs-CZ" sz="2000" b="1" dirty="0"/>
          </a:p>
          <a:p>
            <a:pPr>
              <a:defRPr/>
            </a:pPr>
            <a:r>
              <a:rPr lang="cs-CZ" sz="2000" b="1" dirty="0"/>
              <a:t>Řekové </a:t>
            </a:r>
            <a:r>
              <a:rPr lang="cs-CZ" sz="2000" dirty="0"/>
              <a:t>–  podle vlády úředníků v polis nebo vítězů her v Olympii (od 776 př. n. l.)</a:t>
            </a:r>
          </a:p>
          <a:p>
            <a:pPr marL="0" indent="0">
              <a:buNone/>
              <a:defRPr/>
            </a:pPr>
            <a:endParaRPr lang="cs-CZ" sz="2000" b="1" dirty="0"/>
          </a:p>
          <a:p>
            <a:pPr>
              <a:defRPr/>
            </a:pPr>
            <a:r>
              <a:rPr lang="cs-CZ" sz="2000" b="1" dirty="0"/>
              <a:t>Řím </a:t>
            </a:r>
            <a:r>
              <a:rPr lang="cs-CZ" sz="2000" dirty="0"/>
              <a:t>– seznamy konzulů (</a:t>
            </a:r>
            <a:r>
              <a:rPr lang="cs-CZ" sz="2000" dirty="0" err="1"/>
              <a:t>fasti</a:t>
            </a:r>
            <a:r>
              <a:rPr lang="cs-CZ" sz="2000" dirty="0"/>
              <a:t> </a:t>
            </a:r>
            <a:r>
              <a:rPr lang="cs-CZ" sz="2000" dirty="0" err="1"/>
              <a:t>consulares</a:t>
            </a:r>
            <a:r>
              <a:rPr lang="cs-CZ" sz="2000" dirty="0"/>
              <a:t>) vedené na Kapitolu</a:t>
            </a:r>
          </a:p>
          <a:p>
            <a:pPr>
              <a:defRPr/>
            </a:pPr>
            <a:endParaRPr lang="cs-CZ" sz="2000" dirty="0"/>
          </a:p>
          <a:p>
            <a:pPr>
              <a:defRPr/>
            </a:pPr>
            <a:r>
              <a:rPr lang="cs-CZ" sz="2000" b="1" dirty="0"/>
              <a:t>Křesťanství  </a:t>
            </a:r>
            <a:r>
              <a:rPr lang="cs-CZ" sz="2000" dirty="0"/>
              <a:t>–  podle bible se dějiny se rozčleňovaly do 6 světových věků:</a:t>
            </a:r>
          </a:p>
          <a:p>
            <a:pPr marL="0" indent="0">
              <a:buNone/>
              <a:defRPr/>
            </a:pPr>
            <a:r>
              <a:rPr lang="cs-CZ" sz="2000" b="1" dirty="0"/>
              <a:t>                          </a:t>
            </a:r>
            <a:r>
              <a:rPr lang="cs-CZ" sz="2000" dirty="0"/>
              <a:t>–</a:t>
            </a:r>
            <a:r>
              <a:rPr lang="cs-CZ" sz="2000" b="1" dirty="0"/>
              <a:t>  Isidor ze Sevilly </a:t>
            </a:r>
            <a:r>
              <a:rPr lang="cs-CZ" sz="2000" dirty="0"/>
              <a:t>(636)</a:t>
            </a:r>
            <a:r>
              <a:rPr lang="cs-CZ" sz="2000" b="1" dirty="0"/>
              <a:t>:</a:t>
            </a:r>
            <a:r>
              <a:rPr lang="cs-CZ" sz="2000" dirty="0"/>
              <a:t>   1.  doba od stvoření světa do potopy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                               2.  do Abrahamova narození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                               3.  do počátku vlády krále, Davida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                               4.  do babylónského zajetí.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                               5.  do Kristova umučení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                               6.  do posledního soudu</a:t>
            </a:r>
            <a:endParaRPr lang="cs-CZ" sz="20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C3C7D1D7-AB4D-AC09-FFA8-E245CEF1850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65079" y="609600"/>
            <a:ext cx="11507056" cy="62484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b="1" dirty="0">
                <a:solidFill>
                  <a:srgbClr val="FF0000"/>
                </a:solidFill>
              </a:rPr>
              <a:t>Archeologie pravěku</a:t>
            </a:r>
            <a:r>
              <a:rPr lang="cs-CZ" altLang="cs-CZ" sz="2000" b="1" dirty="0"/>
              <a:t>  </a:t>
            </a:r>
            <a:r>
              <a:rPr lang="cs-CZ" altLang="cs-CZ" sz="2000" dirty="0"/>
              <a:t>–  období od nejstaršího vývoje člověka až  do vzniku písemných pramenů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b="1" dirty="0">
                <a:solidFill>
                  <a:srgbClr val="FF0000"/>
                </a:solidFill>
              </a:rPr>
              <a:t>Archeologie středověku</a:t>
            </a:r>
            <a:r>
              <a:rPr lang="cs-CZ" altLang="cs-CZ" sz="2000" b="1" dirty="0"/>
              <a:t>  </a:t>
            </a:r>
            <a:r>
              <a:rPr lang="cs-CZ" altLang="cs-CZ" sz="2000" dirty="0"/>
              <a:t>–  zabývá se poznáním minulosti skrze hmotné prameny z období středověku: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dirty="0"/>
              <a:t>                                             –  </a:t>
            </a:r>
            <a:r>
              <a:rPr lang="cs-CZ" altLang="cs-CZ" sz="2000" b="1" dirty="0"/>
              <a:t>Evropa:  </a:t>
            </a:r>
            <a:r>
              <a:rPr lang="cs-CZ" altLang="cs-CZ" sz="2000" dirty="0"/>
              <a:t>rámcově  476 (rozpad římské říše) až po r. 1492 (objevení Ameriky)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dirty="0"/>
              <a:t>                                             –  </a:t>
            </a:r>
            <a:r>
              <a:rPr lang="cs-CZ" altLang="cs-CZ" sz="2000" b="1" dirty="0"/>
              <a:t>U nás:  </a:t>
            </a:r>
            <a:r>
              <a:rPr lang="cs-CZ" altLang="cs-CZ" sz="2000" dirty="0"/>
              <a:t>počátek    568 (odchod Langobardů – konec DSN)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dirty="0"/>
              <a:t>                                                              konec        1492,  1450 (knihtisk), 1526 (nástup Habsburků)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dirty="0"/>
              <a:t>                                                              přechodné období    konec 15. až 1. pol. 16. stol.                                                  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b="1" dirty="0">
                <a:solidFill>
                  <a:srgbClr val="FF0000"/>
                </a:solidFill>
              </a:rPr>
              <a:t>Středověká archeologie</a:t>
            </a:r>
            <a:r>
              <a:rPr lang="cs-CZ" altLang="cs-CZ" sz="2000" b="1" dirty="0"/>
              <a:t>  </a:t>
            </a:r>
            <a:r>
              <a:rPr lang="cs-CZ" altLang="cs-CZ" sz="2000" dirty="0"/>
              <a:t>–  nepřesné sémantické (významové) označení (ve středověku archeologie nebyla)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dirty="0"/>
              <a:t>                                     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b="1" dirty="0">
                <a:solidFill>
                  <a:srgbClr val="FF0000"/>
                </a:solidFill>
              </a:rPr>
              <a:t>Historická archeologie</a:t>
            </a:r>
            <a:r>
              <a:rPr lang="cs-CZ" altLang="cs-CZ" sz="2000" b="1" dirty="0"/>
              <a:t>  </a:t>
            </a:r>
            <a:r>
              <a:rPr lang="cs-CZ" altLang="cs-CZ" sz="2000" dirty="0"/>
              <a:t>–  dnes se začíná znovu používat: využívá písemné prameny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dirty="0"/>
              <a:t>                                          –  někdy vede k mylnému závěru, že dějiny našich zemí začínají až existencí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dirty="0"/>
              <a:t>                                              písemných pramenů</a:t>
            </a:r>
            <a:endParaRPr lang="cs-CZ" altLang="cs-CZ" sz="2000" u="sng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i="0" u="none" strike="noStrike" baseline="0" dirty="0" err="1">
                <a:solidFill>
                  <a:srgbClr val="FF0000"/>
                </a:solidFill>
              </a:rPr>
              <a:t>Postmedievální</a:t>
            </a:r>
            <a:r>
              <a:rPr lang="cs-CZ" sz="2000" b="1" i="0" u="none" strike="noStrike" baseline="0" dirty="0">
                <a:solidFill>
                  <a:srgbClr val="FF0000"/>
                </a:solidFill>
              </a:rPr>
              <a:t> archeologie  </a:t>
            </a:r>
            <a:r>
              <a:rPr lang="cs-CZ" sz="2000" b="0" i="0" u="none" strike="noStrike" baseline="0" dirty="0">
                <a:solidFill>
                  <a:srgbClr val="000000"/>
                </a:solidFill>
              </a:rPr>
              <a:t>–  vymezil Z. Smetánka a J. </a:t>
            </a:r>
            <a:r>
              <a:rPr lang="cs-CZ" sz="2000" b="0" i="0" u="none" strike="noStrike" baseline="0" dirty="0" err="1">
                <a:solidFill>
                  <a:srgbClr val="000000"/>
                </a:solidFill>
              </a:rPr>
              <a:t>Žeglitz</a:t>
            </a:r>
            <a:r>
              <a:rPr lang="cs-CZ" sz="2000" b="0" i="0" u="none" strike="noStrike" baseline="0" dirty="0">
                <a:solidFill>
                  <a:srgbClr val="000000"/>
                </a:solidFill>
              </a:rPr>
              <a:t>:  přelom 15./16. </a:t>
            </a:r>
            <a:r>
              <a:rPr lang="cs-CZ" sz="2000" b="0" i="0" u="none" strike="noStrike" baseline="0" dirty="0" err="1">
                <a:solidFill>
                  <a:srgbClr val="000000"/>
                </a:solidFill>
              </a:rPr>
              <a:t>aý</a:t>
            </a:r>
            <a:r>
              <a:rPr lang="cs-CZ" sz="2000" b="0" i="0" u="none" strike="noStrike" baseline="0" dirty="0">
                <a:solidFill>
                  <a:srgbClr val="000000"/>
                </a:solidFill>
              </a:rPr>
              <a:t> konec 18. stol.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dirty="0">
                <a:solidFill>
                  <a:srgbClr val="000000"/>
                </a:solidFill>
              </a:rPr>
              <a:t>                                                     </a:t>
            </a:r>
            <a:r>
              <a:rPr lang="cs-CZ" sz="2000" b="0" i="0" u="none" strike="noStrike" baseline="0" dirty="0">
                <a:solidFill>
                  <a:srgbClr val="000000"/>
                </a:solidFill>
              </a:rPr>
              <a:t>–  raný novověk:  </a:t>
            </a:r>
            <a:r>
              <a:rPr lang="pl-PL" sz="1800" b="0" i="0" u="none" strike="noStrike" baseline="0" dirty="0">
                <a:solidFill>
                  <a:srgbClr val="000000"/>
                </a:solidFill>
              </a:rPr>
              <a:t>15./16. až pol. 17. stol. </a:t>
            </a:r>
            <a:endParaRPr lang="cs-CZ" sz="2000" b="0" i="0" u="none" strike="noStrike" baseline="0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000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b="1" dirty="0">
                <a:solidFill>
                  <a:srgbClr val="FF0000"/>
                </a:solidFill>
              </a:rPr>
              <a:t>Industriální archeologie  </a:t>
            </a:r>
            <a:r>
              <a:rPr lang="cs-CZ" altLang="cs-CZ" sz="2000" dirty="0">
                <a:solidFill>
                  <a:srgbClr val="000000"/>
                </a:solidFill>
              </a:rPr>
              <a:t>–  od konce 18. stol.</a:t>
            </a:r>
            <a:endParaRPr lang="cs-CZ" altLang="cs-CZ" sz="20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cs-CZ" altLang="cs-CZ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190FFA9F-C121-96BA-7983-7D3F2BF2B2B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996593" y="164388"/>
            <a:ext cx="10705672" cy="7150814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8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800" b="1" dirty="0">
                <a:solidFill>
                  <a:srgbClr val="FF0000"/>
                </a:solidFill>
              </a:rPr>
              <a:t>Archeologie slovanská</a:t>
            </a:r>
            <a:r>
              <a:rPr lang="cs-CZ" altLang="cs-CZ" sz="1600" b="1" dirty="0"/>
              <a:t> </a:t>
            </a:r>
            <a:r>
              <a:rPr lang="cs-CZ" altLang="cs-CZ" sz="1800" dirty="0"/>
              <a:t>– období slovanského osídlení 6. – 10/11. stol.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18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800" b="1" dirty="0" err="1">
                <a:solidFill>
                  <a:srgbClr val="FF0000"/>
                </a:solidFill>
              </a:rPr>
              <a:t>Raněstředověká</a:t>
            </a:r>
            <a:r>
              <a:rPr lang="cs-CZ" altLang="cs-CZ" sz="1800" b="1" dirty="0">
                <a:solidFill>
                  <a:srgbClr val="FF0000"/>
                </a:solidFill>
              </a:rPr>
              <a:t> archeologie</a:t>
            </a:r>
            <a:r>
              <a:rPr lang="cs-CZ" altLang="cs-CZ" sz="1800" b="1" dirty="0"/>
              <a:t>  </a:t>
            </a:r>
            <a:r>
              <a:rPr lang="cs-CZ" altLang="cs-CZ" sz="1800" dirty="0"/>
              <a:t>– </a:t>
            </a:r>
            <a:r>
              <a:rPr lang="cs-CZ" altLang="cs-CZ" sz="1800" b="1" dirty="0"/>
              <a:t> </a:t>
            </a:r>
            <a:r>
              <a:rPr lang="cs-CZ" altLang="cs-CZ" sz="1800" dirty="0"/>
              <a:t>od příchodu Slovanů:  6. – přelom 12./13. stol.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800" dirty="0"/>
              <a:t>                                                      –  v </a:t>
            </a:r>
            <a:r>
              <a:rPr lang="cs-CZ" altLang="cs-CZ" sz="1800" dirty="0" err="1"/>
              <a:t>záp</a:t>
            </a:r>
            <a:r>
              <a:rPr lang="cs-CZ" altLang="cs-CZ" sz="1800" dirty="0"/>
              <a:t>. a již. Evropě raný středověk končí ve 12. stol.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18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600" b="1" dirty="0"/>
              <a:t>                                                              </a:t>
            </a:r>
            <a:r>
              <a:rPr lang="cs-CZ" altLang="cs-CZ" sz="1800" dirty="0"/>
              <a:t>časně slovanské období:                           6. –  7. stol.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800" dirty="0"/>
              <a:t>                                                      starší doba hradištní (</a:t>
            </a:r>
            <a:r>
              <a:rPr lang="cs-CZ" altLang="cs-CZ" sz="1800" dirty="0" err="1"/>
              <a:t>předvelkomor</a:t>
            </a:r>
            <a:r>
              <a:rPr lang="cs-CZ" altLang="cs-CZ" sz="1800" dirty="0"/>
              <a:t>.):   7. –  8. stol.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800" dirty="0"/>
              <a:t>                                                      střední doba </a:t>
            </a:r>
            <a:r>
              <a:rPr lang="cs-CZ" altLang="cs-CZ" sz="1800" dirty="0" err="1"/>
              <a:t>hradišní</a:t>
            </a:r>
            <a:r>
              <a:rPr lang="cs-CZ" altLang="cs-CZ" sz="1800" dirty="0"/>
              <a:t> (</a:t>
            </a:r>
            <a:r>
              <a:rPr lang="cs-CZ" altLang="cs-CZ" sz="1800" dirty="0" err="1"/>
              <a:t>velkomor</a:t>
            </a:r>
            <a:r>
              <a:rPr lang="cs-CZ" altLang="cs-CZ" sz="1800" dirty="0"/>
              <a:t>.):          9. –  1.pol. 10. st.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800" dirty="0"/>
              <a:t>                                                      mladší doba hradištní:                             10. –  konec 12. st.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800" dirty="0"/>
              <a:t>                                                      pozdní doba hradištní:                               1. pol. 13. stol.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18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800" b="1" dirty="0">
                <a:solidFill>
                  <a:srgbClr val="FF0000"/>
                </a:solidFill>
              </a:rPr>
              <a:t>Archeologie medievální</a:t>
            </a:r>
            <a:r>
              <a:rPr lang="cs-CZ" altLang="cs-CZ" sz="1800" b="1" dirty="0"/>
              <a:t>  </a:t>
            </a:r>
            <a:r>
              <a:rPr lang="cs-CZ" altLang="cs-CZ" sz="1800" dirty="0"/>
              <a:t>–  (lat. medii </a:t>
            </a:r>
            <a:r>
              <a:rPr lang="cs-CZ" altLang="cs-CZ" sz="1800" dirty="0" err="1"/>
              <a:t>aevii</a:t>
            </a:r>
            <a:r>
              <a:rPr lang="cs-CZ" altLang="cs-CZ" sz="1800" dirty="0"/>
              <a:t> – střední věk)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800" dirty="0"/>
              <a:t>                                            –  vrcholný středověk:                 pol. 13. stol. – 15. stol.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800" dirty="0"/>
              <a:t>                                            –  pozdní středověk:                     do pol. 16. stol.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800" dirty="0"/>
              <a:t>                                            –  raný novověk:                           do pol. 17. stol.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800" dirty="0"/>
              <a:t>                                            –  Německo:   poč. středověku v době stěhování národů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800" dirty="0"/>
              <a:t>                                            –  Polsko:  od počátku příchodu Slovanů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800" dirty="0"/>
              <a:t>                                            –  Rusko, Ukrajina:  od počátků slovanského osídlení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800" dirty="0"/>
              <a:t>                                            –  Anglie:   počátek středověku od přelomu 4. a 5. stol.</a:t>
            </a:r>
            <a:r>
              <a:rPr lang="cs-CZ" altLang="cs-CZ" sz="1400" dirty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800" b="1" dirty="0" err="1">
                <a:solidFill>
                  <a:srgbClr val="FF0000"/>
                </a:solidFill>
              </a:rPr>
              <a:t>Postmedievální</a:t>
            </a:r>
            <a:r>
              <a:rPr lang="cs-CZ" altLang="cs-CZ" sz="1800" b="1" dirty="0">
                <a:solidFill>
                  <a:srgbClr val="FF0000"/>
                </a:solidFill>
              </a:rPr>
              <a:t> archeologie</a:t>
            </a:r>
            <a:r>
              <a:rPr lang="cs-CZ" altLang="cs-CZ" sz="1800" b="1" dirty="0"/>
              <a:t>  </a:t>
            </a:r>
            <a:r>
              <a:rPr lang="cs-CZ" altLang="cs-CZ" sz="1800" dirty="0"/>
              <a:t>–  poč. 16. – pol. 18. stol.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18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800" b="1" dirty="0">
                <a:solidFill>
                  <a:srgbClr val="FF0000"/>
                </a:solidFill>
              </a:rPr>
              <a:t>Industriální archeologie</a:t>
            </a:r>
            <a:r>
              <a:rPr lang="cs-CZ" altLang="cs-CZ" sz="1800" b="1" dirty="0"/>
              <a:t> </a:t>
            </a:r>
            <a:r>
              <a:rPr lang="cs-CZ" altLang="cs-CZ" sz="1800" dirty="0"/>
              <a:t>– od pol. 18. stol.</a:t>
            </a:r>
          </a:p>
          <a:p>
            <a:pPr eaLnBrk="1" hangingPunct="1">
              <a:lnSpc>
                <a:spcPct val="80000"/>
              </a:lnSpc>
            </a:pPr>
            <a:endParaRPr lang="cs-CZ" altLang="cs-CZ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>
            <a:extLst>
              <a:ext uri="{FF2B5EF4-FFF2-40B4-BE49-F238E27FC236}">
                <a16:creationId xmlns:a16="http://schemas.microsoft.com/office/drawing/2014/main" id="{2B72E5F3-2E1F-5701-FBB3-1F882D5695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17834" y="369871"/>
            <a:ext cx="9986481" cy="6332556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cs-CZ" altLang="cs-CZ" sz="1800" b="1" dirty="0">
                <a:solidFill>
                  <a:srgbClr val="FF0000"/>
                </a:solidFill>
              </a:rPr>
              <a:t>M. Lutovský</a:t>
            </a:r>
            <a:r>
              <a:rPr lang="cs-CZ" altLang="cs-CZ" sz="1800" dirty="0">
                <a:solidFill>
                  <a:srgbClr val="FF0000"/>
                </a:solidFill>
              </a:rPr>
              <a:t> </a:t>
            </a:r>
            <a:r>
              <a:rPr lang="cs-CZ" altLang="cs-CZ" sz="1800" dirty="0"/>
              <a:t>- </a:t>
            </a:r>
            <a:r>
              <a:rPr lang="cs-CZ" altLang="cs-CZ" sz="1800" b="1" dirty="0"/>
              <a:t>2009</a:t>
            </a:r>
            <a:r>
              <a:rPr lang="cs-CZ" altLang="cs-CZ" sz="1800" dirty="0"/>
              <a:t>:  Raně středověká archeologie v Čechách. Praha.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800" dirty="0"/>
              <a:t>                                          1.  Časně slovanské období:  530/560  –  650/700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800" dirty="0"/>
              <a:t>                                          2.  Starší doba hradištní:        650/700  –  800/850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800" dirty="0"/>
              <a:t>                                          3.  Střední doba hradištní:     800/850  –  950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800" dirty="0"/>
              <a:t>                                          4.  Mladší doba hradištní:              950  –  1150/1200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800" dirty="0"/>
              <a:t>                                          5.  Pozdní doba hradištní:            1200  –  1250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 sz="1800" b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cs-CZ" altLang="cs-CZ" sz="1800" b="1" dirty="0">
                <a:solidFill>
                  <a:srgbClr val="FF0000"/>
                </a:solidFill>
              </a:rPr>
              <a:t>L. Krušinová</a:t>
            </a:r>
            <a:r>
              <a:rPr lang="cs-CZ" altLang="cs-CZ" sz="1800" b="1" dirty="0"/>
              <a:t>:  Státní archeologický seznam</a:t>
            </a:r>
          </a:p>
          <a:p>
            <a:pPr>
              <a:lnSpc>
                <a:spcPct val="80000"/>
              </a:lnSpc>
            </a:pPr>
            <a:endParaRPr lang="cs-CZ" altLang="cs-CZ" sz="18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800" b="1" dirty="0"/>
              <a:t>     </a:t>
            </a:r>
            <a:r>
              <a:rPr lang="cs-CZ" altLang="cs-CZ" sz="1800" b="1" dirty="0" err="1"/>
              <a:t>rs</a:t>
            </a:r>
            <a:r>
              <a:rPr lang="cs-CZ" altLang="cs-CZ" sz="1800" b="1" dirty="0"/>
              <a:t>. 1:  </a:t>
            </a:r>
            <a:r>
              <a:rPr lang="cs-CZ" altLang="cs-CZ" sz="1800" dirty="0"/>
              <a:t>raný středověk        5. stol.  –   600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800" b="1" dirty="0"/>
              <a:t>     </a:t>
            </a:r>
            <a:r>
              <a:rPr lang="cs-CZ" altLang="cs-CZ" sz="1800" b="1" dirty="0" err="1"/>
              <a:t>rs</a:t>
            </a:r>
            <a:r>
              <a:rPr lang="cs-CZ" altLang="cs-CZ" sz="1800" b="1" dirty="0"/>
              <a:t>. 2:  </a:t>
            </a:r>
            <a:r>
              <a:rPr lang="cs-CZ" altLang="cs-CZ" sz="1800" dirty="0"/>
              <a:t>raný středověk          600     –   800    (</a:t>
            </a:r>
            <a:r>
              <a:rPr lang="cs-CZ" altLang="cs-CZ" sz="1800" dirty="0" err="1"/>
              <a:t>starohrad</a:t>
            </a:r>
            <a:r>
              <a:rPr lang="cs-CZ" altLang="cs-CZ" sz="1800" dirty="0"/>
              <a:t>. </a:t>
            </a:r>
            <a:r>
              <a:rPr lang="cs-CZ" altLang="cs-CZ" sz="1800" dirty="0" err="1"/>
              <a:t>obd</a:t>
            </a:r>
            <a:r>
              <a:rPr lang="cs-CZ" altLang="cs-CZ" sz="1800" dirty="0"/>
              <a:t>., druhý smíšený hor. časně slov.)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800" b="1" dirty="0"/>
              <a:t>     </a:t>
            </a:r>
            <a:r>
              <a:rPr lang="cs-CZ" altLang="cs-CZ" sz="1800" b="1" dirty="0" err="1"/>
              <a:t>rs</a:t>
            </a:r>
            <a:r>
              <a:rPr lang="cs-CZ" altLang="cs-CZ" sz="1800" b="1" dirty="0"/>
              <a:t>. 3:  </a:t>
            </a:r>
            <a:r>
              <a:rPr lang="cs-CZ" altLang="cs-CZ" sz="1800" dirty="0"/>
              <a:t>raný středověk          800   –  1000    (</a:t>
            </a:r>
            <a:r>
              <a:rPr lang="cs-CZ" altLang="cs-CZ" sz="1800" dirty="0" err="1"/>
              <a:t>středohradištní</a:t>
            </a:r>
            <a:r>
              <a:rPr lang="cs-CZ" altLang="cs-CZ" sz="1800" dirty="0"/>
              <a:t> období)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800" dirty="0"/>
              <a:t>     </a:t>
            </a:r>
            <a:r>
              <a:rPr lang="cs-CZ" altLang="cs-CZ" sz="1800" b="1" dirty="0" err="1"/>
              <a:t>rs</a:t>
            </a:r>
            <a:r>
              <a:rPr lang="cs-CZ" altLang="cs-CZ" sz="1800" b="1" dirty="0"/>
              <a:t>. 4:  </a:t>
            </a:r>
            <a:r>
              <a:rPr lang="cs-CZ" altLang="cs-CZ" sz="1800" dirty="0"/>
              <a:t>raný středověk        1000   –  1200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 sz="1800" dirty="0"/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800" dirty="0"/>
              <a:t>     </a:t>
            </a:r>
            <a:r>
              <a:rPr lang="cs-CZ" altLang="cs-CZ" sz="1800" b="1" dirty="0"/>
              <a:t>vs. 1:  </a:t>
            </a:r>
            <a:r>
              <a:rPr lang="cs-CZ" altLang="cs-CZ" sz="1800" dirty="0"/>
              <a:t>vrcholný středověk   1200   –  1300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800" dirty="0"/>
              <a:t>     </a:t>
            </a:r>
            <a:r>
              <a:rPr lang="cs-CZ" altLang="cs-CZ" sz="1800" b="1" dirty="0"/>
              <a:t>vs. 2:  </a:t>
            </a:r>
            <a:r>
              <a:rPr lang="cs-CZ" altLang="cs-CZ" sz="1800" dirty="0"/>
              <a:t>vrcholný středověk    1300   –  1500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 sz="1800" dirty="0"/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800" dirty="0"/>
              <a:t>     </a:t>
            </a:r>
            <a:r>
              <a:rPr lang="cs-CZ" altLang="cs-CZ" sz="1800" b="1" dirty="0"/>
              <a:t>no. 1  </a:t>
            </a:r>
            <a:r>
              <a:rPr lang="cs-CZ" altLang="cs-CZ" sz="1800" dirty="0"/>
              <a:t>-  novověk 1   1500  – 1650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800" dirty="0"/>
              <a:t>     </a:t>
            </a:r>
            <a:r>
              <a:rPr lang="cs-CZ" altLang="cs-CZ" sz="1800" b="1" dirty="0"/>
              <a:t>no. 2  </a:t>
            </a:r>
            <a:r>
              <a:rPr lang="cs-CZ" altLang="cs-CZ" sz="1800" dirty="0"/>
              <a:t>-  novověk 2   1650  – </a:t>
            </a:r>
            <a:r>
              <a:rPr lang="cs-CZ" altLang="cs-CZ" sz="1800" dirty="0" err="1"/>
              <a:t>souč</a:t>
            </a:r>
            <a:r>
              <a:rPr lang="cs-CZ" altLang="cs-CZ" sz="1800" dirty="0"/>
              <a:t>.</a:t>
            </a:r>
          </a:p>
          <a:p>
            <a:pPr marL="0" indent="0">
              <a:lnSpc>
                <a:spcPct val="80000"/>
              </a:lnSpc>
              <a:buNone/>
            </a:pPr>
            <a:endParaRPr lang="cs-CZ" altLang="cs-CZ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C1DA893B-0077-358A-472D-217BEAC1D3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715962"/>
          </a:xfrm>
        </p:spPr>
        <p:txBody>
          <a:bodyPr>
            <a:normAutofit fontScale="90000"/>
          </a:bodyPr>
          <a:lstStyle/>
          <a:p>
            <a:br>
              <a:rPr lang="cs-CZ" altLang="cs-CZ" sz="3200" b="1" dirty="0"/>
            </a:br>
            <a:r>
              <a:rPr lang="cs-CZ" altLang="cs-CZ" sz="3200" b="1" dirty="0"/>
              <a:t>                                    </a:t>
            </a:r>
            <a:r>
              <a:rPr lang="cs-CZ" altLang="cs-CZ" sz="3200" b="1" dirty="0">
                <a:solidFill>
                  <a:srgbClr val="FF0000"/>
                </a:solidFill>
              </a:rPr>
              <a:t>Čechy a Morava</a:t>
            </a:r>
            <a:br>
              <a:rPr lang="cs-CZ" altLang="cs-CZ" sz="3200" b="1" dirty="0"/>
            </a:br>
            <a:endParaRPr lang="cs-CZ" altLang="cs-CZ" sz="3200" b="1" dirty="0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3FBB6790-67E8-3956-E470-96019BA253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4256" y="838200"/>
            <a:ext cx="10715946" cy="6019800"/>
          </a:xfrm>
        </p:spPr>
        <p:txBody>
          <a:bodyPr/>
          <a:lstStyle/>
          <a:p>
            <a:pPr>
              <a:defRPr/>
            </a:pPr>
            <a:endParaRPr lang="cs-CZ" altLang="cs-CZ" sz="2000" dirty="0"/>
          </a:p>
          <a:p>
            <a:pPr>
              <a:defRPr/>
            </a:pPr>
            <a:r>
              <a:rPr lang="cs-CZ" altLang="cs-CZ" sz="2000" b="1" dirty="0"/>
              <a:t>Konec 19. a poč. 20. stol.  </a:t>
            </a:r>
            <a:r>
              <a:rPr lang="cs-CZ" altLang="cs-CZ" sz="2000" dirty="0"/>
              <a:t>–  definitivně se podařilo oddělit středověké památky od pravěkých</a:t>
            </a:r>
          </a:p>
          <a:p>
            <a:pPr>
              <a:defRPr/>
            </a:pPr>
            <a:endParaRPr lang="cs-CZ" altLang="cs-CZ" sz="2000" dirty="0"/>
          </a:p>
          <a:p>
            <a:pPr>
              <a:defRPr/>
            </a:pPr>
            <a:r>
              <a:rPr lang="cs-CZ" altLang="cs-CZ" sz="2000" b="1" dirty="0"/>
              <a:t>Meziválečné období  </a:t>
            </a:r>
            <a:r>
              <a:rPr lang="cs-CZ" altLang="cs-CZ" sz="2000" dirty="0"/>
              <a:t>–  řešily se základní otázky chronologického třídění hmotné kultury</a:t>
            </a:r>
          </a:p>
          <a:p>
            <a:pPr marL="0" indent="0">
              <a:buNone/>
              <a:defRPr/>
            </a:pPr>
            <a:endParaRPr lang="cs-CZ" altLang="cs-CZ" sz="2000" dirty="0"/>
          </a:p>
          <a:p>
            <a:pPr>
              <a:defRPr/>
            </a:pPr>
            <a:r>
              <a:rPr lang="cs-CZ" altLang="cs-CZ" sz="2000" b="1" dirty="0"/>
              <a:t>Třídění keramiky  </a:t>
            </a:r>
            <a:r>
              <a:rPr lang="cs-CZ" altLang="cs-CZ" sz="2000" dirty="0"/>
              <a:t>–  základ periodizačních systémů jako ukazatel změn vývoje </a:t>
            </a:r>
          </a:p>
          <a:p>
            <a:pPr marL="0" indent="0">
              <a:buNone/>
              <a:defRPr/>
            </a:pPr>
            <a:r>
              <a:rPr lang="cs-CZ" altLang="cs-CZ" sz="2000" dirty="0"/>
              <a:t>                                     –   vychází z  –  </a:t>
            </a:r>
            <a:r>
              <a:rPr lang="cs-CZ" altLang="cs-CZ" sz="2000" b="1" dirty="0"/>
              <a:t>technologie </a:t>
            </a:r>
            <a:r>
              <a:rPr lang="cs-CZ" altLang="cs-CZ" sz="2000" dirty="0"/>
              <a:t>(způsob výroby, surovina) </a:t>
            </a:r>
          </a:p>
          <a:p>
            <a:pPr marL="0" indent="0">
              <a:buNone/>
              <a:defRPr/>
            </a:pPr>
            <a:r>
              <a:rPr lang="cs-CZ" altLang="cs-CZ" sz="2000" dirty="0"/>
              <a:t>                                                            –  </a:t>
            </a:r>
            <a:r>
              <a:rPr lang="cs-CZ" altLang="cs-CZ" sz="2000" b="1" dirty="0"/>
              <a:t>morfologie</a:t>
            </a:r>
            <a:r>
              <a:rPr lang="cs-CZ" altLang="cs-CZ" sz="2000" dirty="0"/>
              <a:t> (tvaru) a </a:t>
            </a:r>
            <a:r>
              <a:rPr lang="cs-CZ" altLang="cs-CZ" sz="2000" b="1" dirty="0"/>
              <a:t>typologie</a:t>
            </a:r>
            <a:r>
              <a:rPr lang="cs-CZ" altLang="cs-CZ" sz="2000" dirty="0"/>
              <a:t> (proměny)</a:t>
            </a:r>
          </a:p>
          <a:p>
            <a:pPr marL="0" indent="0">
              <a:buNone/>
              <a:defRPr/>
            </a:pPr>
            <a:r>
              <a:rPr lang="cs-CZ" altLang="cs-CZ" sz="2000" dirty="0"/>
              <a:t>                                                            –   </a:t>
            </a:r>
            <a:r>
              <a:rPr lang="cs-CZ" altLang="cs-CZ" sz="2000" b="1" dirty="0"/>
              <a:t>stratigrafie</a:t>
            </a:r>
            <a:r>
              <a:rPr lang="cs-CZ" altLang="cs-CZ" sz="2000" dirty="0"/>
              <a:t> (uložení ve vrstvě,  chronologický kontext)</a:t>
            </a:r>
          </a:p>
          <a:p>
            <a:pPr>
              <a:defRPr/>
            </a:pPr>
            <a:endParaRPr lang="cs-CZ" altLang="cs-CZ" sz="2000" dirty="0"/>
          </a:p>
          <a:p>
            <a:pPr>
              <a:defRPr/>
            </a:pPr>
            <a:r>
              <a:rPr lang="cs-CZ" altLang="cs-CZ" sz="2000" dirty="0"/>
              <a:t>Bubeník, J.: K problémům periodizace a chronologie staršího úseku vývoje raně středověké hmotné</a:t>
            </a:r>
          </a:p>
          <a:p>
            <a:pPr marL="0" indent="0">
              <a:buNone/>
              <a:defRPr/>
            </a:pPr>
            <a:r>
              <a:rPr lang="cs-CZ" altLang="cs-CZ" sz="2000" dirty="0"/>
              <a:t>                          kultury  v Čechách, AR XLVI, 1994, č. 1, 54-64.</a:t>
            </a:r>
          </a:p>
          <a:p>
            <a:pPr marL="0" indent="0">
              <a:buNone/>
              <a:defRPr/>
            </a:pPr>
            <a:endParaRPr lang="cs-CZ" altLang="cs-CZ" sz="2000" dirty="0"/>
          </a:p>
          <a:p>
            <a:pPr>
              <a:defRPr/>
            </a:pPr>
            <a:r>
              <a:rPr lang="cs-CZ" altLang="cs-CZ" sz="2000" dirty="0" err="1"/>
              <a:t>Bialeková</a:t>
            </a:r>
            <a:r>
              <a:rPr lang="cs-CZ" altLang="cs-CZ" sz="2000" dirty="0"/>
              <a:t>, D.: Slovanské </a:t>
            </a:r>
            <a:r>
              <a:rPr lang="cs-CZ" altLang="cs-CZ" sz="2000" dirty="0" err="1"/>
              <a:t>obdobie</a:t>
            </a:r>
            <a:r>
              <a:rPr lang="cs-CZ" altLang="cs-CZ" sz="2000" dirty="0"/>
              <a:t> – periodizace, SA XXVIII, č. 1/1980, 213 </a:t>
            </a:r>
            <a:r>
              <a:rPr lang="cs-CZ" altLang="cs-CZ" sz="2000" dirty="0" err="1"/>
              <a:t>an</a:t>
            </a:r>
            <a:r>
              <a:rPr lang="cs-CZ" altLang="cs-CZ" sz="2000" dirty="0"/>
              <a:t>.</a:t>
            </a:r>
          </a:p>
          <a:p>
            <a:pPr>
              <a:defRPr/>
            </a:pPr>
            <a:endParaRPr lang="cs-CZ" altLang="cs-CZ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</TotalTime>
  <Words>3141</Words>
  <Application>Microsoft Office PowerPoint</Application>
  <PresentationFormat>Širokoúhlá obrazovka</PresentationFormat>
  <Paragraphs>377</Paragraphs>
  <Slides>36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Times New Roman</vt:lpstr>
      <vt:lpstr>Motiv Office</vt:lpstr>
      <vt:lpstr>Metodologie archeologie středověku a novověku </vt:lpstr>
      <vt:lpstr>Prezentace aplikace PowerPoint</vt:lpstr>
      <vt:lpstr>                                  Archeologie                            archaios – starobylý, logos – nauka </vt:lpstr>
      <vt:lpstr>                                  Periodizace</vt:lpstr>
      <vt:lpstr>                                 Periodizace                                (řec. Periodus – obvod)</vt:lpstr>
      <vt:lpstr>Prezentace aplikace PowerPoint</vt:lpstr>
      <vt:lpstr>Prezentace aplikace PowerPoint</vt:lpstr>
      <vt:lpstr>Prezentace aplikace PowerPoint</vt:lpstr>
      <vt:lpstr>                                     Čechy a Morava </vt:lpstr>
      <vt:lpstr>                                           Předmět studia  </vt:lpstr>
      <vt:lpstr>                           Základní problémové okruhy studia                                             </vt:lpstr>
      <vt:lpstr>                                  Historické prameny</vt:lpstr>
      <vt:lpstr>                      Archeologická metoda</vt:lpstr>
      <vt:lpstr>                                     Archeologické nálezy</vt:lpstr>
      <vt:lpstr>Prezentace aplikace PowerPoint</vt:lpstr>
      <vt:lpstr>Prezentace aplikace PowerPoint</vt:lpstr>
      <vt:lpstr>                Získávání archeologických nálezů</vt:lpstr>
      <vt:lpstr>                        Archeologický výzkum</vt:lpstr>
      <vt:lpstr>           Nedestruktivní archeologický výzkum</vt:lpstr>
      <vt:lpstr>Prezentace aplikace PowerPoint</vt:lpstr>
      <vt:lpstr>Prezentace aplikace PowerPoint</vt:lpstr>
      <vt:lpstr>Prezentace aplikace PowerPoint</vt:lpstr>
      <vt:lpstr>                           Sratigrafické jednotky (s. j.) – vrstvy</vt:lpstr>
      <vt:lpstr>                   Harrisova metoda (matice)</vt:lpstr>
      <vt:lpstr>Prezentace aplikace PowerPoint</vt:lpstr>
      <vt:lpstr>Prezentace aplikace PowerPoint</vt:lpstr>
      <vt:lpstr>Prezentace aplikace PowerPoint</vt:lpstr>
      <vt:lpstr>                                  Vizualizace Harrisovy matice              PC grafické zobrazení sledu vrstev prostřednictvím numerické stratigrafické sekvence</vt:lpstr>
      <vt:lpstr>                           Datovací metody</vt:lpstr>
      <vt:lpstr>Prezentace aplikace PowerPoint</vt:lpstr>
      <vt:lpstr>                            Typologická metoda</vt:lpstr>
      <vt:lpstr>             Přírodovědné metody  -  datování</vt:lpstr>
      <vt:lpstr>Prezentace aplikace PowerPoint</vt:lpstr>
      <vt:lpstr>                Dendrochronologická pracoviště</vt:lpstr>
      <vt:lpstr>                        Enviromentální výzkum </vt:lpstr>
      <vt:lpstr>               Věkové kategorie a průměrný věk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Metodologie archeologie středověku a novověku </dc:title>
  <dc:creator>Markéta Tymonová</dc:creator>
  <cp:lastModifiedBy>tym0001</cp:lastModifiedBy>
  <cp:revision>40</cp:revision>
  <dcterms:created xsi:type="dcterms:W3CDTF">2022-10-04T13:38:28Z</dcterms:created>
  <dcterms:modified xsi:type="dcterms:W3CDTF">2025-09-21T12:50:45Z</dcterms:modified>
</cp:coreProperties>
</file>