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0" r:id="rId3"/>
    <p:sldId id="447" r:id="rId4"/>
    <p:sldId id="427" r:id="rId5"/>
    <p:sldId id="446" r:id="rId6"/>
    <p:sldId id="448" r:id="rId7"/>
    <p:sldId id="374" r:id="rId8"/>
    <p:sldId id="305" r:id="rId9"/>
    <p:sldId id="443" r:id="rId10"/>
    <p:sldId id="312" r:id="rId11"/>
    <p:sldId id="444" r:id="rId12"/>
    <p:sldId id="340" r:id="rId13"/>
    <p:sldId id="341" r:id="rId14"/>
    <p:sldId id="449" r:id="rId15"/>
    <p:sldId id="375" r:id="rId16"/>
    <p:sldId id="300" r:id="rId17"/>
    <p:sldId id="445" r:id="rId18"/>
    <p:sldId id="352" r:id="rId19"/>
    <p:sldId id="376" r:id="rId20"/>
    <p:sldId id="348" r:id="rId21"/>
    <p:sldId id="350" r:id="rId22"/>
    <p:sldId id="412" r:id="rId23"/>
    <p:sldId id="439" r:id="rId24"/>
    <p:sldId id="266" r:id="rId25"/>
    <p:sldId id="265" r:id="rId26"/>
    <p:sldId id="259" r:id="rId27"/>
    <p:sldId id="260" r:id="rId28"/>
    <p:sldId id="261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572DA-4690-D4E0-EBE4-5CB105996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7ACB2C-DC7E-E92F-6828-70BC13710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9F5175-8EF9-419F-FFEB-F63D7990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65593A-055E-B88D-0C35-81B9887B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56DC65-107F-6C9D-028C-1171F60F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158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06039-3DC9-0EF2-DEE4-C7509F6D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302C9E-64EF-B6D9-D755-57D5C2891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78E5AB-CFF5-FFCD-CB55-B3D6BBDCF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954AC1-D645-A33C-C020-5DA823A5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383ED0-4CE4-EBA7-0E3D-E479738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54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ACFE934-81EC-B47F-11AD-0DF3DCBE9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C7D5F1-70CC-5DD8-81EA-0E941527F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D6A30F-462E-0656-B739-A62313CE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3A2F08-AE47-50C2-31C3-1504E7EE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C64010-2CC4-BA14-51B6-9549E1A4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41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3D9CAC-8FB4-5C32-A904-20BEC63D2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C39EF8-41FE-5042-E2F1-560D7232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E3CFD-E03C-A25E-47FE-75182107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2819A0-E18F-A31D-7D53-CB2864601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687593-8CB1-B487-C2F6-D811475D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67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7558D9-6058-D824-5AF6-704E20C0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756E9F-7391-7F55-7300-87BEB76F9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5E2448-5CF4-61B9-47AB-9362BD3A1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D8EF-8F61-D7DF-E5B3-03ED5F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147836-0686-AE7E-C313-5A8CF9CF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34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B1271-19AE-66CE-1EEC-9D1FFBF7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ED20A2-939A-F051-3048-15E632C44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47380B-5253-FFAA-74FF-8E7F2DFB5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A204DD-84FD-A13D-A632-A3CEF0A6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536CF9-F85C-70CC-33E2-1E031437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C71D18-D914-ED3A-75DC-BEBE798F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0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68920-FC4F-9F6E-35FD-C17D93B0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21D88C-15AD-121C-01B6-C3BC98ED0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0CE796-F688-AD36-3A30-989DAD74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B7BDB31-A71C-3AAF-9E7D-D0A81F651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340DF2-54C6-F001-C4D4-0E4C21D28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2C20D38-9C3F-CC4F-7E79-4A9CABCF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962A1BF-5BCD-F1CD-2B1B-83000604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539F375-992B-0452-5608-8B7F6AA44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34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D5167-5086-4113-D8B1-1F36A7F9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D54F547-73C3-3047-2697-63812399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00EBD7-2139-70C9-D6E5-128BF5D5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659B5C-6080-28D5-A74B-A0161A86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99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2F3F078-4400-61A9-2B8C-78C538B8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FCF19-170D-2C1B-AE2C-C7F8D70A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B9A033-FFFE-2B91-89F8-A291762D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60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9ECFB-D751-007E-AB44-DE6E94B4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0BBA8-2650-AB61-5E8D-09A4BEE3E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4E5D3A-CB74-AEDB-750E-1D405D64E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08A9C1-34D2-C053-182E-82210A93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D33100-7EF5-CDF8-AAC2-570976B3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D3404C-188B-FE50-440B-D98DD8FF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02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04C38-D0E9-F4CE-7181-7484A400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B4F2C0E-7776-6966-45F6-FB2EF80CC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9931D7-2B71-8ABE-BAF7-1927A897C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4603F9-C6B6-3E7B-88AD-2F4954BC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F64BE8-FD1F-0719-0E75-9384EA7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CBB9FA-BA40-4A81-DB3B-C405535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00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0EEDA4B-95F5-F74E-9F1C-B0B1E8360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837B8E-70D4-7866-AB83-B79FB582D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626A07-8AC9-5A3D-9722-225E6E65E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C5375-D3BB-4306-9BD3-F9D523E35779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572AC5-393A-A493-6A47-2E7CFE524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957E39-7C47-372E-277A-F63B0D21A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04CD8-1886-4C49-AFF1-956411349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09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1A1F7-F710-9C5A-D735-90CADBE9D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E7FB01-6A89-CABF-D7A9-FF44058C06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11. Historická montanistika –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příklady.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489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>
            <a:extLst>
              <a:ext uri="{FF2B5EF4-FFF2-40B4-BE49-F238E27FC236}">
                <a16:creationId xmlns:a16="http://schemas.microsoft.com/office/drawing/2014/main" id="{8230BCFD-F9C5-0B8E-1BDE-CE0E82032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345" y="0"/>
            <a:ext cx="702729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Havlíčkobrodsko</a:t>
            </a:r>
          </a:p>
        </p:txBody>
      </p:sp>
      <p:sp>
        <p:nvSpPr>
          <p:cNvPr id="79875" name="Rectangle 5">
            <a:extLst>
              <a:ext uri="{FF2B5EF4-FFF2-40B4-BE49-F238E27FC236}">
                <a16:creationId xmlns:a16="http://schemas.microsoft.com/office/drawing/2014/main" id="{1DF3E0CE-A6AA-5489-18A9-21FC0EAFDD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0207" y="1143000"/>
            <a:ext cx="7483365" cy="581260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Rudy</a:t>
            </a:r>
            <a:r>
              <a:rPr lang="cs-CZ" altLang="cs-CZ" sz="1800" dirty="0"/>
              <a:t>  –   polymetalické, olovnaté a chudé na stříbro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–   křemenné rudné žíly ve směru SSZ-JJV  (Počátky – Česká Bělá)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Datování </a:t>
            </a:r>
            <a:r>
              <a:rPr lang="cs-CZ" altLang="cs-CZ" sz="1800" dirty="0"/>
              <a:t> –  vrchol těžby:  ¾  13. stol.   zánik: 1. pol. 14. stol.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16. a 17. stol.:  některá díla obnovena  (Přibyslav)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Brod</a:t>
            </a:r>
            <a:r>
              <a:rPr lang="cs-CZ" altLang="cs-CZ" sz="1800" dirty="0"/>
              <a:t>  –  na </a:t>
            </a:r>
            <a:r>
              <a:rPr lang="cs-CZ" altLang="cs-CZ" sz="1800" dirty="0" err="1"/>
              <a:t>Haberské</a:t>
            </a:r>
            <a:r>
              <a:rPr lang="cs-CZ" altLang="cs-CZ" sz="1800" dirty="0"/>
              <a:t> cestě  (Smilův, do 1945: Německý, dnes: Havlíčkův)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–  1260 – 1300:  královská mincovna 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–  1278: „brodské privilegium“ potvrzení městských a horních práv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–  městský znak:  hornické nástroje a </a:t>
            </a:r>
            <a:r>
              <a:rPr lang="cs-CZ" altLang="cs-CZ" sz="1800" dirty="0" err="1"/>
              <a:t>ostrve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Lichtenburků</a:t>
            </a:r>
            <a:r>
              <a:rPr lang="cs-CZ" altLang="cs-CZ" sz="1800" dirty="0"/>
              <a:t> 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Báňská střediska s hornickými sídlišti v okolí Brodu: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 err="1"/>
              <a:t>Termesivy</a:t>
            </a:r>
            <a:r>
              <a:rPr lang="cs-CZ" altLang="cs-CZ" sz="1800" b="1" dirty="0"/>
              <a:t> </a:t>
            </a:r>
            <a:r>
              <a:rPr lang="cs-CZ" altLang="cs-CZ" sz="1800" dirty="0"/>
              <a:t>(kat. </a:t>
            </a:r>
            <a:r>
              <a:rPr lang="cs-CZ" altLang="cs-CZ" sz="1800" dirty="0" err="1"/>
              <a:t>ú.</a:t>
            </a:r>
            <a:r>
              <a:rPr lang="cs-CZ" altLang="cs-CZ" sz="1800" dirty="0"/>
              <a:t>)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3 km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 od Uh. Brodu, kutací šachty, tvrz </a:t>
            </a:r>
            <a:r>
              <a:rPr lang="cs-CZ" altLang="cs-CZ" sz="1800" dirty="0" err="1"/>
              <a:t>Hadrburk</a:t>
            </a:r>
            <a:r>
              <a:rPr lang="cs-CZ" altLang="cs-CZ" sz="1800" dirty="0"/>
              <a:t> </a:t>
            </a:r>
            <a:endParaRPr lang="cs-CZ" altLang="cs-CZ" sz="1800" b="1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 err="1"/>
              <a:t>Mittelberg</a:t>
            </a:r>
            <a:r>
              <a:rPr lang="cs-CZ" altLang="cs-CZ" sz="1800" dirty="0"/>
              <a:t> (1256: </a:t>
            </a:r>
            <a:r>
              <a:rPr lang="cs-CZ" altLang="cs-CZ" sz="1800" dirty="0" err="1"/>
              <a:t>Mons</a:t>
            </a:r>
            <a:r>
              <a:rPr lang="cs-CZ" altLang="cs-CZ" sz="1800" dirty="0"/>
              <a:t> Medium, kat. Suchá:   1321:  ztrátové dolování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 err="1"/>
              <a:t>Herliwinberg</a:t>
            </a:r>
            <a:r>
              <a:rPr lang="cs-CZ" altLang="cs-CZ" sz="1800" dirty="0"/>
              <a:t> (1265: </a:t>
            </a:r>
            <a:r>
              <a:rPr lang="cs-CZ" altLang="cs-CZ" sz="1800" dirty="0" err="1"/>
              <a:t>Mons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Herlivini</a:t>
            </a:r>
            <a:r>
              <a:rPr lang="cs-CZ" altLang="cs-CZ" sz="1800" dirty="0"/>
              <a:t>, kat. Stříbrné Hory):  těžba a hutnění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1972:  kus olova (4 kg) vyseknutý z bochníku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 err="1"/>
              <a:t>Buchberg</a:t>
            </a:r>
            <a:r>
              <a:rPr lang="cs-CZ" altLang="cs-CZ" sz="1800" dirty="0"/>
              <a:t> (1258: kat. </a:t>
            </a:r>
            <a:r>
              <a:rPr lang="cs-CZ" altLang="cs-CZ" sz="1800" dirty="0" err="1"/>
              <a:t>Utín</a:t>
            </a:r>
            <a:r>
              <a:rPr lang="cs-CZ" altLang="cs-CZ" sz="1800" dirty="0"/>
              <a:t>):  zahloubené stavby 40 m od dolů, </a:t>
            </a:r>
            <a:r>
              <a:rPr lang="cs-CZ" altLang="cs-CZ" sz="1800" dirty="0" err="1"/>
              <a:t>hutniště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Česká Bělá </a:t>
            </a:r>
            <a:r>
              <a:rPr lang="cs-CZ" altLang="cs-CZ" sz="1800" dirty="0"/>
              <a:t>–  chudé olovnaté rudy, důlní a úpravnický areál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D32DB7-811F-4B39-A660-37DED66E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641" y="0"/>
            <a:ext cx="4560359" cy="41452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87E5111-6E28-4989-AA28-147397A40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640" y="4145249"/>
            <a:ext cx="4560359" cy="226497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F7B0B00-3D71-4991-9208-372272A6D4E9}"/>
              </a:ext>
            </a:extLst>
          </p:cNvPr>
          <p:cNvSpPr txBox="1"/>
          <p:nvPr/>
        </p:nvSpPr>
        <p:spPr>
          <a:xfrm flipH="1">
            <a:off x="7518574" y="6498250"/>
            <a:ext cx="505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Buchberg</a:t>
            </a:r>
            <a:r>
              <a:rPr lang="cs-CZ" b="1" dirty="0"/>
              <a:t>:</a:t>
            </a:r>
            <a:r>
              <a:rPr lang="cs-CZ" dirty="0"/>
              <a:t>  montánní reliéf s šachtami a haldami.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6E5B073-7F38-4FA9-838B-095420B7A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260" y="5058567"/>
            <a:ext cx="872627" cy="13617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AC5F20-0DB9-4255-9FC2-8F7F38F0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42" y="457370"/>
            <a:ext cx="1928483" cy="17026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CC16A7-2B1A-4DA7-AC02-F19CDF35876C}"/>
              </a:ext>
            </a:extLst>
          </p:cNvPr>
          <p:cNvSpPr txBox="1"/>
          <p:nvPr/>
        </p:nvSpPr>
        <p:spPr>
          <a:xfrm flipH="1">
            <a:off x="552093" y="2050111"/>
            <a:ext cx="337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    Slitek stříbra </a:t>
            </a:r>
            <a:r>
              <a:rPr lang="cs-CZ" dirty="0"/>
              <a:t>(4, 67 g)</a:t>
            </a:r>
          </a:p>
          <a:p>
            <a:r>
              <a:rPr lang="de-DE" dirty="0"/>
              <a:t>Ag 94.50%; </a:t>
            </a:r>
            <a:r>
              <a:rPr lang="de-DE" dirty="0" err="1"/>
              <a:t>Pb</a:t>
            </a:r>
            <a:r>
              <a:rPr lang="de-DE" dirty="0"/>
              <a:t> 3.41%; </a:t>
            </a:r>
            <a:r>
              <a:rPr lang="de-DE" dirty="0" err="1"/>
              <a:t>Cu</a:t>
            </a:r>
            <a:r>
              <a:rPr lang="de-DE" dirty="0"/>
              <a:t> 2.00%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4D1277-020D-4478-B2CB-116E3207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69" y="2901238"/>
            <a:ext cx="2839199" cy="26480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A47344A-6419-48AB-ACB9-86ED75BA900B}"/>
              </a:ext>
            </a:extLst>
          </p:cNvPr>
          <p:cNvSpPr txBox="1"/>
          <p:nvPr/>
        </p:nvSpPr>
        <p:spPr>
          <a:xfrm>
            <a:off x="4823313" y="356506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  <a:latin typeface="+mj-lt"/>
              </a:rPr>
              <a:t>Buchberg</a:t>
            </a:r>
            <a:endParaRPr lang="cs-CZ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9820325-1F6B-4969-A9AA-D73694DD0DB5}"/>
              </a:ext>
            </a:extLst>
          </p:cNvPr>
          <p:cNvSpPr txBox="1"/>
          <p:nvPr/>
        </p:nvSpPr>
        <p:spPr>
          <a:xfrm flipH="1">
            <a:off x="313492" y="5754100"/>
            <a:ext cx="3653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    Olověná a mosazná závaží.</a:t>
            </a:r>
          </a:p>
          <a:p>
            <a:r>
              <a:rPr lang="cs-CZ" dirty="0"/>
              <a:t>(kolečka s otvorem i bez; miskovitá)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7CB6758-40CC-423A-9B69-ADD6F27BB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65" y="1096517"/>
            <a:ext cx="2839199" cy="31561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9B5C411-C14B-41AE-A39A-2A91190CE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620" y="496033"/>
            <a:ext cx="4163428" cy="142359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EF11E3C-F9C4-40A3-8789-E1A74E75E8D8}"/>
              </a:ext>
            </a:extLst>
          </p:cNvPr>
          <p:cNvSpPr txBox="1"/>
          <p:nvPr/>
        </p:nvSpPr>
        <p:spPr>
          <a:xfrm>
            <a:off x="8571372" y="2028285"/>
            <a:ext cx="327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Hornická želízka z archeologicky </a:t>
            </a:r>
          </a:p>
          <a:p>
            <a:r>
              <a:rPr lang="cs-CZ" b="1" dirty="0"/>
              <a:t>          zkoumaného objektu.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B411273-0AE1-4838-B601-1B33C6F8563F}"/>
              </a:ext>
            </a:extLst>
          </p:cNvPr>
          <p:cNvSpPr txBox="1"/>
          <p:nvPr/>
        </p:nvSpPr>
        <p:spPr>
          <a:xfrm>
            <a:off x="4678888" y="4340538"/>
            <a:ext cx="265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Keramika ze 13. a 14. stol.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96367A6-72B4-4839-B386-01CB757E3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346" y="2922797"/>
            <a:ext cx="3811524" cy="293615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DDFA8C-F892-40D0-9DA1-EA6B5892C5CC}"/>
              </a:ext>
            </a:extLst>
          </p:cNvPr>
          <p:cNvSpPr txBox="1"/>
          <p:nvPr/>
        </p:nvSpPr>
        <p:spPr>
          <a:xfrm>
            <a:off x="8797159" y="6215765"/>
            <a:ext cx="282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Olověné slitky a </a:t>
            </a:r>
            <a:r>
              <a:rPr lang="cs-CZ" b="1" dirty="0" err="1"/>
              <a:t>úkapky</a:t>
            </a:r>
            <a:r>
              <a:rPr lang="cs-CZ" b="1" dirty="0"/>
              <a:t>.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CE57C34-C1BD-4788-A2C9-5D73BBDFA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656" y="4808992"/>
            <a:ext cx="3359450" cy="166709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4F630652-0F8A-4EE9-A004-350239386356}"/>
              </a:ext>
            </a:extLst>
          </p:cNvPr>
          <p:cNvSpPr txBox="1"/>
          <p:nvPr/>
        </p:nvSpPr>
        <p:spPr>
          <a:xfrm>
            <a:off x="4292893" y="6448573"/>
            <a:ext cx="313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Kovové přezky ze 13. a 14. stol.</a:t>
            </a:r>
          </a:p>
        </p:txBody>
      </p:sp>
    </p:spTree>
    <p:extLst>
      <p:ext uri="{BB962C8B-B14F-4D97-AF65-F5344CB8AC3E}">
        <p14:creationId xmlns:p14="http://schemas.microsoft.com/office/powerpoint/2010/main" val="237236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>
            <a:extLst>
              <a:ext uri="{FF2B5EF4-FFF2-40B4-BE49-F238E27FC236}">
                <a16:creationId xmlns:a16="http://schemas.microsoft.com/office/drawing/2014/main" id="{F0DD607C-087F-4C1A-ADF8-D0811683D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711262" cy="1325563"/>
          </a:xfrm>
        </p:spPr>
        <p:txBody>
          <a:bodyPr/>
          <a:lstStyle/>
          <a:p>
            <a:r>
              <a:rPr lang="cs-CZ" altLang="cs-CZ" sz="3200" b="1" dirty="0"/>
              <a:t>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Česká Bělá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</a:t>
            </a:r>
            <a:r>
              <a:rPr lang="cs-CZ" altLang="cs-CZ" sz="2400" b="1" dirty="0">
                <a:solidFill>
                  <a:srgbClr val="FF0000"/>
                </a:solidFill>
              </a:rPr>
              <a:t>důlní a úpravnický areál ze 13. stol.</a:t>
            </a:r>
          </a:p>
        </p:txBody>
      </p:sp>
      <p:sp>
        <p:nvSpPr>
          <p:cNvPr id="148485" name="Rectangle 5">
            <a:extLst>
              <a:ext uri="{FF2B5EF4-FFF2-40B4-BE49-F238E27FC236}">
                <a16:creationId xmlns:a16="http://schemas.microsoft.com/office/drawing/2014/main" id="{91F4C849-9A20-45D4-AF44-EBB6237E63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311" y="1752601"/>
            <a:ext cx="7304689" cy="5105399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2007/8  </a:t>
            </a:r>
            <a:r>
              <a:rPr lang="cs-CZ" altLang="cs-CZ" sz="2000" dirty="0"/>
              <a:t>–  výzkum </a:t>
            </a:r>
            <a:r>
              <a:rPr lang="cs-CZ" altLang="cs-CZ" sz="2000" dirty="0" err="1"/>
              <a:t>Archaia</a:t>
            </a:r>
            <a:r>
              <a:rPr lang="cs-CZ" altLang="cs-CZ" sz="2000" dirty="0"/>
              <a:t> Brno:  silniční obchvat</a:t>
            </a:r>
          </a:p>
          <a:p>
            <a:r>
              <a:rPr lang="cs-CZ" altLang="cs-CZ" sz="2000" b="1" dirty="0"/>
              <a:t>1257  </a:t>
            </a:r>
            <a:r>
              <a:rPr lang="cs-CZ" altLang="cs-CZ" sz="2000" dirty="0"/>
              <a:t>–  první zmínka o Bělé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Jámy</a:t>
            </a:r>
            <a:r>
              <a:rPr lang="cs-CZ" altLang="cs-CZ" sz="2000" dirty="0"/>
              <a:t>  –  pozůstatky důlních děl (šachet) </a:t>
            </a:r>
          </a:p>
          <a:p>
            <a:pPr marL="0" indent="0">
              <a:buNone/>
            </a:pPr>
            <a:r>
              <a:rPr lang="cs-CZ" altLang="cs-CZ" sz="2000" dirty="0"/>
              <a:t>               –   kruhové a obdélné </a:t>
            </a:r>
          </a:p>
          <a:p>
            <a:pPr marL="0" indent="0">
              <a:buNone/>
            </a:pPr>
            <a:r>
              <a:rPr lang="cs-CZ" altLang="cs-CZ" sz="2000" dirty="0"/>
              <a:t>               –   průzkumné (do 1,8 m) i těžní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Primární úpravny rud  </a:t>
            </a:r>
            <a:r>
              <a:rPr lang="cs-CZ" altLang="cs-CZ" sz="2000" dirty="0"/>
              <a:t>–  třídění, roztloukání, pražení rudy</a:t>
            </a:r>
          </a:p>
          <a:p>
            <a:r>
              <a:rPr lang="cs-CZ" altLang="cs-CZ" sz="2000" b="1" dirty="0"/>
              <a:t>0dvodňovací kanálek  </a:t>
            </a:r>
            <a:r>
              <a:rPr lang="cs-CZ" altLang="cs-CZ" sz="2000" dirty="0"/>
              <a:t>–  vodotěžní zařízení nad šachtami </a:t>
            </a:r>
          </a:p>
          <a:p>
            <a:r>
              <a:rPr lang="cs-CZ" altLang="cs-CZ" sz="2000" b="1" dirty="0"/>
              <a:t>Pece, výhně, ohniště  </a:t>
            </a:r>
            <a:r>
              <a:rPr lang="cs-CZ" altLang="cs-CZ" sz="2000" dirty="0"/>
              <a:t>–  několik desítek metrů od důlních děl</a:t>
            </a:r>
          </a:p>
          <a:p>
            <a:r>
              <a:rPr lang="cs-CZ" altLang="cs-CZ" sz="2000" b="1" dirty="0"/>
              <a:t>Relikty dřevěných staveb  </a:t>
            </a:r>
            <a:r>
              <a:rPr lang="cs-CZ" altLang="cs-CZ" sz="2000" dirty="0"/>
              <a:t>–  více funkcí (i obytná)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D9CB31-55D3-4A27-BCEA-8BCCB1417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852" y="3542036"/>
            <a:ext cx="4916148" cy="3279127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C74DA55-1DF1-4D63-9653-354CEA4C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558" y="447576"/>
            <a:ext cx="6017767" cy="26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5" name="Picture 7" descr="ilustra&amp;ccaron;ní foto">
            <a:extLst>
              <a:ext uri="{FF2B5EF4-FFF2-40B4-BE49-F238E27FC236}">
                <a16:creationId xmlns:a16="http://schemas.microsoft.com/office/drawing/2014/main" id="{BF994637-3EA1-4FC5-95A5-D47BDF080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937"/>
            <a:ext cx="5994399" cy="708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1" name="Picture 13" descr="ilustra&amp;ccaron;ní foto">
            <a:extLst>
              <a:ext uri="{FF2B5EF4-FFF2-40B4-BE49-F238E27FC236}">
                <a16:creationId xmlns:a16="http://schemas.microsoft.com/office/drawing/2014/main" id="{0C0D6764-A22F-4D33-BA1C-0968D233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4288"/>
            <a:ext cx="5791200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3" name="Picture 15" descr="ilustra&amp;ccaron;ní foto">
            <a:extLst>
              <a:ext uri="{FF2B5EF4-FFF2-40B4-BE49-F238E27FC236}">
                <a16:creationId xmlns:a16="http://schemas.microsoft.com/office/drawing/2014/main" id="{B01613D5-F2A0-4558-AE60-08133BB4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160837"/>
            <a:ext cx="2133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ilustra&amp;ccaron;ní foto">
            <a:extLst>
              <a:ext uri="{FF2B5EF4-FFF2-40B4-BE49-F238E27FC236}">
                <a16:creationId xmlns:a16="http://schemas.microsoft.com/office/drawing/2014/main" id="{A1253E01-A833-4726-BD99-5E6FBBC6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44963"/>
            <a:ext cx="3657600" cy="27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1916CD7-CAF2-4158-8AD9-30D40F550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7" y="439960"/>
            <a:ext cx="5297212" cy="56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6DBA8C-0D50-44A8-9B73-4FCCE7C07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26" b="33207"/>
          <a:stretch/>
        </p:blipFill>
        <p:spPr>
          <a:xfrm rot="16200000">
            <a:off x="6707241" y="1205072"/>
            <a:ext cx="5377511" cy="384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6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95B9196B-81D1-9C7D-A89A-68189D823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076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Jihlavsko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CF555F4-F4FA-3B25-07AA-AFD2301E1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5627" y="1114097"/>
            <a:ext cx="11606373" cy="574390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Staré Hory  u Jihlavy   </a:t>
            </a:r>
            <a:r>
              <a:rPr lang="cs-CZ" altLang="cs-CZ" sz="2000" dirty="0"/>
              <a:t>–   plošně zkoumaný hornický revír na Českomoravské vrchovině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1226 </a:t>
            </a:r>
            <a:r>
              <a:rPr lang="cs-CZ" altLang="cs-CZ" sz="2000" dirty="0"/>
              <a:t>–  zmínka o řece Jihlavě v listině papeže </a:t>
            </a:r>
            <a:r>
              <a:rPr lang="cs-CZ" altLang="cs-CZ" sz="2000" dirty="0" err="1"/>
              <a:t>Honoria</a:t>
            </a:r>
            <a:r>
              <a:rPr lang="cs-CZ" altLang="cs-CZ" sz="2000" dirty="0"/>
              <a:t> II.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1227</a:t>
            </a:r>
            <a:r>
              <a:rPr lang="cs-CZ" altLang="cs-CZ" sz="2000" dirty="0"/>
              <a:t> –  řeka (</a:t>
            </a:r>
            <a:r>
              <a:rPr lang="cs-CZ" altLang="cs-CZ" sz="2000" dirty="0" err="1"/>
              <a:t>Ihlaua</a:t>
            </a:r>
            <a:r>
              <a:rPr lang="cs-CZ" altLang="cs-CZ" sz="2000" dirty="0"/>
              <a:t>) je uváděna jako hranice mezi majetky želivského kláštera a </a:t>
            </a:r>
            <a:r>
              <a:rPr lang="cs-CZ" altLang="cs-CZ" sz="2000" dirty="0" err="1"/>
              <a:t>Lovětínskeho</a:t>
            </a:r>
            <a:r>
              <a:rPr lang="cs-CZ" altLang="cs-CZ" sz="2000" dirty="0"/>
              <a:t> újezdu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1233  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–   Jihlava:  </a:t>
            </a:r>
            <a:r>
              <a:rPr lang="cs-CZ" altLang="cs-CZ" sz="2000" dirty="0"/>
              <a:t>poprvé jmenována spolu s dalšími osadami  (u brodu přes řeku)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–   poč. 13. stol.:  kultivace horního poříčí Jihlavy </a:t>
            </a:r>
          </a:p>
          <a:p>
            <a:pPr>
              <a:lnSpc>
                <a:spcPct val="80000"/>
              </a:lnSpc>
            </a:pPr>
            <a:r>
              <a:rPr lang="cs-CZ" sz="2000" b="1" dirty="0"/>
              <a:t>1240 – 12</a:t>
            </a:r>
            <a:r>
              <a:rPr lang="cs-CZ" altLang="cs-CZ" sz="2000" b="1" dirty="0"/>
              <a:t>43:  založení horního města</a:t>
            </a:r>
            <a:r>
              <a:rPr lang="cs-CZ" altLang="cs-CZ" sz="2000" dirty="0"/>
              <a:t> (zakládací listina se nedochovala)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1249 –  Jihlavské horní právo:  </a:t>
            </a:r>
            <a:r>
              <a:rPr lang="cs-CZ" altLang="cs-CZ" sz="2000" dirty="0"/>
              <a:t>kodex horního práva Václava I.</a:t>
            </a:r>
            <a:r>
              <a:rPr 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1300  </a:t>
            </a:r>
            <a:r>
              <a:rPr lang="cs-CZ" altLang="cs-CZ" sz="2000" dirty="0"/>
              <a:t>–  </a:t>
            </a:r>
            <a:r>
              <a:rPr lang="cs-CZ" altLang="cs-CZ" sz="2000" b="1" dirty="0"/>
              <a:t>mincovní reforma Václava II.:  </a:t>
            </a:r>
            <a:r>
              <a:rPr lang="cs-CZ" altLang="cs-CZ" sz="2000" dirty="0"/>
              <a:t>stříbrné groše raženy v Kutné Hoře  (zákaz vývozu neraženého kovu)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Exploatace stříbra  </a:t>
            </a:r>
            <a:r>
              <a:rPr lang="cs-CZ" altLang="cs-CZ" sz="2000" dirty="0"/>
              <a:t>–  začala nedlouho po založení Jihlavy:  dokládají dendrochronologická data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</a:t>
            </a:r>
            <a:r>
              <a:rPr lang="cs-CZ" altLang="cs-CZ" sz="2000" dirty="0" err="1"/>
              <a:t>dendro</a:t>
            </a:r>
            <a:r>
              <a:rPr lang="cs-CZ" altLang="cs-CZ" sz="2000" dirty="0"/>
              <a:t>:  1206:  z Kostelce  (kůly a jedlové fošny v sedimentárním profilu)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  1238/1239: </a:t>
            </a:r>
            <a:r>
              <a:rPr lang="cs-CZ" altLang="cs-CZ" sz="2000" b="1" dirty="0"/>
              <a:t> </a:t>
            </a:r>
            <a:r>
              <a:rPr lang="cs-CZ" altLang="cs-CZ" sz="2000" dirty="0"/>
              <a:t>z Horního Kosova (opracované jedlové dřeva z prádla)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–  hornické obyvatelstvo využilo základní sídelní síť a zemědělskou produkci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2002 – 2015</a:t>
            </a:r>
            <a:r>
              <a:rPr lang="cs-CZ" altLang="cs-CZ" sz="2000" dirty="0"/>
              <a:t>:  Lokality západně od města,  výzkumy silničního obchvatu kolem města kopírovaly průběh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starohorského rudního pásma se stopami těžby a zpracování rud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>
            <a:extLst>
              <a:ext uri="{FF2B5EF4-FFF2-40B4-BE49-F238E27FC236}">
                <a16:creationId xmlns:a16="http://schemas.microsoft.com/office/drawing/2014/main" id="{54045150-830C-B315-AC76-DA69DBA55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634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Staré hory u Jihlavy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1443" name="Rectangle 5">
            <a:extLst>
              <a:ext uri="{FF2B5EF4-FFF2-40B4-BE49-F238E27FC236}">
                <a16:creationId xmlns:a16="http://schemas.microsoft.com/office/drawing/2014/main" id="{CD9BAB3F-2CFB-D188-D299-C0394FD121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987" y="1334814"/>
            <a:ext cx="11698014" cy="561051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Tzv. starohorská dislokace</a:t>
            </a:r>
            <a:r>
              <a:rPr lang="cs-CZ" altLang="cs-CZ" sz="2000" dirty="0"/>
              <a:t>  –  nejvýznamnější ložisko stříbronosných rud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–  1,5 km SZ od historického jádra Jihlavy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–  koncentrace šachet v jižní části lokality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po stranách průzkumné šachty 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Výrobní a sídelní objekty </a:t>
            </a:r>
            <a:r>
              <a:rPr lang="cs-CZ" altLang="cs-CZ" sz="2000" dirty="0"/>
              <a:t> –  relikty zahloubených suterénů </a:t>
            </a:r>
            <a:r>
              <a:rPr lang="cs-CZ" altLang="cs-CZ" sz="2000" dirty="0" err="1"/>
              <a:t>dřevohlinitých</a:t>
            </a:r>
            <a:r>
              <a:rPr lang="cs-CZ" altLang="cs-CZ" sz="2000" dirty="0"/>
              <a:t> domů s rampovou, stupňovou  šíjí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–  nadzemní sloupové obdélné konstrukce:  hl.: 1,0 –1 ,3m  užitná plocha 8 – 10 m</a:t>
            </a:r>
            <a:r>
              <a:rPr lang="cs-CZ" altLang="cs-CZ" sz="2000" baseline="30000" dirty="0"/>
              <a:t>2</a:t>
            </a: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–  datování: </a:t>
            </a:r>
            <a:r>
              <a:rPr lang="cs-CZ" altLang="cs-CZ" sz="2000" b="1" dirty="0"/>
              <a:t>  </a:t>
            </a:r>
            <a:r>
              <a:rPr lang="cs-CZ" altLang="cs-CZ" sz="2000" dirty="0"/>
              <a:t>¾ 13. stol., počátky po r. 1240</a:t>
            </a:r>
          </a:p>
          <a:p>
            <a:pPr eaLnBrk="1" hangingPunct="1"/>
            <a:r>
              <a:rPr lang="cs-CZ" altLang="cs-CZ" sz="2000" b="1" dirty="0"/>
              <a:t>Průzkumné a slepé šachty</a:t>
            </a:r>
            <a:r>
              <a:rPr lang="cs-CZ" altLang="cs-CZ" sz="2000" dirty="0"/>
              <a:t>  –  zčásti v interiérech staveb</a:t>
            </a:r>
          </a:p>
          <a:p>
            <a:pPr eaLnBrk="1" hangingPunct="1"/>
            <a:r>
              <a:rPr lang="cs-CZ" altLang="cs-CZ" sz="2000" b="1" dirty="0"/>
              <a:t>Těžní šachty</a:t>
            </a:r>
            <a:r>
              <a:rPr lang="cs-CZ" altLang="cs-CZ" sz="2000" dirty="0"/>
              <a:t>  –  sledovaly průběh starohorského rudného pásma:  šachty, haldy hlušiny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–   zkoumány do hl. 3m, obtíže s datací</a:t>
            </a:r>
          </a:p>
          <a:p>
            <a:pPr eaLnBrk="1" hangingPunct="1"/>
            <a:r>
              <a:rPr lang="cs-CZ" altLang="cs-CZ" sz="2000" b="1" dirty="0"/>
              <a:t>Úpravna rudy</a:t>
            </a:r>
            <a:r>
              <a:rPr lang="cs-CZ" altLang="cs-CZ" sz="2000" dirty="0"/>
              <a:t>  –  obdélné vydřevené jámy s plochým dnem, žlaby někdy s kůlovými jamkami</a:t>
            </a:r>
          </a:p>
          <a:p>
            <a:pPr eaLnBrk="1" hangingPunct="1"/>
            <a:r>
              <a:rPr lang="cs-CZ" altLang="cs-CZ" sz="2000" b="1" dirty="0"/>
              <a:t>Nálezy  –  </a:t>
            </a:r>
            <a:r>
              <a:rPr lang="cs-CZ" altLang="cs-CZ" sz="2000" dirty="0"/>
              <a:t>hornické želízko, olověná závaží, přezky, kování; mince Přemysla Otakara II. z let 1253–1270</a:t>
            </a:r>
          </a:p>
        </p:txBody>
      </p:sp>
      <p:pic>
        <p:nvPicPr>
          <p:cNvPr id="4" name="Picture 9" descr="Pohled na plochu výzkumu se zátiším panelových dom&amp;uring;">
            <a:extLst>
              <a:ext uri="{FF2B5EF4-FFF2-40B4-BE49-F238E27FC236}">
                <a16:creationId xmlns:a16="http://schemas.microsoft.com/office/drawing/2014/main" id="{39FD1D93-F975-464F-9486-DF24DA6B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6523" y="118154"/>
            <a:ext cx="2315626" cy="296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0F7F6B-9C60-4932-824E-A9F8F359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90" y="38163"/>
            <a:ext cx="7102250" cy="373456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235F07-A88A-4984-A1A4-32382634D21B}"/>
              </a:ext>
            </a:extLst>
          </p:cNvPr>
          <p:cNvSpPr txBox="1"/>
          <p:nvPr/>
        </p:nvSpPr>
        <p:spPr>
          <a:xfrm>
            <a:off x="578890" y="4100121"/>
            <a:ext cx="74780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Jihlava: starohorská hornická aglomerace. </a:t>
            </a:r>
          </a:p>
          <a:p>
            <a:r>
              <a:rPr lang="cs-CZ" dirty="0"/>
              <a:t>Relikty zahloubených částí staveb v areálu sídliště. </a:t>
            </a:r>
          </a:p>
          <a:p>
            <a:r>
              <a:rPr lang="cs-CZ" b="1" dirty="0" err="1"/>
              <a:t>Dřevohlinitá</a:t>
            </a:r>
            <a:r>
              <a:rPr lang="cs-CZ" b="1" dirty="0"/>
              <a:t> konstrukce</a:t>
            </a:r>
            <a:r>
              <a:rPr lang="cs-CZ" dirty="0"/>
              <a:t>  –  čtvercové, obdélné, vstupní šíje </a:t>
            </a:r>
          </a:p>
          <a:p>
            <a:r>
              <a:rPr lang="cs-CZ" dirty="0"/>
              <a:t>                                            –  nosné sloupy v rozích (kůlové, hranolové) </a:t>
            </a:r>
          </a:p>
          <a:p>
            <a:r>
              <a:rPr lang="cs-CZ" dirty="0"/>
              <a:t>                                            –  podkladový rám, stěny z desek (drážky, aj.) </a:t>
            </a:r>
          </a:p>
          <a:p>
            <a:r>
              <a:rPr lang="cs-CZ" dirty="0"/>
              <a:t>                                            –  někdy kamenné podklady </a:t>
            </a:r>
          </a:p>
          <a:p>
            <a:r>
              <a:rPr lang="cs-CZ" dirty="0"/>
              <a:t>                                            –  hliněné omítky: otisky kuláčů, trámů, proutí</a:t>
            </a:r>
          </a:p>
          <a:p>
            <a:r>
              <a:rPr lang="cs-CZ" b="1" dirty="0"/>
              <a:t>Kamenné prvky  </a:t>
            </a:r>
            <a:r>
              <a:rPr lang="cs-CZ" dirty="0"/>
              <a:t>–  suterén s kamenným obvodovým zdivem </a:t>
            </a:r>
          </a:p>
          <a:p>
            <a:r>
              <a:rPr lang="cs-CZ" dirty="0"/>
              <a:t>                              –  vstupní šíje se schody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11" descr="Suterén domu d&amp;rcaron;evohlin&amp;ecaron;né konstrukce. Vstupní šíje je narušena š">
            <a:extLst>
              <a:ext uri="{FF2B5EF4-FFF2-40B4-BE49-F238E27FC236}">
                <a16:creationId xmlns:a16="http://schemas.microsoft.com/office/drawing/2014/main" id="{D5E7687E-D930-4370-AB64-E2A15C86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9475" y="488731"/>
            <a:ext cx="2315626" cy="3090363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A17DB73-1A9F-4F9F-A23D-F7BBBC1B6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753" y="4199426"/>
            <a:ext cx="4261393" cy="216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8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Soubor mlecích kamen&amp;uring; rudních mlýn&amp;uring;.">
            <a:extLst>
              <a:ext uri="{FF2B5EF4-FFF2-40B4-BE49-F238E27FC236}">
                <a16:creationId xmlns:a16="http://schemas.microsoft.com/office/drawing/2014/main" id="{967BF359-1530-DD56-6C89-56258D09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Keramická nodoba se zna&amp;ccaron;kou na dn&amp;ecaron;.">
            <a:extLst>
              <a:ext uri="{FF2B5EF4-FFF2-40B4-BE49-F238E27FC236}">
                <a16:creationId xmlns:a16="http://schemas.microsoft.com/office/drawing/2014/main" id="{960CCE26-8232-2035-EFD7-BEFD06A5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16652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 descr="Mince, záva&amp;zcaron;í a surové st&amp;rcaron;íbro.">
            <a:extLst>
              <a:ext uri="{FF2B5EF4-FFF2-40B4-BE49-F238E27FC236}">
                <a16:creationId xmlns:a16="http://schemas.microsoft.com/office/drawing/2014/main" id="{02364E08-CF7D-4661-ABF0-F59E78AA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4" y="990600"/>
            <a:ext cx="43068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>
            <a:extLst>
              <a:ext uri="{FF2B5EF4-FFF2-40B4-BE49-F238E27FC236}">
                <a16:creationId xmlns:a16="http://schemas.microsoft.com/office/drawing/2014/main" id="{F00B9F9B-11D3-4E95-9EF8-AD609B515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236" y="0"/>
            <a:ext cx="714482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Pelhřimovsko</a:t>
            </a:r>
          </a:p>
        </p:txBody>
      </p:sp>
      <p:sp>
        <p:nvSpPr>
          <p:cNvPr id="67587" name="Rectangle 5">
            <a:extLst>
              <a:ext uri="{FF2B5EF4-FFF2-40B4-BE49-F238E27FC236}">
                <a16:creationId xmlns:a16="http://schemas.microsoft.com/office/drawing/2014/main" id="{4893F2D6-9ED8-5613-2EA3-2FDF3A07A0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0144" y="1295400"/>
            <a:ext cx="11640620" cy="5562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Vyskytná  </a:t>
            </a:r>
            <a:r>
              <a:rPr lang="cs-CZ" altLang="cs-CZ" sz="2000" dirty="0"/>
              <a:t>–  hornický areál v lese Štětinka 2 km </a:t>
            </a:r>
            <a:r>
              <a:rPr lang="cs-CZ" altLang="cs-CZ" sz="2000" dirty="0" err="1"/>
              <a:t>jz</a:t>
            </a:r>
            <a:r>
              <a:rPr lang="cs-CZ" altLang="cs-CZ" sz="2000" dirty="0"/>
              <a:t>. od vsi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–  pásmo dobývek (těžní jámy s </a:t>
            </a:r>
            <a:r>
              <a:rPr lang="cs-CZ" altLang="cs-CZ" sz="2000" dirty="0" err="1"/>
              <a:t>obvaly</a:t>
            </a:r>
            <a:r>
              <a:rPr lang="cs-CZ" altLang="cs-CZ" sz="2000" dirty="0"/>
              <a:t>) a sídliště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–  2013 až 2015:  výzkum </a:t>
            </a:r>
            <a:r>
              <a:rPr lang="cs-CZ" altLang="cs-CZ" sz="2000" dirty="0" err="1"/>
              <a:t>Archaia</a:t>
            </a:r>
            <a:r>
              <a:rPr lang="cs-CZ" altLang="cs-CZ" sz="2000" dirty="0"/>
              <a:t> Brno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Opatov  u Jihlavy  –  </a:t>
            </a:r>
            <a:r>
              <a:rPr lang="cs-CZ" altLang="cs-CZ" sz="2000" dirty="0"/>
              <a:t>hornický areál ve </a:t>
            </a:r>
            <a:r>
              <a:rPr lang="cs-CZ" altLang="cs-CZ" sz="2000" dirty="0" err="1"/>
              <a:t>vých</a:t>
            </a:r>
            <a:r>
              <a:rPr lang="cs-CZ" altLang="cs-CZ" sz="2000" dirty="0"/>
              <a:t>. části rudního revíru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 err="1"/>
              <a:t>Čejkov</a:t>
            </a:r>
            <a:r>
              <a:rPr lang="cs-CZ" altLang="cs-CZ" sz="2000" dirty="0"/>
              <a:t>  –  hutnické strusky, natavené zlomky kamenných vyzdívek pecí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–  keramika z 13.–14. stol.</a:t>
            </a:r>
          </a:p>
          <a:p>
            <a:pPr eaLnBrk="1" hangingPunct="1"/>
            <a:endParaRPr lang="cs-CZ" altLang="cs-CZ" sz="2000" b="1" dirty="0"/>
          </a:p>
          <a:p>
            <a:r>
              <a:rPr lang="cs-CZ" altLang="cs-CZ" sz="2000" b="1" dirty="0" err="1"/>
              <a:t>Cvilínek</a:t>
            </a:r>
            <a:r>
              <a:rPr lang="cs-CZ" altLang="cs-CZ" sz="2000" b="1" dirty="0"/>
              <a:t> u Černova</a:t>
            </a:r>
            <a:r>
              <a:rPr lang="cs-CZ" altLang="cs-CZ" sz="2000" dirty="0"/>
              <a:t>  –  2009: výzkum při stavbě  retenčních nádrží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–  plošně zkoumaný montánní areál:  huť a sídliště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–  </a:t>
            </a:r>
            <a:r>
              <a:rPr lang="cs-CZ" altLang="cs-CZ" sz="2000" b="1" dirty="0"/>
              <a:t>1267: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dendro</a:t>
            </a:r>
            <a:r>
              <a:rPr lang="cs-CZ" altLang="cs-CZ" sz="2000" dirty="0"/>
              <a:t> z prádla 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počátky provozu ca 25 let po Jihlavsku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22B8DB-6444-4BB1-8E37-4AAE05EB5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687" y="877510"/>
            <a:ext cx="4363169" cy="27106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FC9BB3-3570-41A1-91F2-C4A23169B3E0}"/>
              </a:ext>
            </a:extLst>
          </p:cNvPr>
          <p:cNvSpPr txBox="1"/>
          <p:nvPr/>
        </p:nvSpPr>
        <p:spPr>
          <a:xfrm flipH="1">
            <a:off x="8716977" y="299233"/>
            <a:ext cx="194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Opatov u Jihlavy</a:t>
            </a:r>
          </a:p>
        </p:txBody>
      </p:sp>
      <p:pic>
        <p:nvPicPr>
          <p:cNvPr id="8" name="Picture 10" descr="Cvilínek: celkový  pohled na lokalitu od JZ. Foto Archiv ARCHAIA">
            <a:extLst>
              <a:ext uri="{FF2B5EF4-FFF2-40B4-BE49-F238E27FC236}">
                <a16:creationId xmlns:a16="http://schemas.microsoft.com/office/drawing/2014/main" id="{8F8FF675-A9D9-4044-8123-073426D7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15" y="3931741"/>
            <a:ext cx="4016328" cy="24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2AE936-14A9-40EF-954F-926F2CAC67EA}"/>
              </a:ext>
            </a:extLst>
          </p:cNvPr>
          <p:cNvSpPr txBox="1"/>
          <p:nvPr/>
        </p:nvSpPr>
        <p:spPr>
          <a:xfrm>
            <a:off x="9687345" y="5975084"/>
            <a:ext cx="103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Cvilínek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42B4329-A61C-462F-B503-70484ED4A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424" y="0"/>
            <a:ext cx="1662432" cy="21508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12E3D-793F-4525-9077-931E2871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4083"/>
            <a:ext cx="10515600" cy="1325563"/>
          </a:xfrm>
        </p:spPr>
        <p:txBody>
          <a:bodyPr/>
          <a:lstStyle/>
          <a:p>
            <a:r>
              <a:rPr lang="cs-CZ" dirty="0"/>
              <a:t>                         </a:t>
            </a:r>
            <a:r>
              <a:rPr lang="cs-CZ" sz="3200" b="1" dirty="0">
                <a:solidFill>
                  <a:srgbClr val="FF0000"/>
                </a:solidFill>
              </a:rPr>
              <a:t>Těžební a hutnické regiony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9BCA0-6B73-4557-A3EE-568959E96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3" y="1093076"/>
            <a:ext cx="12044854" cy="5764924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Čechy</a:t>
            </a:r>
            <a:r>
              <a:rPr lang="cs-CZ" sz="2000" b="1" dirty="0"/>
              <a:t>  –  polymetalické rudy s obsahem olova a stříbra </a:t>
            </a:r>
            <a:r>
              <a:rPr lang="cs-CZ" sz="2000" dirty="0"/>
              <a:t>(důlní, úpravnické a hutnické provozy</a:t>
            </a:r>
            <a:r>
              <a:rPr lang="cs-CZ" sz="2000" b="1" dirty="0"/>
              <a:t>):</a:t>
            </a:r>
          </a:p>
          <a:p>
            <a:pPr marL="0" indent="0">
              <a:buNone/>
            </a:pPr>
            <a:r>
              <a:rPr lang="cs-CZ" sz="2000" b="1" dirty="0"/>
              <a:t>                 </a:t>
            </a:r>
          </a:p>
          <a:p>
            <a:r>
              <a:rPr lang="cs-CZ" sz="2000" b="1" dirty="0"/>
              <a:t>1.  </a:t>
            </a:r>
            <a:r>
              <a:rPr lang="cs-CZ" sz="2000" b="1" dirty="0" err="1"/>
              <a:t>Stříbrsko</a:t>
            </a:r>
            <a:r>
              <a:rPr lang="cs-CZ" sz="2000" dirty="0"/>
              <a:t>  –  </a:t>
            </a:r>
            <a:r>
              <a:rPr lang="cs-CZ" sz="2000" b="1" dirty="0"/>
              <a:t>1188:  </a:t>
            </a:r>
            <a:r>
              <a:rPr lang="cs-CZ" sz="2000" dirty="0"/>
              <a:t>nejstarší rudní obvod v údolí Mže (něm. </a:t>
            </a:r>
            <a:r>
              <a:rPr lang="cs-CZ" sz="2000" dirty="0" err="1"/>
              <a:t>Mies</a:t>
            </a:r>
            <a:r>
              <a:rPr lang="cs-CZ" sz="2000" dirty="0"/>
              <a:t>, Berounka) u dnešního Stříbra </a:t>
            </a:r>
          </a:p>
          <a:p>
            <a:pPr marL="0" indent="0">
              <a:buNone/>
            </a:pPr>
            <a:r>
              <a:rPr lang="cs-CZ" sz="2000" dirty="0"/>
              <a:t>                            –  </a:t>
            </a:r>
            <a:r>
              <a:rPr lang="cs-CZ" sz="2000" b="1" dirty="0"/>
              <a:t>12.–13. stol.:</a:t>
            </a:r>
            <a:r>
              <a:rPr lang="cs-CZ" sz="2000" dirty="0"/>
              <a:t>  těžba Zn-</a:t>
            </a:r>
            <a:r>
              <a:rPr lang="cs-CZ" sz="2000" dirty="0" err="1"/>
              <a:t>Pb</a:t>
            </a:r>
            <a:r>
              <a:rPr lang="cs-CZ" sz="2000" dirty="0"/>
              <a:t> rud s příměsí stříbra kvůli </a:t>
            </a:r>
            <a:r>
              <a:rPr lang="cs-CZ" sz="2000" dirty="0" err="1"/>
              <a:t>Ag</a:t>
            </a:r>
            <a:r>
              <a:rPr lang="cs-CZ" sz="2000" dirty="0"/>
              <a:t>, </a:t>
            </a:r>
            <a:r>
              <a:rPr lang="cs-CZ" sz="2000" b="1" dirty="0"/>
              <a:t>od 15. stol.:  </a:t>
            </a:r>
            <a:r>
              <a:rPr lang="cs-CZ" sz="2000" dirty="0"/>
              <a:t>kvůli </a:t>
            </a:r>
            <a:r>
              <a:rPr lang="cs-CZ" sz="2000" dirty="0" err="1"/>
              <a:t>Pb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–  </a:t>
            </a:r>
            <a:r>
              <a:rPr lang="cs-CZ" sz="2000" b="1" dirty="0"/>
              <a:t>1513: </a:t>
            </a:r>
            <a:r>
              <a:rPr lang="cs-CZ" sz="2000" dirty="0"/>
              <a:t> Královská dědičná štola Sv. Prokopa     (konec 1966)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2.  Kutnohorsko </a:t>
            </a:r>
            <a:r>
              <a:rPr lang="cs-CZ" sz="2000" dirty="0"/>
              <a:t> –  </a:t>
            </a:r>
            <a:r>
              <a:rPr lang="cs-CZ" altLang="cs-CZ" sz="2000" b="1" dirty="0"/>
              <a:t>2. pol. 13. stol</a:t>
            </a:r>
            <a:r>
              <a:rPr lang="cs-CZ" altLang="cs-CZ" sz="2000" dirty="0"/>
              <a:t>.:  první horníci přišli z Jihlavy a okolí Havlíčkova Brodu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</a:t>
            </a:r>
            <a:endParaRPr lang="cs-CZ" sz="2000" dirty="0"/>
          </a:p>
          <a:p>
            <a:r>
              <a:rPr lang="cs-CZ" sz="2000" b="1" dirty="0"/>
              <a:t>3.  Příbramsko  </a:t>
            </a:r>
            <a:r>
              <a:rPr lang="cs-CZ" sz="2000" dirty="0"/>
              <a:t>–  </a:t>
            </a:r>
            <a:r>
              <a:rPr lang="cs-CZ" sz="2000" b="1" dirty="0"/>
              <a:t>13. stol.:  </a:t>
            </a:r>
            <a:r>
              <a:rPr lang="cs-CZ" sz="2000" dirty="0"/>
              <a:t>těžba povodí říčky </a:t>
            </a:r>
            <a:r>
              <a:rPr lang="cs-CZ" sz="2000" dirty="0" err="1"/>
              <a:t>Litavky</a:t>
            </a:r>
            <a:r>
              <a:rPr lang="cs-CZ" sz="2000" dirty="0"/>
              <a:t> od Bohutína k Březovým Horám a povodí Pilského potoka </a:t>
            </a:r>
          </a:p>
          <a:p>
            <a:pPr marL="0" indent="0">
              <a:buNone/>
            </a:pPr>
            <a:r>
              <a:rPr lang="cs-CZ" sz="2000" dirty="0"/>
              <a:t>                                </a:t>
            </a:r>
            <a:r>
              <a:rPr lang="cs-CZ" sz="2000" b="1" dirty="0"/>
              <a:t>–  1311: </a:t>
            </a:r>
            <a:r>
              <a:rPr lang="cs-CZ" sz="2000" dirty="0"/>
              <a:t> písemně doložena v Březových horách a Bohutíně </a:t>
            </a:r>
          </a:p>
          <a:p>
            <a:pPr marL="0" indent="0">
              <a:buNone/>
            </a:pPr>
            <a:r>
              <a:rPr lang="cs-CZ" sz="2000" dirty="0"/>
              <a:t>                                –  </a:t>
            </a:r>
            <a:r>
              <a:rPr lang="cs-CZ" sz="2000" b="1" dirty="0"/>
              <a:t>1579:</a:t>
            </a:r>
            <a:r>
              <a:rPr lang="cs-CZ" sz="2000" dirty="0"/>
              <a:t>  císař Rudolf  II. povýšil Příbram na královské horní město   (konec 1978 a 1979)</a:t>
            </a:r>
          </a:p>
          <a:p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4. Jáchymovsko  </a:t>
            </a:r>
            <a:r>
              <a:rPr lang="cs-CZ" sz="2000" dirty="0"/>
              <a:t>–  </a:t>
            </a:r>
            <a:r>
              <a:rPr lang="cs-CZ" altLang="cs-CZ" sz="2000" b="1" dirty="0"/>
              <a:t>1518:  </a:t>
            </a:r>
            <a:r>
              <a:rPr lang="cs-CZ" altLang="cs-CZ" sz="2000" dirty="0"/>
              <a:t>zahájení těžby stříbrných rud na panství </a:t>
            </a:r>
            <a:r>
              <a:rPr lang="cs-CZ" altLang="cs-CZ" sz="2000" dirty="0" err="1"/>
              <a:t>Šliků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–  </a:t>
            </a:r>
            <a:r>
              <a:rPr lang="cs-CZ" altLang="cs-CZ" sz="2000" b="1" dirty="0"/>
              <a:t>1519:  </a:t>
            </a:r>
            <a:r>
              <a:rPr lang="cs-CZ" altLang="cs-CZ" sz="2000" dirty="0"/>
              <a:t>ražba stříbrných tolarů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65508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Ortogonální letecký snímek lokality Cvilínek">
            <a:extLst>
              <a:ext uri="{FF2B5EF4-FFF2-40B4-BE49-F238E27FC236}">
                <a16:creationId xmlns:a16="http://schemas.microsoft.com/office/drawing/2014/main" id="{1F4DF148-A5A7-B9C7-3163-2E58254B1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21980" r="6416"/>
          <a:stretch/>
        </p:blipFill>
        <p:spPr bwMode="auto">
          <a:xfrm>
            <a:off x="0" y="0"/>
            <a:ext cx="8982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>
            <a:extLst>
              <a:ext uri="{FF2B5EF4-FFF2-40B4-BE49-F238E27FC236}">
                <a16:creationId xmlns:a16="http://schemas.microsoft.com/office/drawing/2014/main" id="{AF9169E1-9F81-81A6-B6F9-C4A18C6C8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Cvilínek</a:t>
            </a:r>
            <a:r>
              <a:rPr lang="cs-CZ" altLang="cs-CZ" sz="3200" b="1" dirty="0">
                <a:solidFill>
                  <a:srgbClr val="FF0000"/>
                </a:solidFill>
              </a:rPr>
              <a:t> u Černova</a:t>
            </a:r>
          </a:p>
        </p:txBody>
      </p:sp>
      <p:sp>
        <p:nvSpPr>
          <p:cNvPr id="69635" name="Rectangle 5">
            <a:extLst>
              <a:ext uri="{FF2B5EF4-FFF2-40B4-BE49-F238E27FC236}">
                <a16:creationId xmlns:a16="http://schemas.microsoft.com/office/drawing/2014/main" id="{EB80229B-E6E9-381D-05DA-138FFEA443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2456" y="990600"/>
            <a:ext cx="11729544" cy="5867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dirty="0"/>
              <a:t>Údolí horního toku Kameničky, 0,5 km od obce Černov (639 m. n. m.)</a:t>
            </a:r>
          </a:p>
          <a:p>
            <a:r>
              <a:rPr lang="cs-CZ" altLang="cs-CZ" sz="2000" dirty="0"/>
              <a:t>2. pol. 13. stol.;    </a:t>
            </a:r>
            <a:r>
              <a:rPr lang="cs-CZ" altLang="cs-CZ" sz="2000" b="1" dirty="0" err="1"/>
              <a:t>dendro</a:t>
            </a:r>
            <a:r>
              <a:rPr lang="cs-CZ" altLang="cs-CZ" sz="2000" b="1" dirty="0"/>
              <a:t>:   </a:t>
            </a:r>
            <a:r>
              <a:rPr lang="cs-CZ" altLang="cs-CZ" sz="2000" dirty="0"/>
              <a:t>1265 a 1266</a:t>
            </a:r>
          </a:p>
          <a:p>
            <a:pPr eaLnBrk="1" hangingPunct="1"/>
            <a:r>
              <a:rPr lang="cs-CZ" altLang="cs-CZ" sz="2000" dirty="0"/>
              <a:t>2009  –  výzkum při stavbě  retenčních nádrží</a:t>
            </a: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Primární úprava rud  –   </a:t>
            </a:r>
            <a:r>
              <a:rPr lang="cs-CZ" altLang="cs-CZ" sz="2000" dirty="0"/>
              <a:t>třídění natěženého materiálu, drcení a mletí rudy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(mlecí kameny – primárně: žernovy, sekundárně: roztloukání)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                                      – </a:t>
            </a:r>
            <a:r>
              <a:rPr lang="cs-CZ" altLang="cs-CZ" sz="2000" dirty="0"/>
              <a:t> soustava koryt či žlabů, přivádějících vodu do obdélných dřevěných nádrží a nádržek. </a:t>
            </a:r>
          </a:p>
          <a:p>
            <a:pPr eaLnBrk="1" hangingPunct="1"/>
            <a:r>
              <a:rPr lang="cs-CZ" altLang="cs-CZ" sz="2000" b="1" dirty="0"/>
              <a:t>Metalurgické pracoviště  –  </a:t>
            </a:r>
            <a:r>
              <a:rPr lang="cs-CZ" altLang="cs-CZ" sz="2000" dirty="0"/>
              <a:t>pyrotechnická zařízení: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a)  4 pece (d. 2 m, š. 1 m) na břehu Kameničky, nedaleko prádla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b)  ohniště či jámové pícky či výhně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c)  </a:t>
            </a:r>
            <a:r>
              <a:rPr lang="cs-CZ" altLang="cs-CZ" sz="2000" dirty="0" err="1"/>
              <a:t>úkapky</a:t>
            </a:r>
            <a:r>
              <a:rPr lang="cs-CZ" altLang="cs-CZ" sz="2000" dirty="0"/>
              <a:t> olova:   doklad tzv. </a:t>
            </a:r>
            <a:r>
              <a:rPr lang="cs-CZ" altLang="cs-CZ" sz="2000" dirty="0" err="1"/>
              <a:t>zolovňování</a:t>
            </a:r>
            <a:r>
              <a:rPr lang="cs-CZ" altLang="cs-CZ" sz="2000" dirty="0"/>
              <a:t> - v tyglících se roztavilo olovo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a předpražené kousky rudy;  ze slitiny se stříbro oddělovalo (tzv. sháněním)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d)  olověná závažíčka – na hornických lokalitách (přítomnost prubíře) </a:t>
            </a: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Opevnění a obytný areál  – </a:t>
            </a:r>
            <a:r>
              <a:rPr lang="cs-CZ" altLang="cs-CZ" sz="2000" dirty="0"/>
              <a:t> příkopem vymezený sídlištní areál s pozůstatky zahloubených dřevěných staveb</a:t>
            </a:r>
          </a:p>
          <a:p>
            <a:pPr eaLnBrk="1" hangingPunct="1"/>
            <a:r>
              <a:rPr lang="cs-CZ" altLang="cs-CZ" sz="2000" b="1" dirty="0"/>
              <a:t>Analogie:</a:t>
            </a:r>
            <a:r>
              <a:rPr lang="cs-CZ" altLang="cs-CZ" sz="2000" dirty="0"/>
              <a:t>  Staré Hory u Jihlavy, </a:t>
            </a:r>
            <a:r>
              <a:rPr lang="cs-CZ" altLang="cs-CZ" sz="2000" dirty="0" err="1"/>
              <a:t>Havírna</a:t>
            </a:r>
            <a:r>
              <a:rPr lang="cs-CZ" altLang="cs-CZ" sz="2000" dirty="0"/>
              <a:t>“ u Štěpánova nad Svratkou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</a:t>
            </a:r>
            <a:r>
              <a:rPr lang="cs-CZ" altLang="cs-CZ" sz="2000" dirty="0" err="1"/>
              <a:t>Bleiberg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Am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Treppenhauer</a:t>
            </a:r>
            <a:r>
              <a:rPr lang="cs-CZ" altLang="cs-CZ" sz="2000" dirty="0"/>
              <a:t>) v saském Krušnohoří, </a:t>
            </a:r>
            <a:r>
              <a:rPr lang="cs-CZ" altLang="cs-CZ" sz="2000" dirty="0" err="1"/>
              <a:t>Johannesser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Kurhaus</a:t>
            </a:r>
            <a:r>
              <a:rPr lang="cs-CZ" altLang="cs-CZ" sz="2000" dirty="0"/>
              <a:t> v </a:t>
            </a:r>
            <a:r>
              <a:rPr lang="cs-CZ" altLang="cs-CZ" sz="2000" dirty="0" err="1"/>
              <a:t>Harzu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FCA456BD-124F-4BE0-972E-002DA3719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Těžba v Nízkém Jeseníku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C8E86C-3406-4ADC-B3DF-3ACEB40D6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19" y="1143000"/>
            <a:ext cx="10895798" cy="5715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Zlato </a:t>
            </a:r>
            <a:r>
              <a:rPr lang="cs-CZ" sz="1800" dirty="0"/>
              <a:t> –  vyhledávání a rýžování zlata: řeka Oskava, Moravice, Opava, Opavice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 err="1"/>
              <a:t>Zlatohorsko</a:t>
            </a:r>
            <a:r>
              <a:rPr lang="cs-CZ" sz="1800" b="1" dirty="0"/>
              <a:t>:</a:t>
            </a:r>
            <a:r>
              <a:rPr lang="cs-CZ" sz="1800" dirty="0"/>
              <a:t>  včetně </a:t>
            </a:r>
            <a:r>
              <a:rPr lang="cs-CZ" sz="1800" dirty="0" err="1"/>
              <a:t>ruc</a:t>
            </a:r>
            <a:r>
              <a:rPr lang="cs-CZ" sz="1800" dirty="0"/>
              <a:t> </a:t>
            </a:r>
            <a:r>
              <a:rPr lang="cs-CZ" sz="1800" dirty="0" err="1"/>
              <a:t>Cu</a:t>
            </a:r>
            <a:r>
              <a:rPr lang="cs-CZ" sz="1800" dirty="0"/>
              <a:t>, </a:t>
            </a:r>
            <a:r>
              <a:rPr lang="cs-CZ" sz="1800" dirty="0" err="1"/>
              <a:t>Pb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/>
              <a:t>Rýmařovsko</a:t>
            </a:r>
            <a:r>
              <a:rPr lang="cs-CZ" sz="1800" dirty="0"/>
              <a:t>: Vrbno pod Pradědem, Suchá Rudná, Andělská Hora (1515)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pravěk:   2,7 t. Au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raný středověk: 3,2 t. Au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Stříbro  </a:t>
            </a:r>
            <a:r>
              <a:rPr lang="cs-CZ" sz="1800" dirty="0"/>
              <a:t>–  za údělných knížat byly zdroje zřejmě využívány pro ražbu denárů olomouckou mincovnou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(snad již kol. r. 1000 </a:t>
            </a:r>
            <a:r>
              <a:rPr lang="cs-CZ" sz="1800" dirty="0" err="1"/>
              <a:t>Piastovci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</a:t>
            </a:r>
            <a:r>
              <a:rPr lang="cs-CZ" sz="1800" b="1" dirty="0" err="1"/>
              <a:t>Hornobenešovsko</a:t>
            </a:r>
            <a:r>
              <a:rPr lang="cs-CZ" sz="1800" dirty="0"/>
              <a:t> na Opavsku (stříbronosný galenit: </a:t>
            </a:r>
            <a:r>
              <a:rPr lang="cs-CZ" sz="1800" dirty="0" err="1"/>
              <a:t>PbS</a:t>
            </a:r>
            <a:r>
              <a:rPr lang="cs-CZ" sz="1800" dirty="0"/>
              <a:t> + </a:t>
            </a:r>
            <a:r>
              <a:rPr lang="cs-CZ" sz="1800" dirty="0" err="1"/>
              <a:t>Pb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</a:t>
            </a:r>
            <a:r>
              <a:rPr lang="cs-CZ" sz="1800" b="1" dirty="0"/>
              <a:t>Rýmařovsko</a:t>
            </a:r>
            <a:r>
              <a:rPr lang="cs-CZ" sz="1800" dirty="0"/>
              <a:t>: Stříbrné Hory, Suchá Rudná a Vrbno pod Pradědem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  <a:r>
              <a:rPr lang="cs-CZ" sz="1800" dirty="0" err="1"/>
              <a:t>Hankštejnsko</a:t>
            </a:r>
            <a:r>
              <a:rPr lang="cs-CZ" sz="1800" dirty="0"/>
              <a:t>, Horní město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</a:t>
            </a:r>
            <a:r>
              <a:rPr lang="cs-CZ" sz="1800" b="1" dirty="0"/>
              <a:t>Bruntálsko:</a:t>
            </a:r>
            <a:r>
              <a:rPr lang="cs-CZ" sz="1800" dirty="0"/>
              <a:t>  Malá Morávka (</a:t>
            </a:r>
            <a:r>
              <a:rPr lang="cs-CZ" sz="1800" dirty="0" err="1"/>
              <a:t>Fe</a:t>
            </a:r>
            <a:r>
              <a:rPr lang="cs-CZ" sz="1800" dirty="0"/>
              <a:t>), Staré Město, Rudná (pod Pradědem)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Horní město, Stříbrné Hory, Stará Ves, </a:t>
            </a:r>
            <a:r>
              <a:rPr lang="cs-CZ" sz="1800" dirty="0" err="1"/>
              <a:t>Břevenec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– raný středověk:  4,7 t </a:t>
            </a:r>
            <a:r>
              <a:rPr lang="cs-CZ" sz="1800" dirty="0" err="1"/>
              <a:t>Ag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9">
            <a:extLst>
              <a:ext uri="{FF2B5EF4-FFF2-40B4-BE49-F238E27FC236}">
                <a16:creationId xmlns:a16="http://schemas.microsoft.com/office/drawing/2014/main" id="{6C4303B9-E5BE-4AD5-AB53-07EDBCAD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t="17000" r="23170" b="9099"/>
          <a:stretch>
            <a:fillRect/>
          </a:stretch>
        </p:blipFill>
        <p:spPr bwMode="auto">
          <a:xfrm>
            <a:off x="6553200" y="3311526"/>
            <a:ext cx="4114800" cy="35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10">
            <a:extLst>
              <a:ext uri="{FF2B5EF4-FFF2-40B4-BE49-F238E27FC236}">
                <a16:creationId xmlns:a16="http://schemas.microsoft.com/office/drawing/2014/main" id="{E822B171-FBA8-442A-84EB-24C69922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0000" r="20770" b="8884"/>
          <a:stretch>
            <a:fillRect/>
          </a:stretch>
        </p:blipFill>
        <p:spPr bwMode="auto">
          <a:xfrm>
            <a:off x="6248400" y="0"/>
            <a:ext cx="441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11">
            <a:extLst>
              <a:ext uri="{FF2B5EF4-FFF2-40B4-BE49-F238E27FC236}">
                <a16:creationId xmlns:a16="http://schemas.microsoft.com/office/drawing/2014/main" id="{24570DBC-9F16-4F6E-ABC5-5EF03E34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8999" r="18405" b="6000"/>
          <a:stretch>
            <a:fillRect/>
          </a:stretch>
        </p:blipFill>
        <p:spPr bwMode="auto">
          <a:xfrm>
            <a:off x="1524000" y="3436938"/>
            <a:ext cx="5029200" cy="34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12">
            <a:extLst>
              <a:ext uri="{FF2B5EF4-FFF2-40B4-BE49-F238E27FC236}">
                <a16:creationId xmlns:a16="http://schemas.microsoft.com/office/drawing/2014/main" id="{D4916DFD-AC2C-4987-B9D5-337D8CD92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081476"/>
            <a:ext cx="2018501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Prospekční jáma</a:t>
            </a:r>
          </a:p>
        </p:txBody>
      </p:sp>
      <p:sp>
        <p:nvSpPr>
          <p:cNvPr id="44038" name="Text Box 14">
            <a:extLst>
              <a:ext uri="{FF2B5EF4-FFF2-40B4-BE49-F238E27FC236}">
                <a16:creationId xmlns:a16="http://schemas.microsoft.com/office/drawing/2014/main" id="{C96A9A5E-0A7D-483C-AA75-A206A2BBE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2819401"/>
            <a:ext cx="671979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FF00"/>
                </a:solidFill>
              </a:rPr>
              <a:t>Sejp</a:t>
            </a:r>
            <a:endParaRPr lang="cs-CZ" altLang="cs-CZ" sz="1800" b="1" dirty="0">
              <a:solidFill>
                <a:srgbClr val="FFFF00"/>
              </a:solidFill>
            </a:endParaRPr>
          </a:p>
        </p:txBody>
      </p:sp>
      <p:sp>
        <p:nvSpPr>
          <p:cNvPr id="44039" name="Text Box 15">
            <a:extLst>
              <a:ext uri="{FF2B5EF4-FFF2-40B4-BE49-F238E27FC236}">
                <a16:creationId xmlns:a16="http://schemas.microsoft.com/office/drawing/2014/main" id="{D875EE2B-B0E7-48DB-A090-528CE90B9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615934"/>
            <a:ext cx="227498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FF00"/>
                </a:solidFill>
              </a:rPr>
              <a:t>Proplavovací</a:t>
            </a:r>
            <a:r>
              <a:rPr lang="cs-CZ" altLang="cs-CZ" sz="1800" b="1" dirty="0">
                <a:solidFill>
                  <a:srgbClr val="FFFF00"/>
                </a:solidFill>
              </a:rPr>
              <a:t> kanál</a:t>
            </a:r>
          </a:p>
        </p:txBody>
      </p:sp>
      <p:pic>
        <p:nvPicPr>
          <p:cNvPr id="44040" name="Picture 16">
            <a:extLst>
              <a:ext uri="{FF2B5EF4-FFF2-40B4-BE49-F238E27FC236}">
                <a16:creationId xmlns:a16="http://schemas.microsoft.com/office/drawing/2014/main" id="{45008432-D8FE-4B14-8625-BCF8F34F1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7000" r="19357" b="16000"/>
          <a:stretch>
            <a:fillRect/>
          </a:stretch>
        </p:blipFill>
        <p:spPr bwMode="auto">
          <a:xfrm>
            <a:off x="1524000" y="0"/>
            <a:ext cx="5029200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Text Box 17">
            <a:extLst>
              <a:ext uri="{FF2B5EF4-FFF2-40B4-BE49-F238E27FC236}">
                <a16:creationId xmlns:a16="http://schemas.microsoft.com/office/drawing/2014/main" id="{D0147FA6-D773-48F0-9399-AA6AD4DD6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174033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  <a:latin typeface="+mn-lt"/>
              </a:rPr>
              <a:t>2007 – </a:t>
            </a:r>
            <a:r>
              <a:rPr lang="cs-CZ" altLang="cs-CZ" sz="1800" b="1" dirty="0">
                <a:solidFill>
                  <a:srgbClr val="FFFF00"/>
                </a:solidFill>
                <a:latin typeface="+mn-lt"/>
              </a:rPr>
              <a:t>Zlaté hory</a:t>
            </a:r>
            <a:r>
              <a:rPr lang="cs-CZ" altLang="cs-CZ" sz="1800" dirty="0">
                <a:solidFill>
                  <a:srgbClr val="FFFF00"/>
                </a:solidFill>
                <a:latin typeface="+mn-lt"/>
              </a:rPr>
              <a:t>:   archeologický výzkum </a:t>
            </a:r>
            <a:r>
              <a:rPr lang="cs-CZ" altLang="cs-CZ" sz="1800" dirty="0" err="1">
                <a:solidFill>
                  <a:srgbClr val="FFFF00"/>
                </a:solidFill>
                <a:latin typeface="+mn-lt"/>
              </a:rPr>
              <a:t>Archaia</a:t>
            </a:r>
            <a:r>
              <a:rPr lang="cs-CZ" altLang="cs-CZ" sz="1800" dirty="0">
                <a:solidFill>
                  <a:srgbClr val="FFFF00"/>
                </a:solidFill>
                <a:latin typeface="+mn-lt"/>
              </a:rPr>
              <a:t> Olomouc, o. p. s. na Příčném vrchu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  <a:latin typeface="+mn-lt"/>
              </a:rPr>
              <a:t>                                    výstavba sjezdovky – doklady těžební činnosti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D0995F0-3EAB-7232-4952-85911ED9D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8272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Rýmařovsko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6C0F9793-66E7-64B7-4AF3-295891F4AD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434" y="1600200"/>
            <a:ext cx="11609797" cy="502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J. Novák a V. Štěpán (1983) </a:t>
            </a:r>
            <a:r>
              <a:rPr lang="cs-CZ" altLang="cs-CZ" sz="2000" dirty="0"/>
              <a:t> –  12. stol.:   počátky středověké důlní činnosti ve východní části </a:t>
            </a:r>
            <a:r>
              <a:rPr lang="cs-CZ" altLang="cs-CZ" sz="2000" dirty="0" err="1"/>
              <a:t>hankštejnských</a:t>
            </a:r>
            <a:r>
              <a:rPr lang="cs-CZ" altLang="cs-CZ" sz="20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dolů (tzv. </a:t>
            </a:r>
            <a:r>
              <a:rPr lang="cs-CZ" altLang="cs-CZ" sz="2000" dirty="0" err="1"/>
              <a:t>kamenohorských</a:t>
            </a:r>
            <a:r>
              <a:rPr lang="cs-CZ" altLang="cs-CZ" sz="2000" dirty="0"/>
              <a:t> či ve Sněžných horách) mezi Žďárským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Potokem, Starou a Novou Vsí (nevylučují starší hornickou činnost)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Účel  </a:t>
            </a:r>
            <a:r>
              <a:rPr lang="cs-CZ" altLang="cs-CZ" sz="2000" dirty="0"/>
              <a:t>–  dobývání ložisek stříbra v odlehlé a vysoké poloze nad 800 m n. m.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–  potřeba kovu k ražbě denárů olomouckých údělných knížat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Moravské mincování  </a:t>
            </a:r>
            <a:r>
              <a:rPr lang="cs-CZ" altLang="cs-CZ" sz="2000" dirty="0"/>
              <a:t>–  ukončila roku 1300 reforma (veškerá ražba královské mince v KH)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–  rozsah prací na Soukenné:  do roku 1500 se vydobylo 15 až 20 tun ryzího stříbra</a:t>
            </a:r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7ED333F3-D3D6-D981-C847-58AD35509F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45223" y="821932"/>
            <a:ext cx="11246778" cy="603606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Pás železných rud  </a:t>
            </a:r>
            <a:r>
              <a:rPr lang="cs-CZ" altLang="cs-CZ" sz="1800" dirty="0"/>
              <a:t>–   protíná Rýmařovsko od severovýchodu k jihozápadu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–  severněji další ložiska rud barevných a drahých kovů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Nejstarší doklad  </a:t>
            </a:r>
            <a:r>
              <a:rPr lang="cs-CZ" altLang="cs-CZ" sz="1800" dirty="0"/>
              <a:t>–   železné rudy vrbenského pruhu na linii Úsov – Ruda - </a:t>
            </a:r>
            <a:r>
              <a:rPr lang="cs-CZ" altLang="cs-CZ" sz="1800" dirty="0" err="1"/>
              <a:t>Hankštejn</a:t>
            </a:r>
            <a:r>
              <a:rPr lang="cs-CZ" altLang="cs-CZ" sz="1800" dirty="0"/>
              <a:t> (Skály) – Rýmařov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Malá Morávka - Vrbno p. Pradědem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–   archeologické nálezy:  Dolní </a:t>
            </a:r>
            <a:r>
              <a:rPr lang="cs-CZ" altLang="cs-CZ" sz="1800" dirty="0" err="1"/>
              <a:t>Sukolom</a:t>
            </a:r>
            <a:r>
              <a:rPr lang="cs-CZ" altLang="cs-CZ" sz="1800" dirty="0"/>
              <a:t>, Želechovice, Náklo, Brníčko, </a:t>
            </a:r>
            <a:r>
              <a:rPr lang="cs-CZ" altLang="cs-CZ" sz="1800" dirty="0" err="1"/>
              <a:t>Rozvadovice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(kde sídlili tzv. rudníci (horníci) a </a:t>
            </a:r>
            <a:r>
              <a:rPr lang="cs-CZ" altLang="cs-CZ" sz="1800" dirty="0" err="1"/>
              <a:t>železníci</a:t>
            </a:r>
            <a:r>
              <a:rPr lang="cs-CZ" altLang="cs-CZ" sz="1800" dirty="0"/>
              <a:t> (hutníci)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Rýmařovské rudné doly </a:t>
            </a:r>
            <a:r>
              <a:rPr lang="cs-CZ" altLang="cs-CZ" sz="1800" dirty="0"/>
              <a:t>–  tvoří jediný celek a jejich dělení na: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</a:t>
            </a:r>
            <a:r>
              <a:rPr lang="cs-CZ" altLang="cs-CZ" sz="1800" b="1" dirty="0" err="1"/>
              <a:t>rudské</a:t>
            </a:r>
            <a:r>
              <a:rPr lang="cs-CZ" altLang="cs-CZ" sz="1800" dirty="0"/>
              <a:t> (podle Rudy) a </a:t>
            </a:r>
            <a:r>
              <a:rPr lang="cs-CZ" altLang="cs-CZ" sz="1800" b="1" dirty="0" err="1"/>
              <a:t>hankštejnské</a:t>
            </a:r>
            <a:r>
              <a:rPr lang="cs-CZ" altLang="cs-CZ" sz="1800" dirty="0"/>
              <a:t> (podle Skály)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–  vychází z územní příslušnosti k sovineckému či rabštejnskému (janovickému) panství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2. pol. 13. stol.  </a:t>
            </a:r>
            <a:r>
              <a:rPr lang="cs-CZ" altLang="cs-CZ" sz="1800" dirty="0"/>
              <a:t>–   zprávy o zlatých a stříbrných žilách na Rýmařovsku daly impulz hornické kolonizaci z oblasti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saských dolů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97A05D7F-7165-E6B7-F9D6-3FA90E51C3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9739" y="678951"/>
            <a:ext cx="11291299" cy="7010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b="1" dirty="0"/>
              <a:t>Rýmařov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zal</a:t>
            </a:r>
            <a:r>
              <a:rPr lang="cs-CZ" altLang="cs-CZ" sz="1800" dirty="0"/>
              <a:t>. němečtí kolonisté založili v letech 1269–78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 hospodářské centrum rabštejnského panství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 bohatlo ze zpracování kovů (tavbu zlata na kruhových destičkách, miskách a střepech nádob,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prokázal nález dílny umístěné pod ochranou zdí městského hradu z přelomu 13.–14. stol.)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 err="1"/>
              <a:t>Hankštejn</a:t>
            </a:r>
            <a:r>
              <a:rPr lang="cs-CZ" altLang="cs-CZ" sz="1800" dirty="0"/>
              <a:t>  –  1537:  povýšil král Ferdinand I. na svobodné horní město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–  1535:  představitelem horní obce byl hormistr podřízený přímo nejvyššímu královskému mincmistrovi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–  1580:  povýšil Rudolf II. </a:t>
            </a:r>
            <a:r>
              <a:rPr lang="cs-CZ" altLang="cs-CZ" sz="1800" dirty="0" err="1"/>
              <a:t>Hankštejn</a:t>
            </a:r>
            <a:r>
              <a:rPr lang="cs-CZ" altLang="cs-CZ" sz="1800" dirty="0"/>
              <a:t> (Skály) s městečkem na císařské svobodné Horní Město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(centrum místních dolů)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Havířské osady  </a:t>
            </a:r>
            <a:r>
              <a:rPr lang="cs-CZ" altLang="cs-CZ" sz="1800" dirty="0"/>
              <a:t>–   1528: </a:t>
            </a:r>
            <a:r>
              <a:rPr lang="cs-CZ" altLang="cs-CZ" sz="1800" b="1" dirty="0" err="1"/>
              <a:t>Dobřečov</a:t>
            </a:r>
            <a:r>
              <a:rPr lang="cs-CZ" altLang="cs-CZ" sz="1800" b="1" dirty="0"/>
              <a:t>  </a:t>
            </a:r>
            <a:r>
              <a:rPr lang="cs-CZ" altLang="cs-CZ" sz="1800" dirty="0"/>
              <a:t>a</a:t>
            </a:r>
            <a:r>
              <a:rPr lang="cs-CZ" altLang="cs-CZ" sz="1800" b="1" dirty="0"/>
              <a:t>  </a:t>
            </a:r>
            <a:r>
              <a:rPr lang="cs-CZ" altLang="cs-CZ" sz="1800" dirty="0"/>
              <a:t>1542: </a:t>
            </a:r>
            <a:r>
              <a:rPr lang="cs-CZ" altLang="cs-CZ" sz="1800" b="1" dirty="0" err="1"/>
              <a:t>Najfunk</a:t>
            </a:r>
            <a:r>
              <a:rPr lang="cs-CZ" altLang="cs-CZ" sz="1800" dirty="0"/>
              <a:t> (Stříbrné Hory)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–  těžilo se podél </a:t>
            </a:r>
            <a:r>
              <a:rPr lang="cs-CZ" altLang="cs-CZ" sz="1800" dirty="0" err="1"/>
              <a:t>Huntavy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Rešova</a:t>
            </a:r>
            <a:r>
              <a:rPr lang="cs-CZ" altLang="cs-CZ" sz="1800" dirty="0"/>
              <a:t>, </a:t>
            </a:r>
            <a:r>
              <a:rPr lang="cs-CZ" altLang="cs-CZ" sz="1800" b="1" dirty="0" err="1"/>
              <a:t>Pittenwaldu</a:t>
            </a:r>
            <a:r>
              <a:rPr lang="cs-CZ" altLang="cs-CZ" sz="1800" b="1" dirty="0"/>
              <a:t> </a:t>
            </a:r>
            <a:r>
              <a:rPr lang="cs-CZ" altLang="cs-CZ" sz="1800" dirty="0"/>
              <a:t>i na horním toku </a:t>
            </a:r>
            <a:r>
              <a:rPr lang="cs-CZ" altLang="cs-CZ" sz="1800" dirty="0" err="1"/>
              <a:t>Stráleckého</a:t>
            </a:r>
            <a:r>
              <a:rPr lang="cs-CZ" altLang="cs-CZ" sz="1800" dirty="0"/>
              <a:t> potoka.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Na</a:t>
            </a:r>
            <a:r>
              <a:rPr lang="cs-CZ" altLang="cs-CZ" sz="1800" dirty="0"/>
              <a:t> </a:t>
            </a:r>
            <a:r>
              <a:rPr lang="cs-CZ" altLang="cs-CZ" sz="1800" b="1" dirty="0" err="1"/>
              <a:t>Rudsku</a:t>
            </a:r>
            <a:r>
              <a:rPr lang="cs-CZ" altLang="cs-CZ" sz="1800" dirty="0"/>
              <a:t>  –  po r. 1533:   Jan </a:t>
            </a:r>
            <a:r>
              <a:rPr lang="cs-CZ" altLang="cs-CZ" sz="1800" dirty="0" err="1"/>
              <a:t>Pňovský</a:t>
            </a:r>
            <a:r>
              <a:rPr lang="cs-CZ" altLang="cs-CZ" sz="1800" dirty="0"/>
              <a:t> ze Sovince nechal kovy (bezvýsledně)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1597:   doly zakoupilo město Uničov od Jana Kobylky z Kobylí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5CEC0A8-A0C7-CA65-BC0B-F0A359C3F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7141" y="533401"/>
            <a:ext cx="10931703" cy="63245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Za deset let činnosti (1542–52) odevzdal zástavní pán rabštejnského zboží </a:t>
            </a:r>
            <a:r>
              <a:rPr lang="cs-CZ" altLang="cs-CZ" sz="1800" b="1" dirty="0"/>
              <a:t>Marek </a:t>
            </a:r>
            <a:r>
              <a:rPr lang="cs-CZ" altLang="cs-CZ" sz="1800" b="1" dirty="0" err="1"/>
              <a:t>Weiczinger</a:t>
            </a:r>
            <a:r>
              <a:rPr lang="cs-CZ" altLang="cs-CZ" sz="1800" dirty="0"/>
              <a:t> královskou urburu (desetinu z výtěžku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), ve výši 496 kg stříbra (sám získal téměř 4960 kg) 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O nový vzestup se zasloužili </a:t>
            </a:r>
            <a:r>
              <a:rPr lang="cs-CZ" altLang="cs-CZ" sz="1800" dirty="0" err="1"/>
              <a:t>hornouherští</a:t>
            </a:r>
            <a:r>
              <a:rPr lang="cs-CZ" altLang="cs-CZ" sz="1800" dirty="0"/>
              <a:t> </a:t>
            </a:r>
            <a:r>
              <a:rPr lang="cs-CZ" altLang="cs-CZ" sz="1800" b="1" dirty="0"/>
              <a:t>Ederové ze </a:t>
            </a:r>
            <a:r>
              <a:rPr lang="cs-CZ" altLang="cs-CZ" sz="1800" b="1" dirty="0" err="1"/>
              <a:t>Štiavnice</a:t>
            </a:r>
            <a:r>
              <a:rPr lang="cs-CZ" altLang="cs-CZ" sz="1800" dirty="0"/>
              <a:t>, kteří své doly propůjčovali kovkopům.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1561  –  Ederové obnovili u </a:t>
            </a:r>
            <a:r>
              <a:rPr lang="cs-CZ" altLang="cs-CZ" sz="1800" dirty="0" err="1"/>
              <a:t>kamenohorských</a:t>
            </a:r>
            <a:r>
              <a:rPr lang="cs-CZ" altLang="cs-CZ" sz="1800" dirty="0"/>
              <a:t> dolů Starou Ves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1563  –  založili </a:t>
            </a:r>
            <a:r>
              <a:rPr lang="cs-CZ" altLang="cs-CZ" sz="1800" dirty="0" err="1"/>
              <a:t>Edrovice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Osady panství</a:t>
            </a:r>
            <a:r>
              <a:rPr lang="cs-CZ" altLang="cs-CZ" sz="1800" dirty="0"/>
              <a:t>  – tvořily zázemí hutí i dolů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dodávaly potraviny i řemeslné výrobky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vesničané si přivydělávali pálením dřevěného uhlí, dopravou  či prací v lese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(uhlíři a dřevaři byli na dolech a hutích závislí)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osídlen Žďárský Potok (1601-9) a Nová Ves (1613)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po r. 1560 úpadek stříbrných dolů 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Poslednímu z Ederů Vavřinci císař Rudolf II. zástavu nepotvrdil, a proto se zaměřil na </a:t>
            </a:r>
            <a:r>
              <a:rPr lang="cs-CZ" altLang="cs-CZ" sz="1800" dirty="0" err="1"/>
              <a:t>rudské</a:t>
            </a:r>
            <a:r>
              <a:rPr lang="cs-CZ" altLang="cs-CZ" sz="1800" dirty="0"/>
              <a:t> doly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v sovineckém panství, které koupil od Jana z Boskovic r. 1575.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F2548BEC-742C-CCE4-7E58-941CFB2216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6593" y="0"/>
            <a:ext cx="11054994" cy="6781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1583</a:t>
            </a:r>
            <a:r>
              <a:rPr lang="cs-CZ" altLang="cs-CZ" sz="1800" dirty="0"/>
              <a:t>  –  královské rabštejnské zboží dědičně získal </a:t>
            </a:r>
            <a:r>
              <a:rPr lang="cs-CZ" altLang="cs-CZ" sz="1800" b="1" dirty="0"/>
              <a:t>Ferdinand Hoffmann z </a:t>
            </a:r>
            <a:r>
              <a:rPr lang="cs-CZ" altLang="cs-CZ" sz="1800" b="1" dirty="0" err="1"/>
              <a:t>Grünbüchlu</a:t>
            </a:r>
            <a:r>
              <a:rPr lang="cs-CZ" altLang="cs-CZ" sz="1800" dirty="0"/>
              <a:t>, president dvorské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komory císaře Rudolfa II.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zaměstnal přední evropské odborníky:   železář:  Izák </a:t>
            </a:r>
            <a:r>
              <a:rPr lang="cs-CZ" altLang="cs-CZ" sz="1800" dirty="0" err="1"/>
              <a:t>Pfändler</a:t>
            </a:r>
            <a:r>
              <a:rPr lang="cs-CZ" altLang="cs-CZ" sz="1800" dirty="0"/>
              <a:t> z </a:t>
            </a:r>
            <a:r>
              <a:rPr lang="cs-CZ" altLang="cs-CZ" sz="1800" dirty="0" err="1"/>
              <a:t>Losbergu</a:t>
            </a:r>
            <a:r>
              <a:rPr lang="cs-CZ" altLang="cs-CZ" sz="1800" dirty="0"/>
              <a:t>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montanista:  Hans </a:t>
            </a:r>
            <a:r>
              <a:rPr lang="cs-CZ" altLang="cs-CZ" sz="1800" dirty="0" err="1"/>
              <a:t>Steinberger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zmodernizovali vrácené panské doly,  přísun moderních technických prostředků i zařízení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Drobnější potřeby  </a:t>
            </a:r>
            <a:r>
              <a:rPr lang="cs-CZ" altLang="cs-CZ" sz="1800" dirty="0"/>
              <a:t>–  mlátky, klíny aj., si opatřovali havíři sami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–  dopravu rudy zajišťovalo panství na své náklady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–  zastaralé hutě nahradily produktivnější korutanské pece, první zařízení toho druhu u nás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–  nová technika byla vzorem a šířila se po celé Moravě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 err="1"/>
              <a:t>Hofmannské</a:t>
            </a:r>
            <a:r>
              <a:rPr lang="cs-CZ" altLang="cs-CZ" sz="1800" b="1" dirty="0"/>
              <a:t> železárny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/>
              <a:t>představovaly pokrok </a:t>
            </a:r>
            <a:r>
              <a:rPr lang="cs-CZ" altLang="cs-CZ" sz="1800" dirty="0"/>
              <a:t>ve vývoji celého českého hutnictví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–  koncem 16. a počátku 17. stol.  byly svrchní části nalezišť z větší části vydobyty a bylo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nutno těžit ve větších hloubkách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–  vrchnost začala budovat velká výkonná zařízení pro zaražení hlubších šachet,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odčerpávání vody a k dopravě rudy na povrch (viz zařízení ve Staré Vsi).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rnický skanzen a královská dědičná štola Prokop - Oficiální stránky města  Stříbra">
            <a:extLst>
              <a:ext uri="{FF2B5EF4-FFF2-40B4-BE49-F238E27FC236}">
                <a16:creationId xmlns:a16="http://schemas.microsoft.com/office/drawing/2014/main" id="{35D5E013-A1A1-4B2C-9BC1-E8B3BC24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1"/>
            <a:ext cx="8561421" cy="57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A49B9BD-62CD-4315-A6F4-0BBB2839649C}"/>
              </a:ext>
            </a:extLst>
          </p:cNvPr>
          <p:cNvSpPr txBox="1"/>
          <p:nvPr/>
        </p:nvSpPr>
        <p:spPr>
          <a:xfrm>
            <a:off x="727490" y="6032938"/>
            <a:ext cx="678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Hornický skanzen a královská dědičná štola Prokop.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665F1A7-A0B5-4C58-8768-68767CB9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69" y="1234122"/>
            <a:ext cx="4603531" cy="34577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7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6" name="Rectangle 4">
            <a:extLst>
              <a:ext uri="{FF2B5EF4-FFF2-40B4-BE49-F238E27FC236}">
                <a16:creationId xmlns:a16="http://schemas.microsoft.com/office/drawing/2014/main" id="{25306E8D-7B70-4912-A71A-1F178F569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8600" y="0"/>
            <a:ext cx="41148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Kutná Hora</a:t>
            </a:r>
          </a:p>
        </p:txBody>
      </p:sp>
      <p:sp>
        <p:nvSpPr>
          <p:cNvPr id="320520" name="Rectangle 8">
            <a:extLst>
              <a:ext uri="{FF2B5EF4-FFF2-40B4-BE49-F238E27FC236}">
                <a16:creationId xmlns:a16="http://schemas.microsoft.com/office/drawing/2014/main" id="{BADEE89A-EECD-4A9E-8788-2CF8904149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0923" y="1143001"/>
            <a:ext cx="11761077" cy="6126164"/>
          </a:xfrm>
        </p:spPr>
        <p:txBody>
          <a:bodyPr>
            <a:normAutofit lnSpcReduction="10000"/>
          </a:bodyPr>
          <a:lstStyle/>
          <a:p>
            <a:r>
              <a:rPr lang="cs-CZ" altLang="cs-CZ" sz="1900" b="1" dirty="0"/>
              <a:t>985 – 995:  </a:t>
            </a:r>
            <a:r>
              <a:rPr lang="cs-CZ" altLang="cs-CZ" sz="1900" dirty="0"/>
              <a:t>exploatace povrchových výchozů stříbrných žil Slavníkovci (?)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ražba denárů v Malíně:  s opisem </a:t>
            </a:r>
            <a:r>
              <a:rPr lang="cs-CZ" altLang="cs-CZ" sz="1900" b="1" dirty="0"/>
              <a:t>"MALIN CIVITAS"</a:t>
            </a:r>
            <a:endParaRPr lang="cs-CZ" altLang="cs-CZ" sz="1900" dirty="0"/>
          </a:p>
          <a:p>
            <a:r>
              <a:rPr lang="cs-CZ" altLang="cs-CZ" sz="1900" b="1" dirty="0"/>
              <a:t>1152</a:t>
            </a:r>
            <a:r>
              <a:rPr lang="cs-CZ" altLang="cs-CZ" sz="1900" dirty="0"/>
              <a:t>:  založení cisterciáckého kláštera v Sedlci – mezi řeholníky připomínáni tzv. </a:t>
            </a:r>
            <a:r>
              <a:rPr lang="cs-CZ" altLang="cs-CZ" sz="1900" dirty="0" err="1"/>
              <a:t>latomes</a:t>
            </a:r>
            <a:r>
              <a:rPr lang="cs-CZ" altLang="cs-CZ" sz="1900" dirty="0"/>
              <a:t> (skalníci)</a:t>
            </a:r>
          </a:p>
          <a:p>
            <a:r>
              <a:rPr lang="cs-CZ" altLang="cs-CZ" sz="1900" b="1" dirty="0"/>
              <a:t>2. pol. 13. stol</a:t>
            </a:r>
            <a:r>
              <a:rPr lang="cs-CZ" altLang="cs-CZ" sz="1900" dirty="0"/>
              <a:t>.  –  objev stříbronosných ložisek  (není známo kdy přesně) </a:t>
            </a:r>
          </a:p>
          <a:p>
            <a:r>
              <a:rPr lang="cs-CZ" altLang="cs-CZ" sz="1900" b="1" dirty="0"/>
              <a:t>60. a 70. léta</a:t>
            </a:r>
            <a:r>
              <a:rPr lang="cs-CZ" altLang="cs-CZ" sz="1900" dirty="0"/>
              <a:t>  –  osady kolem dolů:   pod jezuitskou kolejí, v údolí Vrchlice nebo Bylanky (pod nemocnicí) aj.</a:t>
            </a:r>
          </a:p>
          <a:p>
            <a:r>
              <a:rPr lang="cs-CZ" altLang="cs-CZ" sz="1900" b="1" dirty="0"/>
              <a:t>1289  </a:t>
            </a:r>
            <a:r>
              <a:rPr lang="cs-CZ" altLang="cs-CZ" sz="1900" dirty="0"/>
              <a:t>–  pojmenování „</a:t>
            </a:r>
            <a:r>
              <a:rPr lang="cs-CZ" altLang="cs-CZ" sz="1900" b="1" dirty="0"/>
              <a:t>MONS CUTHNA“</a:t>
            </a:r>
            <a:r>
              <a:rPr lang="cs-CZ" altLang="cs-CZ" sz="1900" dirty="0"/>
              <a:t> </a:t>
            </a:r>
          </a:p>
          <a:p>
            <a:r>
              <a:rPr lang="cs-CZ" altLang="cs-CZ" sz="1900" b="1" dirty="0"/>
              <a:t>1300 </a:t>
            </a:r>
            <a:r>
              <a:rPr lang="cs-CZ" altLang="cs-CZ" sz="1900" dirty="0"/>
              <a:t> –  </a:t>
            </a:r>
            <a:r>
              <a:rPr lang="cs-CZ" altLang="cs-CZ" sz="1900" b="1" dirty="0"/>
              <a:t>Kutnohorské horní právo:  </a:t>
            </a:r>
            <a:r>
              <a:rPr lang="cs-CZ" altLang="cs-CZ" sz="1900" dirty="0"/>
              <a:t>reforma Václava II.:  ražba pražských grošů </a:t>
            </a:r>
          </a:p>
          <a:p>
            <a:r>
              <a:rPr lang="cs-CZ" altLang="cs-CZ" sz="1900" b="1" dirty="0"/>
              <a:t>konec 80. let </a:t>
            </a:r>
            <a:r>
              <a:rPr lang="cs-CZ" altLang="cs-CZ" sz="1900" dirty="0"/>
              <a:t> –  dobývána většina žilných pásem  revíru  (roční těžba 2 – 5 tis. kg </a:t>
            </a:r>
            <a:r>
              <a:rPr lang="cs-CZ" altLang="cs-CZ" sz="1900" dirty="0" err="1"/>
              <a:t>Ag</a:t>
            </a:r>
            <a:r>
              <a:rPr lang="cs-CZ" altLang="cs-CZ" sz="1900" dirty="0"/>
              <a:t>)</a:t>
            </a:r>
          </a:p>
          <a:p>
            <a:r>
              <a:rPr lang="cs-CZ" altLang="cs-CZ" sz="1900" b="1" dirty="0"/>
              <a:t>15. stol.</a:t>
            </a:r>
            <a:r>
              <a:rPr lang="cs-CZ" altLang="cs-CZ" sz="1900" dirty="0"/>
              <a:t>  –  stagnace kvůli nákladům ve větších hloubkách (vytěžení), zatopení za husitských válek </a:t>
            </a:r>
          </a:p>
          <a:p>
            <a:pPr>
              <a:buFontTx/>
              <a:buNone/>
            </a:pPr>
            <a:r>
              <a:rPr lang="cs-CZ" altLang="cs-CZ" sz="1900" dirty="0"/>
              <a:t>                    –  opuštěné doly nebyly obnoveny, práce se přesunuly do jižního </a:t>
            </a:r>
            <a:r>
              <a:rPr lang="cs-CZ" altLang="cs-CZ" sz="1900" dirty="0" err="1"/>
              <a:t>Oselského</a:t>
            </a:r>
            <a:r>
              <a:rPr lang="cs-CZ" altLang="cs-CZ" sz="1900" dirty="0"/>
              <a:t> a Staročeského pásma</a:t>
            </a:r>
          </a:p>
          <a:p>
            <a:r>
              <a:rPr lang="cs-CZ" altLang="cs-CZ" sz="1900" b="1" dirty="0"/>
              <a:t>16. stol. </a:t>
            </a:r>
            <a:r>
              <a:rPr lang="cs-CZ" altLang="cs-CZ" sz="1900" dirty="0"/>
              <a:t> –  v polovině století opuštěny doly </a:t>
            </a:r>
            <a:r>
              <a:rPr lang="cs-CZ" altLang="cs-CZ" sz="1900" dirty="0" err="1"/>
              <a:t>Oselského</a:t>
            </a:r>
            <a:r>
              <a:rPr lang="cs-CZ" altLang="cs-CZ" sz="1900" dirty="0"/>
              <a:t> pásma </a:t>
            </a:r>
          </a:p>
          <a:p>
            <a:r>
              <a:rPr lang="cs-CZ" altLang="cs-CZ" sz="1900" b="1" dirty="0"/>
              <a:t>přelom 16./17. stol.  </a:t>
            </a:r>
            <a:r>
              <a:rPr lang="cs-CZ" altLang="cs-CZ" sz="1900" dirty="0"/>
              <a:t>–  úpadek všech dolů kvůli levnému stříbru:  krušnohorské, německé a americké ložiska</a:t>
            </a:r>
          </a:p>
          <a:p>
            <a:pPr marL="0" indent="0">
              <a:buNone/>
            </a:pPr>
            <a:endParaRPr lang="cs-CZ" altLang="cs-CZ" sz="1900" dirty="0"/>
          </a:p>
          <a:p>
            <a:pPr eaLnBrk="1" hangingPunct="1"/>
            <a:r>
              <a:rPr lang="cs-CZ" altLang="cs-CZ" sz="1900" dirty="0"/>
              <a:t>Rudu vykupovali </a:t>
            </a:r>
            <a:r>
              <a:rPr lang="cs-CZ" altLang="cs-CZ" sz="1900" dirty="0" err="1"/>
              <a:t>rudokupci</a:t>
            </a:r>
            <a:r>
              <a:rPr lang="cs-CZ" altLang="cs-CZ" sz="1900" dirty="0"/>
              <a:t> a zpracovávali ji v hutích  –  v centru města (Karlov a u Grunty)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                                   –  na severním svahu Kaňku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                                   –  v údolí Vrchlice a Bylanky</a:t>
            </a:r>
          </a:p>
          <a:p>
            <a:endParaRPr lang="cs-CZ" altLang="cs-CZ" sz="1800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1D93943-0FE8-4D1A-996C-09F86DB3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393" y="2917442"/>
            <a:ext cx="2041634" cy="102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5" name="Picture 5" descr="Vlašský dv&amp;uring;r">
            <a:extLst>
              <a:ext uri="{FF2B5EF4-FFF2-40B4-BE49-F238E27FC236}">
                <a16:creationId xmlns:a16="http://schemas.microsoft.com/office/drawing/2014/main" id="{56D9FCC7-C50F-4393-A0FD-FE0DC5D2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84" y="682240"/>
            <a:ext cx="9696631" cy="45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6" name="Text Box 6">
            <a:extLst>
              <a:ext uri="{FF2B5EF4-FFF2-40B4-BE49-F238E27FC236}">
                <a16:creationId xmlns:a16="http://schemas.microsoft.com/office/drawing/2014/main" id="{80095DB6-6685-4C1C-BC73-685F48CD3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913" y="5368158"/>
            <a:ext cx="102069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              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Vlašský dvůr –  královská rezidence a mincovna  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(České muzeum stříbra)</a:t>
            </a:r>
          </a:p>
          <a:p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Původně zeměpanský hrádek přestavěný Václavem II. (kol. 1300),  Václavem IV. (kol. 1400) a Vladislavem Jagellonským (konec 15. stol.)</a:t>
            </a:r>
            <a:endParaRPr lang="cs-CZ" alt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rnické muzeum v Příbrami">
            <a:extLst>
              <a:ext uri="{FF2B5EF4-FFF2-40B4-BE49-F238E27FC236}">
                <a16:creationId xmlns:a16="http://schemas.microsoft.com/office/drawing/2014/main" id="{B9CBA42E-2DCD-4913-B9E5-64209D9D1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1511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DA5167-9E96-4261-A05C-94D6F8137382}"/>
              </a:ext>
            </a:extLst>
          </p:cNvPr>
          <p:cNvSpPr txBox="1"/>
          <p:nvPr/>
        </p:nvSpPr>
        <p:spPr>
          <a:xfrm>
            <a:off x="4123344" y="6004824"/>
            <a:ext cx="3945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Hornické muzeum v Příbrami.</a:t>
            </a:r>
          </a:p>
        </p:txBody>
      </p:sp>
    </p:spTree>
    <p:extLst>
      <p:ext uri="{BB962C8B-B14F-4D97-AF65-F5344CB8AC3E}">
        <p14:creationId xmlns:p14="http://schemas.microsoft.com/office/powerpoint/2010/main" val="112461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6C7563CF-568D-6912-E375-17022F4E4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Jáchymov</a:t>
            </a:r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8896A241-06C5-8E22-FEB2-30B76A0DB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7963" y="1447800"/>
            <a:ext cx="11044720" cy="541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Podmínky</a:t>
            </a:r>
            <a:r>
              <a:rPr lang="cs-CZ" altLang="cs-CZ" sz="1800" dirty="0"/>
              <a:t>  – vhodné pro hornictví: strmé svahy vystupující až do 1000 m n. m.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–  dostatek vody jako pohonné energie a nedotčené lesní zásoby.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Intenzita důlních prací</a:t>
            </a:r>
            <a:r>
              <a:rPr lang="cs-CZ" altLang="cs-CZ" sz="1800" dirty="0"/>
              <a:t> –  dokládá 600 až 800 povolení báňského úřadu k novým otvírkám 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1520 </a:t>
            </a:r>
            <a:r>
              <a:rPr lang="cs-CZ" altLang="cs-CZ" sz="1800" dirty="0"/>
              <a:t> –  hornické sídliště s cca 5.000 obyvateli povýšeno na svobodné horní (báňské) město </a:t>
            </a:r>
          </a:p>
          <a:p>
            <a:pPr eaLnBrk="1" hangingPunct="1">
              <a:defRPr/>
            </a:pPr>
            <a:r>
              <a:rPr lang="cs-CZ" altLang="cs-CZ" sz="1800" b="1" dirty="0"/>
              <a:t>1530 </a:t>
            </a:r>
            <a:r>
              <a:rPr lang="cs-CZ" altLang="cs-CZ" sz="1800" dirty="0"/>
              <a:t> –  17.000 obyvatel, z nichž většina se zabývala hornickou činností.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pol. 40. let 16. stol.</a:t>
            </a:r>
            <a:r>
              <a:rPr lang="cs-CZ" altLang="cs-CZ" sz="1800" dirty="0"/>
              <a:t> – počet objevených stříbrorudných žil se zvýšil na 73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devět dalších bylo dobýváno v blízkém </a:t>
            </a:r>
            <a:r>
              <a:rPr lang="cs-CZ" altLang="cs-CZ" sz="1800" dirty="0" err="1"/>
              <a:t>Abertamském</a:t>
            </a:r>
            <a:r>
              <a:rPr lang="cs-CZ" altLang="cs-CZ" sz="1800" dirty="0"/>
              <a:t> revíru.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ttp://geologie.vsb.cz/loziska/loziska/obr_historie/jachmincovna.jpg">
            <a:extLst>
              <a:ext uri="{FF2B5EF4-FFF2-40B4-BE49-F238E27FC236}">
                <a16:creationId xmlns:a16="http://schemas.microsoft.com/office/drawing/2014/main" id="{06E9F6DC-6ABF-437A-5B45-84976A78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>
            <a:extLst>
              <a:ext uri="{FF2B5EF4-FFF2-40B4-BE49-F238E27FC236}">
                <a16:creationId xmlns:a16="http://schemas.microsoft.com/office/drawing/2014/main" id="{E9BB5E24-3A07-A7E0-07E3-B1AAB5293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52401"/>
            <a:ext cx="528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</a:t>
            </a:r>
            <a:r>
              <a:rPr lang="cs-CZ" altLang="cs-CZ" sz="1800" b="1"/>
              <a:t>Královská mincovna v Jáchymově,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 roce 1547 sídlo královských horních úřadů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CDCBB5-9500-4C8A-ADB4-B22325BC7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28" y="1030014"/>
            <a:ext cx="11655972" cy="6080234"/>
          </a:xfrm>
        </p:spPr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</a:rPr>
              <a:t>Morava </a:t>
            </a:r>
            <a:r>
              <a:rPr lang="cs-CZ" sz="2000" b="1" dirty="0"/>
              <a:t> </a:t>
            </a:r>
            <a:r>
              <a:rPr lang="cs-CZ" sz="2000" dirty="0"/>
              <a:t>–  stříbronosné rudy v přípovrchových partiích ložisek (i zóny s ryzím mineralizovaným stříbrem)</a:t>
            </a:r>
          </a:p>
          <a:p>
            <a:endParaRPr lang="cs-CZ" sz="2000" b="1" dirty="0"/>
          </a:p>
          <a:p>
            <a:r>
              <a:rPr lang="cs-CZ" sz="2000" b="1" dirty="0"/>
              <a:t>1.  Českomoravská vrchovina  </a:t>
            </a:r>
            <a:r>
              <a:rPr lang="cs-CZ" sz="2000" dirty="0"/>
              <a:t>–  </a:t>
            </a:r>
            <a:r>
              <a:rPr lang="cs-CZ" sz="2000" b="1" dirty="0" err="1"/>
              <a:t>Havlíčskobrodsko</a:t>
            </a:r>
            <a:r>
              <a:rPr lang="cs-CZ" sz="2000" b="1" dirty="0"/>
              <a:t>:</a:t>
            </a:r>
            <a:r>
              <a:rPr lang="cs-CZ" sz="2000" dirty="0"/>
              <a:t>   2. pol. 13. stol.: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Brod (Havlíčkův), </a:t>
            </a:r>
            <a:r>
              <a:rPr lang="cs-CZ" sz="2000" dirty="0" err="1"/>
              <a:t>Utín</a:t>
            </a:r>
            <a:r>
              <a:rPr lang="cs-CZ" sz="2000" dirty="0"/>
              <a:t>, Přibyslav, Šlapanov a Bělá (Česká)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–  </a:t>
            </a:r>
            <a:r>
              <a:rPr lang="cs-CZ" sz="2000" b="1" dirty="0"/>
              <a:t>Jihlavsko:</a:t>
            </a:r>
            <a:r>
              <a:rPr lang="cs-CZ" sz="2000" dirty="0"/>
              <a:t>   1.pol. 13.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Staré Hory u Jihlavy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–  </a:t>
            </a:r>
            <a:r>
              <a:rPr lang="cs-CZ" sz="2000" b="1" dirty="0"/>
              <a:t>Pelhřimovsko:</a:t>
            </a:r>
            <a:r>
              <a:rPr lang="cs-CZ" sz="2000" dirty="0"/>
              <a:t>  2.pol. 13. stol.  (25 let po zahájení těžby na Jihlavsku)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Vyskytná, Opatov, </a:t>
            </a:r>
            <a:r>
              <a:rPr lang="cs-CZ" sz="2000" dirty="0" err="1"/>
              <a:t>Cvilínek</a:t>
            </a:r>
            <a:r>
              <a:rPr lang="cs-CZ" sz="2000" dirty="0"/>
              <a:t>, Štěpánov</a:t>
            </a:r>
            <a:endParaRPr lang="cs-CZ" alt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2.  </a:t>
            </a:r>
            <a:r>
              <a:rPr lang="cs-CZ" altLang="cs-CZ" sz="2000" b="1" dirty="0"/>
              <a:t>Jeseníky  </a:t>
            </a:r>
            <a:r>
              <a:rPr lang="cs-CZ" altLang="cs-CZ" sz="2000" dirty="0"/>
              <a:t>–  zlato:  dva hlavní revíry:  Zlaté Hory a Andělské hory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–  stříbro:  Bruntál, Horní Benešov, Rýmařov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–  železo:   železné rudy vrbenského pruhu v okolí Vrbna p. Pradědem</a:t>
            </a: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62026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2759</Words>
  <Application>Microsoft Office PowerPoint</Application>
  <PresentationFormat>Širokoúhlá obrazovka</PresentationFormat>
  <Paragraphs>273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Motiv Office</vt:lpstr>
      <vt:lpstr>Metodologie archeologie středověku a novověku </vt:lpstr>
      <vt:lpstr>                         Těžební a hutnické regiony</vt:lpstr>
      <vt:lpstr>Prezentace aplikace PowerPoint</vt:lpstr>
      <vt:lpstr>           Kutná Hora</vt:lpstr>
      <vt:lpstr>Prezentace aplikace PowerPoint</vt:lpstr>
      <vt:lpstr>Prezentace aplikace PowerPoint</vt:lpstr>
      <vt:lpstr>                                    Jáchymov</vt:lpstr>
      <vt:lpstr>Prezentace aplikace PowerPoint</vt:lpstr>
      <vt:lpstr>Prezentace aplikace PowerPoint</vt:lpstr>
      <vt:lpstr>                      Havlíčkobrodsko</vt:lpstr>
      <vt:lpstr>Prezentace aplikace PowerPoint</vt:lpstr>
      <vt:lpstr>              Česká Bělá   důlní a úpravnický areál ze 13. stol.</vt:lpstr>
      <vt:lpstr>Prezentace aplikace PowerPoint</vt:lpstr>
      <vt:lpstr>Prezentace aplikace PowerPoint</vt:lpstr>
      <vt:lpstr>                                                Jihlavsko</vt:lpstr>
      <vt:lpstr>                       Staré hory u Jihlavy </vt:lpstr>
      <vt:lpstr>Prezentace aplikace PowerPoint</vt:lpstr>
      <vt:lpstr>Prezentace aplikace PowerPoint</vt:lpstr>
      <vt:lpstr>                         Pelhřimovsko</vt:lpstr>
      <vt:lpstr>Prezentace aplikace PowerPoint</vt:lpstr>
      <vt:lpstr>                        Cvilínek u Černova</vt:lpstr>
      <vt:lpstr>                   Těžba v Nízkém Jeseníku</vt:lpstr>
      <vt:lpstr>Prezentace aplikace PowerPoint</vt:lpstr>
      <vt:lpstr>                                               Rýmařovsko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78</cp:revision>
  <dcterms:created xsi:type="dcterms:W3CDTF">2022-10-04T13:51:25Z</dcterms:created>
  <dcterms:modified xsi:type="dcterms:W3CDTF">2025-12-15T06:39:44Z</dcterms:modified>
</cp:coreProperties>
</file>