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7"/>
  </p:notesMasterIdLst>
  <p:sldIdLst>
    <p:sldId id="256" r:id="rId2"/>
    <p:sldId id="407" r:id="rId3"/>
    <p:sldId id="408" r:id="rId4"/>
    <p:sldId id="453" r:id="rId5"/>
    <p:sldId id="380" r:id="rId6"/>
    <p:sldId id="277" r:id="rId7"/>
    <p:sldId id="321" r:id="rId8"/>
    <p:sldId id="317" r:id="rId9"/>
    <p:sldId id="325" r:id="rId10"/>
    <p:sldId id="425" r:id="rId11"/>
    <p:sldId id="295" r:id="rId12"/>
    <p:sldId id="327" r:id="rId13"/>
    <p:sldId id="454" r:id="rId14"/>
    <p:sldId id="412" r:id="rId15"/>
    <p:sldId id="267" r:id="rId16"/>
    <p:sldId id="383" r:id="rId17"/>
    <p:sldId id="268" r:id="rId18"/>
    <p:sldId id="384" r:id="rId19"/>
    <p:sldId id="431" r:id="rId20"/>
    <p:sldId id="436" r:id="rId21"/>
    <p:sldId id="433" r:id="rId22"/>
    <p:sldId id="445" r:id="rId23"/>
    <p:sldId id="447" r:id="rId24"/>
    <p:sldId id="443" r:id="rId25"/>
    <p:sldId id="448" r:id="rId26"/>
    <p:sldId id="442" r:id="rId27"/>
    <p:sldId id="414" r:id="rId28"/>
    <p:sldId id="269" r:id="rId29"/>
    <p:sldId id="429" r:id="rId30"/>
    <p:sldId id="413" r:id="rId31"/>
    <p:sldId id="416" r:id="rId32"/>
    <p:sldId id="449" r:id="rId33"/>
    <p:sldId id="400" r:id="rId34"/>
    <p:sldId id="401" r:id="rId35"/>
    <p:sldId id="450" r:id="rId36"/>
    <p:sldId id="452" r:id="rId37"/>
    <p:sldId id="275" r:id="rId38"/>
    <p:sldId id="285" r:id="rId39"/>
    <p:sldId id="286" r:id="rId40"/>
    <p:sldId id="276" r:id="rId41"/>
    <p:sldId id="260" r:id="rId42"/>
    <p:sldId id="259" r:id="rId43"/>
    <p:sldId id="376" r:id="rId44"/>
    <p:sldId id="262" r:id="rId45"/>
    <p:sldId id="261" r:id="rId46"/>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1" d="100"/>
          <a:sy n="61" d="100"/>
        </p:scale>
        <p:origin x="860"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A5FD1E-5C3B-469B-989B-9AF388FCF9BF}" type="datetimeFigureOut">
              <a:rPr lang="cs-CZ" smtClean="0"/>
              <a:t>04.10.2025</a:t>
            </a:fld>
            <a:endParaRPr lang="cs-CZ"/>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9EDDED-9128-4C36-A383-85E3850D8B85}" type="slidenum">
              <a:rPr lang="cs-CZ" smtClean="0"/>
              <a:t>‹#›</a:t>
            </a:fld>
            <a:endParaRPr lang="cs-CZ"/>
          </a:p>
        </p:txBody>
      </p:sp>
    </p:spTree>
    <p:extLst>
      <p:ext uri="{BB962C8B-B14F-4D97-AF65-F5344CB8AC3E}">
        <p14:creationId xmlns:p14="http://schemas.microsoft.com/office/powerpoint/2010/main" val="21235287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3774ABE-5BE6-D1D0-03FE-0CE8B8BC1E09}"/>
              </a:ext>
            </a:extLst>
          </p:cNvPr>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p>
        </p:txBody>
      </p:sp>
      <p:sp>
        <p:nvSpPr>
          <p:cNvPr id="3" name="Podnadpis 2">
            <a:extLst>
              <a:ext uri="{FF2B5EF4-FFF2-40B4-BE49-F238E27FC236}">
                <a16:creationId xmlns:a16="http://schemas.microsoft.com/office/drawing/2014/main" id="{B8E06A00-8B0E-C9D8-B00C-FEA39317DF4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p>
        </p:txBody>
      </p:sp>
      <p:sp>
        <p:nvSpPr>
          <p:cNvPr id="4" name="Zástupný symbol pro datum 3">
            <a:extLst>
              <a:ext uri="{FF2B5EF4-FFF2-40B4-BE49-F238E27FC236}">
                <a16:creationId xmlns:a16="http://schemas.microsoft.com/office/drawing/2014/main" id="{1FC62136-CF5F-2864-EE86-ABDA4488A74F}"/>
              </a:ext>
            </a:extLst>
          </p:cNvPr>
          <p:cNvSpPr>
            <a:spLocks noGrp="1"/>
          </p:cNvSpPr>
          <p:nvPr>
            <p:ph type="dt" sz="half" idx="10"/>
          </p:nvPr>
        </p:nvSpPr>
        <p:spPr/>
        <p:txBody>
          <a:bodyPr/>
          <a:lstStyle/>
          <a:p>
            <a:fld id="{9F1E0B24-D474-4695-94C7-9AE872D1F063}" type="datetimeFigureOut">
              <a:rPr lang="cs-CZ" smtClean="0"/>
              <a:t>04.10.2025</a:t>
            </a:fld>
            <a:endParaRPr lang="cs-CZ"/>
          </a:p>
        </p:txBody>
      </p:sp>
      <p:sp>
        <p:nvSpPr>
          <p:cNvPr id="5" name="Zástupný symbol pro zápatí 4">
            <a:extLst>
              <a:ext uri="{FF2B5EF4-FFF2-40B4-BE49-F238E27FC236}">
                <a16:creationId xmlns:a16="http://schemas.microsoft.com/office/drawing/2014/main" id="{6683840C-B30F-019E-066D-E1EDC912F0F2}"/>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95D575AB-CF1D-419C-D37A-F5EC1BE14DE7}"/>
              </a:ext>
            </a:extLst>
          </p:cNvPr>
          <p:cNvSpPr>
            <a:spLocks noGrp="1"/>
          </p:cNvSpPr>
          <p:nvPr>
            <p:ph type="sldNum" sz="quarter" idx="12"/>
          </p:nvPr>
        </p:nvSpPr>
        <p:spPr/>
        <p:txBody>
          <a:bodyPr/>
          <a:lstStyle/>
          <a:p>
            <a:fld id="{7424DEC2-D703-4449-B20E-5CA8C98CFAB4}" type="slidenum">
              <a:rPr lang="cs-CZ" smtClean="0"/>
              <a:t>‹#›</a:t>
            </a:fld>
            <a:endParaRPr lang="cs-CZ"/>
          </a:p>
        </p:txBody>
      </p:sp>
    </p:spTree>
    <p:extLst>
      <p:ext uri="{BB962C8B-B14F-4D97-AF65-F5344CB8AC3E}">
        <p14:creationId xmlns:p14="http://schemas.microsoft.com/office/powerpoint/2010/main" val="19215560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2AC52EB-5F5B-F774-E64C-22E739547DB0}"/>
              </a:ext>
            </a:extLst>
          </p:cNvPr>
          <p:cNvSpPr>
            <a:spLocks noGrp="1"/>
          </p:cNvSpPr>
          <p:nvPr>
            <p:ph type="title"/>
          </p:nvPr>
        </p:nvSpPr>
        <p:spPr/>
        <p:txBody>
          <a:bodyPr/>
          <a:lstStyle/>
          <a:p>
            <a:r>
              <a:rPr lang="cs-CZ"/>
              <a:t>Kliknutím lze upravit styl.</a:t>
            </a:r>
          </a:p>
        </p:txBody>
      </p:sp>
      <p:sp>
        <p:nvSpPr>
          <p:cNvPr id="3" name="Zástupný symbol pro svislý text 2">
            <a:extLst>
              <a:ext uri="{FF2B5EF4-FFF2-40B4-BE49-F238E27FC236}">
                <a16:creationId xmlns:a16="http://schemas.microsoft.com/office/drawing/2014/main" id="{2660C4CE-8383-1371-7133-AECFB7E44BB1}"/>
              </a:ext>
            </a:extLst>
          </p:cNvPr>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6CB57121-C386-C813-8C03-DFE617B81A21}"/>
              </a:ext>
            </a:extLst>
          </p:cNvPr>
          <p:cNvSpPr>
            <a:spLocks noGrp="1"/>
          </p:cNvSpPr>
          <p:nvPr>
            <p:ph type="dt" sz="half" idx="10"/>
          </p:nvPr>
        </p:nvSpPr>
        <p:spPr/>
        <p:txBody>
          <a:bodyPr/>
          <a:lstStyle/>
          <a:p>
            <a:fld id="{9F1E0B24-D474-4695-94C7-9AE872D1F063}" type="datetimeFigureOut">
              <a:rPr lang="cs-CZ" smtClean="0"/>
              <a:t>04.10.2025</a:t>
            </a:fld>
            <a:endParaRPr lang="cs-CZ"/>
          </a:p>
        </p:txBody>
      </p:sp>
      <p:sp>
        <p:nvSpPr>
          <p:cNvPr id="5" name="Zástupný symbol pro zápatí 4">
            <a:extLst>
              <a:ext uri="{FF2B5EF4-FFF2-40B4-BE49-F238E27FC236}">
                <a16:creationId xmlns:a16="http://schemas.microsoft.com/office/drawing/2014/main" id="{F6932BAE-8131-4D2E-C39B-37C1889047A4}"/>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B96A378A-EB18-51E6-CF0A-E21D43C9811C}"/>
              </a:ext>
            </a:extLst>
          </p:cNvPr>
          <p:cNvSpPr>
            <a:spLocks noGrp="1"/>
          </p:cNvSpPr>
          <p:nvPr>
            <p:ph type="sldNum" sz="quarter" idx="12"/>
          </p:nvPr>
        </p:nvSpPr>
        <p:spPr/>
        <p:txBody>
          <a:bodyPr/>
          <a:lstStyle/>
          <a:p>
            <a:fld id="{7424DEC2-D703-4449-B20E-5CA8C98CFAB4}" type="slidenum">
              <a:rPr lang="cs-CZ" smtClean="0"/>
              <a:t>‹#›</a:t>
            </a:fld>
            <a:endParaRPr lang="cs-CZ"/>
          </a:p>
        </p:txBody>
      </p:sp>
    </p:spTree>
    <p:extLst>
      <p:ext uri="{BB962C8B-B14F-4D97-AF65-F5344CB8AC3E}">
        <p14:creationId xmlns:p14="http://schemas.microsoft.com/office/powerpoint/2010/main" val="30354505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a:extLst>
              <a:ext uri="{FF2B5EF4-FFF2-40B4-BE49-F238E27FC236}">
                <a16:creationId xmlns:a16="http://schemas.microsoft.com/office/drawing/2014/main" id="{F49515DA-DCFE-FC64-A79F-62620BC7D498}"/>
              </a:ext>
            </a:extLst>
          </p:cNvPr>
          <p:cNvSpPr>
            <a:spLocks noGrp="1"/>
          </p:cNvSpPr>
          <p:nvPr>
            <p:ph type="title" orient="vert"/>
          </p:nvPr>
        </p:nvSpPr>
        <p:spPr>
          <a:xfrm>
            <a:off x="8724900" y="365125"/>
            <a:ext cx="2628900" cy="5811838"/>
          </a:xfrm>
        </p:spPr>
        <p:txBody>
          <a:bodyPr vert="eaVert"/>
          <a:lstStyle/>
          <a:p>
            <a:r>
              <a:rPr lang="cs-CZ"/>
              <a:t>Kliknutím lze upravit styl.</a:t>
            </a:r>
          </a:p>
        </p:txBody>
      </p:sp>
      <p:sp>
        <p:nvSpPr>
          <p:cNvPr id="3" name="Zástupný symbol pro svislý text 2">
            <a:extLst>
              <a:ext uri="{FF2B5EF4-FFF2-40B4-BE49-F238E27FC236}">
                <a16:creationId xmlns:a16="http://schemas.microsoft.com/office/drawing/2014/main" id="{055AA14B-31BF-34D0-044B-1F85F5940565}"/>
              </a:ext>
            </a:extLst>
          </p:cNvPr>
          <p:cNvSpPr>
            <a:spLocks noGrp="1"/>
          </p:cNvSpPr>
          <p:nvPr>
            <p:ph type="body" orient="vert" idx="1"/>
          </p:nvPr>
        </p:nvSpPr>
        <p:spPr>
          <a:xfrm>
            <a:off x="838200" y="365125"/>
            <a:ext cx="7734300" cy="5811838"/>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D31A7944-C6AA-6D44-A42E-5461B0201847}"/>
              </a:ext>
            </a:extLst>
          </p:cNvPr>
          <p:cNvSpPr>
            <a:spLocks noGrp="1"/>
          </p:cNvSpPr>
          <p:nvPr>
            <p:ph type="dt" sz="half" idx="10"/>
          </p:nvPr>
        </p:nvSpPr>
        <p:spPr/>
        <p:txBody>
          <a:bodyPr/>
          <a:lstStyle/>
          <a:p>
            <a:fld id="{9F1E0B24-D474-4695-94C7-9AE872D1F063}" type="datetimeFigureOut">
              <a:rPr lang="cs-CZ" smtClean="0"/>
              <a:t>04.10.2025</a:t>
            </a:fld>
            <a:endParaRPr lang="cs-CZ"/>
          </a:p>
        </p:txBody>
      </p:sp>
      <p:sp>
        <p:nvSpPr>
          <p:cNvPr id="5" name="Zástupný symbol pro zápatí 4">
            <a:extLst>
              <a:ext uri="{FF2B5EF4-FFF2-40B4-BE49-F238E27FC236}">
                <a16:creationId xmlns:a16="http://schemas.microsoft.com/office/drawing/2014/main" id="{0CECC96F-96E3-4318-83FC-AA549E630828}"/>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542F83D2-7B24-7EE5-6FA2-99CC2C77EFAA}"/>
              </a:ext>
            </a:extLst>
          </p:cNvPr>
          <p:cNvSpPr>
            <a:spLocks noGrp="1"/>
          </p:cNvSpPr>
          <p:nvPr>
            <p:ph type="sldNum" sz="quarter" idx="12"/>
          </p:nvPr>
        </p:nvSpPr>
        <p:spPr/>
        <p:txBody>
          <a:bodyPr/>
          <a:lstStyle/>
          <a:p>
            <a:fld id="{7424DEC2-D703-4449-B20E-5CA8C98CFAB4}" type="slidenum">
              <a:rPr lang="cs-CZ" smtClean="0"/>
              <a:t>‹#›</a:t>
            </a:fld>
            <a:endParaRPr lang="cs-CZ"/>
          </a:p>
        </p:txBody>
      </p:sp>
    </p:spTree>
    <p:extLst>
      <p:ext uri="{BB962C8B-B14F-4D97-AF65-F5344CB8AC3E}">
        <p14:creationId xmlns:p14="http://schemas.microsoft.com/office/powerpoint/2010/main" val="1965256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082F321-A5ED-7D77-0B7F-0AF6AE1D57BA}"/>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035F46CE-5CCD-5058-C21F-5020C6F4B912}"/>
              </a:ext>
            </a:extLst>
          </p:cNvPr>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C09CE1A6-6823-CC03-F5E9-C92E10831B66}"/>
              </a:ext>
            </a:extLst>
          </p:cNvPr>
          <p:cNvSpPr>
            <a:spLocks noGrp="1"/>
          </p:cNvSpPr>
          <p:nvPr>
            <p:ph type="dt" sz="half" idx="10"/>
          </p:nvPr>
        </p:nvSpPr>
        <p:spPr/>
        <p:txBody>
          <a:bodyPr/>
          <a:lstStyle/>
          <a:p>
            <a:fld id="{9F1E0B24-D474-4695-94C7-9AE872D1F063}" type="datetimeFigureOut">
              <a:rPr lang="cs-CZ" smtClean="0"/>
              <a:t>04.10.2025</a:t>
            </a:fld>
            <a:endParaRPr lang="cs-CZ"/>
          </a:p>
        </p:txBody>
      </p:sp>
      <p:sp>
        <p:nvSpPr>
          <p:cNvPr id="5" name="Zástupný symbol pro zápatí 4">
            <a:extLst>
              <a:ext uri="{FF2B5EF4-FFF2-40B4-BE49-F238E27FC236}">
                <a16:creationId xmlns:a16="http://schemas.microsoft.com/office/drawing/2014/main" id="{C5282495-D79C-46FA-BE91-BE3DE7A16FF4}"/>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B799EB2A-ACA5-9130-7A8D-8B15AD5A8883}"/>
              </a:ext>
            </a:extLst>
          </p:cNvPr>
          <p:cNvSpPr>
            <a:spLocks noGrp="1"/>
          </p:cNvSpPr>
          <p:nvPr>
            <p:ph type="sldNum" sz="quarter" idx="12"/>
          </p:nvPr>
        </p:nvSpPr>
        <p:spPr/>
        <p:txBody>
          <a:bodyPr/>
          <a:lstStyle/>
          <a:p>
            <a:fld id="{7424DEC2-D703-4449-B20E-5CA8C98CFAB4}" type="slidenum">
              <a:rPr lang="cs-CZ" smtClean="0"/>
              <a:t>‹#›</a:t>
            </a:fld>
            <a:endParaRPr lang="cs-CZ"/>
          </a:p>
        </p:txBody>
      </p:sp>
    </p:spTree>
    <p:extLst>
      <p:ext uri="{BB962C8B-B14F-4D97-AF65-F5344CB8AC3E}">
        <p14:creationId xmlns:p14="http://schemas.microsoft.com/office/powerpoint/2010/main" val="13073493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30A2865-E8E2-4959-3E8C-AFBCBECAA0B0}"/>
              </a:ext>
            </a:extLst>
          </p:cNvPr>
          <p:cNvSpPr>
            <a:spLocks noGrp="1"/>
          </p:cNvSpPr>
          <p:nvPr>
            <p:ph type="title"/>
          </p:nvPr>
        </p:nvSpPr>
        <p:spPr>
          <a:xfrm>
            <a:off x="831850" y="1709738"/>
            <a:ext cx="10515600" cy="2852737"/>
          </a:xfrm>
        </p:spPr>
        <p:txBody>
          <a:bodyPr anchor="b"/>
          <a:lstStyle>
            <a:lvl1pPr>
              <a:defRPr sz="6000"/>
            </a:lvl1pPr>
          </a:lstStyle>
          <a:p>
            <a:r>
              <a:rPr lang="cs-CZ"/>
              <a:t>Kliknutím lze upravit styl.</a:t>
            </a:r>
          </a:p>
        </p:txBody>
      </p:sp>
      <p:sp>
        <p:nvSpPr>
          <p:cNvPr id="3" name="Zástupný text 2">
            <a:extLst>
              <a:ext uri="{FF2B5EF4-FFF2-40B4-BE49-F238E27FC236}">
                <a16:creationId xmlns:a16="http://schemas.microsoft.com/office/drawing/2014/main" id="{BCC9B0E8-F988-6A6A-7FC2-52081542058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Po kliknutí můžete upravovat styly textu v předloze.</a:t>
            </a:r>
          </a:p>
        </p:txBody>
      </p:sp>
      <p:sp>
        <p:nvSpPr>
          <p:cNvPr id="4" name="Zástupný symbol pro datum 3">
            <a:extLst>
              <a:ext uri="{FF2B5EF4-FFF2-40B4-BE49-F238E27FC236}">
                <a16:creationId xmlns:a16="http://schemas.microsoft.com/office/drawing/2014/main" id="{11298F9C-8072-27BF-F91B-DD6B02342DC1}"/>
              </a:ext>
            </a:extLst>
          </p:cNvPr>
          <p:cNvSpPr>
            <a:spLocks noGrp="1"/>
          </p:cNvSpPr>
          <p:nvPr>
            <p:ph type="dt" sz="half" idx="10"/>
          </p:nvPr>
        </p:nvSpPr>
        <p:spPr/>
        <p:txBody>
          <a:bodyPr/>
          <a:lstStyle/>
          <a:p>
            <a:fld id="{9F1E0B24-D474-4695-94C7-9AE872D1F063}" type="datetimeFigureOut">
              <a:rPr lang="cs-CZ" smtClean="0"/>
              <a:t>04.10.2025</a:t>
            </a:fld>
            <a:endParaRPr lang="cs-CZ"/>
          </a:p>
        </p:txBody>
      </p:sp>
      <p:sp>
        <p:nvSpPr>
          <p:cNvPr id="5" name="Zástupný symbol pro zápatí 4">
            <a:extLst>
              <a:ext uri="{FF2B5EF4-FFF2-40B4-BE49-F238E27FC236}">
                <a16:creationId xmlns:a16="http://schemas.microsoft.com/office/drawing/2014/main" id="{6D2C6005-4EFA-EC6B-E6DC-F9C24B989986}"/>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F2A0657D-B6B0-900C-D3D7-A0C2369E9BB7}"/>
              </a:ext>
            </a:extLst>
          </p:cNvPr>
          <p:cNvSpPr>
            <a:spLocks noGrp="1"/>
          </p:cNvSpPr>
          <p:nvPr>
            <p:ph type="sldNum" sz="quarter" idx="12"/>
          </p:nvPr>
        </p:nvSpPr>
        <p:spPr/>
        <p:txBody>
          <a:bodyPr/>
          <a:lstStyle/>
          <a:p>
            <a:fld id="{7424DEC2-D703-4449-B20E-5CA8C98CFAB4}" type="slidenum">
              <a:rPr lang="cs-CZ" smtClean="0"/>
              <a:t>‹#›</a:t>
            </a:fld>
            <a:endParaRPr lang="cs-CZ"/>
          </a:p>
        </p:txBody>
      </p:sp>
    </p:spTree>
    <p:extLst>
      <p:ext uri="{BB962C8B-B14F-4D97-AF65-F5344CB8AC3E}">
        <p14:creationId xmlns:p14="http://schemas.microsoft.com/office/powerpoint/2010/main" val="10807242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3841FB3-F19B-1A25-A09C-EB4F1A4C668A}"/>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F701B0A6-0CE1-4788-E1CE-24BCFA4CD50E}"/>
              </a:ext>
            </a:extLst>
          </p:cNvPr>
          <p:cNvSpPr>
            <a:spLocks noGrp="1"/>
          </p:cNvSpPr>
          <p:nvPr>
            <p:ph sz="half" idx="1"/>
          </p:nvPr>
        </p:nvSpPr>
        <p:spPr>
          <a:xfrm>
            <a:off x="838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obsah 3">
            <a:extLst>
              <a:ext uri="{FF2B5EF4-FFF2-40B4-BE49-F238E27FC236}">
                <a16:creationId xmlns:a16="http://schemas.microsoft.com/office/drawing/2014/main" id="{14140427-FBE9-EDB1-E820-89B6DEC805B0}"/>
              </a:ext>
            </a:extLst>
          </p:cNvPr>
          <p:cNvSpPr>
            <a:spLocks noGrp="1"/>
          </p:cNvSpPr>
          <p:nvPr>
            <p:ph sz="half" idx="2"/>
          </p:nvPr>
        </p:nvSpPr>
        <p:spPr>
          <a:xfrm>
            <a:off x="6172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a:extLst>
              <a:ext uri="{FF2B5EF4-FFF2-40B4-BE49-F238E27FC236}">
                <a16:creationId xmlns:a16="http://schemas.microsoft.com/office/drawing/2014/main" id="{9DBDFB21-4F1E-2C3B-D84E-AAC46686644D}"/>
              </a:ext>
            </a:extLst>
          </p:cNvPr>
          <p:cNvSpPr>
            <a:spLocks noGrp="1"/>
          </p:cNvSpPr>
          <p:nvPr>
            <p:ph type="dt" sz="half" idx="10"/>
          </p:nvPr>
        </p:nvSpPr>
        <p:spPr/>
        <p:txBody>
          <a:bodyPr/>
          <a:lstStyle/>
          <a:p>
            <a:fld id="{9F1E0B24-D474-4695-94C7-9AE872D1F063}" type="datetimeFigureOut">
              <a:rPr lang="cs-CZ" smtClean="0"/>
              <a:t>04.10.2025</a:t>
            </a:fld>
            <a:endParaRPr lang="cs-CZ"/>
          </a:p>
        </p:txBody>
      </p:sp>
      <p:sp>
        <p:nvSpPr>
          <p:cNvPr id="6" name="Zástupný symbol pro zápatí 5">
            <a:extLst>
              <a:ext uri="{FF2B5EF4-FFF2-40B4-BE49-F238E27FC236}">
                <a16:creationId xmlns:a16="http://schemas.microsoft.com/office/drawing/2014/main" id="{5085BC88-0824-5864-077D-6A9D9B1A04A0}"/>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0658A892-0FB4-FC81-9111-51E8334D6095}"/>
              </a:ext>
            </a:extLst>
          </p:cNvPr>
          <p:cNvSpPr>
            <a:spLocks noGrp="1"/>
          </p:cNvSpPr>
          <p:nvPr>
            <p:ph type="sldNum" sz="quarter" idx="12"/>
          </p:nvPr>
        </p:nvSpPr>
        <p:spPr/>
        <p:txBody>
          <a:bodyPr/>
          <a:lstStyle/>
          <a:p>
            <a:fld id="{7424DEC2-D703-4449-B20E-5CA8C98CFAB4}" type="slidenum">
              <a:rPr lang="cs-CZ" smtClean="0"/>
              <a:t>‹#›</a:t>
            </a:fld>
            <a:endParaRPr lang="cs-CZ"/>
          </a:p>
        </p:txBody>
      </p:sp>
    </p:spTree>
    <p:extLst>
      <p:ext uri="{BB962C8B-B14F-4D97-AF65-F5344CB8AC3E}">
        <p14:creationId xmlns:p14="http://schemas.microsoft.com/office/powerpoint/2010/main" val="21683382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29B2E74-2179-F9DF-101E-EC84DAD0FC78}"/>
              </a:ext>
            </a:extLst>
          </p:cNvPr>
          <p:cNvSpPr>
            <a:spLocks noGrp="1"/>
          </p:cNvSpPr>
          <p:nvPr>
            <p:ph type="title"/>
          </p:nvPr>
        </p:nvSpPr>
        <p:spPr>
          <a:xfrm>
            <a:off x="839788" y="365125"/>
            <a:ext cx="10515600" cy="1325563"/>
          </a:xfrm>
        </p:spPr>
        <p:txBody>
          <a:bodyPr/>
          <a:lstStyle/>
          <a:p>
            <a:r>
              <a:rPr lang="cs-CZ"/>
              <a:t>Kliknutím lze upravit styl.</a:t>
            </a:r>
          </a:p>
        </p:txBody>
      </p:sp>
      <p:sp>
        <p:nvSpPr>
          <p:cNvPr id="3" name="Zástupný text 2">
            <a:extLst>
              <a:ext uri="{FF2B5EF4-FFF2-40B4-BE49-F238E27FC236}">
                <a16:creationId xmlns:a16="http://schemas.microsoft.com/office/drawing/2014/main" id="{018ADAA3-7188-9F45-831D-6A350ECA1B6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Zástupný obsah 3">
            <a:extLst>
              <a:ext uri="{FF2B5EF4-FFF2-40B4-BE49-F238E27FC236}">
                <a16:creationId xmlns:a16="http://schemas.microsoft.com/office/drawing/2014/main" id="{44F499D7-8755-A938-48A1-B5DA370F929B}"/>
              </a:ext>
            </a:extLst>
          </p:cNvPr>
          <p:cNvSpPr>
            <a:spLocks noGrp="1"/>
          </p:cNvSpPr>
          <p:nvPr>
            <p:ph sz="half" idx="2"/>
          </p:nvPr>
        </p:nvSpPr>
        <p:spPr>
          <a:xfrm>
            <a:off x="839788" y="2505075"/>
            <a:ext cx="5157787"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text 4">
            <a:extLst>
              <a:ext uri="{FF2B5EF4-FFF2-40B4-BE49-F238E27FC236}">
                <a16:creationId xmlns:a16="http://schemas.microsoft.com/office/drawing/2014/main" id="{22A8FBBD-812E-0224-6E75-32FED80FE7A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Zástupný obsah 5">
            <a:extLst>
              <a:ext uri="{FF2B5EF4-FFF2-40B4-BE49-F238E27FC236}">
                <a16:creationId xmlns:a16="http://schemas.microsoft.com/office/drawing/2014/main" id="{956CD0A5-2F10-343C-9960-DFDA5D08347C}"/>
              </a:ext>
            </a:extLst>
          </p:cNvPr>
          <p:cNvSpPr>
            <a:spLocks noGrp="1"/>
          </p:cNvSpPr>
          <p:nvPr>
            <p:ph sz="quarter" idx="4"/>
          </p:nvPr>
        </p:nvSpPr>
        <p:spPr>
          <a:xfrm>
            <a:off x="6172200" y="2505075"/>
            <a:ext cx="5183188"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a:extLst>
              <a:ext uri="{FF2B5EF4-FFF2-40B4-BE49-F238E27FC236}">
                <a16:creationId xmlns:a16="http://schemas.microsoft.com/office/drawing/2014/main" id="{AB736E73-3DEA-3E9B-A424-9579029E528C}"/>
              </a:ext>
            </a:extLst>
          </p:cNvPr>
          <p:cNvSpPr>
            <a:spLocks noGrp="1"/>
          </p:cNvSpPr>
          <p:nvPr>
            <p:ph type="dt" sz="half" idx="10"/>
          </p:nvPr>
        </p:nvSpPr>
        <p:spPr/>
        <p:txBody>
          <a:bodyPr/>
          <a:lstStyle/>
          <a:p>
            <a:fld id="{9F1E0B24-D474-4695-94C7-9AE872D1F063}" type="datetimeFigureOut">
              <a:rPr lang="cs-CZ" smtClean="0"/>
              <a:t>04.10.2025</a:t>
            </a:fld>
            <a:endParaRPr lang="cs-CZ"/>
          </a:p>
        </p:txBody>
      </p:sp>
      <p:sp>
        <p:nvSpPr>
          <p:cNvPr id="8" name="Zástupný symbol pro zápatí 7">
            <a:extLst>
              <a:ext uri="{FF2B5EF4-FFF2-40B4-BE49-F238E27FC236}">
                <a16:creationId xmlns:a16="http://schemas.microsoft.com/office/drawing/2014/main" id="{6FAFB790-3A6A-24BD-25DF-C1A4D2572EF9}"/>
              </a:ext>
            </a:extLst>
          </p:cNvPr>
          <p:cNvSpPr>
            <a:spLocks noGrp="1"/>
          </p:cNvSpPr>
          <p:nvPr>
            <p:ph type="ftr" sz="quarter" idx="11"/>
          </p:nvPr>
        </p:nvSpPr>
        <p:spPr/>
        <p:txBody>
          <a:bodyPr/>
          <a:lstStyle/>
          <a:p>
            <a:endParaRPr lang="cs-CZ"/>
          </a:p>
        </p:txBody>
      </p:sp>
      <p:sp>
        <p:nvSpPr>
          <p:cNvPr id="9" name="Zástupný symbol pro číslo snímku 8">
            <a:extLst>
              <a:ext uri="{FF2B5EF4-FFF2-40B4-BE49-F238E27FC236}">
                <a16:creationId xmlns:a16="http://schemas.microsoft.com/office/drawing/2014/main" id="{4DD9D622-9FCC-BA1A-F751-CF502F9201C1}"/>
              </a:ext>
            </a:extLst>
          </p:cNvPr>
          <p:cNvSpPr>
            <a:spLocks noGrp="1"/>
          </p:cNvSpPr>
          <p:nvPr>
            <p:ph type="sldNum" sz="quarter" idx="12"/>
          </p:nvPr>
        </p:nvSpPr>
        <p:spPr/>
        <p:txBody>
          <a:bodyPr/>
          <a:lstStyle/>
          <a:p>
            <a:fld id="{7424DEC2-D703-4449-B20E-5CA8C98CFAB4}" type="slidenum">
              <a:rPr lang="cs-CZ" smtClean="0"/>
              <a:t>‹#›</a:t>
            </a:fld>
            <a:endParaRPr lang="cs-CZ"/>
          </a:p>
        </p:txBody>
      </p:sp>
    </p:spTree>
    <p:extLst>
      <p:ext uri="{BB962C8B-B14F-4D97-AF65-F5344CB8AC3E}">
        <p14:creationId xmlns:p14="http://schemas.microsoft.com/office/powerpoint/2010/main" val="1012762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486D9D1-D811-BD73-DD97-CC1F565B0E9C}"/>
              </a:ext>
            </a:extLst>
          </p:cNvPr>
          <p:cNvSpPr>
            <a:spLocks noGrp="1"/>
          </p:cNvSpPr>
          <p:nvPr>
            <p:ph type="title"/>
          </p:nvPr>
        </p:nvSpPr>
        <p:spPr/>
        <p:txBody>
          <a:bodyPr/>
          <a:lstStyle/>
          <a:p>
            <a:r>
              <a:rPr lang="cs-CZ"/>
              <a:t>Kliknutím lze upravit styl.</a:t>
            </a:r>
          </a:p>
        </p:txBody>
      </p:sp>
      <p:sp>
        <p:nvSpPr>
          <p:cNvPr id="3" name="Zástupný symbol pro datum 2">
            <a:extLst>
              <a:ext uri="{FF2B5EF4-FFF2-40B4-BE49-F238E27FC236}">
                <a16:creationId xmlns:a16="http://schemas.microsoft.com/office/drawing/2014/main" id="{EB09D92F-02F5-DA7F-FFFD-EA22FA28286A}"/>
              </a:ext>
            </a:extLst>
          </p:cNvPr>
          <p:cNvSpPr>
            <a:spLocks noGrp="1"/>
          </p:cNvSpPr>
          <p:nvPr>
            <p:ph type="dt" sz="half" idx="10"/>
          </p:nvPr>
        </p:nvSpPr>
        <p:spPr/>
        <p:txBody>
          <a:bodyPr/>
          <a:lstStyle/>
          <a:p>
            <a:fld id="{9F1E0B24-D474-4695-94C7-9AE872D1F063}" type="datetimeFigureOut">
              <a:rPr lang="cs-CZ" smtClean="0"/>
              <a:t>04.10.2025</a:t>
            </a:fld>
            <a:endParaRPr lang="cs-CZ"/>
          </a:p>
        </p:txBody>
      </p:sp>
      <p:sp>
        <p:nvSpPr>
          <p:cNvPr id="4" name="Zástupný symbol pro zápatí 3">
            <a:extLst>
              <a:ext uri="{FF2B5EF4-FFF2-40B4-BE49-F238E27FC236}">
                <a16:creationId xmlns:a16="http://schemas.microsoft.com/office/drawing/2014/main" id="{6B2424B6-2D48-B238-6DC6-CE213D837A48}"/>
              </a:ext>
            </a:extLst>
          </p:cNvPr>
          <p:cNvSpPr>
            <a:spLocks noGrp="1"/>
          </p:cNvSpPr>
          <p:nvPr>
            <p:ph type="ftr" sz="quarter" idx="11"/>
          </p:nvPr>
        </p:nvSpPr>
        <p:spPr/>
        <p:txBody>
          <a:bodyPr/>
          <a:lstStyle/>
          <a:p>
            <a:endParaRPr lang="cs-CZ"/>
          </a:p>
        </p:txBody>
      </p:sp>
      <p:sp>
        <p:nvSpPr>
          <p:cNvPr id="5" name="Zástupný symbol pro číslo snímku 4">
            <a:extLst>
              <a:ext uri="{FF2B5EF4-FFF2-40B4-BE49-F238E27FC236}">
                <a16:creationId xmlns:a16="http://schemas.microsoft.com/office/drawing/2014/main" id="{A0DBF8DA-88E4-B305-0CE0-D232E991A062}"/>
              </a:ext>
            </a:extLst>
          </p:cNvPr>
          <p:cNvSpPr>
            <a:spLocks noGrp="1"/>
          </p:cNvSpPr>
          <p:nvPr>
            <p:ph type="sldNum" sz="quarter" idx="12"/>
          </p:nvPr>
        </p:nvSpPr>
        <p:spPr/>
        <p:txBody>
          <a:bodyPr/>
          <a:lstStyle/>
          <a:p>
            <a:fld id="{7424DEC2-D703-4449-B20E-5CA8C98CFAB4}" type="slidenum">
              <a:rPr lang="cs-CZ" smtClean="0"/>
              <a:t>‹#›</a:t>
            </a:fld>
            <a:endParaRPr lang="cs-CZ"/>
          </a:p>
        </p:txBody>
      </p:sp>
    </p:spTree>
    <p:extLst>
      <p:ext uri="{BB962C8B-B14F-4D97-AF65-F5344CB8AC3E}">
        <p14:creationId xmlns:p14="http://schemas.microsoft.com/office/powerpoint/2010/main" val="4749908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a:extLst>
              <a:ext uri="{FF2B5EF4-FFF2-40B4-BE49-F238E27FC236}">
                <a16:creationId xmlns:a16="http://schemas.microsoft.com/office/drawing/2014/main" id="{8EB6EEC2-4048-1C85-AFBE-84E3B0E7F7FD}"/>
              </a:ext>
            </a:extLst>
          </p:cNvPr>
          <p:cNvSpPr>
            <a:spLocks noGrp="1"/>
          </p:cNvSpPr>
          <p:nvPr>
            <p:ph type="dt" sz="half" idx="10"/>
          </p:nvPr>
        </p:nvSpPr>
        <p:spPr/>
        <p:txBody>
          <a:bodyPr/>
          <a:lstStyle/>
          <a:p>
            <a:fld id="{9F1E0B24-D474-4695-94C7-9AE872D1F063}" type="datetimeFigureOut">
              <a:rPr lang="cs-CZ" smtClean="0"/>
              <a:t>04.10.2025</a:t>
            </a:fld>
            <a:endParaRPr lang="cs-CZ"/>
          </a:p>
        </p:txBody>
      </p:sp>
      <p:sp>
        <p:nvSpPr>
          <p:cNvPr id="3" name="Zástupný symbol pro zápatí 2">
            <a:extLst>
              <a:ext uri="{FF2B5EF4-FFF2-40B4-BE49-F238E27FC236}">
                <a16:creationId xmlns:a16="http://schemas.microsoft.com/office/drawing/2014/main" id="{8B1C5B00-E7B1-8523-6C7B-CB4662E32A4A}"/>
              </a:ext>
            </a:extLst>
          </p:cNvPr>
          <p:cNvSpPr>
            <a:spLocks noGrp="1"/>
          </p:cNvSpPr>
          <p:nvPr>
            <p:ph type="ftr" sz="quarter" idx="11"/>
          </p:nvPr>
        </p:nvSpPr>
        <p:spPr/>
        <p:txBody>
          <a:bodyPr/>
          <a:lstStyle/>
          <a:p>
            <a:endParaRPr lang="cs-CZ"/>
          </a:p>
        </p:txBody>
      </p:sp>
      <p:sp>
        <p:nvSpPr>
          <p:cNvPr id="4" name="Zástupný symbol pro číslo snímku 3">
            <a:extLst>
              <a:ext uri="{FF2B5EF4-FFF2-40B4-BE49-F238E27FC236}">
                <a16:creationId xmlns:a16="http://schemas.microsoft.com/office/drawing/2014/main" id="{A58B58E8-2B5C-BF05-4894-497EFEA9F83E}"/>
              </a:ext>
            </a:extLst>
          </p:cNvPr>
          <p:cNvSpPr>
            <a:spLocks noGrp="1"/>
          </p:cNvSpPr>
          <p:nvPr>
            <p:ph type="sldNum" sz="quarter" idx="12"/>
          </p:nvPr>
        </p:nvSpPr>
        <p:spPr/>
        <p:txBody>
          <a:bodyPr/>
          <a:lstStyle/>
          <a:p>
            <a:fld id="{7424DEC2-D703-4449-B20E-5CA8C98CFAB4}" type="slidenum">
              <a:rPr lang="cs-CZ" smtClean="0"/>
              <a:t>‹#›</a:t>
            </a:fld>
            <a:endParaRPr lang="cs-CZ"/>
          </a:p>
        </p:txBody>
      </p:sp>
    </p:spTree>
    <p:extLst>
      <p:ext uri="{BB962C8B-B14F-4D97-AF65-F5344CB8AC3E}">
        <p14:creationId xmlns:p14="http://schemas.microsoft.com/office/powerpoint/2010/main" val="7237348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0AA6F8C-D03B-A431-995A-9876AE418DDA}"/>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obsah 2">
            <a:extLst>
              <a:ext uri="{FF2B5EF4-FFF2-40B4-BE49-F238E27FC236}">
                <a16:creationId xmlns:a16="http://schemas.microsoft.com/office/drawing/2014/main" id="{B2348927-ED9D-2619-F4BC-12A40E053C0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text 3">
            <a:extLst>
              <a:ext uri="{FF2B5EF4-FFF2-40B4-BE49-F238E27FC236}">
                <a16:creationId xmlns:a16="http://schemas.microsoft.com/office/drawing/2014/main" id="{DFC6ECE1-D80D-90A3-9C33-92FD8121A4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2FD31530-6EE1-6A99-8201-89141C7F3588}"/>
              </a:ext>
            </a:extLst>
          </p:cNvPr>
          <p:cNvSpPr>
            <a:spLocks noGrp="1"/>
          </p:cNvSpPr>
          <p:nvPr>
            <p:ph type="dt" sz="half" idx="10"/>
          </p:nvPr>
        </p:nvSpPr>
        <p:spPr/>
        <p:txBody>
          <a:bodyPr/>
          <a:lstStyle/>
          <a:p>
            <a:fld id="{9F1E0B24-D474-4695-94C7-9AE872D1F063}" type="datetimeFigureOut">
              <a:rPr lang="cs-CZ" smtClean="0"/>
              <a:t>04.10.2025</a:t>
            </a:fld>
            <a:endParaRPr lang="cs-CZ"/>
          </a:p>
        </p:txBody>
      </p:sp>
      <p:sp>
        <p:nvSpPr>
          <p:cNvPr id="6" name="Zástupný symbol pro zápatí 5">
            <a:extLst>
              <a:ext uri="{FF2B5EF4-FFF2-40B4-BE49-F238E27FC236}">
                <a16:creationId xmlns:a16="http://schemas.microsoft.com/office/drawing/2014/main" id="{A3BA5DB5-D5DE-A1E7-F0A1-063EF85708DE}"/>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0A07F421-D2FF-0569-C045-470AD366544F}"/>
              </a:ext>
            </a:extLst>
          </p:cNvPr>
          <p:cNvSpPr>
            <a:spLocks noGrp="1"/>
          </p:cNvSpPr>
          <p:nvPr>
            <p:ph type="sldNum" sz="quarter" idx="12"/>
          </p:nvPr>
        </p:nvSpPr>
        <p:spPr/>
        <p:txBody>
          <a:bodyPr/>
          <a:lstStyle/>
          <a:p>
            <a:fld id="{7424DEC2-D703-4449-B20E-5CA8C98CFAB4}" type="slidenum">
              <a:rPr lang="cs-CZ" smtClean="0"/>
              <a:t>‹#›</a:t>
            </a:fld>
            <a:endParaRPr lang="cs-CZ"/>
          </a:p>
        </p:txBody>
      </p:sp>
    </p:spTree>
    <p:extLst>
      <p:ext uri="{BB962C8B-B14F-4D97-AF65-F5344CB8AC3E}">
        <p14:creationId xmlns:p14="http://schemas.microsoft.com/office/powerpoint/2010/main" val="32644524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80F006E-72F4-3E00-C295-01338FC85A84}"/>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obrázku 2">
            <a:extLst>
              <a:ext uri="{FF2B5EF4-FFF2-40B4-BE49-F238E27FC236}">
                <a16:creationId xmlns:a16="http://schemas.microsoft.com/office/drawing/2014/main" id="{41CC92DF-9F2D-7928-A33C-47E5E487DD7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text 3">
            <a:extLst>
              <a:ext uri="{FF2B5EF4-FFF2-40B4-BE49-F238E27FC236}">
                <a16:creationId xmlns:a16="http://schemas.microsoft.com/office/drawing/2014/main" id="{657C8C46-85D9-B9F5-B883-AA8121E7342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A1FCCB76-EB0D-B767-02E8-207326680721}"/>
              </a:ext>
            </a:extLst>
          </p:cNvPr>
          <p:cNvSpPr>
            <a:spLocks noGrp="1"/>
          </p:cNvSpPr>
          <p:nvPr>
            <p:ph type="dt" sz="half" idx="10"/>
          </p:nvPr>
        </p:nvSpPr>
        <p:spPr/>
        <p:txBody>
          <a:bodyPr/>
          <a:lstStyle/>
          <a:p>
            <a:fld id="{9F1E0B24-D474-4695-94C7-9AE872D1F063}" type="datetimeFigureOut">
              <a:rPr lang="cs-CZ" smtClean="0"/>
              <a:t>04.10.2025</a:t>
            </a:fld>
            <a:endParaRPr lang="cs-CZ"/>
          </a:p>
        </p:txBody>
      </p:sp>
      <p:sp>
        <p:nvSpPr>
          <p:cNvPr id="6" name="Zástupný symbol pro zápatí 5">
            <a:extLst>
              <a:ext uri="{FF2B5EF4-FFF2-40B4-BE49-F238E27FC236}">
                <a16:creationId xmlns:a16="http://schemas.microsoft.com/office/drawing/2014/main" id="{3DE6460C-A0AB-C66A-3575-7ADCF31F7E29}"/>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6A9FB10A-BA05-DE1B-FDCA-01F5062CF90B}"/>
              </a:ext>
            </a:extLst>
          </p:cNvPr>
          <p:cNvSpPr>
            <a:spLocks noGrp="1"/>
          </p:cNvSpPr>
          <p:nvPr>
            <p:ph type="sldNum" sz="quarter" idx="12"/>
          </p:nvPr>
        </p:nvSpPr>
        <p:spPr/>
        <p:txBody>
          <a:bodyPr/>
          <a:lstStyle/>
          <a:p>
            <a:fld id="{7424DEC2-D703-4449-B20E-5CA8C98CFAB4}" type="slidenum">
              <a:rPr lang="cs-CZ" smtClean="0"/>
              <a:t>‹#›</a:t>
            </a:fld>
            <a:endParaRPr lang="cs-CZ"/>
          </a:p>
        </p:txBody>
      </p:sp>
    </p:spTree>
    <p:extLst>
      <p:ext uri="{BB962C8B-B14F-4D97-AF65-F5344CB8AC3E}">
        <p14:creationId xmlns:p14="http://schemas.microsoft.com/office/powerpoint/2010/main" val="10488667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nadpis 1">
            <a:extLst>
              <a:ext uri="{FF2B5EF4-FFF2-40B4-BE49-F238E27FC236}">
                <a16:creationId xmlns:a16="http://schemas.microsoft.com/office/drawing/2014/main" id="{C4EA28BF-D15A-2DA4-2160-AA1FEA21253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p>
        </p:txBody>
      </p:sp>
      <p:sp>
        <p:nvSpPr>
          <p:cNvPr id="3" name="Zástupný text 2">
            <a:extLst>
              <a:ext uri="{FF2B5EF4-FFF2-40B4-BE49-F238E27FC236}">
                <a16:creationId xmlns:a16="http://schemas.microsoft.com/office/drawing/2014/main" id="{AD454C54-BDE8-D440-4499-6BF4D7289D9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D772E3C4-2A09-3BE6-6791-54300FA35D6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1E0B24-D474-4695-94C7-9AE872D1F063}" type="datetimeFigureOut">
              <a:rPr lang="cs-CZ" smtClean="0"/>
              <a:t>04.10.2025</a:t>
            </a:fld>
            <a:endParaRPr lang="cs-CZ"/>
          </a:p>
        </p:txBody>
      </p:sp>
      <p:sp>
        <p:nvSpPr>
          <p:cNvPr id="5" name="Zástupný symbol pro zápatí 4">
            <a:extLst>
              <a:ext uri="{FF2B5EF4-FFF2-40B4-BE49-F238E27FC236}">
                <a16:creationId xmlns:a16="http://schemas.microsoft.com/office/drawing/2014/main" id="{439EE2DE-CA89-8DD3-C72B-5E0352A5291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a:extLst>
              <a:ext uri="{FF2B5EF4-FFF2-40B4-BE49-F238E27FC236}">
                <a16:creationId xmlns:a16="http://schemas.microsoft.com/office/drawing/2014/main" id="{8A775792-B343-888A-EF3C-BB3A73BDA24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424DEC2-D703-4449-B20E-5CA8C98CFAB4}" type="slidenum">
              <a:rPr lang="cs-CZ" smtClean="0"/>
              <a:t>‹#›</a:t>
            </a:fld>
            <a:endParaRPr lang="cs-CZ"/>
          </a:p>
        </p:txBody>
      </p:sp>
    </p:spTree>
    <p:extLst>
      <p:ext uri="{BB962C8B-B14F-4D97-AF65-F5344CB8AC3E}">
        <p14:creationId xmlns:p14="http://schemas.microsoft.com/office/powerpoint/2010/main" val="5861562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wm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Layout" Target="../slideLayouts/slideLayout7.xml"/><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jpg"/><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hyperlink" Target="http://cs.wikipedia.org/wiki/Soubor:Jan_Vil%C3%ADmek_-_Jan_Erazim_Vocel.jpg" TargetMode="Externa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39.em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2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8.wmf"/><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image" Target="../media/image49.jpeg"/><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52.jpeg"/><Relationship Id="rId4" Type="http://schemas.openxmlformats.org/officeDocument/2006/relationships/image" Target="../media/image51.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png"/><Relationship Id="rId7" Type="http://schemas.openxmlformats.org/officeDocument/2006/relationships/image" Target="../media/image8.jpe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1.jpeg"/><Relationship Id="rId4" Type="http://schemas.openxmlformats.org/officeDocument/2006/relationships/image" Target="../media/image5.png"/><Relationship Id="rId9" Type="http://schemas.openxmlformats.org/officeDocument/2006/relationships/image" Target="../media/image10.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eg"/><Relationship Id="rId1" Type="http://schemas.openxmlformats.org/officeDocument/2006/relationships/slideLayout" Target="../slideLayouts/slideLayout7.xml"/><Relationship Id="rId5" Type="http://schemas.openxmlformats.org/officeDocument/2006/relationships/image" Target="../media/image15.jpeg"/><Relationship Id="rId4" Type="http://schemas.openxmlformats.org/officeDocument/2006/relationships/image" Target="../media/image14.jpg"/></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18.jpg"/></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23.emf"/><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2.emf"/><Relationship Id="rId5" Type="http://schemas.openxmlformats.org/officeDocument/2006/relationships/image" Target="../media/image21.emf"/><Relationship Id="rId4" Type="http://schemas.openxmlformats.org/officeDocument/2006/relationships/image" Target="../media/image20.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CBACA10-0B96-1A10-D5C1-656E6BFDB906}"/>
              </a:ext>
            </a:extLst>
          </p:cNvPr>
          <p:cNvSpPr>
            <a:spLocks noGrp="1"/>
          </p:cNvSpPr>
          <p:nvPr>
            <p:ph type="ctrTitle"/>
          </p:nvPr>
        </p:nvSpPr>
        <p:spPr/>
        <p:txBody>
          <a:bodyPr>
            <a:normAutofit fontScale="90000"/>
          </a:bodyPr>
          <a:lstStyle/>
          <a:p>
            <a:r>
              <a:rPr lang="cs-CZ" sz="6000" dirty="0">
                <a:effectLst/>
                <a:latin typeface="Times New Roman" panose="02020603050405020304" pitchFamily="18" charset="0"/>
                <a:ea typeface="TimesNewRomanPSMT"/>
              </a:rPr>
              <a:t>Metodologie archeologie středověku a novověku</a:t>
            </a:r>
            <a:br>
              <a:rPr lang="cs-CZ" sz="6000" dirty="0">
                <a:effectLst/>
                <a:latin typeface="Times New Roman" panose="02020603050405020304" pitchFamily="18" charset="0"/>
                <a:ea typeface="TimesNewRomanPSMT"/>
              </a:rPr>
            </a:br>
            <a:endParaRPr lang="cs-CZ" dirty="0"/>
          </a:p>
        </p:txBody>
      </p:sp>
      <p:sp>
        <p:nvSpPr>
          <p:cNvPr id="3" name="Podnadpis 2">
            <a:extLst>
              <a:ext uri="{FF2B5EF4-FFF2-40B4-BE49-F238E27FC236}">
                <a16:creationId xmlns:a16="http://schemas.microsoft.com/office/drawing/2014/main" id="{E2D392E3-A1FC-14C2-94A3-404DA12A806D}"/>
              </a:ext>
            </a:extLst>
          </p:cNvPr>
          <p:cNvSpPr>
            <a:spLocks noGrp="1"/>
          </p:cNvSpPr>
          <p:nvPr>
            <p:ph type="subTitle" idx="1"/>
          </p:nvPr>
        </p:nvSpPr>
        <p:spPr/>
        <p:txBody>
          <a:bodyPr/>
          <a:lstStyle/>
          <a:p>
            <a:endParaRPr lang="cs-CZ" sz="3200" dirty="0">
              <a:effectLst/>
              <a:latin typeface="Times New Roman" panose="02020603050405020304" pitchFamily="18" charset="0"/>
              <a:ea typeface="Calibri" panose="020F0502020204030204" pitchFamily="34" charset="0"/>
            </a:endParaRPr>
          </a:p>
          <a:p>
            <a:r>
              <a:rPr lang="cs-CZ" sz="3200" dirty="0">
                <a:effectLst/>
                <a:latin typeface="Times New Roman" panose="02020603050405020304" pitchFamily="18" charset="0"/>
                <a:ea typeface="Calibri" panose="020F0502020204030204" pitchFamily="34" charset="0"/>
              </a:rPr>
              <a:t>2. </a:t>
            </a:r>
            <a:r>
              <a:rPr lang="cs-CZ" sz="3200" dirty="0">
                <a:effectLst/>
                <a:latin typeface="Times New Roman" panose="02020603050405020304" pitchFamily="18" charset="0"/>
                <a:ea typeface="TimesNewRomanPSMT"/>
              </a:rPr>
              <a:t>Dějiny bádání, archeologické paradigma a vnímání času.</a:t>
            </a:r>
            <a:endParaRPr lang="cs-CZ" sz="3200" dirty="0">
              <a:effectLst/>
              <a:latin typeface="Times New Roman" panose="02020603050405020304" pitchFamily="18" charset="0"/>
              <a:ea typeface="Calibri" panose="020F0502020204030204" pitchFamily="34" charset="0"/>
            </a:endParaRPr>
          </a:p>
          <a:p>
            <a:endParaRPr lang="cs-CZ" dirty="0"/>
          </a:p>
        </p:txBody>
      </p:sp>
    </p:spTree>
    <p:extLst>
      <p:ext uri="{BB962C8B-B14F-4D97-AF65-F5344CB8AC3E}">
        <p14:creationId xmlns:p14="http://schemas.microsoft.com/office/powerpoint/2010/main" val="24624259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118786" name="Rectangle 2">
            <a:extLst>
              <a:ext uri="{FF2B5EF4-FFF2-40B4-BE49-F238E27FC236}">
                <a16:creationId xmlns:a16="http://schemas.microsoft.com/office/drawing/2014/main" id="{B929E0BB-E2EC-4079-8B3D-E5330F30BAE4}"/>
              </a:ext>
            </a:extLst>
          </p:cNvPr>
          <p:cNvSpPr>
            <a:spLocks noGrp="1"/>
          </p:cNvSpPr>
          <p:nvPr>
            <p:ph type="title" idx="4294967295"/>
          </p:nvPr>
        </p:nvSpPr>
        <p:spPr>
          <a:xfrm>
            <a:off x="1240933" y="220717"/>
            <a:ext cx="4114800" cy="1143000"/>
          </a:xfrm>
        </p:spPr>
        <p:txBody>
          <a:bodyPr/>
          <a:lstStyle/>
          <a:p>
            <a:r>
              <a:rPr lang="cs-CZ" altLang="cs-CZ" sz="3200" b="1" dirty="0">
                <a:solidFill>
                  <a:srgbClr val="FF0000"/>
                </a:solidFill>
              </a:rPr>
              <a:t>Komárovský poklad</a:t>
            </a:r>
          </a:p>
        </p:txBody>
      </p:sp>
      <p:sp>
        <p:nvSpPr>
          <p:cNvPr id="118787" name="Rectangle 3">
            <a:extLst>
              <a:ext uri="{FF2B5EF4-FFF2-40B4-BE49-F238E27FC236}">
                <a16:creationId xmlns:a16="http://schemas.microsoft.com/office/drawing/2014/main" id="{AA50E638-8FCE-4720-99EB-83EA75216530}"/>
              </a:ext>
            </a:extLst>
          </p:cNvPr>
          <p:cNvSpPr>
            <a:spLocks noGrp="1"/>
          </p:cNvSpPr>
          <p:nvPr>
            <p:ph sz="half" idx="4294967295"/>
          </p:nvPr>
        </p:nvSpPr>
        <p:spPr>
          <a:xfrm>
            <a:off x="525516" y="1576552"/>
            <a:ext cx="5192112" cy="4840779"/>
          </a:xfrm>
        </p:spPr>
        <p:txBody>
          <a:bodyPr>
            <a:normAutofit/>
          </a:bodyPr>
          <a:lstStyle/>
          <a:p>
            <a:r>
              <a:rPr lang="cs-CZ" altLang="cs-CZ" sz="2000" b="1" dirty="0"/>
              <a:t>1881:</a:t>
            </a:r>
            <a:r>
              <a:rPr lang="cs-CZ" altLang="cs-CZ" sz="2000" dirty="0"/>
              <a:t>  při regulaci říčky Moravice západně od</a:t>
            </a:r>
          </a:p>
          <a:p>
            <a:pPr marL="0" indent="0">
              <a:buNone/>
            </a:pPr>
            <a:r>
              <a:rPr lang="cs-CZ" altLang="cs-CZ" sz="2000" dirty="0"/>
              <a:t>                bývalého soutoku s Opavou u zaniklého</a:t>
            </a:r>
          </a:p>
          <a:p>
            <a:pPr marL="0" indent="0">
              <a:buNone/>
            </a:pPr>
            <a:r>
              <a:rPr lang="cs-CZ" altLang="cs-CZ" sz="2000" dirty="0"/>
              <a:t>                slovanského hradiště v Kylešovicích</a:t>
            </a:r>
          </a:p>
          <a:p>
            <a:pPr marL="0" indent="0">
              <a:buNone/>
            </a:pPr>
            <a:endParaRPr lang="cs-CZ" altLang="cs-CZ" sz="2000" dirty="0"/>
          </a:p>
          <a:p>
            <a:r>
              <a:rPr lang="cs-CZ" altLang="cs-CZ" sz="2000" b="1" dirty="0"/>
              <a:t>Nálezy: </a:t>
            </a:r>
          </a:p>
          <a:p>
            <a:pPr marL="0" indent="0">
              <a:buNone/>
            </a:pPr>
            <a:endParaRPr lang="cs-CZ" altLang="cs-CZ" sz="2000" b="1" dirty="0"/>
          </a:p>
          <a:p>
            <a:pPr marL="0" indent="0">
              <a:buNone/>
            </a:pPr>
            <a:r>
              <a:rPr lang="cs-CZ" altLang="cs-CZ" sz="2000" dirty="0"/>
              <a:t>      stříbrná figurka beránka (Agnus dei) </a:t>
            </a:r>
          </a:p>
          <a:p>
            <a:pPr>
              <a:buFontTx/>
              <a:buNone/>
            </a:pPr>
            <a:r>
              <a:rPr lang="cs-CZ" altLang="cs-CZ" sz="2000" dirty="0"/>
              <a:t>      denár Boleslava I. (929 – 967),  </a:t>
            </a:r>
          </a:p>
          <a:p>
            <a:pPr>
              <a:buFontTx/>
              <a:buNone/>
            </a:pPr>
            <a:r>
              <a:rPr lang="cs-CZ" altLang="cs-CZ" sz="2000" dirty="0"/>
              <a:t>      </a:t>
            </a:r>
            <a:r>
              <a:rPr lang="cs-CZ" altLang="cs-CZ" sz="2000" dirty="0" err="1"/>
              <a:t>oto-adelheidské</a:t>
            </a:r>
            <a:r>
              <a:rPr lang="cs-CZ" altLang="cs-CZ" sz="2000" dirty="0"/>
              <a:t> denáry,          </a:t>
            </a:r>
          </a:p>
          <a:p>
            <a:pPr>
              <a:buFontTx/>
              <a:buNone/>
            </a:pPr>
            <a:r>
              <a:rPr lang="cs-CZ" altLang="cs-CZ" sz="2000" dirty="0"/>
              <a:t>     bavorský denár Jindřicha II. (985 – 995) </a:t>
            </a:r>
          </a:p>
          <a:p>
            <a:pPr>
              <a:buFontTx/>
              <a:buNone/>
            </a:pPr>
            <a:r>
              <a:rPr lang="cs-CZ" altLang="cs-CZ" sz="2000" dirty="0"/>
              <a:t>     švábský denár Oty III. (983 – 1002)</a:t>
            </a:r>
            <a:br>
              <a:rPr lang="cs-CZ" altLang="cs-CZ" sz="2000" dirty="0"/>
            </a:br>
            <a:endParaRPr lang="cs-CZ" altLang="cs-CZ" sz="2000" dirty="0"/>
          </a:p>
        </p:txBody>
      </p:sp>
      <p:pic>
        <p:nvPicPr>
          <p:cNvPr id="118788" name="Picture 4">
            <a:extLst>
              <a:ext uri="{FF2B5EF4-FFF2-40B4-BE49-F238E27FC236}">
                <a16:creationId xmlns:a16="http://schemas.microsoft.com/office/drawing/2014/main" id="{36A2C509-6482-48B7-A8D2-BE8EF13BDE1F}"/>
              </a:ext>
            </a:extLst>
          </p:cNvPr>
          <p:cNvPicPr>
            <a:picLocks noGrp="1" noChangeAspect="1" noChangeArrowheads="1"/>
          </p:cNvPicPr>
          <p:nvPr>
            <p:ph sz="half" idx="4294967295"/>
          </p:nvPr>
        </p:nvPicPr>
        <p:blipFill>
          <a:blip r:embed="rId2">
            <a:extLst>
              <a:ext uri="{28A0092B-C50C-407E-A947-70E740481C1C}">
                <a14:useLocalDpi xmlns:a14="http://schemas.microsoft.com/office/drawing/2010/main" val="0"/>
              </a:ext>
            </a:extLst>
          </a:blip>
          <a:srcRect/>
          <a:stretch>
            <a:fillRect/>
          </a:stretch>
        </p:blipFill>
        <p:spPr>
          <a:xfrm>
            <a:off x="6973120" y="3502725"/>
            <a:ext cx="5072171" cy="3355275"/>
          </a:xfrm>
        </p:spPr>
      </p:pic>
      <p:pic>
        <p:nvPicPr>
          <p:cNvPr id="118789" name="Picture 2">
            <a:extLst>
              <a:ext uri="{FF2B5EF4-FFF2-40B4-BE49-F238E27FC236}">
                <a16:creationId xmlns:a16="http://schemas.microsoft.com/office/drawing/2014/main" id="{F29DDFCB-E5B7-4D45-99C9-B5CDC0E27F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20637"/>
            <a:ext cx="4977422" cy="348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204916" cy="6858000"/>
          </a:xfrm>
          <a:prstGeom prst="rect">
            <a:avLst/>
          </a:prstGeom>
        </p:spPr>
      </p:pic>
      <p:sp>
        <p:nvSpPr>
          <p:cNvPr id="3" name="TextovéPole 2"/>
          <p:cNvSpPr txBox="1"/>
          <p:nvPr/>
        </p:nvSpPr>
        <p:spPr>
          <a:xfrm>
            <a:off x="6795249" y="434595"/>
            <a:ext cx="4441793" cy="400110"/>
          </a:xfrm>
          <a:prstGeom prst="rect">
            <a:avLst/>
          </a:prstGeom>
          <a:solidFill>
            <a:schemeClr val="accent4">
              <a:lumMod val="60000"/>
              <a:lumOff val="40000"/>
            </a:schemeClr>
          </a:solidFill>
        </p:spPr>
        <p:txBody>
          <a:bodyPr wrap="none" rtlCol="0">
            <a:spAutoFit/>
          </a:bodyPr>
          <a:lstStyle/>
          <a:p>
            <a:r>
              <a:rPr lang="cs-CZ" sz="2000" b="1" dirty="0"/>
              <a:t>Slovanské hradisko Chotěbuz-</a:t>
            </a:r>
            <a:r>
              <a:rPr lang="cs-CZ" sz="2000" b="1" dirty="0" err="1"/>
              <a:t>Podobora</a:t>
            </a:r>
            <a:r>
              <a:rPr lang="cs-CZ" sz="2000" dirty="0"/>
              <a:t>.</a:t>
            </a:r>
          </a:p>
        </p:txBody>
      </p:sp>
      <p:pic>
        <p:nvPicPr>
          <p:cNvPr id="5" name="Obrázek 4"/>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341434" y="3589594"/>
            <a:ext cx="4274110" cy="2838277"/>
          </a:xfrm>
          <a:prstGeom prst="rect">
            <a:avLst/>
          </a:prstGeom>
          <a:ln w="57150">
            <a:solidFill>
              <a:schemeClr val="accent4">
                <a:lumMod val="20000"/>
                <a:lumOff val="80000"/>
              </a:schemeClr>
            </a:solidFill>
          </a:ln>
        </p:spPr>
      </p:pic>
    </p:spTree>
    <p:extLst>
      <p:ext uri="{BB962C8B-B14F-4D97-AF65-F5344CB8AC3E}">
        <p14:creationId xmlns:p14="http://schemas.microsoft.com/office/powerpoint/2010/main" val="24432354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a:xfrm>
            <a:off x="8624455" y="0"/>
            <a:ext cx="3207327" cy="1325563"/>
          </a:xfrm>
        </p:spPr>
        <p:txBody>
          <a:bodyPr/>
          <a:lstStyle/>
          <a:p>
            <a:r>
              <a:rPr lang="cs-CZ" b="1" dirty="0">
                <a:solidFill>
                  <a:srgbClr val="FFFF00"/>
                </a:solidFill>
              </a:rPr>
              <a:t>Opavský hrad</a:t>
            </a:r>
          </a:p>
        </p:txBody>
      </p:sp>
      <p:sp>
        <p:nvSpPr>
          <p:cNvPr id="3" name="Zástupný symbol pro obsah 2"/>
          <p:cNvSpPr>
            <a:spLocks noGrp="1"/>
          </p:cNvSpPr>
          <p:nvPr>
            <p:ph idx="1"/>
          </p:nvPr>
        </p:nvSpPr>
        <p:spPr>
          <a:xfrm>
            <a:off x="8444345" y="1325563"/>
            <a:ext cx="3567545" cy="5686961"/>
          </a:xfrm>
        </p:spPr>
        <p:txBody>
          <a:bodyPr>
            <a:normAutofit fontScale="32500" lnSpcReduction="20000"/>
          </a:bodyPr>
          <a:lstStyle/>
          <a:p>
            <a:pPr marL="0" indent="0">
              <a:buNone/>
            </a:pPr>
            <a:endParaRPr lang="cs-CZ" b="1" dirty="0"/>
          </a:p>
          <a:p>
            <a:r>
              <a:rPr lang="cs-CZ" sz="5500" b="1" dirty="0">
                <a:solidFill>
                  <a:schemeClr val="bg1"/>
                </a:solidFill>
              </a:rPr>
              <a:t>Vystavěn 1383/85 – 1414 Přemkem I. Opavským jako sídlo opavských knížat</a:t>
            </a:r>
          </a:p>
          <a:p>
            <a:endParaRPr lang="cs-CZ" sz="5500" b="1" dirty="0">
              <a:solidFill>
                <a:schemeClr val="bg1"/>
              </a:solidFill>
            </a:endParaRPr>
          </a:p>
          <a:p>
            <a:r>
              <a:rPr lang="cs-CZ" sz="5500" b="1" dirty="0">
                <a:solidFill>
                  <a:srgbClr val="FFFF00"/>
                </a:solidFill>
              </a:rPr>
              <a:t>2013 –2014:</a:t>
            </a:r>
            <a:r>
              <a:rPr lang="cs-CZ" sz="5500" b="1" dirty="0">
                <a:solidFill>
                  <a:schemeClr val="bg1"/>
                </a:solidFill>
              </a:rPr>
              <a:t>  zjišťovací výzkum NPÚ v okolí Müllerova domu (P. Skalická z NPÚ) – parkánová a hlavní hradební zeď</a:t>
            </a:r>
          </a:p>
          <a:p>
            <a:pPr marL="0" indent="0">
              <a:buNone/>
            </a:pPr>
            <a:r>
              <a:rPr lang="cs-CZ" sz="5500" b="1" dirty="0">
                <a:solidFill>
                  <a:schemeClr val="bg1"/>
                </a:solidFill>
              </a:rPr>
              <a:t>      </a:t>
            </a:r>
          </a:p>
          <a:p>
            <a:r>
              <a:rPr lang="cs-CZ" sz="5500" b="1" dirty="0">
                <a:solidFill>
                  <a:srgbClr val="FFFF00"/>
                </a:solidFill>
              </a:rPr>
              <a:t>2015 – 2017:  </a:t>
            </a:r>
            <a:r>
              <a:rPr lang="cs-CZ" sz="5500" b="1" dirty="0">
                <a:solidFill>
                  <a:schemeClr val="bg1"/>
                </a:solidFill>
              </a:rPr>
              <a:t>záchranný výzkum SZM v Müllerova domu, který sloužil jako hradní kuchyně, sýpka a byt správce </a:t>
            </a:r>
          </a:p>
          <a:p>
            <a:endParaRPr lang="cs-CZ" sz="5500" b="1" dirty="0">
              <a:solidFill>
                <a:schemeClr val="bg1"/>
              </a:solidFill>
            </a:endParaRPr>
          </a:p>
          <a:p>
            <a:r>
              <a:rPr lang="cs-CZ" sz="5500" b="1" dirty="0">
                <a:solidFill>
                  <a:srgbClr val="FFFF00"/>
                </a:solidFill>
              </a:rPr>
              <a:t>2018:</a:t>
            </a:r>
            <a:r>
              <a:rPr lang="cs-CZ" sz="5500" b="1" dirty="0">
                <a:solidFill>
                  <a:schemeClr val="bg1"/>
                </a:solidFill>
              </a:rPr>
              <a:t>  stavební rekonstrukce objektu</a:t>
            </a:r>
          </a:p>
          <a:p>
            <a:endParaRPr lang="cs-CZ" sz="5500" b="1" dirty="0">
              <a:solidFill>
                <a:schemeClr val="bg1"/>
              </a:solidFill>
            </a:endParaRPr>
          </a:p>
          <a:p>
            <a:r>
              <a:rPr lang="cs-CZ" sz="5500" b="1" dirty="0">
                <a:solidFill>
                  <a:srgbClr val="FFFF00"/>
                </a:solidFill>
              </a:rPr>
              <a:t>2019/20:  </a:t>
            </a:r>
            <a:r>
              <a:rPr lang="cs-CZ" sz="5500" b="1" dirty="0">
                <a:solidFill>
                  <a:schemeClr val="bg1"/>
                </a:solidFill>
              </a:rPr>
              <a:t>expozice středověku v suterénu </a:t>
            </a:r>
          </a:p>
          <a:p>
            <a:pPr marL="0" indent="0">
              <a:buNone/>
            </a:pPr>
            <a:endParaRPr lang="cs-CZ" b="1" dirty="0">
              <a:solidFill>
                <a:schemeClr val="bg1"/>
              </a:solidFill>
            </a:endParaRPr>
          </a:p>
          <a:p>
            <a:pPr marL="0" indent="0">
              <a:buNone/>
            </a:pPr>
            <a:r>
              <a:rPr lang="cs-CZ" b="1" dirty="0">
                <a:solidFill>
                  <a:schemeClr val="bg1"/>
                </a:solidFill>
              </a:rPr>
              <a:t> </a:t>
            </a:r>
          </a:p>
        </p:txBody>
      </p:sp>
      <p:pic>
        <p:nvPicPr>
          <p:cNvPr id="4" name="Obrázek 3"/>
          <p:cNvPicPr>
            <a:picLocks noChangeAspect="1"/>
          </p:cNvPicPr>
          <p:nvPr/>
        </p:nvPicPr>
        <p:blipFill rotWithShape="1">
          <a:blip r:embed="rId2">
            <a:extLst>
              <a:ext uri="{28A0092B-C50C-407E-A947-70E740481C1C}">
                <a14:useLocalDpi xmlns:a14="http://schemas.microsoft.com/office/drawing/2010/main" val="0"/>
              </a:ext>
            </a:extLst>
          </a:blip>
          <a:srcRect l="17231" r="12162"/>
          <a:stretch/>
        </p:blipFill>
        <p:spPr>
          <a:xfrm>
            <a:off x="0" y="0"/>
            <a:ext cx="8617527" cy="6858000"/>
          </a:xfrm>
          <a:prstGeom prst="rect">
            <a:avLst/>
          </a:prstGeom>
        </p:spPr>
      </p:pic>
    </p:spTree>
    <p:extLst>
      <p:ext uri="{BB962C8B-B14F-4D97-AF65-F5344CB8AC3E}">
        <p14:creationId xmlns:p14="http://schemas.microsoft.com/office/powerpoint/2010/main" val="17434848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D7E7B32E-47DE-4006-B058-29DE04C8F9B7}"/>
              </a:ext>
            </a:extLst>
          </p:cNvPr>
          <p:cNvPicPr>
            <a:picLocks noChangeAspect="1"/>
          </p:cNvPicPr>
          <p:nvPr/>
        </p:nvPicPr>
        <p:blipFill rotWithShape="1">
          <a:blip r:embed="rId2">
            <a:extLst>
              <a:ext uri="{28A0092B-C50C-407E-A947-70E740481C1C}">
                <a14:useLocalDpi xmlns:a14="http://schemas.microsoft.com/office/drawing/2010/main" val="0"/>
              </a:ext>
            </a:extLst>
          </a:blip>
          <a:srcRect l="6965"/>
          <a:stretch/>
        </p:blipFill>
        <p:spPr>
          <a:xfrm>
            <a:off x="0" y="-1"/>
            <a:ext cx="4743450" cy="3605495"/>
          </a:xfrm>
          <a:prstGeom prst="rect">
            <a:avLst/>
          </a:prstGeom>
        </p:spPr>
      </p:pic>
      <p:pic>
        <p:nvPicPr>
          <p:cNvPr id="4" name="Obrázek 3">
            <a:extLst>
              <a:ext uri="{FF2B5EF4-FFF2-40B4-BE49-F238E27FC236}">
                <a16:creationId xmlns:a16="http://schemas.microsoft.com/office/drawing/2014/main" id="{398F200A-D9C3-4B61-9FD7-90F70A3C68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43450" y="-5366"/>
            <a:ext cx="7448550" cy="4196366"/>
          </a:xfrm>
          <a:prstGeom prst="rect">
            <a:avLst/>
          </a:prstGeom>
        </p:spPr>
      </p:pic>
      <p:pic>
        <p:nvPicPr>
          <p:cNvPr id="7" name="Obrázek 6">
            <a:extLst>
              <a:ext uri="{FF2B5EF4-FFF2-40B4-BE49-F238E27FC236}">
                <a16:creationId xmlns:a16="http://schemas.microsoft.com/office/drawing/2014/main" id="{6CA1084B-1B46-4BA1-86E2-E95A025F8A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4935" y="3605494"/>
            <a:ext cx="4233391" cy="3286816"/>
          </a:xfrm>
          <a:prstGeom prst="rect">
            <a:avLst/>
          </a:prstGeom>
        </p:spPr>
      </p:pic>
      <p:pic>
        <p:nvPicPr>
          <p:cNvPr id="8" name="Obrázek 7">
            <a:extLst>
              <a:ext uri="{FF2B5EF4-FFF2-40B4-BE49-F238E27FC236}">
                <a16:creationId xmlns:a16="http://schemas.microsoft.com/office/drawing/2014/main" id="{4F1C51F4-7DE3-4C60-A55B-E1ED07FE2E9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43450" y="3232858"/>
            <a:ext cx="3960438" cy="3659452"/>
          </a:xfrm>
          <a:prstGeom prst="rect">
            <a:avLst/>
          </a:prstGeom>
        </p:spPr>
      </p:pic>
      <p:pic>
        <p:nvPicPr>
          <p:cNvPr id="9" name="Obrázek 8">
            <a:extLst>
              <a:ext uri="{FF2B5EF4-FFF2-40B4-BE49-F238E27FC236}">
                <a16:creationId xmlns:a16="http://schemas.microsoft.com/office/drawing/2014/main" id="{7D9193C6-AB07-4FEC-9D22-F56F4D5C1665}"/>
              </a:ext>
            </a:extLst>
          </p:cNvPr>
          <p:cNvPicPr>
            <a:picLocks noChangeAspect="1"/>
          </p:cNvPicPr>
          <p:nvPr/>
        </p:nvPicPr>
        <p:blipFill rotWithShape="1">
          <a:blip r:embed="rId6">
            <a:extLst>
              <a:ext uri="{28A0092B-C50C-407E-A947-70E740481C1C}">
                <a14:useLocalDpi xmlns:a14="http://schemas.microsoft.com/office/drawing/2010/main" val="0"/>
              </a:ext>
            </a:extLst>
          </a:blip>
          <a:srcRect l="6013" t="4095" b="6822"/>
          <a:stretch/>
        </p:blipFill>
        <p:spPr>
          <a:xfrm>
            <a:off x="8703888" y="4275775"/>
            <a:ext cx="3452177" cy="2313843"/>
          </a:xfrm>
          <a:prstGeom prst="rect">
            <a:avLst/>
          </a:prstGeom>
        </p:spPr>
      </p:pic>
    </p:spTree>
    <p:extLst>
      <p:ext uri="{BB962C8B-B14F-4D97-AF65-F5344CB8AC3E}">
        <p14:creationId xmlns:p14="http://schemas.microsoft.com/office/powerpoint/2010/main" val="28258633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Nadpis 1">
            <a:extLst>
              <a:ext uri="{FF2B5EF4-FFF2-40B4-BE49-F238E27FC236}">
                <a16:creationId xmlns:a16="http://schemas.microsoft.com/office/drawing/2014/main" id="{25BAAFAE-9E10-2657-5F81-C2524AB40EC5}"/>
              </a:ext>
            </a:extLst>
          </p:cNvPr>
          <p:cNvSpPr>
            <a:spLocks noGrp="1" noChangeArrowheads="1"/>
          </p:cNvSpPr>
          <p:nvPr>
            <p:ph type="title"/>
          </p:nvPr>
        </p:nvSpPr>
        <p:spPr>
          <a:xfrm>
            <a:off x="1981200" y="87086"/>
            <a:ext cx="8229600" cy="1143000"/>
          </a:xfrm>
        </p:spPr>
        <p:txBody>
          <a:bodyPr/>
          <a:lstStyle/>
          <a:p>
            <a:r>
              <a:rPr lang="cs-CZ" altLang="cs-CZ" sz="3200" b="1" dirty="0">
                <a:solidFill>
                  <a:srgbClr val="FF0000"/>
                </a:solidFill>
              </a:rPr>
              <a:t>                      Institucionární rozdělení  </a:t>
            </a:r>
            <a:endParaRPr lang="cs-CZ" altLang="cs-CZ" sz="3200" dirty="0"/>
          </a:p>
        </p:txBody>
      </p:sp>
      <p:sp>
        <p:nvSpPr>
          <p:cNvPr id="3" name="Zástupný symbol pro obsah 2">
            <a:extLst>
              <a:ext uri="{FF2B5EF4-FFF2-40B4-BE49-F238E27FC236}">
                <a16:creationId xmlns:a16="http://schemas.microsoft.com/office/drawing/2014/main" id="{BF08817A-F572-C93A-7C6B-347165B78FC1}"/>
              </a:ext>
            </a:extLst>
          </p:cNvPr>
          <p:cNvSpPr>
            <a:spLocks noGrp="1"/>
          </p:cNvSpPr>
          <p:nvPr>
            <p:ph idx="1"/>
          </p:nvPr>
        </p:nvSpPr>
        <p:spPr>
          <a:xfrm>
            <a:off x="181266" y="1401687"/>
            <a:ext cx="12313281" cy="5717569"/>
          </a:xfrm>
        </p:spPr>
        <p:txBody>
          <a:bodyPr>
            <a:normAutofit fontScale="92500" lnSpcReduction="10000"/>
          </a:bodyPr>
          <a:lstStyle/>
          <a:p>
            <a:pPr>
              <a:defRPr/>
            </a:pPr>
            <a:r>
              <a:rPr lang="cs-CZ" sz="1800" b="1" dirty="0">
                <a:solidFill>
                  <a:srgbClr val="FF0000"/>
                </a:solidFill>
              </a:rPr>
              <a:t>Univerzity</a:t>
            </a:r>
            <a:r>
              <a:rPr lang="cs-CZ" sz="1800" dirty="0"/>
              <a:t>  –  počátky:   spojeny historickým bádáním</a:t>
            </a:r>
          </a:p>
          <a:p>
            <a:pPr marL="0" indent="0">
              <a:buNone/>
              <a:defRPr/>
            </a:pPr>
            <a:r>
              <a:rPr lang="cs-CZ" sz="1800" dirty="0"/>
              <a:t>                             </a:t>
            </a:r>
            <a:r>
              <a:rPr lang="cs-CZ" sz="1800" b="1" dirty="0"/>
              <a:t>Karlova</a:t>
            </a:r>
            <a:r>
              <a:rPr lang="cs-CZ" sz="1800" dirty="0"/>
              <a:t>: </a:t>
            </a:r>
            <a:r>
              <a:rPr lang="cs-CZ" sz="1800" b="1" dirty="0"/>
              <a:t>1348;</a:t>
            </a:r>
            <a:r>
              <a:rPr lang="cs-CZ" sz="1800" dirty="0"/>
              <a:t>  Ústav pro archeologii (</a:t>
            </a:r>
            <a:r>
              <a:rPr lang="cs-CZ" sz="1800" dirty="0" err="1"/>
              <a:t>Vocel</a:t>
            </a:r>
            <a:r>
              <a:rPr lang="cs-CZ" sz="1800" dirty="0"/>
              <a:t>, </a:t>
            </a:r>
            <a:r>
              <a:rPr lang="cs-CZ" sz="1800" dirty="0" err="1"/>
              <a:t>Niederle</a:t>
            </a:r>
            <a:r>
              <a:rPr lang="cs-CZ" sz="1800" dirty="0"/>
              <a:t>, Eisner, Filip, </a:t>
            </a:r>
            <a:r>
              <a:rPr lang="cs-CZ" sz="1800" dirty="0" err="1"/>
              <a:t>Buchvaldek</a:t>
            </a:r>
            <a:r>
              <a:rPr lang="cs-CZ" sz="1800" dirty="0"/>
              <a:t>, Sláma, Klápště, Popelka, </a:t>
            </a:r>
            <a:r>
              <a:rPr lang="cs-CZ" sz="1800" dirty="0" err="1"/>
              <a:t>Klír</a:t>
            </a:r>
            <a:r>
              <a:rPr lang="cs-CZ" sz="1800" dirty="0"/>
              <a:t>)</a:t>
            </a:r>
          </a:p>
          <a:p>
            <a:pPr marL="0" indent="0">
              <a:buNone/>
              <a:defRPr/>
            </a:pPr>
            <a:r>
              <a:rPr lang="cs-CZ" sz="1800" dirty="0"/>
              <a:t>                             </a:t>
            </a:r>
            <a:r>
              <a:rPr lang="cs-CZ" sz="1800" b="1" dirty="0"/>
              <a:t>Masarykova</a:t>
            </a:r>
            <a:r>
              <a:rPr lang="cs-CZ" sz="1800" dirty="0"/>
              <a:t>: </a:t>
            </a:r>
            <a:r>
              <a:rPr lang="cs-CZ" sz="1800" b="1" dirty="0"/>
              <a:t>1919;</a:t>
            </a:r>
            <a:r>
              <a:rPr lang="cs-CZ" sz="1800" dirty="0"/>
              <a:t>  Ústav archeologie a </a:t>
            </a:r>
            <a:r>
              <a:rPr lang="cs-CZ" sz="1800" dirty="0" err="1"/>
              <a:t>muzeolo</a:t>
            </a:r>
            <a:r>
              <a:rPr lang="cs-CZ" sz="1800" dirty="0"/>
              <a:t> (Šimek, Kalousek, Dostál, Pernička, </a:t>
            </a:r>
            <a:r>
              <a:rPr lang="cs-CZ" sz="1800" dirty="0" err="1"/>
              <a:t>Podborský</a:t>
            </a:r>
            <a:r>
              <a:rPr lang="cs-CZ" sz="1800" dirty="0"/>
              <a:t>, Měřínský, Macháček)</a:t>
            </a:r>
          </a:p>
          <a:p>
            <a:pPr marL="0" indent="0">
              <a:buNone/>
              <a:defRPr/>
            </a:pPr>
            <a:r>
              <a:rPr lang="cs-CZ" sz="1800" dirty="0"/>
              <a:t>                             Výuka archeologie –</a:t>
            </a:r>
            <a:r>
              <a:rPr lang="cs-CZ" sz="1800" b="1" dirty="0"/>
              <a:t>  Praha, Brno, Opava, Plzeň, Hradec Králové, Olomouc</a:t>
            </a:r>
          </a:p>
          <a:p>
            <a:pPr marL="0" indent="0">
              <a:buNone/>
              <a:defRPr/>
            </a:pPr>
            <a:r>
              <a:rPr lang="cs-CZ" sz="1800" dirty="0"/>
              <a:t>                    </a:t>
            </a:r>
          </a:p>
          <a:p>
            <a:pPr>
              <a:defRPr/>
            </a:pPr>
            <a:r>
              <a:rPr lang="cs-CZ" sz="1800" b="1" dirty="0">
                <a:solidFill>
                  <a:srgbClr val="FF0000"/>
                </a:solidFill>
              </a:rPr>
              <a:t>Muzea </a:t>
            </a:r>
            <a:r>
              <a:rPr lang="cs-CZ" sz="1800" dirty="0"/>
              <a:t> –  </a:t>
            </a:r>
            <a:r>
              <a:rPr lang="cs-CZ" sz="1800" b="1" dirty="0"/>
              <a:t>původně:</a:t>
            </a:r>
            <a:r>
              <a:rPr lang="cs-CZ" sz="1800" dirty="0"/>
              <a:t>  výchovně-vzdělávací zaměření</a:t>
            </a:r>
          </a:p>
          <a:p>
            <a:pPr marL="0" indent="0">
              <a:buNone/>
              <a:defRPr/>
            </a:pPr>
            <a:r>
              <a:rPr lang="cs-CZ" sz="1800" dirty="0"/>
              <a:t>                       </a:t>
            </a:r>
            <a:r>
              <a:rPr lang="cs-CZ" sz="1800" b="1" dirty="0"/>
              <a:t>dnes:</a:t>
            </a:r>
            <a:r>
              <a:rPr lang="cs-CZ" sz="1800" dirty="0"/>
              <a:t>  systematické shromažďování dokladů přírodovědné, historické a kulturní hodnoty </a:t>
            </a:r>
          </a:p>
          <a:p>
            <a:pPr marL="0" indent="0">
              <a:buNone/>
              <a:defRPr/>
            </a:pPr>
            <a:r>
              <a:rPr lang="cs-CZ" sz="1800" b="1" dirty="0"/>
              <a:t>                       1914:</a:t>
            </a:r>
            <a:r>
              <a:rPr lang="cs-CZ" sz="1800" dirty="0"/>
              <a:t>  Slezské zemské muzeum (Viktor </a:t>
            </a:r>
            <a:r>
              <a:rPr lang="cs-CZ" sz="1800" dirty="0" err="1"/>
              <a:t>Karger</a:t>
            </a:r>
            <a:r>
              <a:rPr lang="cs-CZ" sz="1800" dirty="0"/>
              <a:t>; Prehistorické a dnes archeologické oddělení)</a:t>
            </a:r>
          </a:p>
          <a:p>
            <a:pPr marL="0" indent="0">
              <a:buNone/>
              <a:defRPr/>
            </a:pPr>
            <a:r>
              <a:rPr lang="cs-CZ" sz="1800" dirty="0"/>
              <a:t>                       </a:t>
            </a:r>
            <a:r>
              <a:rPr lang="cs-CZ" sz="1800" b="1" dirty="0"/>
              <a:t>1917</a:t>
            </a:r>
            <a:r>
              <a:rPr lang="cs-CZ" sz="1800" dirty="0"/>
              <a:t>:  Moravské zemské muzeum (A. Heinrich; Centrum slovanské arch., Archeologický ústav)</a:t>
            </a:r>
          </a:p>
          <a:p>
            <a:pPr marL="0" indent="0">
              <a:buNone/>
              <a:defRPr/>
            </a:pPr>
            <a:r>
              <a:rPr lang="cs-CZ" sz="1800" b="1" dirty="0"/>
              <a:t>                       1918</a:t>
            </a:r>
            <a:r>
              <a:rPr lang="cs-CZ" sz="1800" dirty="0"/>
              <a:t>:  Národní muzeum  (J. L. Píč; Historické muzeum – Oddělení starších českých dějin)</a:t>
            </a:r>
          </a:p>
          <a:p>
            <a:pPr marL="0" indent="0">
              <a:buNone/>
              <a:defRPr/>
            </a:pPr>
            <a:endParaRPr lang="cs-CZ" sz="1800" dirty="0"/>
          </a:p>
          <a:p>
            <a:pPr>
              <a:defRPr/>
            </a:pPr>
            <a:r>
              <a:rPr lang="cs-CZ" sz="1800" b="1" dirty="0">
                <a:solidFill>
                  <a:srgbClr val="FF0000"/>
                </a:solidFill>
              </a:rPr>
              <a:t>AÚ </a:t>
            </a:r>
            <a:r>
              <a:rPr lang="cs-CZ" sz="1800" b="1" dirty="0"/>
              <a:t> </a:t>
            </a:r>
            <a:r>
              <a:rPr lang="cs-CZ" sz="1800" dirty="0"/>
              <a:t>–  </a:t>
            </a:r>
            <a:r>
              <a:rPr lang="cs-CZ" sz="1800" b="1" dirty="0"/>
              <a:t>1919</a:t>
            </a:r>
            <a:r>
              <a:rPr lang="cs-CZ" sz="1800" dirty="0"/>
              <a:t>:  Státní archeologický ústav (</a:t>
            </a:r>
            <a:r>
              <a:rPr lang="cs-CZ" sz="1800" dirty="0" err="1"/>
              <a:t>Niederle</a:t>
            </a:r>
            <a:r>
              <a:rPr lang="cs-CZ" sz="1800" dirty="0"/>
              <a:t>, </a:t>
            </a:r>
            <a:r>
              <a:rPr lang="cs-CZ" sz="1800" dirty="0" err="1"/>
              <a:t>Buchtela</a:t>
            </a:r>
            <a:r>
              <a:rPr lang="cs-CZ" sz="1800" dirty="0"/>
              <a:t>, </a:t>
            </a:r>
            <a:r>
              <a:rPr lang="cs-CZ" sz="1800" dirty="0" err="1"/>
              <a:t>Borkovský</a:t>
            </a:r>
            <a:r>
              <a:rPr lang="cs-CZ" sz="1800" dirty="0"/>
              <a:t>, Böhm, Filip, </a:t>
            </a:r>
            <a:r>
              <a:rPr lang="cs-CZ" sz="1800" dirty="0" err="1"/>
              <a:t>Poulík</a:t>
            </a:r>
            <a:r>
              <a:rPr lang="cs-CZ" sz="1800" dirty="0"/>
              <a:t>, Richter, Neústupný, Sommer, Jiráň, Mařík)</a:t>
            </a:r>
          </a:p>
          <a:p>
            <a:pPr marL="0" indent="0">
              <a:buNone/>
              <a:defRPr/>
            </a:pPr>
            <a:r>
              <a:rPr lang="cs-CZ" sz="1800" dirty="0"/>
              <a:t>           –  </a:t>
            </a:r>
            <a:r>
              <a:rPr lang="cs-CZ" sz="1800" b="1" dirty="0"/>
              <a:t>1942</a:t>
            </a:r>
            <a:r>
              <a:rPr lang="cs-CZ" sz="1800" dirty="0"/>
              <a:t>:  vznik expozitury (pobočky) SAÚ v Brně (Karl </a:t>
            </a:r>
            <a:r>
              <a:rPr lang="cs-CZ" sz="1800" dirty="0" err="1"/>
              <a:t>Hucke</a:t>
            </a:r>
            <a:r>
              <a:rPr lang="cs-CZ" sz="1800" dirty="0"/>
              <a:t>)</a:t>
            </a:r>
          </a:p>
          <a:p>
            <a:pPr marL="0" indent="0">
              <a:buNone/>
              <a:defRPr/>
            </a:pPr>
            <a:r>
              <a:rPr lang="cs-CZ" sz="1800" dirty="0"/>
              <a:t>           –  </a:t>
            </a:r>
            <a:r>
              <a:rPr lang="cs-CZ" sz="1800" b="1" dirty="0"/>
              <a:t>1953:</a:t>
            </a:r>
            <a:r>
              <a:rPr lang="cs-CZ" sz="1800" dirty="0"/>
              <a:t>  součást Československé akademie věd (1992: AV ČR)</a:t>
            </a:r>
          </a:p>
          <a:p>
            <a:pPr marL="0" indent="0">
              <a:buNone/>
              <a:defRPr/>
            </a:pPr>
            <a:r>
              <a:rPr lang="cs-CZ" sz="1800" dirty="0"/>
              <a:t>           –  </a:t>
            </a:r>
            <a:r>
              <a:rPr lang="cs-CZ" sz="1800" b="1" dirty="0"/>
              <a:t>1983:</a:t>
            </a:r>
            <a:r>
              <a:rPr lang="cs-CZ" sz="1800" dirty="0"/>
              <a:t>  rozdělení:  Praha (Richter) – Brno (</a:t>
            </a:r>
            <a:r>
              <a:rPr lang="cs-CZ" sz="1800" dirty="0" err="1"/>
              <a:t>Poulík</a:t>
            </a:r>
            <a:r>
              <a:rPr lang="cs-CZ" sz="1800" dirty="0"/>
              <a:t>)</a:t>
            </a:r>
          </a:p>
          <a:p>
            <a:pPr marL="0" indent="0">
              <a:buNone/>
              <a:defRPr/>
            </a:pPr>
            <a:r>
              <a:rPr lang="cs-CZ" sz="1800" dirty="0"/>
              <a:t>           </a:t>
            </a:r>
            <a:endParaRPr lang="cs-CZ" sz="20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41D37D61-2B1B-A899-018D-215A62B47CC9}"/>
              </a:ext>
            </a:extLst>
          </p:cNvPr>
          <p:cNvSpPr>
            <a:spLocks noGrp="1" noChangeArrowheads="1"/>
          </p:cNvSpPr>
          <p:nvPr>
            <p:ph type="title" idx="4294967295"/>
          </p:nvPr>
        </p:nvSpPr>
        <p:spPr>
          <a:xfrm>
            <a:off x="1905000" y="0"/>
            <a:ext cx="8229600" cy="1143000"/>
          </a:xfrm>
        </p:spPr>
        <p:txBody>
          <a:bodyPr/>
          <a:lstStyle/>
          <a:p>
            <a:pPr eaLnBrk="1" hangingPunct="1"/>
            <a:r>
              <a:rPr lang="cs-CZ" altLang="cs-CZ" sz="3200" b="1" dirty="0">
                <a:solidFill>
                  <a:srgbClr val="FF0000"/>
                </a:solidFill>
              </a:rPr>
              <a:t>                     Archeologie středověku</a:t>
            </a:r>
          </a:p>
        </p:txBody>
      </p:sp>
      <p:sp>
        <p:nvSpPr>
          <p:cNvPr id="20483" name="Rectangle 3">
            <a:extLst>
              <a:ext uri="{FF2B5EF4-FFF2-40B4-BE49-F238E27FC236}">
                <a16:creationId xmlns:a16="http://schemas.microsoft.com/office/drawing/2014/main" id="{A579433D-8580-60DD-82F7-891AC3AB510E}"/>
              </a:ext>
            </a:extLst>
          </p:cNvPr>
          <p:cNvSpPr>
            <a:spLocks noGrp="1" noChangeArrowheads="1"/>
          </p:cNvSpPr>
          <p:nvPr>
            <p:ph type="body" idx="4294967295"/>
          </p:nvPr>
        </p:nvSpPr>
        <p:spPr>
          <a:xfrm>
            <a:off x="719191" y="1143000"/>
            <a:ext cx="11013897" cy="5715000"/>
          </a:xfrm>
        </p:spPr>
        <p:txBody>
          <a:bodyPr>
            <a:normAutofit/>
          </a:bodyPr>
          <a:lstStyle/>
          <a:p>
            <a:pPr eaLnBrk="1" hangingPunct="1">
              <a:lnSpc>
                <a:spcPct val="80000"/>
              </a:lnSpc>
              <a:defRPr/>
            </a:pPr>
            <a:r>
              <a:rPr lang="cs-CZ" altLang="cs-CZ" sz="1800" b="1" dirty="0">
                <a:solidFill>
                  <a:srgbClr val="FF0000"/>
                </a:solidFill>
              </a:rPr>
              <a:t>2. pol. 19. stol.:  </a:t>
            </a:r>
            <a:r>
              <a:rPr lang="cs-CZ" altLang="cs-CZ" sz="1800" dirty="0"/>
              <a:t>rozvoj archeologie pravěké </a:t>
            </a:r>
          </a:p>
          <a:p>
            <a:pPr eaLnBrk="1" hangingPunct="1">
              <a:lnSpc>
                <a:spcPct val="80000"/>
              </a:lnSpc>
              <a:defRPr/>
            </a:pPr>
            <a:endParaRPr lang="cs-CZ" altLang="cs-CZ" sz="1800" dirty="0"/>
          </a:p>
          <a:p>
            <a:pPr marL="0" indent="0">
              <a:lnSpc>
                <a:spcPct val="80000"/>
              </a:lnSpc>
              <a:buNone/>
              <a:defRPr/>
            </a:pPr>
            <a:r>
              <a:rPr lang="cs-CZ" altLang="cs-CZ" sz="1800" dirty="0"/>
              <a:t>     –  </a:t>
            </a:r>
            <a:r>
              <a:rPr lang="cs-CZ" sz="1800" b="1" dirty="0"/>
              <a:t>prehistorie:  </a:t>
            </a:r>
            <a:r>
              <a:rPr lang="cs-CZ" sz="1800" dirty="0"/>
              <a:t>spojována s přírodními vědami (geologie, antropologie, etnologie) </a:t>
            </a:r>
          </a:p>
          <a:p>
            <a:pPr marL="0" indent="0">
              <a:lnSpc>
                <a:spcPct val="80000"/>
              </a:lnSpc>
              <a:buNone/>
              <a:defRPr/>
            </a:pPr>
            <a:endParaRPr lang="cs-CZ" sz="1800" dirty="0"/>
          </a:p>
          <a:p>
            <a:pPr marL="0" indent="0">
              <a:lnSpc>
                <a:spcPct val="80000"/>
              </a:lnSpc>
              <a:buNone/>
              <a:defRPr/>
            </a:pPr>
            <a:r>
              <a:rPr lang="cs-CZ" sz="1800" dirty="0"/>
              <a:t>      –  </a:t>
            </a:r>
            <a:r>
              <a:rPr lang="cs-CZ" sz="1800" b="1" dirty="0"/>
              <a:t>historie:  </a:t>
            </a:r>
            <a:r>
              <a:rPr lang="cs-CZ" sz="1800" dirty="0"/>
              <a:t>vycházela především z písemných pramenů (despekt vůči archeologii)</a:t>
            </a:r>
          </a:p>
          <a:p>
            <a:pPr marL="0" indent="0">
              <a:lnSpc>
                <a:spcPct val="80000"/>
              </a:lnSpc>
              <a:buNone/>
              <a:defRPr/>
            </a:pPr>
            <a:endParaRPr lang="cs-CZ" sz="1800" dirty="0"/>
          </a:p>
          <a:p>
            <a:pPr marL="0" indent="0">
              <a:lnSpc>
                <a:spcPct val="80000"/>
              </a:lnSpc>
              <a:buNone/>
              <a:defRPr/>
            </a:pPr>
            <a:r>
              <a:rPr lang="cs-CZ" sz="1800" dirty="0"/>
              <a:t>      –  </a:t>
            </a:r>
            <a:r>
              <a:rPr lang="cs-CZ" sz="1800" b="1" dirty="0"/>
              <a:t>archeologie:</a:t>
            </a:r>
            <a:r>
              <a:rPr lang="cs-CZ" sz="1800" dirty="0"/>
              <a:t>   považována za neškodnou zábavu amatérů (pomocná věda historická)</a:t>
            </a:r>
          </a:p>
          <a:p>
            <a:pPr marL="0" indent="0">
              <a:lnSpc>
                <a:spcPct val="80000"/>
              </a:lnSpc>
              <a:buNone/>
              <a:defRPr/>
            </a:pPr>
            <a:endParaRPr lang="cs-CZ" altLang="cs-CZ" sz="1800" dirty="0"/>
          </a:p>
          <a:p>
            <a:pPr eaLnBrk="1" hangingPunct="1">
              <a:lnSpc>
                <a:spcPct val="80000"/>
              </a:lnSpc>
              <a:defRPr/>
            </a:pPr>
            <a:endParaRPr lang="cs-CZ" altLang="cs-CZ" sz="1800" dirty="0"/>
          </a:p>
          <a:p>
            <a:pPr eaLnBrk="1" hangingPunct="1">
              <a:lnSpc>
                <a:spcPct val="80000"/>
              </a:lnSpc>
              <a:defRPr/>
            </a:pPr>
            <a:r>
              <a:rPr lang="cs-CZ" altLang="cs-CZ" sz="1800" b="1" dirty="0"/>
              <a:t> </a:t>
            </a:r>
            <a:r>
              <a:rPr lang="cs-CZ" altLang="cs-CZ" sz="1800" b="1" dirty="0">
                <a:solidFill>
                  <a:srgbClr val="FF0000"/>
                </a:solidFill>
              </a:rPr>
              <a:t>19/20. stol:  </a:t>
            </a:r>
            <a:r>
              <a:rPr lang="cs-CZ" altLang="cs-CZ" sz="1800" dirty="0"/>
              <a:t>postupné osamostatňování archeologie středověku:</a:t>
            </a:r>
          </a:p>
          <a:p>
            <a:pPr marL="0" indent="0" eaLnBrk="1" hangingPunct="1">
              <a:lnSpc>
                <a:spcPct val="80000"/>
              </a:lnSpc>
              <a:buNone/>
              <a:defRPr/>
            </a:pPr>
            <a:r>
              <a:rPr lang="cs-CZ" altLang="cs-CZ" sz="1800" dirty="0"/>
              <a:t>                            –  rozpoznání středověkých hmotných památek a jejich datování </a:t>
            </a:r>
          </a:p>
          <a:p>
            <a:pPr marL="0" indent="0" eaLnBrk="1" hangingPunct="1">
              <a:lnSpc>
                <a:spcPct val="80000"/>
              </a:lnSpc>
              <a:buNone/>
              <a:defRPr/>
            </a:pPr>
            <a:r>
              <a:rPr lang="cs-CZ" altLang="cs-CZ" sz="1800" dirty="0"/>
              <a:t>                            –  nedůvěra historiků ve výpovědní hodnotu hmotných pramenů </a:t>
            </a:r>
          </a:p>
          <a:p>
            <a:pPr marL="0" indent="0" eaLnBrk="1" hangingPunct="1">
              <a:lnSpc>
                <a:spcPct val="80000"/>
              </a:lnSpc>
              <a:buNone/>
              <a:defRPr/>
            </a:pPr>
            <a:r>
              <a:rPr lang="cs-CZ" altLang="cs-CZ" sz="1800" dirty="0"/>
              <a:t>                            –  zaměření na předměty zvláštní a kuriózní nebo esteticky zajímavé (starožitnosti) </a:t>
            </a:r>
          </a:p>
          <a:p>
            <a:pPr eaLnBrk="1" hangingPunct="1">
              <a:lnSpc>
                <a:spcPct val="80000"/>
              </a:lnSpc>
              <a:buFontTx/>
              <a:buNone/>
              <a:defRPr/>
            </a:pPr>
            <a:r>
              <a:rPr lang="cs-CZ" altLang="cs-CZ" sz="1800" dirty="0"/>
              <a:t>                                                   </a:t>
            </a:r>
          </a:p>
          <a:p>
            <a:pPr>
              <a:defRPr/>
            </a:pPr>
            <a:r>
              <a:rPr lang="cs-CZ" sz="1800" dirty="0"/>
              <a:t>Nezájem „čistých“ historiků o archeologické </a:t>
            </a:r>
            <a:r>
              <a:rPr lang="pl-PL" sz="1800" dirty="0"/>
              <a:t>prameny a nezájem „starožitníků“ o  jejich </a:t>
            </a:r>
            <a:r>
              <a:rPr lang="cs-CZ" sz="1800" dirty="0"/>
              <a:t>historickou výpověď</a:t>
            </a:r>
            <a:endParaRPr lang="cs-CZ" altLang="cs-CZ" sz="18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4">
            <a:extLst>
              <a:ext uri="{FF2B5EF4-FFF2-40B4-BE49-F238E27FC236}">
                <a16:creationId xmlns:a16="http://schemas.microsoft.com/office/drawing/2014/main" id="{E5530410-3269-572A-BCC3-EC3198B0BFB4}"/>
              </a:ext>
            </a:extLst>
          </p:cNvPr>
          <p:cNvSpPr>
            <a:spLocks noGrp="1" noChangeArrowheads="1"/>
          </p:cNvSpPr>
          <p:nvPr>
            <p:ph type="title"/>
          </p:nvPr>
        </p:nvSpPr>
        <p:spPr>
          <a:xfrm>
            <a:off x="1905000" y="14288"/>
            <a:ext cx="6705600" cy="1143000"/>
          </a:xfrm>
        </p:spPr>
        <p:txBody>
          <a:bodyPr/>
          <a:lstStyle/>
          <a:p>
            <a:br>
              <a:rPr lang="cs-CZ" altLang="cs-CZ" sz="2400" dirty="0">
                <a:solidFill>
                  <a:srgbClr val="FF0000"/>
                </a:solidFill>
              </a:rPr>
            </a:br>
            <a:r>
              <a:rPr lang="cs-CZ" altLang="cs-CZ" sz="2400" dirty="0">
                <a:solidFill>
                  <a:srgbClr val="FF0000"/>
                </a:solidFill>
              </a:rPr>
              <a:t>    </a:t>
            </a:r>
            <a:r>
              <a:rPr lang="cs-CZ" altLang="cs-CZ" sz="2400" b="1" dirty="0">
                <a:solidFill>
                  <a:srgbClr val="FF0000"/>
                </a:solidFill>
              </a:rPr>
              <a:t>Romantické osvícenectví – národní obrození</a:t>
            </a:r>
            <a:br>
              <a:rPr lang="cs-CZ" altLang="cs-CZ" sz="2400" b="1" dirty="0">
                <a:solidFill>
                  <a:srgbClr val="FF0000"/>
                </a:solidFill>
              </a:rPr>
            </a:br>
            <a:r>
              <a:rPr lang="cs-CZ" altLang="cs-CZ" sz="2400" b="1" dirty="0">
                <a:solidFill>
                  <a:srgbClr val="FF0000"/>
                </a:solidFill>
              </a:rPr>
              <a:t>                        </a:t>
            </a:r>
            <a:r>
              <a:rPr lang="cs-CZ" altLang="cs-CZ" sz="2000" b="1" dirty="0">
                <a:solidFill>
                  <a:srgbClr val="FF0000"/>
                </a:solidFill>
              </a:rPr>
              <a:t>konec 18. – 1. pol. 19. stol.</a:t>
            </a:r>
          </a:p>
        </p:txBody>
      </p:sp>
      <p:sp>
        <p:nvSpPr>
          <p:cNvPr id="13315" name="Rectangle 5">
            <a:extLst>
              <a:ext uri="{FF2B5EF4-FFF2-40B4-BE49-F238E27FC236}">
                <a16:creationId xmlns:a16="http://schemas.microsoft.com/office/drawing/2014/main" id="{4EF262CC-4B51-BD3D-EBE7-F97A58A7CC70}"/>
              </a:ext>
            </a:extLst>
          </p:cNvPr>
          <p:cNvSpPr>
            <a:spLocks noGrp="1" noChangeArrowheads="1"/>
          </p:cNvSpPr>
          <p:nvPr>
            <p:ph idx="1"/>
          </p:nvPr>
        </p:nvSpPr>
        <p:spPr>
          <a:xfrm>
            <a:off x="636998" y="1447799"/>
            <a:ext cx="10479640" cy="5816030"/>
          </a:xfrm>
        </p:spPr>
        <p:txBody>
          <a:bodyPr>
            <a:normAutofit/>
          </a:bodyPr>
          <a:lstStyle/>
          <a:p>
            <a:pPr>
              <a:defRPr/>
            </a:pPr>
            <a:r>
              <a:rPr lang="cs-CZ" altLang="cs-CZ" sz="2000" b="1" dirty="0">
                <a:solidFill>
                  <a:srgbClr val="FF0000"/>
                </a:solidFill>
              </a:rPr>
              <a:t>František Palacký</a:t>
            </a:r>
            <a:r>
              <a:rPr lang="cs-CZ" altLang="cs-CZ" sz="2000" dirty="0">
                <a:solidFill>
                  <a:srgbClr val="FF0000"/>
                </a:solidFill>
              </a:rPr>
              <a:t> </a:t>
            </a:r>
            <a:r>
              <a:rPr lang="cs-CZ" altLang="cs-CZ" sz="2000" dirty="0"/>
              <a:t>(1798 – 1876) </a:t>
            </a:r>
            <a:endParaRPr lang="cs-CZ" altLang="cs-CZ" sz="1800" dirty="0"/>
          </a:p>
          <a:p>
            <a:pPr>
              <a:buFontTx/>
              <a:buNone/>
              <a:defRPr/>
            </a:pPr>
            <a:r>
              <a:rPr lang="cs-CZ" altLang="cs-CZ" sz="1800" dirty="0"/>
              <a:t>      –  Dějiny národu českého…. (5 sv., 1848-1872; národní program) </a:t>
            </a:r>
          </a:p>
          <a:p>
            <a:pPr>
              <a:buFontTx/>
              <a:buNone/>
              <a:defRPr/>
            </a:pPr>
            <a:r>
              <a:rPr lang="cs-CZ" altLang="cs-CZ" sz="1800" dirty="0"/>
              <a:t>      –  j</a:t>
            </a:r>
            <a:r>
              <a:rPr lang="cs-CZ" sz="1800" dirty="0"/>
              <a:t>ako jeden z prvních využíval archeologické poznatky (psal o pohřbívání nebo slovanském oděvu) </a:t>
            </a:r>
            <a:endParaRPr lang="cs-CZ" altLang="cs-CZ" sz="1800" dirty="0"/>
          </a:p>
          <a:p>
            <a:pPr marL="0" indent="0">
              <a:buNone/>
              <a:defRPr/>
            </a:pPr>
            <a:r>
              <a:rPr lang="cs-CZ" altLang="cs-CZ" sz="1800" dirty="0"/>
              <a:t>      –  </a:t>
            </a:r>
            <a:r>
              <a:rPr lang="cs-CZ" sz="1800" b="1" dirty="0"/>
              <a:t>„Stařiny, ježto v lůně vlasti </a:t>
            </a:r>
            <a:r>
              <a:rPr lang="cs-CZ" sz="1800" b="1" dirty="0" err="1"/>
              <a:t>tytýž</a:t>
            </a:r>
            <a:r>
              <a:rPr lang="cs-CZ" sz="1800" b="1" dirty="0"/>
              <a:t> se vykopávají, umějí sice mluviti ke </a:t>
            </a:r>
            <a:r>
              <a:rPr lang="cs-CZ" sz="1800" b="1" dirty="0" err="1"/>
              <a:t>znateli</a:t>
            </a:r>
            <a:r>
              <a:rPr lang="cs-CZ" sz="1800" b="1" dirty="0"/>
              <a:t>, ale zřídkakdy</a:t>
            </a:r>
          </a:p>
          <a:p>
            <a:pPr marL="0" indent="0">
              <a:buNone/>
              <a:defRPr/>
            </a:pPr>
            <a:r>
              <a:rPr lang="cs-CZ" sz="1800" b="1" dirty="0"/>
              <a:t>           udati mohou věk a původ svůj“ (Palacký 1848).</a:t>
            </a:r>
            <a:endParaRPr lang="cs-CZ" altLang="cs-CZ" sz="1800" dirty="0"/>
          </a:p>
          <a:p>
            <a:pPr>
              <a:buFontTx/>
              <a:buNone/>
              <a:defRPr/>
            </a:pPr>
            <a:r>
              <a:rPr lang="cs-CZ" altLang="cs-CZ" sz="1800" dirty="0"/>
              <a:t>     –  </a:t>
            </a:r>
            <a:r>
              <a:rPr lang="cs-CZ" altLang="cs-CZ" sz="1800" b="1" dirty="0"/>
              <a:t>1842</a:t>
            </a:r>
            <a:r>
              <a:rPr lang="cs-CZ" altLang="cs-CZ" sz="1800" dirty="0"/>
              <a:t>:  dosáhl osamostatnění archeologické sbírky v NM (za kustoda prosadil  Josefa Vojtěcha </a:t>
            </a:r>
            <a:r>
              <a:rPr lang="cs-CZ" altLang="cs-CZ" sz="1800" dirty="0" err="1"/>
              <a:t>Hellicha</a:t>
            </a:r>
            <a:r>
              <a:rPr lang="cs-CZ" altLang="cs-CZ" sz="1800" dirty="0"/>
              <a:t> </a:t>
            </a:r>
          </a:p>
          <a:p>
            <a:pPr>
              <a:buFontTx/>
              <a:buNone/>
              <a:defRPr/>
            </a:pPr>
            <a:r>
              <a:rPr lang="cs-CZ" altLang="cs-CZ" sz="1800" dirty="0"/>
              <a:t>     –  </a:t>
            </a:r>
            <a:r>
              <a:rPr lang="cs-CZ" altLang="cs-CZ" sz="1800" b="1" dirty="0"/>
              <a:t>1843</a:t>
            </a:r>
            <a:r>
              <a:rPr lang="cs-CZ" altLang="cs-CZ" sz="1800" dirty="0"/>
              <a:t>: vznikla první oborová instituce: </a:t>
            </a:r>
            <a:r>
              <a:rPr lang="cs-CZ" altLang="cs-CZ" sz="1800" b="1" dirty="0"/>
              <a:t>Archeologický sbor musejní Společnosti</a:t>
            </a:r>
          </a:p>
          <a:p>
            <a:pPr marL="0" indent="0">
              <a:buNone/>
              <a:defRPr/>
            </a:pPr>
            <a:endParaRPr lang="cs-CZ" altLang="cs-CZ" sz="1800" b="1" dirty="0"/>
          </a:p>
          <a:p>
            <a:pPr>
              <a:defRPr/>
            </a:pPr>
            <a:r>
              <a:rPr lang="cs-CZ" altLang="cs-CZ" sz="2000" b="1" dirty="0">
                <a:solidFill>
                  <a:srgbClr val="FF0000"/>
                </a:solidFill>
              </a:rPr>
              <a:t>Pavel Josef Šafařík</a:t>
            </a:r>
            <a:r>
              <a:rPr lang="cs-CZ" altLang="cs-CZ" sz="2000" dirty="0">
                <a:solidFill>
                  <a:srgbClr val="FF0000"/>
                </a:solidFill>
              </a:rPr>
              <a:t> </a:t>
            </a:r>
            <a:r>
              <a:rPr lang="cs-CZ" altLang="cs-CZ" sz="2000" dirty="0"/>
              <a:t>(1795-1861) </a:t>
            </a:r>
          </a:p>
          <a:p>
            <a:pPr>
              <a:buFontTx/>
              <a:buNone/>
              <a:defRPr/>
            </a:pPr>
            <a:r>
              <a:rPr lang="cs-CZ" altLang="cs-CZ" sz="1800" dirty="0"/>
              <a:t>      –  Slovanské starožitnosti, Praha 1837, 1865. </a:t>
            </a:r>
          </a:p>
          <a:p>
            <a:pPr>
              <a:buFontTx/>
              <a:buNone/>
              <a:defRPr/>
            </a:pPr>
            <a:r>
              <a:rPr lang="cs-CZ" altLang="cs-CZ" sz="1800" dirty="0"/>
              <a:t>      –  </a:t>
            </a:r>
            <a:r>
              <a:rPr lang="cs-CZ" altLang="cs-CZ" sz="1800" b="1" dirty="0"/>
              <a:t>1833:</a:t>
            </a:r>
            <a:r>
              <a:rPr lang="cs-CZ" altLang="cs-CZ" sz="1800" dirty="0"/>
              <a:t> v Praze, redakční práce </a:t>
            </a:r>
          </a:p>
          <a:p>
            <a:pPr>
              <a:buFontTx/>
              <a:buNone/>
              <a:defRPr/>
            </a:pPr>
            <a:r>
              <a:rPr lang="cs-CZ" altLang="cs-CZ" sz="1800" dirty="0"/>
              <a:t>      – </a:t>
            </a:r>
            <a:r>
              <a:rPr lang="cs-CZ" altLang="cs-CZ" sz="1800" b="1" dirty="0"/>
              <a:t>1841:</a:t>
            </a:r>
            <a:r>
              <a:rPr lang="cs-CZ" altLang="cs-CZ" sz="1800" dirty="0"/>
              <a:t> kustod Univerzitní knihovny</a:t>
            </a:r>
          </a:p>
          <a:p>
            <a:pPr>
              <a:buFontTx/>
              <a:buNone/>
              <a:defRPr/>
            </a:pPr>
            <a:r>
              <a:rPr lang="cs-CZ" altLang="cs-CZ" sz="1800" dirty="0"/>
              <a:t>      –  filolog, jazykovědné práce o slovanské historii, kultuře a národopisu</a:t>
            </a:r>
          </a:p>
          <a:p>
            <a:pPr>
              <a:buFontTx/>
              <a:buNone/>
              <a:defRPr/>
            </a:pPr>
            <a:endParaRPr lang="cs-CZ" altLang="cs-CZ" sz="1800" dirty="0"/>
          </a:p>
        </p:txBody>
      </p:sp>
      <p:pic>
        <p:nvPicPr>
          <p:cNvPr id="24580" name="Obrázek 3">
            <a:extLst>
              <a:ext uri="{FF2B5EF4-FFF2-40B4-BE49-F238E27FC236}">
                <a16:creationId xmlns:a16="http://schemas.microsoft.com/office/drawing/2014/main" id="{EF5F1BF9-B608-2704-6452-3D5E2C2B78A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287000" y="775121"/>
            <a:ext cx="1762125"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1" name="Obrázek 2">
            <a:extLst>
              <a:ext uri="{FF2B5EF4-FFF2-40B4-BE49-F238E27FC236}">
                <a16:creationId xmlns:a16="http://schemas.microsoft.com/office/drawing/2014/main" id="{8F848459-C1AB-EB25-75E5-EBCC88E5D357}"/>
              </a:ext>
            </a:extLst>
          </p:cNvPr>
          <p:cNvPicPr>
            <a:picLocks noChangeAspect="1"/>
          </p:cNvPicPr>
          <p:nvPr/>
        </p:nvPicPr>
        <p:blipFill>
          <a:blip r:embed="rId3">
            <a:extLst>
              <a:ext uri="{28A0092B-C50C-407E-A947-70E740481C1C}">
                <a14:useLocalDpi xmlns:a14="http://schemas.microsoft.com/office/drawing/2010/main" val="0"/>
              </a:ext>
            </a:extLst>
          </a:blip>
          <a:srcRect l="23236" r="20799" b="40630"/>
          <a:stretch>
            <a:fillRect/>
          </a:stretch>
        </p:blipFill>
        <p:spPr bwMode="auto">
          <a:xfrm>
            <a:off x="8294063" y="4553576"/>
            <a:ext cx="1603375" cy="216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A40FCAD3-88D4-C2A7-6505-19F01EAA91C6}"/>
              </a:ext>
            </a:extLst>
          </p:cNvPr>
          <p:cNvSpPr>
            <a:spLocks noGrp="1" noChangeArrowheads="1"/>
          </p:cNvSpPr>
          <p:nvPr>
            <p:ph type="title" idx="4294967295"/>
          </p:nvPr>
        </p:nvSpPr>
        <p:spPr>
          <a:xfrm>
            <a:off x="1524000" y="188913"/>
            <a:ext cx="8229600" cy="1143000"/>
          </a:xfrm>
        </p:spPr>
        <p:txBody>
          <a:bodyPr/>
          <a:lstStyle/>
          <a:p>
            <a:pPr eaLnBrk="1" hangingPunct="1"/>
            <a:r>
              <a:rPr lang="cs-CZ" altLang="cs-CZ" sz="3200" b="1" dirty="0">
                <a:solidFill>
                  <a:srgbClr val="FF0000"/>
                </a:solidFill>
              </a:rPr>
              <a:t>                              Jan Erazim </a:t>
            </a:r>
            <a:r>
              <a:rPr lang="cs-CZ" altLang="cs-CZ" sz="3200" b="1" dirty="0" err="1">
                <a:solidFill>
                  <a:srgbClr val="FF0000"/>
                </a:solidFill>
              </a:rPr>
              <a:t>Vocel</a:t>
            </a:r>
            <a:r>
              <a:rPr lang="cs-CZ" altLang="cs-CZ" sz="3200" b="1" dirty="0">
                <a:solidFill>
                  <a:srgbClr val="FF0000"/>
                </a:solidFill>
              </a:rPr>
              <a:t>  </a:t>
            </a:r>
            <a:br>
              <a:rPr lang="cs-CZ" altLang="cs-CZ" sz="3200" b="1" dirty="0">
                <a:solidFill>
                  <a:srgbClr val="FF0000"/>
                </a:solidFill>
              </a:rPr>
            </a:br>
            <a:r>
              <a:rPr lang="cs-CZ" altLang="cs-CZ" sz="3200" b="1" dirty="0">
                <a:solidFill>
                  <a:srgbClr val="FF0000"/>
                </a:solidFill>
              </a:rPr>
              <a:t>                                       </a:t>
            </a:r>
            <a:r>
              <a:rPr lang="cs-CZ" altLang="cs-CZ" sz="2000" b="1" dirty="0"/>
              <a:t>(1803 – 1871)</a:t>
            </a:r>
          </a:p>
        </p:txBody>
      </p:sp>
      <p:sp>
        <p:nvSpPr>
          <p:cNvPr id="11267" name="Rectangle 3">
            <a:extLst>
              <a:ext uri="{FF2B5EF4-FFF2-40B4-BE49-F238E27FC236}">
                <a16:creationId xmlns:a16="http://schemas.microsoft.com/office/drawing/2014/main" id="{AE89CB46-5975-591B-4E36-219926E8DDD3}"/>
              </a:ext>
            </a:extLst>
          </p:cNvPr>
          <p:cNvSpPr>
            <a:spLocks noGrp="1" noChangeArrowheads="1"/>
          </p:cNvSpPr>
          <p:nvPr>
            <p:ph type="body" idx="4294967295"/>
          </p:nvPr>
        </p:nvSpPr>
        <p:spPr>
          <a:xfrm>
            <a:off x="811657" y="1331914"/>
            <a:ext cx="11147461" cy="5526087"/>
          </a:xfrm>
        </p:spPr>
        <p:txBody>
          <a:bodyPr>
            <a:normAutofit lnSpcReduction="10000"/>
          </a:bodyPr>
          <a:lstStyle/>
          <a:p>
            <a:pPr eaLnBrk="1" hangingPunct="1">
              <a:lnSpc>
                <a:spcPct val="90000"/>
              </a:lnSpc>
              <a:defRPr/>
            </a:pPr>
            <a:r>
              <a:rPr lang="cs-CZ" altLang="cs-CZ" sz="2000" b="1" dirty="0">
                <a:solidFill>
                  <a:srgbClr val="FF0000"/>
                </a:solidFill>
              </a:rPr>
              <a:t>1850</a:t>
            </a:r>
            <a:r>
              <a:rPr lang="cs-CZ" altLang="cs-CZ" sz="2000" dirty="0">
                <a:solidFill>
                  <a:srgbClr val="FF0000"/>
                </a:solidFill>
              </a:rPr>
              <a:t>:</a:t>
            </a:r>
            <a:r>
              <a:rPr lang="cs-CZ" altLang="cs-CZ" sz="2000" dirty="0"/>
              <a:t>   první český mimořádný prof. archeologie a dějin umění na </a:t>
            </a:r>
            <a:r>
              <a:rPr lang="cs-CZ" sz="2000" dirty="0"/>
              <a:t>Karlo-Ferdinandově univerzitě</a:t>
            </a:r>
          </a:p>
          <a:p>
            <a:pPr marL="0" indent="0">
              <a:buNone/>
              <a:defRPr/>
            </a:pPr>
            <a:r>
              <a:rPr lang="cs-CZ" altLang="cs-CZ" sz="2000" dirty="0"/>
              <a:t>                 studium a výuka archeologie „křesťanské“ – po jeho smrti zaniklo</a:t>
            </a:r>
          </a:p>
          <a:p>
            <a:pPr marL="0" indent="0">
              <a:buNone/>
              <a:defRPr/>
            </a:pPr>
            <a:r>
              <a:rPr lang="cs-CZ" altLang="cs-CZ" sz="2000" dirty="0"/>
              <a:t>                 10: stol.  </a:t>
            </a:r>
            <a:r>
              <a:rPr lang="cs-CZ" altLang="cs-CZ" sz="2000" b="1" dirty="0"/>
              <a:t>česká archeologie křesťanská </a:t>
            </a:r>
            <a:endParaRPr lang="cs-CZ" altLang="cs-CZ" sz="2000" dirty="0"/>
          </a:p>
          <a:p>
            <a:pPr marL="0" indent="0">
              <a:buNone/>
              <a:defRPr/>
            </a:pPr>
            <a:endParaRPr lang="cs-CZ" altLang="cs-CZ" sz="2000" dirty="0"/>
          </a:p>
          <a:p>
            <a:pPr eaLnBrk="1" hangingPunct="1">
              <a:lnSpc>
                <a:spcPct val="90000"/>
              </a:lnSpc>
              <a:defRPr/>
            </a:pPr>
            <a:r>
              <a:rPr lang="cs-CZ" altLang="cs-CZ" sz="2000" b="1" dirty="0">
                <a:solidFill>
                  <a:srgbClr val="FF0000"/>
                </a:solidFill>
              </a:rPr>
              <a:t>1854</a:t>
            </a:r>
            <a:r>
              <a:rPr lang="cs-CZ" altLang="cs-CZ" sz="2000" dirty="0">
                <a:solidFill>
                  <a:srgbClr val="FF0000"/>
                </a:solidFill>
              </a:rPr>
              <a:t>:</a:t>
            </a:r>
            <a:r>
              <a:rPr lang="cs-CZ" altLang="cs-CZ" sz="2000" dirty="0"/>
              <a:t>   založil časopis Památky archeologické (PA)</a:t>
            </a:r>
          </a:p>
          <a:p>
            <a:pPr marL="0" indent="0">
              <a:buNone/>
              <a:defRPr/>
            </a:pPr>
            <a:endParaRPr lang="cs-CZ" altLang="cs-CZ" sz="2000" dirty="0"/>
          </a:p>
          <a:p>
            <a:pPr eaLnBrk="1" hangingPunct="1">
              <a:lnSpc>
                <a:spcPct val="90000"/>
              </a:lnSpc>
              <a:defRPr/>
            </a:pPr>
            <a:r>
              <a:rPr lang="cs-CZ" altLang="cs-CZ" sz="2000" dirty="0"/>
              <a:t>Jako první definoval </a:t>
            </a:r>
            <a:r>
              <a:rPr lang="cs-CZ" altLang="cs-CZ" sz="2000" b="1" dirty="0"/>
              <a:t>Program středověké archeologie</a:t>
            </a:r>
            <a:r>
              <a:rPr lang="cs-CZ" altLang="cs-CZ" sz="2000" dirty="0"/>
              <a:t>: </a:t>
            </a:r>
            <a:endParaRPr lang="cs-CZ" altLang="cs-CZ" sz="2000" b="1" dirty="0"/>
          </a:p>
          <a:p>
            <a:pPr marL="0" indent="0">
              <a:buNone/>
              <a:defRPr/>
            </a:pPr>
            <a:r>
              <a:rPr lang="cs-CZ" altLang="cs-CZ" sz="2000" dirty="0"/>
              <a:t>     </a:t>
            </a:r>
            <a:r>
              <a:rPr lang="cs-CZ" altLang="cs-CZ" sz="1800" dirty="0"/>
              <a:t>„Účel české archeologie křesťanského věku jest, pomocí starobylých památek</a:t>
            </a:r>
          </a:p>
          <a:p>
            <a:pPr marL="0" indent="0">
              <a:buNone/>
              <a:defRPr/>
            </a:pPr>
            <a:r>
              <a:rPr lang="cs-CZ" altLang="cs-CZ" sz="1800" dirty="0"/>
              <a:t>      utvořiti pravdivý obraz života Čechův ve středním věku“.  </a:t>
            </a:r>
          </a:p>
          <a:p>
            <a:pPr marL="0" indent="0">
              <a:buNone/>
              <a:defRPr/>
            </a:pPr>
            <a:r>
              <a:rPr lang="cs-CZ" altLang="cs-CZ" sz="1800" dirty="0"/>
              <a:t>      Česká archeologie křesťanského věku, ČNM, XXIV, 1850, 541-555. </a:t>
            </a:r>
          </a:p>
          <a:p>
            <a:pPr marL="0" indent="0">
              <a:buNone/>
              <a:defRPr/>
            </a:pPr>
            <a:endParaRPr lang="cs-CZ" altLang="cs-CZ" sz="2000" dirty="0"/>
          </a:p>
          <a:p>
            <a:pPr>
              <a:defRPr/>
            </a:pPr>
            <a:r>
              <a:rPr lang="cs-CZ" altLang="cs-CZ" sz="2000" dirty="0"/>
              <a:t>1866-1868:  Pravěk země české </a:t>
            </a:r>
          </a:p>
          <a:p>
            <a:pPr marL="0" indent="0">
              <a:buNone/>
              <a:defRPr/>
            </a:pPr>
            <a:r>
              <a:rPr lang="cs-CZ" altLang="cs-CZ" sz="2000" dirty="0"/>
              <a:t>                         – protipól Šafaříkových Starožitností </a:t>
            </a:r>
          </a:p>
          <a:p>
            <a:pPr marL="0" indent="0">
              <a:buNone/>
              <a:defRPr/>
            </a:pPr>
            <a:r>
              <a:rPr lang="cs-CZ" altLang="cs-CZ" sz="2000" dirty="0"/>
              <a:t>                         – kmenové uspořádání Čech (hradiště přiřazoval ke kmenům)</a:t>
            </a:r>
          </a:p>
          <a:p>
            <a:pPr eaLnBrk="1" hangingPunct="1">
              <a:lnSpc>
                <a:spcPct val="90000"/>
              </a:lnSpc>
              <a:defRPr/>
            </a:pPr>
            <a:endParaRPr lang="cs-CZ" altLang="cs-CZ" sz="2000" dirty="0"/>
          </a:p>
        </p:txBody>
      </p:sp>
      <p:pic>
        <p:nvPicPr>
          <p:cNvPr id="25604" name="Picture 5" descr="220px-Jan_Vil%C3%ADmek_-_Jan_Erazim_Vocel">
            <a:hlinkClick r:id="rId2"/>
            <a:extLst>
              <a:ext uri="{FF2B5EF4-FFF2-40B4-BE49-F238E27FC236}">
                <a16:creationId xmlns:a16="http://schemas.microsoft.com/office/drawing/2014/main" id="{752E7B5E-CE13-F25C-D6B6-72AE78848A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11474" y="2382596"/>
            <a:ext cx="1981200" cy="293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5">
            <a:extLst>
              <a:ext uri="{FF2B5EF4-FFF2-40B4-BE49-F238E27FC236}">
                <a16:creationId xmlns:a16="http://schemas.microsoft.com/office/drawing/2014/main" id="{C9392D23-5DF4-F640-8996-8E6EB2D8BA1D}"/>
              </a:ext>
            </a:extLst>
          </p:cNvPr>
          <p:cNvSpPr>
            <a:spLocks noGrp="1" noChangeArrowheads="1"/>
          </p:cNvSpPr>
          <p:nvPr>
            <p:ph idx="1"/>
          </p:nvPr>
        </p:nvSpPr>
        <p:spPr>
          <a:xfrm>
            <a:off x="503433" y="609600"/>
            <a:ext cx="12133779" cy="6248400"/>
          </a:xfrm>
        </p:spPr>
        <p:txBody>
          <a:bodyPr>
            <a:normAutofit/>
          </a:bodyPr>
          <a:lstStyle/>
          <a:p>
            <a:pPr>
              <a:defRPr/>
            </a:pPr>
            <a:r>
              <a:rPr lang="cs-CZ" altLang="cs-CZ" sz="1800" b="1" dirty="0">
                <a:solidFill>
                  <a:srgbClr val="FF0000"/>
                </a:solidFill>
              </a:rPr>
              <a:t>Antonín Boček</a:t>
            </a:r>
            <a:r>
              <a:rPr lang="cs-CZ" altLang="cs-CZ" sz="1800" dirty="0">
                <a:solidFill>
                  <a:srgbClr val="FF0000"/>
                </a:solidFill>
              </a:rPr>
              <a:t> </a:t>
            </a:r>
            <a:r>
              <a:rPr lang="cs-CZ" altLang="cs-CZ" sz="1800" dirty="0"/>
              <a:t>(1802-1847) – archivář a historik, vydávání kodexu (s padělky)</a:t>
            </a:r>
          </a:p>
          <a:p>
            <a:pPr>
              <a:buFontTx/>
              <a:buNone/>
              <a:defRPr/>
            </a:pPr>
            <a:r>
              <a:rPr lang="cs-CZ" altLang="cs-CZ" sz="1800" dirty="0"/>
              <a:t>                                                       –  vydávání tzv. moravského diplomatáře:  </a:t>
            </a:r>
            <a:r>
              <a:rPr lang="cs-CZ" altLang="cs-CZ" sz="1800" dirty="0" err="1"/>
              <a:t>Codex</a:t>
            </a:r>
            <a:r>
              <a:rPr lang="cs-CZ" altLang="cs-CZ" sz="1800" dirty="0"/>
              <a:t> </a:t>
            </a:r>
            <a:r>
              <a:rPr lang="cs-CZ" altLang="cs-CZ" sz="1800" dirty="0" err="1"/>
              <a:t>diplomaticus</a:t>
            </a:r>
            <a:r>
              <a:rPr lang="cs-CZ" altLang="cs-CZ" sz="1800" dirty="0"/>
              <a:t> et </a:t>
            </a:r>
            <a:r>
              <a:rPr lang="cs-CZ" altLang="cs-CZ" sz="1800" dirty="0" err="1"/>
              <a:t>epistolaris</a:t>
            </a:r>
            <a:r>
              <a:rPr lang="cs-CZ" altLang="cs-CZ" sz="1800" dirty="0"/>
              <a:t> </a:t>
            </a:r>
            <a:r>
              <a:rPr lang="cs-CZ" altLang="cs-CZ" sz="1800" dirty="0" err="1"/>
              <a:t>Moraviae</a:t>
            </a:r>
            <a:r>
              <a:rPr lang="cs-CZ" altLang="cs-CZ" sz="1800" dirty="0"/>
              <a:t> (CDM) </a:t>
            </a:r>
          </a:p>
          <a:p>
            <a:pPr>
              <a:buFontTx/>
              <a:buNone/>
              <a:defRPr/>
            </a:pPr>
            <a:endParaRPr lang="cs-CZ" altLang="cs-CZ" sz="1800" dirty="0"/>
          </a:p>
          <a:p>
            <a:pPr>
              <a:defRPr/>
            </a:pPr>
            <a:r>
              <a:rPr lang="cs-CZ" altLang="cs-CZ" sz="1800" b="1" dirty="0">
                <a:solidFill>
                  <a:srgbClr val="FF0000"/>
                </a:solidFill>
              </a:rPr>
              <a:t>Karel J. Erben</a:t>
            </a:r>
            <a:r>
              <a:rPr lang="cs-CZ" altLang="cs-CZ" sz="1800" dirty="0">
                <a:solidFill>
                  <a:srgbClr val="FF0000"/>
                </a:solidFill>
              </a:rPr>
              <a:t> </a:t>
            </a:r>
            <a:r>
              <a:rPr lang="cs-CZ" altLang="cs-CZ" sz="1800" dirty="0"/>
              <a:t>(1811-1870)  – archivář města Prahy, vydal první svazek kodexu: </a:t>
            </a:r>
            <a:r>
              <a:rPr lang="cs-CZ" altLang="cs-CZ" sz="1800" dirty="0" err="1"/>
              <a:t>Regesta</a:t>
            </a:r>
            <a:r>
              <a:rPr lang="cs-CZ" altLang="cs-CZ" sz="1800" dirty="0"/>
              <a:t> </a:t>
            </a:r>
            <a:r>
              <a:rPr lang="cs-CZ" altLang="cs-CZ" sz="1800" dirty="0" err="1"/>
              <a:t>diplomatica</a:t>
            </a:r>
            <a:r>
              <a:rPr lang="cs-CZ" altLang="cs-CZ" sz="1800" dirty="0"/>
              <a:t> </a:t>
            </a:r>
            <a:r>
              <a:rPr lang="cs-CZ" altLang="cs-CZ" sz="1800" dirty="0" err="1"/>
              <a:t>nec</a:t>
            </a:r>
            <a:r>
              <a:rPr lang="cs-CZ" altLang="cs-CZ" sz="1800" dirty="0"/>
              <a:t> non </a:t>
            </a:r>
            <a:r>
              <a:rPr lang="cs-CZ" altLang="cs-CZ" sz="1800" dirty="0" err="1"/>
              <a:t>epistolaria</a:t>
            </a:r>
            <a:r>
              <a:rPr lang="cs-CZ" altLang="cs-CZ" sz="1800" dirty="0"/>
              <a:t> </a:t>
            </a:r>
          </a:p>
          <a:p>
            <a:pPr>
              <a:buFontTx/>
              <a:buNone/>
              <a:defRPr/>
            </a:pPr>
            <a:r>
              <a:rPr lang="cs-CZ" altLang="cs-CZ" sz="1800" dirty="0"/>
              <a:t>                                                                                                                                                </a:t>
            </a:r>
            <a:r>
              <a:rPr lang="cs-CZ" altLang="cs-CZ" sz="1800" dirty="0" err="1"/>
              <a:t>Bohemiae</a:t>
            </a:r>
            <a:r>
              <a:rPr lang="cs-CZ" altLang="cs-CZ" sz="1800" dirty="0"/>
              <a:t> et </a:t>
            </a:r>
            <a:r>
              <a:rPr lang="cs-CZ" altLang="cs-CZ" sz="1800" dirty="0" err="1"/>
              <a:t>Moraviae</a:t>
            </a:r>
            <a:r>
              <a:rPr lang="cs-CZ" altLang="cs-CZ" sz="1800" dirty="0"/>
              <a:t> </a:t>
            </a:r>
          </a:p>
          <a:p>
            <a:pPr>
              <a:buFontTx/>
              <a:buNone/>
              <a:defRPr/>
            </a:pPr>
            <a:endParaRPr lang="cs-CZ" altLang="cs-CZ" sz="1800" dirty="0"/>
          </a:p>
          <a:p>
            <a:pPr>
              <a:defRPr/>
            </a:pPr>
            <a:r>
              <a:rPr lang="cs-CZ" altLang="cs-CZ" sz="1800" b="1" dirty="0"/>
              <a:t>konec 60. l. 19. stol</a:t>
            </a:r>
            <a:r>
              <a:rPr lang="cs-CZ" altLang="cs-CZ" sz="1800" dirty="0"/>
              <a:t>.  – průmyslová revoluce:  přírodní vědy byly pro exaktnost (vědeckost) příkladem pro vědy humanitní </a:t>
            </a:r>
          </a:p>
          <a:p>
            <a:pPr marL="0" indent="0">
              <a:buNone/>
              <a:defRPr/>
            </a:pPr>
            <a:r>
              <a:rPr lang="cs-CZ" sz="1800" dirty="0"/>
              <a:t>                                          –  dějiny </a:t>
            </a:r>
            <a:r>
              <a:rPr lang="cs-CZ" altLang="cs-CZ" sz="1800" dirty="0"/>
              <a:t>chápány jako proces obdobný procesům přírodním </a:t>
            </a:r>
          </a:p>
          <a:p>
            <a:pPr marL="0" indent="0">
              <a:buNone/>
              <a:defRPr/>
            </a:pPr>
            <a:endParaRPr lang="cs-CZ" altLang="cs-CZ" sz="1800" dirty="0"/>
          </a:p>
          <a:p>
            <a:pPr>
              <a:defRPr/>
            </a:pPr>
            <a:r>
              <a:rPr lang="cs-CZ" sz="1800" b="1" dirty="0">
                <a:solidFill>
                  <a:srgbClr val="FF0000"/>
                </a:solidFill>
              </a:rPr>
              <a:t>Pozitivismus </a:t>
            </a:r>
            <a:r>
              <a:rPr lang="cs-CZ" sz="1800" dirty="0"/>
              <a:t> –  filosofický směr, který překonal romantický historismus </a:t>
            </a:r>
          </a:p>
          <a:p>
            <a:pPr marL="0" indent="0">
              <a:buNone/>
              <a:defRPr/>
            </a:pPr>
            <a:r>
              <a:rPr lang="cs-CZ" sz="1800" dirty="0"/>
              <a:t>                            –  založen na vědeckém (objektivním) přístupu ke zkoumání minulosti </a:t>
            </a:r>
          </a:p>
          <a:p>
            <a:pPr marL="0" indent="0">
              <a:buNone/>
              <a:defRPr/>
            </a:pPr>
            <a:r>
              <a:rPr lang="cs-CZ" altLang="cs-CZ" sz="1800" dirty="0"/>
              <a:t>                            –  znakem vědeckosti věcnost:   historik konstatuje, popisuje, nehodnotí</a:t>
            </a:r>
            <a:endParaRPr lang="cs-CZ" sz="1800" dirty="0"/>
          </a:p>
          <a:p>
            <a:pPr marL="0" indent="0">
              <a:buNone/>
              <a:defRPr/>
            </a:pPr>
            <a:r>
              <a:rPr lang="cs-CZ" altLang="cs-CZ" sz="1800" dirty="0"/>
              <a:t>                            –  důraz na prameny:   </a:t>
            </a:r>
            <a:r>
              <a:rPr lang="cs-CZ" altLang="cs-CZ" sz="1800" b="1" dirty="0"/>
              <a:t>ad </a:t>
            </a:r>
            <a:r>
              <a:rPr lang="cs-CZ" altLang="cs-CZ" sz="1800" b="1" dirty="0" err="1"/>
              <a:t>fontes</a:t>
            </a:r>
            <a:r>
              <a:rPr lang="cs-CZ" altLang="cs-CZ" sz="1800" b="1" dirty="0"/>
              <a:t> </a:t>
            </a:r>
          </a:p>
          <a:p>
            <a:pPr marL="0" indent="0">
              <a:buNone/>
              <a:defRPr/>
            </a:pPr>
            <a:r>
              <a:rPr lang="cs-CZ" altLang="cs-CZ" sz="1800" dirty="0"/>
              <a:t>                            –  písemné i hmotné památky objektem vědeckého výzkumu </a:t>
            </a:r>
          </a:p>
          <a:p>
            <a:pPr marL="0" indent="0">
              <a:buNone/>
              <a:defRPr/>
            </a:pPr>
            <a:r>
              <a:rPr lang="cs-CZ" altLang="cs-CZ" sz="1800" dirty="0"/>
              <a:t>                            –  </a:t>
            </a:r>
            <a:r>
              <a:rPr lang="cs-CZ" altLang="cs-CZ" sz="1800" b="1" dirty="0"/>
              <a:t>přínos:</a:t>
            </a:r>
            <a:r>
              <a:rPr lang="cs-CZ" altLang="cs-CZ" sz="1800" dirty="0"/>
              <a:t>   fakta a jejich kritika byly součástí historické metody</a:t>
            </a:r>
          </a:p>
          <a:p>
            <a:pPr marL="0" indent="0">
              <a:buNone/>
              <a:defRPr/>
            </a:pPr>
            <a:endParaRPr lang="cs-CZ" altLang="cs-CZ" sz="1800" dirty="0"/>
          </a:p>
          <a:p>
            <a:pPr>
              <a:defRPr/>
            </a:pPr>
            <a:endParaRPr lang="cs-CZ" altLang="cs-CZ" sz="1800" dirty="0"/>
          </a:p>
          <a:p>
            <a:pPr>
              <a:defRPr/>
            </a:pPr>
            <a:endParaRPr lang="cs-CZ" altLang="cs-CZ" sz="1800" dirty="0"/>
          </a:p>
          <a:p>
            <a:pPr>
              <a:defRPr/>
            </a:pPr>
            <a:endParaRPr lang="cs-CZ" altLang="cs-CZ" sz="180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Nadpis 1">
            <a:extLst>
              <a:ext uri="{FF2B5EF4-FFF2-40B4-BE49-F238E27FC236}">
                <a16:creationId xmlns:a16="http://schemas.microsoft.com/office/drawing/2014/main" id="{94B9277D-81AA-FE70-5C54-CD7174723DBD}"/>
              </a:ext>
            </a:extLst>
          </p:cNvPr>
          <p:cNvSpPr>
            <a:spLocks noGrp="1" noChangeArrowheads="1"/>
          </p:cNvSpPr>
          <p:nvPr>
            <p:ph type="title"/>
          </p:nvPr>
        </p:nvSpPr>
        <p:spPr>
          <a:xfrm>
            <a:off x="1981200" y="76200"/>
            <a:ext cx="8229600" cy="1143000"/>
          </a:xfrm>
        </p:spPr>
        <p:txBody>
          <a:bodyPr/>
          <a:lstStyle/>
          <a:p>
            <a:r>
              <a:rPr lang="cs-CZ" altLang="cs-CZ" sz="3200" b="1" dirty="0">
                <a:solidFill>
                  <a:srgbClr val="FF0000"/>
                </a:solidFill>
              </a:rPr>
              <a:t>                               Pozitivismus</a:t>
            </a:r>
          </a:p>
        </p:txBody>
      </p:sp>
      <p:sp>
        <p:nvSpPr>
          <p:cNvPr id="3" name="Zástupný symbol pro obsah 2">
            <a:extLst>
              <a:ext uri="{FF2B5EF4-FFF2-40B4-BE49-F238E27FC236}">
                <a16:creationId xmlns:a16="http://schemas.microsoft.com/office/drawing/2014/main" id="{5233CC69-FDB5-F474-ACF7-92B5BACE1EE1}"/>
              </a:ext>
            </a:extLst>
          </p:cNvPr>
          <p:cNvSpPr>
            <a:spLocks noGrp="1"/>
          </p:cNvSpPr>
          <p:nvPr>
            <p:ph idx="1"/>
          </p:nvPr>
        </p:nvSpPr>
        <p:spPr>
          <a:xfrm>
            <a:off x="657546" y="1371600"/>
            <a:ext cx="11534453" cy="5486400"/>
          </a:xfrm>
        </p:spPr>
        <p:txBody>
          <a:bodyPr>
            <a:normAutofit/>
          </a:bodyPr>
          <a:lstStyle/>
          <a:p>
            <a:pPr>
              <a:defRPr/>
            </a:pPr>
            <a:r>
              <a:rPr lang="cs-CZ" sz="1800" b="1" dirty="0">
                <a:solidFill>
                  <a:srgbClr val="FF0000"/>
                </a:solidFill>
              </a:rPr>
              <a:t>Archeologie</a:t>
            </a:r>
            <a:r>
              <a:rPr lang="cs-CZ" sz="1800" dirty="0">
                <a:solidFill>
                  <a:srgbClr val="FF0000"/>
                </a:solidFill>
              </a:rPr>
              <a:t> </a:t>
            </a:r>
            <a:r>
              <a:rPr lang="cs-CZ" sz="1800" dirty="0"/>
              <a:t> –   revidovala dosavadní přístup k pramenům a způsobu jejich získávání i zpracovávání</a:t>
            </a:r>
          </a:p>
          <a:p>
            <a:pPr marL="0" indent="0">
              <a:buNone/>
              <a:defRPr/>
            </a:pPr>
            <a:r>
              <a:rPr lang="cs-CZ" sz="1800" dirty="0"/>
              <a:t>                            –   začala spolupracovat s jinými obory (genealogie, antropologie)</a:t>
            </a:r>
          </a:p>
          <a:p>
            <a:pPr marL="0" indent="0">
              <a:buNone/>
              <a:defRPr/>
            </a:pPr>
            <a:r>
              <a:rPr lang="cs-CZ" altLang="cs-CZ" sz="1800" dirty="0"/>
              <a:t>                            –   profilovala se jako společenskovědní disciplína</a:t>
            </a:r>
          </a:p>
          <a:p>
            <a:pPr marL="0" indent="0">
              <a:buNone/>
              <a:defRPr/>
            </a:pPr>
            <a:endParaRPr lang="cs-CZ" sz="1800" dirty="0"/>
          </a:p>
          <a:p>
            <a:pPr>
              <a:defRPr/>
            </a:pPr>
            <a:r>
              <a:rPr lang="cs-CZ" altLang="cs-CZ" sz="1800" b="1" dirty="0">
                <a:solidFill>
                  <a:srgbClr val="FF0000"/>
                </a:solidFill>
              </a:rPr>
              <a:t>Metoda</a:t>
            </a:r>
            <a:r>
              <a:rPr lang="cs-CZ" altLang="cs-CZ" sz="1800" dirty="0"/>
              <a:t>  –  přechod od srovnávací (komparační) metody k chronologicko-typologické systematice </a:t>
            </a:r>
          </a:p>
          <a:p>
            <a:pPr marL="0" indent="0">
              <a:buNone/>
              <a:defRPr/>
            </a:pPr>
            <a:r>
              <a:rPr lang="cs-CZ" altLang="cs-CZ" sz="1800" dirty="0"/>
              <a:t>                         (tvary předmětů typické pro určitá období a území)                    </a:t>
            </a:r>
          </a:p>
          <a:p>
            <a:pPr marL="0" indent="0">
              <a:buNone/>
              <a:defRPr/>
            </a:pPr>
            <a:r>
              <a:rPr lang="cs-CZ" altLang="cs-CZ" sz="1800" dirty="0"/>
              <a:t>                    –  hmotná kultura pojímána jako evoluce (vývoj) věcí </a:t>
            </a:r>
          </a:p>
          <a:p>
            <a:pPr marL="0" indent="0">
              <a:buNone/>
              <a:defRPr/>
            </a:pPr>
            <a:r>
              <a:rPr lang="cs-CZ" altLang="cs-CZ" sz="1800" dirty="0"/>
              <a:t>                    –  dějiny jako sled typů a tvarů v čase a prostoru (pravěká archeologie)  </a:t>
            </a:r>
          </a:p>
          <a:p>
            <a:pPr marL="0" indent="0">
              <a:buNone/>
              <a:defRPr/>
            </a:pPr>
            <a:endParaRPr lang="cs-CZ" sz="1800" dirty="0"/>
          </a:p>
          <a:p>
            <a:pPr>
              <a:defRPr/>
            </a:pPr>
            <a:r>
              <a:rPr lang="cs-CZ" sz="1800" b="1" dirty="0"/>
              <a:t>Historicko-srovnávací:    </a:t>
            </a:r>
            <a:r>
              <a:rPr lang="cs-CZ" sz="1800" dirty="0"/>
              <a:t>hledání společného původu kulturních jevů </a:t>
            </a:r>
            <a:endParaRPr lang="cs-CZ" sz="1800" b="1" dirty="0"/>
          </a:p>
          <a:p>
            <a:pPr>
              <a:defRPr/>
            </a:pPr>
            <a:r>
              <a:rPr lang="cs-CZ" sz="1800" b="1" dirty="0"/>
              <a:t>Kulturně-historická:   </a:t>
            </a:r>
            <a:r>
              <a:rPr lang="cs-CZ" sz="1800" dirty="0"/>
              <a:t>historie jako zákonitý proces ovlivňuje chování člověka</a:t>
            </a:r>
          </a:p>
          <a:p>
            <a:pPr>
              <a:defRPr/>
            </a:pPr>
            <a:r>
              <a:rPr lang="cs-CZ" sz="1800" b="1" dirty="0"/>
              <a:t>Metoda induktivní:   </a:t>
            </a:r>
            <a:r>
              <a:rPr lang="cs-CZ" sz="1800" dirty="0"/>
              <a:t>empirické studium jevů od jednotlivých faktů ke zobecnění</a:t>
            </a:r>
          </a:p>
          <a:p>
            <a:pPr>
              <a:defRPr/>
            </a:pPr>
            <a:r>
              <a:rPr lang="cs-CZ" sz="1800" b="1" dirty="0"/>
              <a:t>Metoda typologická:   </a:t>
            </a:r>
            <a:r>
              <a:rPr lang="cs-CZ" sz="1800" dirty="0"/>
              <a:t>analýza hmotných pramenů založena na vývoji tvaru a výzdoby v čase</a:t>
            </a:r>
          </a:p>
          <a:p>
            <a:pPr marL="0" indent="0">
              <a:buNone/>
              <a:defRPr/>
            </a:pPr>
            <a:r>
              <a:rPr lang="cs-CZ" sz="1800" dirty="0"/>
              <a:t>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562BDEA4-963A-E56A-3A47-CF85C9C7A17D}"/>
              </a:ext>
            </a:extLst>
          </p:cNvPr>
          <p:cNvSpPr>
            <a:spLocks noGrp="1" noChangeArrowheads="1"/>
          </p:cNvSpPr>
          <p:nvPr>
            <p:ph type="title" idx="4294967295"/>
          </p:nvPr>
        </p:nvSpPr>
        <p:spPr>
          <a:xfrm>
            <a:off x="1992313" y="0"/>
            <a:ext cx="8229600" cy="1143000"/>
          </a:xfrm>
        </p:spPr>
        <p:txBody>
          <a:bodyPr/>
          <a:lstStyle/>
          <a:p>
            <a:pPr eaLnBrk="1" hangingPunct="1"/>
            <a:r>
              <a:rPr lang="cs-CZ" altLang="cs-CZ" sz="3200" b="1" dirty="0">
                <a:solidFill>
                  <a:srgbClr val="FF0000"/>
                </a:solidFill>
              </a:rPr>
              <a:t>                                   Středověk</a:t>
            </a:r>
          </a:p>
        </p:txBody>
      </p:sp>
      <p:sp>
        <p:nvSpPr>
          <p:cNvPr id="7171" name="Rectangle 3">
            <a:extLst>
              <a:ext uri="{FF2B5EF4-FFF2-40B4-BE49-F238E27FC236}">
                <a16:creationId xmlns:a16="http://schemas.microsoft.com/office/drawing/2014/main" id="{5FA61A76-281F-1846-A58D-D14046E0BD77}"/>
              </a:ext>
            </a:extLst>
          </p:cNvPr>
          <p:cNvSpPr>
            <a:spLocks noGrp="1" noChangeArrowheads="1"/>
          </p:cNvSpPr>
          <p:nvPr>
            <p:ph type="body" idx="4294967295"/>
          </p:nvPr>
        </p:nvSpPr>
        <p:spPr>
          <a:xfrm>
            <a:off x="606175" y="990600"/>
            <a:ext cx="11585826" cy="5867400"/>
          </a:xfrm>
        </p:spPr>
        <p:txBody>
          <a:bodyPr>
            <a:normAutofit fontScale="92500" lnSpcReduction="10000"/>
          </a:bodyPr>
          <a:lstStyle/>
          <a:p>
            <a:pPr eaLnBrk="1" hangingPunct="1">
              <a:lnSpc>
                <a:spcPct val="80000"/>
              </a:lnSpc>
              <a:defRPr/>
            </a:pPr>
            <a:r>
              <a:rPr lang="cs-CZ" altLang="cs-CZ" sz="1900" b="1" dirty="0">
                <a:solidFill>
                  <a:srgbClr val="FF0000"/>
                </a:solidFill>
              </a:rPr>
              <a:t>14. stol.</a:t>
            </a:r>
            <a:r>
              <a:rPr lang="cs-CZ" altLang="cs-CZ" sz="1900" b="1" dirty="0"/>
              <a:t>:  </a:t>
            </a:r>
            <a:r>
              <a:rPr lang="cs-CZ" altLang="cs-CZ" sz="1900" dirty="0"/>
              <a:t>termín jako první použil italský básník </a:t>
            </a:r>
            <a:r>
              <a:rPr lang="cs-CZ" altLang="cs-CZ" sz="1900" b="1" dirty="0">
                <a:solidFill>
                  <a:srgbClr val="FF0000"/>
                </a:solidFill>
              </a:rPr>
              <a:t>Francesco</a:t>
            </a:r>
            <a:r>
              <a:rPr lang="cs-CZ" altLang="cs-CZ" sz="1900" dirty="0">
                <a:solidFill>
                  <a:srgbClr val="FF0000"/>
                </a:solidFill>
              </a:rPr>
              <a:t> </a:t>
            </a:r>
            <a:r>
              <a:rPr lang="cs-CZ" altLang="cs-CZ" sz="1900" b="1" dirty="0" err="1">
                <a:solidFill>
                  <a:srgbClr val="FF0000"/>
                </a:solidFill>
              </a:rPr>
              <a:t>Petrarka</a:t>
            </a:r>
            <a:r>
              <a:rPr lang="cs-CZ" altLang="cs-CZ" sz="1900" b="1" dirty="0">
                <a:solidFill>
                  <a:srgbClr val="FF0000"/>
                </a:solidFill>
              </a:rPr>
              <a:t> </a:t>
            </a:r>
            <a:r>
              <a:rPr lang="cs-CZ" altLang="cs-CZ" sz="1900" dirty="0"/>
              <a:t>(1304 – 1374)</a:t>
            </a:r>
          </a:p>
          <a:p>
            <a:pPr marL="0" indent="0" eaLnBrk="1" hangingPunct="1">
              <a:lnSpc>
                <a:spcPct val="80000"/>
              </a:lnSpc>
              <a:buNone/>
              <a:defRPr/>
            </a:pPr>
            <a:r>
              <a:rPr lang="cs-CZ" altLang="cs-CZ" sz="1900" dirty="0"/>
              <a:t>                      „temný středověk“ –  doba úpadku ve srovnání s antikou (literatura)</a:t>
            </a:r>
          </a:p>
          <a:p>
            <a:pPr eaLnBrk="1" hangingPunct="1">
              <a:lnSpc>
                <a:spcPct val="80000"/>
              </a:lnSpc>
              <a:defRPr/>
            </a:pPr>
            <a:endParaRPr lang="cs-CZ" altLang="cs-CZ" sz="1900" dirty="0"/>
          </a:p>
          <a:p>
            <a:pPr eaLnBrk="1" hangingPunct="1">
              <a:lnSpc>
                <a:spcPct val="80000"/>
              </a:lnSpc>
              <a:defRPr/>
            </a:pPr>
            <a:r>
              <a:rPr lang="cs-CZ" altLang="cs-CZ" sz="1900" b="1" dirty="0">
                <a:solidFill>
                  <a:srgbClr val="FF0000"/>
                </a:solidFill>
              </a:rPr>
              <a:t>15. stol.  </a:t>
            </a:r>
            <a:r>
              <a:rPr lang="cs-CZ" altLang="cs-CZ" sz="1900" dirty="0"/>
              <a:t>–  termín převzali florentští básníci, filosofové a moralisté </a:t>
            </a:r>
          </a:p>
          <a:p>
            <a:pPr marL="0" indent="0">
              <a:lnSpc>
                <a:spcPct val="80000"/>
              </a:lnSpc>
              <a:buNone/>
              <a:defRPr/>
            </a:pPr>
            <a:r>
              <a:rPr lang="cs-CZ" altLang="cs-CZ" sz="1900" dirty="0"/>
              <a:t>                     –  humanisté:  kladli důraz na lidské schopnosti a morální hodnoty </a:t>
            </a:r>
          </a:p>
          <a:p>
            <a:pPr marL="0" indent="0">
              <a:lnSpc>
                <a:spcPct val="80000"/>
              </a:lnSpc>
              <a:buNone/>
              <a:defRPr/>
            </a:pPr>
            <a:r>
              <a:rPr lang="cs-CZ" altLang="cs-CZ" sz="1900" dirty="0"/>
              <a:t>                     –  </a:t>
            </a:r>
            <a:r>
              <a:rPr lang="cs-CZ" altLang="cs-CZ" sz="1900" b="1" dirty="0">
                <a:solidFill>
                  <a:srgbClr val="FF0000"/>
                </a:solidFill>
              </a:rPr>
              <a:t>1469:</a:t>
            </a:r>
            <a:r>
              <a:rPr lang="cs-CZ" altLang="cs-CZ" sz="1900" dirty="0">
                <a:solidFill>
                  <a:srgbClr val="FF0000"/>
                </a:solidFill>
              </a:rPr>
              <a:t>  </a:t>
            </a:r>
            <a:r>
              <a:rPr lang="cs-CZ" altLang="cs-CZ" sz="1900" b="1" dirty="0">
                <a:solidFill>
                  <a:srgbClr val="FF0000"/>
                </a:solidFill>
              </a:rPr>
              <a:t>Giovanni Andrey  </a:t>
            </a:r>
            <a:r>
              <a:rPr lang="cs-CZ" altLang="cs-CZ" sz="1900" dirty="0"/>
              <a:t>–</a:t>
            </a:r>
            <a:r>
              <a:rPr lang="cs-CZ" altLang="cs-CZ" sz="1900" b="1" dirty="0"/>
              <a:t> </a:t>
            </a:r>
            <a:r>
              <a:rPr lang="cs-CZ" altLang="cs-CZ" sz="1900" dirty="0"/>
              <a:t>papežský knihovník jej použil v chronologickém smyslu, aby odlišil staré</a:t>
            </a:r>
          </a:p>
          <a:p>
            <a:pPr marL="0" indent="0">
              <a:lnSpc>
                <a:spcPct val="80000"/>
              </a:lnSpc>
              <a:buNone/>
              <a:defRPr/>
            </a:pPr>
            <a:r>
              <a:rPr lang="cs-CZ" altLang="cs-CZ" sz="1900" dirty="0"/>
              <a:t>                                                                        autory od moderních (renesančních)</a:t>
            </a:r>
          </a:p>
          <a:p>
            <a:pPr eaLnBrk="1" hangingPunct="1">
              <a:lnSpc>
                <a:spcPct val="80000"/>
              </a:lnSpc>
              <a:defRPr/>
            </a:pPr>
            <a:endParaRPr lang="cs-CZ" altLang="cs-CZ" sz="1900" dirty="0"/>
          </a:p>
          <a:p>
            <a:pPr eaLnBrk="1" hangingPunct="1">
              <a:lnSpc>
                <a:spcPct val="80000"/>
              </a:lnSpc>
              <a:defRPr/>
            </a:pPr>
            <a:r>
              <a:rPr lang="cs-CZ" altLang="cs-CZ" sz="1900" b="1" dirty="0">
                <a:solidFill>
                  <a:srgbClr val="FF0000"/>
                </a:solidFill>
              </a:rPr>
              <a:t>17. stol</a:t>
            </a:r>
            <a:r>
              <a:rPr lang="cs-CZ" altLang="cs-CZ" sz="1900" dirty="0"/>
              <a:t>. –  v Anglii:  označení doby temna (</a:t>
            </a:r>
            <a:r>
              <a:rPr lang="cs-CZ" altLang="cs-CZ" sz="1900" dirty="0" err="1"/>
              <a:t>dark</a:t>
            </a:r>
            <a:r>
              <a:rPr lang="cs-CZ" altLang="cs-CZ" sz="1900" dirty="0"/>
              <a:t> </a:t>
            </a:r>
            <a:r>
              <a:rPr lang="cs-CZ" altLang="cs-CZ" sz="1900" dirty="0" err="1"/>
              <a:t>ages</a:t>
            </a:r>
            <a:r>
              <a:rPr lang="cs-CZ" altLang="cs-CZ" sz="1900" dirty="0"/>
              <a:t>)</a:t>
            </a:r>
          </a:p>
          <a:p>
            <a:pPr marL="0" indent="0">
              <a:lnSpc>
                <a:spcPct val="80000"/>
              </a:lnSpc>
              <a:buNone/>
              <a:defRPr/>
            </a:pPr>
            <a:r>
              <a:rPr lang="cs-CZ" altLang="cs-CZ" sz="1900" dirty="0"/>
              <a:t>                    –  v historickém bádání:  „Epocha středu“ mezi antikou a moderní dobou pokroku (racionalismu)</a:t>
            </a:r>
          </a:p>
          <a:p>
            <a:pPr marL="0" indent="0">
              <a:lnSpc>
                <a:spcPct val="80000"/>
              </a:lnSpc>
              <a:buNone/>
              <a:defRPr/>
            </a:pPr>
            <a:r>
              <a:rPr lang="cs-CZ" altLang="cs-CZ" sz="1900" dirty="0"/>
              <a:t>                   –  </a:t>
            </a:r>
            <a:r>
              <a:rPr lang="cs-CZ" altLang="cs-CZ" sz="1900" b="1" dirty="0">
                <a:solidFill>
                  <a:srgbClr val="FF0000"/>
                </a:solidFill>
              </a:rPr>
              <a:t>1688:</a:t>
            </a:r>
            <a:r>
              <a:rPr lang="cs-CZ" altLang="cs-CZ" sz="1900" dirty="0">
                <a:solidFill>
                  <a:srgbClr val="FF0000"/>
                </a:solidFill>
              </a:rPr>
              <a:t>  </a:t>
            </a:r>
            <a:r>
              <a:rPr lang="cs-CZ" altLang="cs-CZ" sz="1900" b="1" dirty="0">
                <a:solidFill>
                  <a:srgbClr val="FF0000"/>
                </a:solidFill>
              </a:rPr>
              <a:t>Christoph Keller  </a:t>
            </a:r>
            <a:r>
              <a:rPr lang="cs-CZ" altLang="cs-CZ" sz="1900" dirty="0"/>
              <a:t>–  německý luteránský historik:   ve Světových dějinách (</a:t>
            </a:r>
            <a:r>
              <a:rPr lang="cs-CZ" altLang="cs-CZ" sz="1900" dirty="0" err="1"/>
              <a:t>Historia</a:t>
            </a:r>
            <a:r>
              <a:rPr lang="cs-CZ" altLang="cs-CZ" sz="1900" dirty="0"/>
              <a:t> </a:t>
            </a:r>
            <a:r>
              <a:rPr lang="cs-CZ" altLang="cs-CZ" sz="1900" dirty="0" err="1"/>
              <a:t>universalis</a:t>
            </a:r>
            <a:r>
              <a:rPr lang="cs-CZ" altLang="cs-CZ" sz="1900" dirty="0"/>
              <a:t>)</a:t>
            </a:r>
          </a:p>
          <a:p>
            <a:pPr marL="0" indent="0">
              <a:lnSpc>
                <a:spcPct val="80000"/>
              </a:lnSpc>
              <a:buNone/>
              <a:defRPr/>
            </a:pPr>
            <a:r>
              <a:rPr lang="cs-CZ" altLang="cs-CZ" sz="1900" dirty="0"/>
              <a:t>                                                                      vymezil středověk jako dobu od vlády císaře Konstantina (306 římský císař)</a:t>
            </a:r>
          </a:p>
          <a:p>
            <a:pPr marL="0" indent="0">
              <a:lnSpc>
                <a:spcPct val="80000"/>
              </a:lnSpc>
              <a:buNone/>
              <a:defRPr/>
            </a:pPr>
            <a:r>
              <a:rPr lang="cs-CZ" altLang="cs-CZ" sz="1900" dirty="0"/>
              <a:t>                                                                      po dobytí Konstantinopole Turky (1453)                                                           </a:t>
            </a:r>
          </a:p>
          <a:p>
            <a:pPr eaLnBrk="1" hangingPunct="1">
              <a:lnSpc>
                <a:spcPct val="80000"/>
              </a:lnSpc>
              <a:defRPr/>
            </a:pPr>
            <a:endParaRPr lang="cs-CZ" altLang="cs-CZ" sz="1900" dirty="0"/>
          </a:p>
          <a:p>
            <a:pPr eaLnBrk="1" hangingPunct="1">
              <a:lnSpc>
                <a:spcPct val="80000"/>
              </a:lnSpc>
              <a:defRPr/>
            </a:pPr>
            <a:r>
              <a:rPr lang="cs-CZ" altLang="cs-CZ" sz="1900" b="1" dirty="0">
                <a:solidFill>
                  <a:srgbClr val="FF0000"/>
                </a:solidFill>
              </a:rPr>
              <a:t>18. stol. –  osvícenství:  </a:t>
            </a:r>
            <a:r>
              <a:rPr lang="cs-CZ" altLang="cs-CZ" sz="1900" b="1" dirty="0"/>
              <a:t> r</a:t>
            </a:r>
            <a:r>
              <a:rPr lang="cs-CZ" altLang="cs-CZ" sz="1900" dirty="0"/>
              <a:t>ozdělení dějin na:    </a:t>
            </a:r>
            <a:r>
              <a:rPr lang="cs-CZ" altLang="cs-CZ" sz="1900" b="1" dirty="0"/>
              <a:t>starověk </a:t>
            </a:r>
            <a:r>
              <a:rPr lang="cs-CZ" altLang="cs-CZ" sz="1900" dirty="0"/>
              <a:t>– </a:t>
            </a:r>
            <a:r>
              <a:rPr lang="cs-CZ" altLang="cs-CZ" sz="1900" b="1" dirty="0"/>
              <a:t>středověk</a:t>
            </a:r>
            <a:r>
              <a:rPr lang="cs-CZ" altLang="cs-CZ" sz="1900" dirty="0"/>
              <a:t> (církevní dogmatismus) – </a:t>
            </a:r>
            <a:r>
              <a:rPr lang="cs-CZ" altLang="cs-CZ" sz="1900" b="1" dirty="0"/>
              <a:t>novověk</a:t>
            </a:r>
          </a:p>
          <a:p>
            <a:pPr marL="0" indent="0" eaLnBrk="1" hangingPunct="1">
              <a:lnSpc>
                <a:spcPct val="80000"/>
              </a:lnSpc>
              <a:buNone/>
              <a:defRPr/>
            </a:pPr>
            <a:endParaRPr lang="cs-CZ" altLang="cs-CZ" sz="1900" b="1" dirty="0"/>
          </a:p>
          <a:p>
            <a:pPr eaLnBrk="1" hangingPunct="1">
              <a:lnSpc>
                <a:spcPct val="80000"/>
              </a:lnSpc>
              <a:defRPr/>
            </a:pPr>
            <a:r>
              <a:rPr lang="cs-CZ" altLang="cs-CZ" sz="1900" b="1" dirty="0">
                <a:solidFill>
                  <a:srgbClr val="FF0000"/>
                </a:solidFill>
              </a:rPr>
              <a:t>18/19. stol</a:t>
            </a:r>
            <a:r>
              <a:rPr lang="cs-CZ" altLang="cs-CZ" sz="1900" dirty="0">
                <a:solidFill>
                  <a:srgbClr val="FF0000"/>
                </a:solidFill>
              </a:rPr>
              <a:t>.  –  </a:t>
            </a:r>
            <a:r>
              <a:rPr lang="cs-CZ" altLang="cs-CZ" sz="1900" b="1" dirty="0">
                <a:solidFill>
                  <a:srgbClr val="FF0000"/>
                </a:solidFill>
              </a:rPr>
              <a:t>romantismus:</a:t>
            </a:r>
            <a:r>
              <a:rPr lang="cs-CZ" altLang="cs-CZ" sz="1900" dirty="0">
                <a:solidFill>
                  <a:srgbClr val="FF0000"/>
                </a:solidFill>
              </a:rPr>
              <a:t> </a:t>
            </a:r>
            <a:r>
              <a:rPr lang="cs-CZ" altLang="cs-CZ" sz="1900" dirty="0"/>
              <a:t>  období mezi starověkem a novověkem (industriální společnost)</a:t>
            </a:r>
          </a:p>
          <a:p>
            <a:pPr marL="0" indent="0" eaLnBrk="1" hangingPunct="1">
              <a:lnSpc>
                <a:spcPct val="80000"/>
              </a:lnSpc>
              <a:buNone/>
              <a:defRPr/>
            </a:pPr>
            <a:r>
              <a:rPr lang="cs-CZ" altLang="cs-CZ" sz="1900" dirty="0"/>
              <a:t>                                                   </a:t>
            </a:r>
          </a:p>
          <a:p>
            <a:pPr marL="0" indent="0">
              <a:lnSpc>
                <a:spcPct val="80000"/>
              </a:lnSpc>
              <a:buNone/>
              <a:defRPr/>
            </a:pPr>
            <a:endParaRPr lang="cs-CZ" altLang="cs-CZ" sz="2000" dirty="0"/>
          </a:p>
          <a:p>
            <a:pPr marL="0" indent="0">
              <a:lnSpc>
                <a:spcPct val="80000"/>
              </a:lnSpc>
              <a:buNone/>
              <a:defRPr/>
            </a:pPr>
            <a:endParaRPr lang="cs-CZ" altLang="cs-CZ" sz="1800" b="1" dirty="0"/>
          </a:p>
          <a:p>
            <a:pPr eaLnBrk="1" hangingPunct="1">
              <a:lnSpc>
                <a:spcPct val="80000"/>
              </a:lnSpc>
              <a:buFontTx/>
              <a:buNone/>
              <a:defRPr/>
            </a:pPr>
            <a:endParaRPr lang="cs-CZ" altLang="cs-CZ" sz="1800" b="1"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4">
            <a:extLst>
              <a:ext uri="{FF2B5EF4-FFF2-40B4-BE49-F238E27FC236}">
                <a16:creationId xmlns:a16="http://schemas.microsoft.com/office/drawing/2014/main" id="{7FDC89CC-73C0-E9BD-E41A-545D2883678B}"/>
              </a:ext>
            </a:extLst>
          </p:cNvPr>
          <p:cNvSpPr>
            <a:spLocks noGrp="1" noChangeArrowheads="1"/>
          </p:cNvSpPr>
          <p:nvPr>
            <p:ph type="title"/>
          </p:nvPr>
        </p:nvSpPr>
        <p:spPr>
          <a:xfrm>
            <a:off x="1981200" y="152400"/>
            <a:ext cx="8229600" cy="1143000"/>
          </a:xfrm>
        </p:spPr>
        <p:txBody>
          <a:bodyPr/>
          <a:lstStyle/>
          <a:p>
            <a:r>
              <a:rPr lang="cs-CZ" altLang="cs-CZ" sz="3200" b="1" dirty="0">
                <a:solidFill>
                  <a:srgbClr val="FF0000"/>
                </a:solidFill>
              </a:rPr>
              <a:t>                                Gollova škola</a:t>
            </a:r>
            <a:br>
              <a:rPr lang="cs-CZ" altLang="cs-CZ" sz="3200" b="1" dirty="0">
                <a:solidFill>
                  <a:srgbClr val="FF0000"/>
                </a:solidFill>
              </a:rPr>
            </a:br>
            <a:endParaRPr lang="cs-CZ" altLang="cs-CZ" sz="3200" dirty="0">
              <a:solidFill>
                <a:srgbClr val="FF0000"/>
              </a:solidFill>
            </a:endParaRPr>
          </a:p>
        </p:txBody>
      </p:sp>
      <p:sp>
        <p:nvSpPr>
          <p:cNvPr id="40963" name="Rectangle 5">
            <a:extLst>
              <a:ext uri="{FF2B5EF4-FFF2-40B4-BE49-F238E27FC236}">
                <a16:creationId xmlns:a16="http://schemas.microsoft.com/office/drawing/2014/main" id="{991B92A7-125E-93C2-3259-5F5DCC2163DB}"/>
              </a:ext>
            </a:extLst>
          </p:cNvPr>
          <p:cNvSpPr>
            <a:spLocks noGrp="1" noChangeArrowheads="1"/>
          </p:cNvSpPr>
          <p:nvPr>
            <p:ph idx="1"/>
          </p:nvPr>
        </p:nvSpPr>
        <p:spPr>
          <a:xfrm>
            <a:off x="811659" y="990599"/>
            <a:ext cx="11380341" cy="6026649"/>
          </a:xfrm>
        </p:spPr>
        <p:txBody>
          <a:bodyPr>
            <a:normAutofit fontScale="92500" lnSpcReduction="10000"/>
          </a:bodyPr>
          <a:lstStyle/>
          <a:p>
            <a:pPr>
              <a:defRPr/>
            </a:pPr>
            <a:r>
              <a:rPr lang="cs-CZ" altLang="cs-CZ" sz="1800" b="1" dirty="0">
                <a:solidFill>
                  <a:srgbClr val="FF0000"/>
                </a:solidFill>
              </a:rPr>
              <a:t>1882 </a:t>
            </a:r>
            <a:r>
              <a:rPr lang="cs-CZ" altLang="cs-CZ" sz="1800" dirty="0"/>
              <a:t> –  rozdělení Karlovy univerzity:   vznikla </a:t>
            </a:r>
            <a:r>
              <a:rPr lang="cs-CZ" altLang="cs-CZ" sz="1800" b="1" dirty="0"/>
              <a:t>česká</a:t>
            </a:r>
            <a:r>
              <a:rPr lang="cs-CZ" altLang="cs-CZ" sz="1800" dirty="0"/>
              <a:t> c. (</a:t>
            </a:r>
            <a:r>
              <a:rPr lang="cs-CZ" altLang="cs-CZ" sz="1800" dirty="0" err="1"/>
              <a:t>císařsko</a:t>
            </a:r>
            <a:r>
              <a:rPr lang="cs-CZ" altLang="cs-CZ" sz="1800" dirty="0"/>
              <a:t>) k. (královská) Karlo-­Ferdinandova univerzita                </a:t>
            </a:r>
          </a:p>
          <a:p>
            <a:pPr>
              <a:buFontTx/>
              <a:buNone/>
              <a:defRPr/>
            </a:pPr>
            <a:r>
              <a:rPr lang="cs-CZ" altLang="cs-CZ" sz="1800" dirty="0"/>
              <a:t>                                 </a:t>
            </a:r>
          </a:p>
          <a:p>
            <a:pPr>
              <a:defRPr/>
            </a:pPr>
            <a:r>
              <a:rPr lang="cs-CZ" altLang="cs-CZ" sz="1800" b="1" dirty="0">
                <a:solidFill>
                  <a:srgbClr val="FF0000"/>
                </a:solidFill>
              </a:rPr>
              <a:t>Jaroslav Goll</a:t>
            </a:r>
            <a:r>
              <a:rPr lang="cs-CZ" altLang="cs-CZ" sz="1800" dirty="0">
                <a:solidFill>
                  <a:srgbClr val="FF0000"/>
                </a:solidFill>
              </a:rPr>
              <a:t>    </a:t>
            </a:r>
            <a:r>
              <a:rPr lang="cs-CZ" altLang="cs-CZ" sz="1800" dirty="0"/>
              <a:t>–  1846–1929: zakladatel moderního dějepisectví a první profesor historie</a:t>
            </a:r>
          </a:p>
          <a:p>
            <a:pPr>
              <a:buFontTx/>
              <a:buNone/>
              <a:defRPr/>
            </a:pPr>
            <a:r>
              <a:rPr lang="cs-CZ" altLang="cs-CZ" sz="1800" dirty="0"/>
              <a:t>                               –   témata:  česko-polské vztahy, česká reformace, Komenský </a:t>
            </a:r>
          </a:p>
          <a:p>
            <a:pPr>
              <a:buFontTx/>
              <a:buNone/>
              <a:defRPr/>
            </a:pPr>
            <a:r>
              <a:rPr lang="cs-CZ" altLang="cs-CZ" sz="1800" dirty="0"/>
              <a:t>                               –   faktografie, rozbor pramenů jako základní historická metoda</a:t>
            </a:r>
          </a:p>
          <a:p>
            <a:pPr>
              <a:buFontTx/>
              <a:buNone/>
              <a:defRPr/>
            </a:pPr>
            <a:r>
              <a:rPr lang="cs-CZ" altLang="cs-CZ" sz="1800" dirty="0"/>
              <a:t>                               –   měl široký kulturní rozhled a kontakty v cizině</a:t>
            </a:r>
          </a:p>
          <a:p>
            <a:pPr>
              <a:buFontTx/>
              <a:buNone/>
              <a:defRPr/>
            </a:pPr>
            <a:r>
              <a:rPr lang="cs-CZ" altLang="cs-CZ" sz="1800" dirty="0"/>
              <a:t>                               –   založil Český časopis historický (</a:t>
            </a:r>
            <a:r>
              <a:rPr lang="cs-CZ" altLang="cs-CZ" sz="1800" dirty="0" err="1"/>
              <a:t>ČČh</a:t>
            </a:r>
            <a:r>
              <a:rPr lang="cs-CZ" altLang="cs-CZ" sz="1800" dirty="0"/>
              <a:t>)</a:t>
            </a:r>
          </a:p>
          <a:p>
            <a:pPr>
              <a:buFontTx/>
              <a:buNone/>
              <a:defRPr/>
            </a:pPr>
            <a:endParaRPr lang="cs-CZ" altLang="cs-CZ" sz="1800" dirty="0"/>
          </a:p>
          <a:p>
            <a:pPr>
              <a:defRPr/>
            </a:pPr>
            <a:r>
              <a:rPr lang="cs-CZ" altLang="cs-CZ" sz="1800" b="1" dirty="0">
                <a:solidFill>
                  <a:srgbClr val="FF0000"/>
                </a:solidFill>
              </a:rPr>
              <a:t>Václav Novotný</a:t>
            </a:r>
            <a:r>
              <a:rPr lang="cs-CZ" altLang="cs-CZ" sz="1800" dirty="0">
                <a:solidFill>
                  <a:srgbClr val="FF0000"/>
                </a:solidFill>
              </a:rPr>
              <a:t>  </a:t>
            </a:r>
            <a:r>
              <a:rPr lang="cs-CZ" altLang="cs-CZ" sz="1800" dirty="0"/>
              <a:t>–   1869–1932:  univ. profesor (</a:t>
            </a:r>
            <a:r>
              <a:rPr lang="cs-CZ" altLang="cs-CZ" sz="1800" dirty="0" err="1"/>
              <a:t>medievista</a:t>
            </a:r>
            <a:r>
              <a:rPr lang="cs-CZ" altLang="cs-CZ" sz="1800" dirty="0"/>
              <a:t>, husitství, česká reformace)</a:t>
            </a:r>
          </a:p>
          <a:p>
            <a:pPr>
              <a:buFontTx/>
              <a:buNone/>
              <a:defRPr/>
            </a:pPr>
            <a:r>
              <a:rPr lang="cs-CZ" altLang="cs-CZ" sz="1800" dirty="0"/>
              <a:t>                                  –   respektoval archeologii, ale byl skeptický k možnostem  jejího využití (stav bádání)</a:t>
            </a:r>
          </a:p>
          <a:p>
            <a:pPr>
              <a:defRPr/>
            </a:pPr>
            <a:endParaRPr lang="cs-CZ" altLang="cs-CZ" sz="1800" dirty="0"/>
          </a:p>
          <a:p>
            <a:pPr>
              <a:defRPr/>
            </a:pPr>
            <a:r>
              <a:rPr lang="cs-CZ" altLang="cs-CZ" sz="1800" b="1" dirty="0">
                <a:solidFill>
                  <a:srgbClr val="FF0000"/>
                </a:solidFill>
              </a:rPr>
              <a:t>Josef Pekař</a:t>
            </a:r>
            <a:r>
              <a:rPr lang="cs-CZ" altLang="cs-CZ" sz="1800" dirty="0">
                <a:solidFill>
                  <a:srgbClr val="FF0000"/>
                </a:solidFill>
              </a:rPr>
              <a:t>  </a:t>
            </a:r>
            <a:r>
              <a:rPr lang="cs-CZ" altLang="cs-CZ" sz="1800" dirty="0"/>
              <a:t>– 1870-1937:  historik českých dějin, kritik Masaryka</a:t>
            </a:r>
          </a:p>
          <a:p>
            <a:pPr>
              <a:defRPr/>
            </a:pPr>
            <a:endParaRPr lang="cs-CZ" altLang="cs-CZ" sz="1800" dirty="0"/>
          </a:p>
          <a:p>
            <a:pPr>
              <a:defRPr/>
            </a:pPr>
            <a:r>
              <a:rPr lang="cs-CZ" altLang="cs-CZ" sz="1800" b="1" dirty="0">
                <a:solidFill>
                  <a:srgbClr val="FF0000"/>
                </a:solidFill>
              </a:rPr>
              <a:t>Josef Šusta  </a:t>
            </a:r>
            <a:r>
              <a:rPr lang="cs-CZ" altLang="cs-CZ" sz="1800" dirty="0"/>
              <a:t>– 1874-1945:  historik, ministr školství a národní osvěty (1920)</a:t>
            </a:r>
          </a:p>
          <a:p>
            <a:pPr>
              <a:buFontTx/>
              <a:buNone/>
              <a:defRPr/>
            </a:pPr>
            <a:r>
              <a:rPr lang="cs-CZ" altLang="cs-CZ" sz="1800" dirty="0"/>
              <a:t>                                                    Dějiny lidstva, České dějiny </a:t>
            </a:r>
            <a:r>
              <a:rPr lang="cs-CZ" altLang="cs-CZ" sz="1800" dirty="0" err="1"/>
              <a:t>odvlády</a:t>
            </a:r>
            <a:r>
              <a:rPr lang="cs-CZ" altLang="cs-CZ" sz="1800" dirty="0"/>
              <a:t>  Př. O. II. po Karla IV.  (Jan </a:t>
            </a:r>
            <a:r>
              <a:rPr lang="cs-CZ" altLang="cs-CZ" sz="1800" dirty="0" err="1"/>
              <a:t>Laichter</a:t>
            </a:r>
            <a:r>
              <a:rPr lang="cs-CZ" altLang="cs-CZ" sz="1800" dirty="0"/>
              <a:t> - vydavatel)</a:t>
            </a:r>
          </a:p>
          <a:p>
            <a:pPr>
              <a:buFontTx/>
              <a:buNone/>
              <a:defRPr/>
            </a:pPr>
            <a:endParaRPr lang="cs-CZ" altLang="cs-CZ" sz="1800" dirty="0"/>
          </a:p>
          <a:p>
            <a:pPr>
              <a:lnSpc>
                <a:spcPct val="90000"/>
              </a:lnSpc>
              <a:defRPr/>
            </a:pPr>
            <a:r>
              <a:rPr lang="cs-CZ" altLang="cs-CZ" sz="1800" b="1" dirty="0">
                <a:solidFill>
                  <a:srgbClr val="FF0000"/>
                </a:solidFill>
              </a:rPr>
              <a:t>Bedřich Mendl</a:t>
            </a:r>
            <a:r>
              <a:rPr lang="cs-CZ" altLang="cs-CZ" sz="1800" dirty="0">
                <a:solidFill>
                  <a:srgbClr val="FF0000"/>
                </a:solidFill>
              </a:rPr>
              <a:t> </a:t>
            </a:r>
            <a:r>
              <a:rPr lang="cs-CZ" altLang="cs-CZ" sz="1800" dirty="0"/>
              <a:t>– 1892-1940:  prof. hospodářských dějin na UK, přeložil Středověká města od H. </a:t>
            </a:r>
            <a:r>
              <a:rPr lang="cs-CZ" altLang="cs-CZ" sz="1800" dirty="0" err="1"/>
              <a:t>Pirena</a:t>
            </a:r>
            <a:r>
              <a:rPr lang="cs-CZ" altLang="cs-CZ" sz="1800" dirty="0"/>
              <a:t> (1928)</a:t>
            </a:r>
          </a:p>
          <a:p>
            <a:pPr marL="0" indent="0">
              <a:buNone/>
              <a:defRPr/>
            </a:pPr>
            <a:r>
              <a:rPr lang="cs-CZ" altLang="cs-CZ" sz="1800" dirty="0"/>
              <a:t>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4">
            <a:extLst>
              <a:ext uri="{FF2B5EF4-FFF2-40B4-BE49-F238E27FC236}">
                <a16:creationId xmlns:a16="http://schemas.microsoft.com/office/drawing/2014/main" id="{65DC015B-7D52-A675-7DE9-092360DF8A13}"/>
              </a:ext>
            </a:extLst>
          </p:cNvPr>
          <p:cNvSpPr>
            <a:spLocks noGrp="1" noChangeArrowheads="1"/>
          </p:cNvSpPr>
          <p:nvPr>
            <p:ph type="title"/>
          </p:nvPr>
        </p:nvSpPr>
        <p:spPr>
          <a:xfrm>
            <a:off x="2057400" y="76200"/>
            <a:ext cx="8229600" cy="1143000"/>
          </a:xfrm>
        </p:spPr>
        <p:txBody>
          <a:bodyPr/>
          <a:lstStyle/>
          <a:p>
            <a:r>
              <a:rPr lang="cs-CZ" altLang="cs-CZ" sz="3200" b="1" dirty="0">
                <a:solidFill>
                  <a:srgbClr val="FF0000"/>
                </a:solidFill>
              </a:rPr>
              <a:t>                       Pozitivistická archeologie </a:t>
            </a:r>
            <a:br>
              <a:rPr lang="cs-CZ" altLang="cs-CZ" sz="3200" b="1" dirty="0">
                <a:solidFill>
                  <a:srgbClr val="FF0000"/>
                </a:solidFill>
              </a:rPr>
            </a:br>
            <a:r>
              <a:rPr lang="cs-CZ" altLang="cs-CZ" sz="3200" b="1" dirty="0">
                <a:solidFill>
                  <a:srgbClr val="FF0000"/>
                </a:solidFill>
              </a:rPr>
              <a:t>                                    </a:t>
            </a:r>
            <a:r>
              <a:rPr lang="cs-CZ" altLang="cs-CZ" sz="2000" b="1" dirty="0"/>
              <a:t>(1850 - 1890)</a:t>
            </a:r>
          </a:p>
        </p:txBody>
      </p:sp>
      <p:sp>
        <p:nvSpPr>
          <p:cNvPr id="18435" name="Rectangle 5">
            <a:extLst>
              <a:ext uri="{FF2B5EF4-FFF2-40B4-BE49-F238E27FC236}">
                <a16:creationId xmlns:a16="http://schemas.microsoft.com/office/drawing/2014/main" id="{F6D86B3D-E2D9-80D0-AFC3-BBD031142613}"/>
              </a:ext>
            </a:extLst>
          </p:cNvPr>
          <p:cNvSpPr>
            <a:spLocks noGrp="1" noChangeArrowheads="1"/>
          </p:cNvSpPr>
          <p:nvPr>
            <p:ph idx="1"/>
          </p:nvPr>
        </p:nvSpPr>
        <p:spPr>
          <a:xfrm>
            <a:off x="349322" y="1219200"/>
            <a:ext cx="11842678" cy="5638800"/>
          </a:xfrm>
        </p:spPr>
        <p:txBody>
          <a:bodyPr>
            <a:normAutofit fontScale="25000" lnSpcReduction="20000"/>
          </a:bodyPr>
          <a:lstStyle/>
          <a:p>
            <a:pPr>
              <a:defRPr/>
            </a:pPr>
            <a:r>
              <a:rPr lang="cs-CZ" altLang="cs-CZ" sz="7200" b="1" dirty="0">
                <a:solidFill>
                  <a:srgbClr val="FF0000"/>
                </a:solidFill>
              </a:rPr>
              <a:t>Josef Smolík</a:t>
            </a:r>
            <a:r>
              <a:rPr lang="cs-CZ" altLang="cs-CZ" sz="7200" dirty="0">
                <a:solidFill>
                  <a:srgbClr val="FF0000"/>
                </a:solidFill>
              </a:rPr>
              <a:t>  </a:t>
            </a:r>
            <a:r>
              <a:rPr lang="cs-CZ" altLang="cs-CZ" sz="7200" dirty="0"/>
              <a:t>–  v čele první generace českých archeologů </a:t>
            </a:r>
          </a:p>
          <a:p>
            <a:pPr>
              <a:buFontTx/>
              <a:buNone/>
              <a:defRPr/>
            </a:pPr>
            <a:r>
              <a:rPr lang="cs-CZ" altLang="cs-CZ" sz="7200" dirty="0"/>
              <a:t>                            – </a:t>
            </a:r>
            <a:r>
              <a:rPr lang="cs-CZ" altLang="cs-CZ" sz="7200" b="1" dirty="0"/>
              <a:t>1874:</a:t>
            </a:r>
            <a:r>
              <a:rPr lang="cs-CZ" altLang="cs-CZ" sz="7200" dirty="0"/>
              <a:t>  jednatel AS a redaktor PA </a:t>
            </a:r>
          </a:p>
          <a:p>
            <a:pPr>
              <a:buFontTx/>
              <a:buNone/>
              <a:defRPr/>
            </a:pPr>
            <a:r>
              <a:rPr lang="cs-CZ" altLang="cs-CZ" sz="7200" dirty="0"/>
              <a:t>                            –  inicioval rozvoj pozitivistické metodologie a srovnávacího studia nálezových souborů </a:t>
            </a:r>
          </a:p>
          <a:p>
            <a:pPr>
              <a:buFontTx/>
              <a:buNone/>
              <a:defRPr/>
            </a:pPr>
            <a:r>
              <a:rPr lang="cs-CZ" altLang="cs-CZ" sz="7200" dirty="0"/>
              <a:t>  </a:t>
            </a:r>
          </a:p>
          <a:p>
            <a:pPr>
              <a:defRPr/>
            </a:pPr>
            <a:r>
              <a:rPr lang="cs-CZ" altLang="cs-CZ" sz="7200" b="1" dirty="0">
                <a:solidFill>
                  <a:schemeClr val="accent1"/>
                </a:solidFill>
              </a:rPr>
              <a:t>Rozkol v české archeologii:</a:t>
            </a:r>
          </a:p>
          <a:p>
            <a:pPr>
              <a:defRPr/>
            </a:pPr>
            <a:r>
              <a:rPr lang="cs-CZ" altLang="cs-CZ" sz="7200" b="1" dirty="0"/>
              <a:t>Muzejní škola</a:t>
            </a:r>
            <a:r>
              <a:rPr lang="cs-CZ" altLang="cs-CZ" sz="7200" dirty="0"/>
              <a:t> –  kulturně-historický přístup:  dějiny etnických celků</a:t>
            </a:r>
          </a:p>
          <a:p>
            <a:pPr>
              <a:buFontTx/>
              <a:buNone/>
            </a:pPr>
            <a:r>
              <a:rPr lang="cs-CZ" altLang="cs-CZ" sz="7200" dirty="0"/>
              <a:t>                                  </a:t>
            </a:r>
            <a:r>
              <a:rPr lang="cs-CZ" altLang="cs-CZ" sz="7200" b="1" dirty="0">
                <a:solidFill>
                  <a:srgbClr val="FF0000"/>
                </a:solidFill>
              </a:rPr>
              <a:t>Josef Ladislav Píč</a:t>
            </a:r>
            <a:r>
              <a:rPr lang="cs-CZ" altLang="cs-CZ" sz="7200" dirty="0">
                <a:solidFill>
                  <a:srgbClr val="FF0000"/>
                </a:solidFill>
              </a:rPr>
              <a:t>:  </a:t>
            </a:r>
            <a:r>
              <a:rPr lang="cs-CZ" altLang="cs-CZ" sz="7200" dirty="0"/>
              <a:t>Starožitnosti země české (1899–09) </a:t>
            </a:r>
          </a:p>
          <a:p>
            <a:pPr>
              <a:buFontTx/>
              <a:buNone/>
            </a:pPr>
            <a:r>
              <a:rPr lang="cs-CZ" altLang="cs-CZ" sz="7200" dirty="0"/>
              <a:t>                                                                     – </a:t>
            </a:r>
            <a:r>
              <a:rPr lang="cs-CZ" altLang="cs-CZ" sz="7200" b="1" dirty="0"/>
              <a:t>1872–1881:</a:t>
            </a:r>
            <a:r>
              <a:rPr lang="cs-CZ" altLang="cs-CZ" sz="7200" dirty="0"/>
              <a:t>  učitel dějepisu a zeměpisu v M. Boleslavi, pak v Praze </a:t>
            </a:r>
          </a:p>
          <a:p>
            <a:pPr>
              <a:buFontTx/>
              <a:buNone/>
            </a:pPr>
            <a:r>
              <a:rPr lang="cs-CZ" altLang="cs-CZ" sz="7200" dirty="0"/>
              <a:t>                                                                     – </a:t>
            </a:r>
            <a:r>
              <a:rPr lang="cs-CZ" altLang="cs-CZ" sz="7200" b="1" dirty="0"/>
              <a:t>1887:</a:t>
            </a:r>
            <a:r>
              <a:rPr lang="cs-CZ" altLang="cs-CZ" sz="7200" dirty="0"/>
              <a:t>  redaktor Památek archeologických</a:t>
            </a:r>
          </a:p>
          <a:p>
            <a:pPr marL="0" indent="0">
              <a:buNone/>
              <a:defRPr/>
            </a:pPr>
            <a:r>
              <a:rPr lang="cs-CZ" altLang="cs-CZ" sz="7200" dirty="0"/>
              <a:t>                                                                     –  </a:t>
            </a:r>
            <a:r>
              <a:rPr lang="cs-CZ" altLang="cs-CZ" sz="7200" b="1" dirty="0"/>
              <a:t>1895:</a:t>
            </a:r>
            <a:r>
              <a:rPr lang="cs-CZ" altLang="cs-CZ" sz="7200" dirty="0"/>
              <a:t>  instaloval archeolog. expozici v NM</a:t>
            </a:r>
          </a:p>
          <a:p>
            <a:pPr>
              <a:buFontTx/>
              <a:buNone/>
              <a:defRPr/>
            </a:pPr>
            <a:r>
              <a:rPr lang="cs-CZ" altLang="cs-CZ" sz="7200" dirty="0"/>
              <a:t>                                                                     –  hájil pravost Rukopisů (1911: sebevražda)</a:t>
            </a:r>
          </a:p>
          <a:p>
            <a:pPr marL="0" indent="0">
              <a:buNone/>
              <a:defRPr/>
            </a:pPr>
            <a:endParaRPr lang="cs-CZ" altLang="cs-CZ" sz="7200" dirty="0"/>
          </a:p>
          <a:p>
            <a:pPr>
              <a:defRPr/>
            </a:pPr>
            <a:r>
              <a:rPr lang="cs-CZ" altLang="cs-CZ" sz="7200" b="1" dirty="0"/>
              <a:t> Univerzitní škola</a:t>
            </a:r>
            <a:r>
              <a:rPr lang="cs-CZ" altLang="cs-CZ" sz="7200" dirty="0"/>
              <a:t> –  systém kultur:  kritika muzejní školy</a:t>
            </a:r>
          </a:p>
          <a:p>
            <a:pPr marL="0" indent="0">
              <a:buNone/>
              <a:defRPr/>
            </a:pPr>
            <a:r>
              <a:rPr lang="cs-CZ" altLang="cs-CZ" sz="7200" b="1" dirty="0"/>
              <a:t>                                        </a:t>
            </a:r>
            <a:r>
              <a:rPr lang="cs-CZ" altLang="cs-CZ" sz="7200" b="1" dirty="0">
                <a:solidFill>
                  <a:srgbClr val="FF0000"/>
                </a:solidFill>
              </a:rPr>
              <a:t>Lubor </a:t>
            </a:r>
            <a:r>
              <a:rPr lang="cs-CZ" altLang="cs-CZ" sz="7200" b="1" dirty="0" err="1">
                <a:solidFill>
                  <a:srgbClr val="FF0000"/>
                </a:solidFill>
              </a:rPr>
              <a:t>Niederle</a:t>
            </a:r>
            <a:r>
              <a:rPr lang="cs-CZ" altLang="cs-CZ" sz="7200" b="1" dirty="0">
                <a:solidFill>
                  <a:srgbClr val="FF0000"/>
                </a:solidFill>
              </a:rPr>
              <a:t>  </a:t>
            </a:r>
            <a:r>
              <a:rPr lang="cs-CZ" altLang="cs-CZ" sz="7200" dirty="0"/>
              <a:t>– </a:t>
            </a:r>
            <a:r>
              <a:rPr lang="cs-CZ" sz="7200" b="1" dirty="0"/>
              <a:t>1891:</a:t>
            </a:r>
            <a:r>
              <a:rPr lang="cs-CZ" sz="7200" dirty="0"/>
              <a:t>  soukromý docent antropologie a prehistorie </a:t>
            </a:r>
          </a:p>
          <a:p>
            <a:pPr marL="0" indent="0">
              <a:buNone/>
              <a:defRPr/>
            </a:pPr>
            <a:r>
              <a:rPr lang="cs-CZ" sz="7200" dirty="0"/>
              <a:t>                                                                     – </a:t>
            </a:r>
            <a:r>
              <a:rPr lang="cs-CZ" sz="7200" b="1" dirty="0"/>
              <a:t>1</a:t>
            </a:r>
            <a:r>
              <a:rPr lang="pl-PL" sz="7200" b="1" dirty="0"/>
              <a:t>898:  </a:t>
            </a:r>
            <a:r>
              <a:rPr lang="pl-PL" sz="7200" dirty="0"/>
              <a:t>mimořádný </a:t>
            </a:r>
            <a:r>
              <a:rPr lang="cs-CZ" sz="7200" dirty="0"/>
              <a:t>profesor archeologie a etnologie, obnovil výuku na KU </a:t>
            </a:r>
          </a:p>
          <a:p>
            <a:pPr marL="0" indent="0">
              <a:buNone/>
              <a:defRPr/>
            </a:pPr>
            <a:r>
              <a:rPr lang="cs-CZ" sz="7200" dirty="0"/>
              <a:t>                                                                     – </a:t>
            </a:r>
            <a:r>
              <a:rPr lang="cs-CZ" altLang="cs-CZ" sz="7200" b="1" dirty="0"/>
              <a:t>1902-5:</a:t>
            </a:r>
            <a:r>
              <a:rPr lang="cs-CZ" altLang="cs-CZ" sz="7200" dirty="0"/>
              <a:t>  Slovanské starožitnosti </a:t>
            </a:r>
          </a:p>
          <a:p>
            <a:pPr marL="0" indent="0">
              <a:buNone/>
              <a:defRPr/>
            </a:pPr>
            <a:r>
              <a:rPr lang="cs-CZ" altLang="cs-CZ" sz="7200" b="1" dirty="0"/>
              <a:t>                                       </a:t>
            </a:r>
            <a:r>
              <a:rPr lang="cs-CZ" altLang="cs-CZ" sz="7200" dirty="0"/>
              <a:t> </a:t>
            </a:r>
          </a:p>
          <a:p>
            <a:pPr>
              <a:buFontTx/>
              <a:buNone/>
              <a:defRPr/>
            </a:pPr>
            <a:r>
              <a:rPr lang="cs-CZ" altLang="cs-CZ" sz="7200" dirty="0"/>
              <a:t>                                                                                               </a:t>
            </a:r>
            <a:endParaRPr lang="cs-CZ" sz="7200" dirty="0"/>
          </a:p>
          <a:p>
            <a:pPr>
              <a:defRPr/>
            </a:pPr>
            <a:endParaRPr lang="cs-CZ" altLang="cs-CZ" sz="7200" dirty="0"/>
          </a:p>
          <a:p>
            <a:pPr>
              <a:buFontTx/>
              <a:buNone/>
              <a:defRPr/>
            </a:pPr>
            <a:endParaRPr lang="cs-CZ" altLang="cs-CZ" sz="1800" dirty="0"/>
          </a:p>
          <a:p>
            <a:pPr>
              <a:buFontTx/>
              <a:buNone/>
              <a:defRPr/>
            </a:pPr>
            <a:endParaRPr lang="cs-CZ" altLang="cs-CZ" sz="1800" dirty="0"/>
          </a:p>
          <a:p>
            <a:pPr>
              <a:buFontTx/>
              <a:buNone/>
              <a:defRPr/>
            </a:pPr>
            <a:r>
              <a:rPr lang="cs-CZ" altLang="cs-CZ" sz="1800" dirty="0"/>
              <a:t>  </a:t>
            </a:r>
          </a:p>
        </p:txBody>
      </p:sp>
      <p:pic>
        <p:nvPicPr>
          <p:cNvPr id="28676" name="Obrázek 1">
            <a:extLst>
              <a:ext uri="{FF2B5EF4-FFF2-40B4-BE49-F238E27FC236}">
                <a16:creationId xmlns:a16="http://schemas.microsoft.com/office/drawing/2014/main" id="{90C6DBF6-C98D-EB1B-DFE5-7EEA4B1B988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96592" y="5485881"/>
            <a:ext cx="965771" cy="1197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Obrázek 2">
            <a:extLst>
              <a:ext uri="{FF2B5EF4-FFF2-40B4-BE49-F238E27FC236}">
                <a16:creationId xmlns:a16="http://schemas.microsoft.com/office/drawing/2014/main" id="{E7A381BF-928B-0A1B-ECA5-FFD69F62D2ED}"/>
              </a:ext>
            </a:extLst>
          </p:cNvPr>
          <p:cNvPicPr>
            <a:picLocks noChangeAspect="1"/>
          </p:cNvPicPr>
          <p:nvPr/>
        </p:nvPicPr>
        <p:blipFill>
          <a:blip r:embed="rId3">
            <a:extLst>
              <a:ext uri="{28A0092B-C50C-407E-A947-70E740481C1C}">
                <a14:useLocalDpi xmlns:a14="http://schemas.microsoft.com/office/drawing/2010/main" val="0"/>
              </a:ext>
            </a:extLst>
          </a:blip>
          <a:srcRect l="3778" t="8499" r="3659" b="11562"/>
          <a:stretch>
            <a:fillRect/>
          </a:stretch>
        </p:blipFill>
        <p:spPr bwMode="auto">
          <a:xfrm flipH="1">
            <a:off x="854763" y="3395389"/>
            <a:ext cx="1202637" cy="1286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Obrázek 1">
            <a:extLst>
              <a:ext uri="{FF2B5EF4-FFF2-40B4-BE49-F238E27FC236}">
                <a16:creationId xmlns:a16="http://schemas.microsoft.com/office/drawing/2014/main" id="{0EFD9166-8623-DFD4-7604-DE0D2961F7BE}"/>
              </a:ext>
            </a:extLst>
          </p:cNvPr>
          <p:cNvPicPr>
            <a:picLocks noChangeAspect="1"/>
          </p:cNvPicPr>
          <p:nvPr/>
        </p:nvPicPr>
        <p:blipFill>
          <a:blip r:embed="rId2">
            <a:lum contrast="20000"/>
            <a:extLst>
              <a:ext uri="{28A0092B-C50C-407E-A947-70E740481C1C}">
                <a14:useLocalDpi xmlns:a14="http://schemas.microsoft.com/office/drawing/2010/main" val="0"/>
              </a:ext>
            </a:extLst>
          </a:blip>
          <a:srcRect/>
          <a:stretch>
            <a:fillRect/>
          </a:stretch>
        </p:blipFill>
        <p:spPr bwMode="auto">
          <a:xfrm>
            <a:off x="385853" y="803402"/>
            <a:ext cx="7226157" cy="4897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TextovéPole 2">
            <a:extLst>
              <a:ext uri="{FF2B5EF4-FFF2-40B4-BE49-F238E27FC236}">
                <a16:creationId xmlns:a16="http://schemas.microsoft.com/office/drawing/2014/main" id="{E6D7C64A-779D-20E4-6855-433A88942515}"/>
              </a:ext>
            </a:extLst>
          </p:cNvPr>
          <p:cNvSpPr txBox="1">
            <a:spLocks noChangeArrowheads="1"/>
          </p:cNvSpPr>
          <p:nvPr/>
        </p:nvSpPr>
        <p:spPr bwMode="auto">
          <a:xfrm>
            <a:off x="465761" y="5872537"/>
            <a:ext cx="9601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1800" dirty="0"/>
              <a:t>„</a:t>
            </a:r>
            <a:r>
              <a:rPr lang="cs-CZ" altLang="cs-CZ" sz="1800" b="1" dirty="0"/>
              <a:t>Neolitické“ nálezy v prvním sále </a:t>
            </a:r>
            <a:r>
              <a:rPr lang="cs-CZ" altLang="cs-CZ" sz="1800" b="1" dirty="0" err="1"/>
              <a:t>Píčovy</a:t>
            </a:r>
            <a:r>
              <a:rPr lang="cs-CZ" altLang="cs-CZ" sz="1800" b="1" dirty="0"/>
              <a:t> expozice pravěku Čech </a:t>
            </a:r>
          </a:p>
          <a:p>
            <a:pPr>
              <a:spcBef>
                <a:spcPct val="0"/>
              </a:spcBef>
              <a:buFontTx/>
              <a:buNone/>
            </a:pPr>
            <a:r>
              <a:rPr lang="pl-PL" altLang="cs-CZ" sz="1800" b="1" dirty="0"/>
              <a:t>v Národním muzeu v Praze (kol. r. 1900).</a:t>
            </a:r>
            <a:endParaRPr lang="cs-CZ" altLang="cs-CZ" sz="1800" b="1" dirty="0"/>
          </a:p>
        </p:txBody>
      </p:sp>
      <p:pic>
        <p:nvPicPr>
          <p:cNvPr id="4" name="Obrázek 1">
            <a:extLst>
              <a:ext uri="{FF2B5EF4-FFF2-40B4-BE49-F238E27FC236}">
                <a16:creationId xmlns:a16="http://schemas.microsoft.com/office/drawing/2014/main" id="{411F9540-C1B6-4574-84AE-942630D66486}"/>
              </a:ext>
            </a:extLst>
          </p:cNvPr>
          <p:cNvPicPr>
            <a:picLocks noChangeAspect="1"/>
          </p:cNvPicPr>
          <p:nvPr/>
        </p:nvPicPr>
        <p:blipFill>
          <a:blip r:embed="rId3">
            <a:lum bright="-40000" contrast="40000"/>
            <a:extLst>
              <a:ext uri="{28A0092B-C50C-407E-A947-70E740481C1C}">
                <a14:useLocalDpi xmlns:a14="http://schemas.microsoft.com/office/drawing/2010/main" val="0"/>
              </a:ext>
            </a:extLst>
          </a:blip>
          <a:srcRect l="9834" t="6638" r="6558" b="10962"/>
          <a:stretch>
            <a:fillRect/>
          </a:stretch>
        </p:blipFill>
        <p:spPr bwMode="auto">
          <a:xfrm>
            <a:off x="7957906" y="498433"/>
            <a:ext cx="3848241" cy="5507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Nadpis 1">
            <a:extLst>
              <a:ext uri="{FF2B5EF4-FFF2-40B4-BE49-F238E27FC236}">
                <a16:creationId xmlns:a16="http://schemas.microsoft.com/office/drawing/2014/main" id="{EDF6B8B8-C882-4F91-E664-A95829C25613}"/>
              </a:ext>
            </a:extLst>
          </p:cNvPr>
          <p:cNvSpPr>
            <a:spLocks noGrp="1" noChangeArrowheads="1"/>
          </p:cNvSpPr>
          <p:nvPr>
            <p:ph type="title"/>
          </p:nvPr>
        </p:nvSpPr>
        <p:spPr>
          <a:xfrm>
            <a:off x="2133600" y="433784"/>
            <a:ext cx="6019800" cy="1143000"/>
          </a:xfrm>
        </p:spPr>
        <p:txBody>
          <a:bodyPr/>
          <a:lstStyle/>
          <a:p>
            <a:r>
              <a:rPr lang="cs-CZ" altLang="cs-CZ" sz="3200" dirty="0">
                <a:solidFill>
                  <a:srgbClr val="FF0000"/>
                </a:solidFill>
              </a:rPr>
              <a:t>                    </a:t>
            </a:r>
            <a:r>
              <a:rPr lang="cs-CZ" altLang="cs-CZ" sz="3200" b="1" dirty="0">
                <a:solidFill>
                  <a:srgbClr val="FF0000"/>
                </a:solidFill>
              </a:rPr>
              <a:t>Karel </a:t>
            </a:r>
            <a:r>
              <a:rPr lang="cs-CZ" altLang="cs-CZ" sz="3200" b="1" dirty="0" err="1">
                <a:solidFill>
                  <a:srgbClr val="FF0000"/>
                </a:solidFill>
              </a:rPr>
              <a:t>Buchtela</a:t>
            </a:r>
            <a:r>
              <a:rPr lang="cs-CZ" altLang="cs-CZ" sz="3200" b="1" dirty="0">
                <a:solidFill>
                  <a:srgbClr val="FF0000"/>
                </a:solidFill>
              </a:rPr>
              <a:t> </a:t>
            </a:r>
            <a:br>
              <a:rPr lang="cs-CZ" altLang="cs-CZ" sz="3200" dirty="0"/>
            </a:br>
            <a:r>
              <a:rPr lang="cs-CZ" altLang="cs-CZ" sz="2000" dirty="0"/>
              <a:t>                                    </a:t>
            </a:r>
            <a:r>
              <a:rPr lang="cs-CZ" altLang="cs-CZ" sz="2000" b="1" dirty="0"/>
              <a:t>(1864 – 1946)</a:t>
            </a:r>
          </a:p>
        </p:txBody>
      </p:sp>
      <p:sp>
        <p:nvSpPr>
          <p:cNvPr id="3" name="Zástupný symbol pro obsah 2">
            <a:extLst>
              <a:ext uri="{FF2B5EF4-FFF2-40B4-BE49-F238E27FC236}">
                <a16:creationId xmlns:a16="http://schemas.microsoft.com/office/drawing/2014/main" id="{4C933C9E-DCEF-865F-E030-364EB51DB6B2}"/>
              </a:ext>
            </a:extLst>
          </p:cNvPr>
          <p:cNvSpPr>
            <a:spLocks noGrp="1"/>
          </p:cNvSpPr>
          <p:nvPr>
            <p:ph idx="1"/>
          </p:nvPr>
        </p:nvSpPr>
        <p:spPr>
          <a:xfrm>
            <a:off x="452063" y="1676400"/>
            <a:ext cx="10215937" cy="4953000"/>
          </a:xfrm>
        </p:spPr>
        <p:txBody>
          <a:bodyPr>
            <a:normAutofit/>
          </a:bodyPr>
          <a:lstStyle/>
          <a:p>
            <a:pPr>
              <a:defRPr/>
            </a:pPr>
            <a:endParaRPr lang="cs-CZ" sz="2000" dirty="0"/>
          </a:p>
          <a:p>
            <a:pPr>
              <a:defRPr/>
            </a:pPr>
            <a:r>
              <a:rPr lang="cs-CZ" sz="2000" dirty="0"/>
              <a:t>„… o vztazích </a:t>
            </a:r>
            <a:r>
              <a:rPr lang="cs-CZ" sz="2000" dirty="0" err="1"/>
              <a:t>praehistorie</a:t>
            </a:r>
            <a:r>
              <a:rPr lang="cs-CZ" sz="2000" dirty="0"/>
              <a:t> k badání historickému bylo dříve až příliš mnoho hovořeno. </a:t>
            </a:r>
          </a:p>
          <a:p>
            <a:pPr marL="0" indent="0">
              <a:buNone/>
              <a:defRPr/>
            </a:pPr>
            <a:r>
              <a:rPr lang="cs-CZ" sz="2000" dirty="0"/>
              <a:t>     I vynikající badatelé usilovali </a:t>
            </a:r>
            <a:r>
              <a:rPr lang="pl-PL" sz="2000" dirty="0"/>
              <a:t>o to, aby historie vzala archaeologii předhistorickou </a:t>
            </a:r>
          </a:p>
          <a:p>
            <a:pPr marL="0" indent="0">
              <a:buNone/>
              <a:defRPr/>
            </a:pPr>
            <a:r>
              <a:rPr lang="pl-PL" sz="2000" dirty="0"/>
              <a:t>     </a:t>
            </a:r>
            <a:r>
              <a:rPr lang="pt-BR" sz="2000" dirty="0"/>
              <a:t>jaksi do svého vleku, a dlouho – ano často</a:t>
            </a:r>
            <a:r>
              <a:rPr lang="cs-CZ" sz="2000" dirty="0"/>
              <a:t> </a:t>
            </a:r>
            <a:r>
              <a:rPr lang="it-IT" sz="2000" dirty="0"/>
              <a:t>i ne bez trpkosti – bylo uvažováno, lze‑li</a:t>
            </a:r>
            <a:r>
              <a:rPr lang="cs-CZ" sz="2000" dirty="0"/>
              <a:t> </a:t>
            </a:r>
          </a:p>
          <a:p>
            <a:pPr marL="0" indent="0">
              <a:buNone/>
              <a:defRPr/>
            </a:pPr>
            <a:r>
              <a:rPr lang="cs-CZ" sz="2000" dirty="0"/>
              <a:t>     prohlásiti </a:t>
            </a:r>
            <a:r>
              <a:rPr lang="cs-CZ" sz="2000" dirty="0" err="1"/>
              <a:t>praehistorii</a:t>
            </a:r>
            <a:r>
              <a:rPr lang="cs-CZ" sz="2000" dirty="0"/>
              <a:t> za vědu sesterskou, rovnocennou historii, </a:t>
            </a:r>
            <a:r>
              <a:rPr lang="pl-PL" sz="2000" dirty="0"/>
              <a:t>anebo pouze za podružnou. </a:t>
            </a:r>
          </a:p>
          <a:p>
            <a:pPr marL="0" indent="0">
              <a:buNone/>
              <a:defRPr/>
            </a:pPr>
            <a:r>
              <a:rPr lang="pl-PL" sz="2000" dirty="0"/>
              <a:t>     Jest konečně na čase, </a:t>
            </a:r>
            <a:r>
              <a:rPr lang="cs-CZ" sz="2000" dirty="0"/>
              <a:t>aby byla učiněna přítrž podobným planým úvahám </a:t>
            </a:r>
            <a:r>
              <a:rPr lang="pl-PL" sz="2000" dirty="0"/>
              <a:t>a aby jedenkrát</a:t>
            </a:r>
          </a:p>
          <a:p>
            <a:pPr marL="0" indent="0">
              <a:buNone/>
              <a:defRPr/>
            </a:pPr>
            <a:r>
              <a:rPr lang="pl-PL" sz="2000" dirty="0"/>
              <a:t>     pro vždy poukázáno bylo na to, že </a:t>
            </a:r>
            <a:r>
              <a:rPr lang="cs-CZ" sz="2000" dirty="0"/>
              <a:t>dnes </a:t>
            </a:r>
            <a:r>
              <a:rPr lang="cs-CZ" sz="2000" dirty="0" err="1"/>
              <a:t>praehistorie</a:t>
            </a:r>
            <a:r>
              <a:rPr lang="cs-CZ" sz="2000" dirty="0"/>
              <a:t> jest vědou </a:t>
            </a:r>
            <a:r>
              <a:rPr lang="cs-CZ" sz="2000" i="1" dirty="0"/>
              <a:t>zcela samostatnou</a:t>
            </a:r>
            <a:r>
              <a:rPr lang="cs-CZ" sz="2000" dirty="0"/>
              <a:t>, která </a:t>
            </a:r>
          </a:p>
          <a:p>
            <a:pPr marL="0" indent="0">
              <a:buNone/>
              <a:defRPr/>
            </a:pPr>
            <a:r>
              <a:rPr lang="cs-CZ" sz="2000" dirty="0"/>
              <a:t>     má k disposici svoje vlastní obsáhlé prostředky a spolehlivé prameny a která pracuje svou </a:t>
            </a:r>
          </a:p>
          <a:p>
            <a:pPr marL="0" indent="0">
              <a:buNone/>
              <a:defRPr/>
            </a:pPr>
            <a:r>
              <a:rPr lang="cs-CZ" sz="2000" dirty="0"/>
              <a:t>     vlastní vědeckou </a:t>
            </a:r>
            <a:r>
              <a:rPr lang="cs-CZ" sz="2000" dirty="0" err="1"/>
              <a:t>methodou</a:t>
            </a:r>
            <a:r>
              <a:rPr lang="cs-CZ" sz="2000" dirty="0"/>
              <a:t>.“</a:t>
            </a:r>
          </a:p>
          <a:p>
            <a:pPr marL="0" indent="0">
              <a:buNone/>
              <a:defRPr/>
            </a:pPr>
            <a:endParaRPr lang="cs-CZ" sz="1800" dirty="0"/>
          </a:p>
          <a:p>
            <a:pPr>
              <a:defRPr/>
            </a:pPr>
            <a:r>
              <a:rPr lang="cs-CZ" sz="2000" b="1" dirty="0"/>
              <a:t>Systém kultur</a:t>
            </a:r>
            <a:r>
              <a:rPr lang="cs-CZ" sz="2000" dirty="0"/>
              <a:t>  –  odpovídal praktické práci s hmotnými prameny </a:t>
            </a:r>
          </a:p>
        </p:txBody>
      </p:sp>
      <p:pic>
        <p:nvPicPr>
          <p:cNvPr id="31748" name="Obrázek 3">
            <a:extLst>
              <a:ext uri="{FF2B5EF4-FFF2-40B4-BE49-F238E27FC236}">
                <a16:creationId xmlns:a16="http://schemas.microsoft.com/office/drawing/2014/main" id="{7540C23F-FD50-F70C-1433-07CDD90771E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834937" y="334168"/>
            <a:ext cx="1905000" cy="268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Nadpis 1">
            <a:extLst>
              <a:ext uri="{FF2B5EF4-FFF2-40B4-BE49-F238E27FC236}">
                <a16:creationId xmlns:a16="http://schemas.microsoft.com/office/drawing/2014/main" id="{E6961B9B-4B2F-1694-9ACC-B355EFB9403E}"/>
              </a:ext>
            </a:extLst>
          </p:cNvPr>
          <p:cNvSpPr>
            <a:spLocks noGrp="1" noChangeArrowheads="1"/>
          </p:cNvSpPr>
          <p:nvPr>
            <p:ph type="title"/>
          </p:nvPr>
        </p:nvSpPr>
        <p:spPr>
          <a:xfrm>
            <a:off x="1981200" y="0"/>
            <a:ext cx="8229600" cy="1143000"/>
          </a:xfrm>
        </p:spPr>
        <p:txBody>
          <a:bodyPr/>
          <a:lstStyle/>
          <a:p>
            <a:r>
              <a:rPr lang="cs-CZ" altLang="cs-CZ" sz="3200" b="1" dirty="0">
                <a:solidFill>
                  <a:srgbClr val="FF0000"/>
                </a:solidFill>
              </a:rPr>
              <a:t>                                Pražský hrad</a:t>
            </a:r>
          </a:p>
        </p:txBody>
      </p:sp>
      <p:sp>
        <p:nvSpPr>
          <p:cNvPr id="3" name="Zástupný symbol pro obsah 2">
            <a:extLst>
              <a:ext uri="{FF2B5EF4-FFF2-40B4-BE49-F238E27FC236}">
                <a16:creationId xmlns:a16="http://schemas.microsoft.com/office/drawing/2014/main" id="{ABF07907-FE7B-BE3F-C450-523E7131226D}"/>
              </a:ext>
            </a:extLst>
          </p:cNvPr>
          <p:cNvSpPr>
            <a:spLocks noGrp="1"/>
          </p:cNvSpPr>
          <p:nvPr>
            <p:ph idx="1"/>
          </p:nvPr>
        </p:nvSpPr>
        <p:spPr>
          <a:xfrm>
            <a:off x="472611" y="1143000"/>
            <a:ext cx="11719389" cy="5715000"/>
          </a:xfrm>
        </p:spPr>
        <p:txBody>
          <a:bodyPr>
            <a:normAutofit lnSpcReduction="10000"/>
          </a:bodyPr>
          <a:lstStyle/>
          <a:p>
            <a:pPr>
              <a:defRPr/>
            </a:pPr>
            <a:r>
              <a:rPr lang="cs-CZ" sz="1800" b="1" dirty="0"/>
              <a:t>19/20. stol. </a:t>
            </a:r>
            <a:r>
              <a:rPr lang="cs-CZ" sz="1800" dirty="0"/>
              <a:t> –  dostavba katedrály sv. Víta</a:t>
            </a:r>
            <a:endParaRPr lang="cs-CZ" sz="1800" b="1" dirty="0"/>
          </a:p>
          <a:p>
            <a:pPr>
              <a:defRPr/>
            </a:pPr>
            <a:r>
              <a:rPr lang="cs-CZ" sz="1800" b="1" dirty="0"/>
              <a:t>1925</a:t>
            </a:r>
            <a:r>
              <a:rPr lang="cs-CZ" sz="1800" dirty="0"/>
              <a:t>  – </a:t>
            </a:r>
            <a:r>
              <a:rPr lang="cs-CZ" sz="1800" b="1" dirty="0">
                <a:solidFill>
                  <a:srgbClr val="FF0000"/>
                </a:solidFill>
              </a:rPr>
              <a:t>Hrad:</a:t>
            </a:r>
            <a:r>
              <a:rPr lang="cs-CZ" sz="1800" dirty="0"/>
              <a:t>  moderní výzkum spjat s úpravami areálu pro sídlo TGM </a:t>
            </a:r>
          </a:p>
          <a:p>
            <a:pPr marL="0" indent="0">
              <a:buNone/>
              <a:defRPr/>
            </a:pPr>
            <a:r>
              <a:rPr lang="cs-CZ" sz="1800" dirty="0"/>
              <a:t>                             </a:t>
            </a:r>
            <a:r>
              <a:rPr lang="cs-CZ" sz="1800" b="1" dirty="0"/>
              <a:t>Karel Guth  </a:t>
            </a:r>
            <a:r>
              <a:rPr lang="cs-CZ" sz="1800" dirty="0"/>
              <a:t>– výzkum 3. nádvoří: prvý nejrozsáhlejší výzkum v areálu Hradu </a:t>
            </a:r>
          </a:p>
          <a:p>
            <a:pPr marL="0" indent="0">
              <a:buNone/>
              <a:defRPr/>
            </a:pPr>
            <a:r>
              <a:rPr lang="cs-CZ" sz="1800" b="1" dirty="0"/>
              <a:t>                             Ivan </a:t>
            </a:r>
            <a:r>
              <a:rPr lang="cs-CZ" sz="1800" b="1" dirty="0" err="1"/>
              <a:t>Borkovský</a:t>
            </a:r>
            <a:r>
              <a:rPr lang="cs-CZ" sz="1800" dirty="0"/>
              <a:t>  (Ivan </a:t>
            </a:r>
            <a:r>
              <a:rPr lang="cs-CZ" sz="1800" dirty="0" err="1"/>
              <a:t>Borkovskyj-Dunin</a:t>
            </a:r>
            <a:r>
              <a:rPr lang="cs-CZ" sz="1800" dirty="0"/>
              <a:t>)  </a:t>
            </a:r>
          </a:p>
          <a:p>
            <a:pPr marL="0" indent="0">
              <a:buNone/>
              <a:defRPr/>
            </a:pPr>
            <a:r>
              <a:rPr lang="cs-CZ" sz="1800" dirty="0"/>
              <a:t>                                                            – 1943:  vedoucí výzkumu Pražského hradu </a:t>
            </a:r>
          </a:p>
          <a:p>
            <a:pPr marL="0" indent="0">
              <a:buNone/>
              <a:defRPr/>
            </a:pPr>
            <a:r>
              <a:rPr lang="cs-CZ" sz="1800" dirty="0"/>
              <a:t>                                                            –  zkoumal kostel P. Marie, klášter a bazilika sv. Jiří, Starý palác </a:t>
            </a:r>
          </a:p>
          <a:p>
            <a:pPr marL="0" indent="0">
              <a:buNone/>
              <a:defRPr/>
            </a:pPr>
            <a:r>
              <a:rPr lang="cs-CZ" sz="1800" dirty="0"/>
              <a:t>                                                             –  mezioborová kooperace (využití nejmodernějších postupů)</a:t>
            </a:r>
          </a:p>
          <a:p>
            <a:pPr marL="0" indent="0">
              <a:buNone/>
              <a:defRPr/>
            </a:pPr>
            <a:r>
              <a:rPr lang="cs-CZ" sz="1800" dirty="0"/>
              <a:t>                             </a:t>
            </a:r>
            <a:r>
              <a:rPr lang="cs-CZ" sz="1800" b="1" dirty="0"/>
              <a:t>Zdeněk Smetánka  </a:t>
            </a:r>
            <a:r>
              <a:rPr lang="cs-CZ" sz="1800" dirty="0"/>
              <a:t>– 70. a 80. léta:  </a:t>
            </a:r>
            <a:r>
              <a:rPr lang="cs-CZ" sz="1800" dirty="0" err="1"/>
              <a:t>Lumbeho</a:t>
            </a:r>
            <a:r>
              <a:rPr lang="cs-CZ" sz="1800" dirty="0"/>
              <a:t> zahrada</a:t>
            </a:r>
          </a:p>
          <a:p>
            <a:pPr marL="0" indent="0">
              <a:buNone/>
              <a:defRPr/>
            </a:pPr>
            <a:r>
              <a:rPr lang="cs-CZ" sz="1800" dirty="0"/>
              <a:t>                             </a:t>
            </a:r>
            <a:r>
              <a:rPr lang="cs-CZ" sz="1800" b="1" dirty="0"/>
              <a:t>Jan Frolík. Ivana Boháčová </a:t>
            </a:r>
            <a:r>
              <a:rPr lang="cs-CZ" sz="1800" dirty="0"/>
              <a:t>– 90. léta revizní průzkumy</a:t>
            </a:r>
          </a:p>
          <a:p>
            <a:pPr marL="0" indent="0">
              <a:buNone/>
              <a:defRPr/>
            </a:pPr>
            <a:r>
              <a:rPr lang="cs-CZ" sz="1800" dirty="0"/>
              <a:t> </a:t>
            </a:r>
          </a:p>
          <a:p>
            <a:pPr>
              <a:defRPr/>
            </a:pPr>
            <a:r>
              <a:rPr lang="cs-CZ" sz="1800" b="1" dirty="0">
                <a:solidFill>
                  <a:srgbClr val="FF0000"/>
                </a:solidFill>
              </a:rPr>
              <a:t>Vyšehrad  </a:t>
            </a:r>
            <a:r>
              <a:rPr lang="cs-CZ" sz="1800" dirty="0"/>
              <a:t>–  </a:t>
            </a:r>
            <a:r>
              <a:rPr lang="cs-CZ" sz="1800" b="1" dirty="0"/>
              <a:t>Bořivoj Nechvátal </a:t>
            </a:r>
            <a:r>
              <a:rPr lang="cs-CZ" sz="1800" dirty="0"/>
              <a:t>– Kapitulní chrám sv. Petra a Pavla</a:t>
            </a:r>
          </a:p>
          <a:p>
            <a:pPr>
              <a:defRPr/>
            </a:pPr>
            <a:endParaRPr lang="cs-CZ" sz="1800" dirty="0"/>
          </a:p>
          <a:p>
            <a:pPr>
              <a:defRPr/>
            </a:pPr>
            <a:r>
              <a:rPr lang="cs-CZ" sz="1800" b="1" dirty="0">
                <a:solidFill>
                  <a:srgbClr val="FF0000"/>
                </a:solidFill>
              </a:rPr>
              <a:t>Pražská keramika: </a:t>
            </a:r>
            <a:r>
              <a:rPr lang="cs-CZ" sz="1800" dirty="0">
                <a:solidFill>
                  <a:srgbClr val="FF0000"/>
                </a:solidFill>
              </a:rPr>
              <a:t> </a:t>
            </a:r>
            <a:r>
              <a:rPr lang="cs-CZ" sz="1800" b="1" dirty="0"/>
              <a:t>I. Pavlů </a:t>
            </a:r>
            <a:r>
              <a:rPr lang="cs-CZ" sz="1800" dirty="0"/>
              <a:t>(1971), </a:t>
            </a:r>
            <a:r>
              <a:rPr lang="cs-CZ" sz="1800" b="1" dirty="0"/>
              <a:t>L. Hrdlička </a:t>
            </a:r>
            <a:r>
              <a:rPr lang="cs-CZ" sz="1800" dirty="0"/>
              <a:t>(1993, 1997)</a:t>
            </a:r>
          </a:p>
          <a:p>
            <a:pPr marL="0" indent="0">
              <a:buNone/>
              <a:defRPr/>
            </a:pPr>
            <a:r>
              <a:rPr lang="cs-CZ" sz="1800" dirty="0"/>
              <a:t>                                      </a:t>
            </a:r>
            <a:r>
              <a:rPr lang="cs-CZ" sz="1800" b="1" dirty="0"/>
              <a:t>J. Čiháková </a:t>
            </a:r>
            <a:r>
              <a:rPr lang="cs-CZ" sz="1800" dirty="0"/>
              <a:t>(1984, 1994,  2001),</a:t>
            </a:r>
          </a:p>
          <a:p>
            <a:pPr marL="0" indent="0">
              <a:buNone/>
              <a:defRPr/>
            </a:pPr>
            <a:r>
              <a:rPr lang="cs-CZ" sz="1800" dirty="0"/>
              <a:t>                                      </a:t>
            </a:r>
            <a:r>
              <a:rPr lang="cs-CZ" sz="1800" b="1" dirty="0"/>
              <a:t>I. Boháčová </a:t>
            </a:r>
            <a:r>
              <a:rPr lang="cs-CZ" sz="1800" dirty="0"/>
              <a:t>(1993, 1996, 2001, 2008)</a:t>
            </a:r>
          </a:p>
          <a:p>
            <a:pPr marL="0" indent="0">
              <a:buNone/>
              <a:defRPr/>
            </a:pPr>
            <a:r>
              <a:rPr lang="cs-CZ" sz="1800" dirty="0"/>
              <a:t>  </a:t>
            </a:r>
          </a:p>
        </p:txBody>
      </p:sp>
      <p:pic>
        <p:nvPicPr>
          <p:cNvPr id="4" name="Obrázek 3">
            <a:extLst>
              <a:ext uri="{FF2B5EF4-FFF2-40B4-BE49-F238E27FC236}">
                <a16:creationId xmlns:a16="http://schemas.microsoft.com/office/drawing/2014/main" id="{C46D9D0C-C682-4004-89F9-5FC2772192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74727" y="277403"/>
            <a:ext cx="2170694" cy="3264202"/>
          </a:xfrm>
          <a:prstGeom prst="rect">
            <a:avLst/>
          </a:prstGeom>
        </p:spPr>
      </p:pic>
      <p:pic>
        <p:nvPicPr>
          <p:cNvPr id="6" name="Obrázek 5">
            <a:extLst>
              <a:ext uri="{FF2B5EF4-FFF2-40B4-BE49-F238E27FC236}">
                <a16:creationId xmlns:a16="http://schemas.microsoft.com/office/drawing/2014/main" id="{41B3C3C6-ED53-491A-B3FB-B22EEC0145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26660" y="277403"/>
            <a:ext cx="1101488" cy="1362617"/>
          </a:xfrm>
          <a:prstGeom prst="rect">
            <a:avLst/>
          </a:prstGeom>
        </p:spPr>
      </p:pic>
      <p:pic>
        <p:nvPicPr>
          <p:cNvPr id="8" name="Obrázek 7">
            <a:extLst>
              <a:ext uri="{FF2B5EF4-FFF2-40B4-BE49-F238E27FC236}">
                <a16:creationId xmlns:a16="http://schemas.microsoft.com/office/drawing/2014/main" id="{14AD1500-76DF-4D45-92D7-49C703B267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8194" y="3819008"/>
            <a:ext cx="4317227" cy="2879743"/>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Nadpis 1">
            <a:extLst>
              <a:ext uri="{FF2B5EF4-FFF2-40B4-BE49-F238E27FC236}">
                <a16:creationId xmlns:a16="http://schemas.microsoft.com/office/drawing/2014/main" id="{5961EB5E-8B9D-286B-B04E-EB58038EB17D}"/>
              </a:ext>
            </a:extLst>
          </p:cNvPr>
          <p:cNvSpPr>
            <a:spLocks noGrp="1" noChangeArrowheads="1"/>
          </p:cNvSpPr>
          <p:nvPr>
            <p:ph type="title"/>
          </p:nvPr>
        </p:nvSpPr>
        <p:spPr>
          <a:xfrm>
            <a:off x="2552538" y="344185"/>
            <a:ext cx="4129088" cy="993775"/>
          </a:xfrm>
        </p:spPr>
        <p:txBody>
          <a:bodyPr/>
          <a:lstStyle/>
          <a:p>
            <a:r>
              <a:rPr lang="cs-CZ" altLang="cs-CZ" sz="3200" b="1" dirty="0"/>
              <a:t>        </a:t>
            </a:r>
            <a:r>
              <a:rPr lang="cs-CZ" altLang="cs-CZ" sz="3200" b="1" dirty="0">
                <a:solidFill>
                  <a:srgbClr val="FF0000"/>
                </a:solidFill>
              </a:rPr>
              <a:t>Jaroslav Böhm  </a:t>
            </a:r>
            <a:br>
              <a:rPr lang="cs-CZ" altLang="cs-CZ" sz="2400" b="1" dirty="0"/>
            </a:br>
            <a:r>
              <a:rPr lang="cs-CZ" altLang="cs-CZ" sz="2400" b="1" dirty="0"/>
              <a:t>                 </a:t>
            </a:r>
            <a:r>
              <a:rPr lang="cs-CZ" altLang="cs-CZ" sz="2000" b="1" dirty="0"/>
              <a:t>(1901 – 1962)</a:t>
            </a:r>
          </a:p>
        </p:txBody>
      </p:sp>
      <p:sp>
        <p:nvSpPr>
          <p:cNvPr id="3" name="Zástupný symbol pro obsah 2">
            <a:extLst>
              <a:ext uri="{FF2B5EF4-FFF2-40B4-BE49-F238E27FC236}">
                <a16:creationId xmlns:a16="http://schemas.microsoft.com/office/drawing/2014/main" id="{CC3F9ADA-A035-52FE-5F65-C4597DEF15FD}"/>
              </a:ext>
            </a:extLst>
          </p:cNvPr>
          <p:cNvSpPr>
            <a:spLocks noGrp="1"/>
          </p:cNvSpPr>
          <p:nvPr>
            <p:ph idx="1"/>
          </p:nvPr>
        </p:nvSpPr>
        <p:spPr>
          <a:xfrm>
            <a:off x="452064" y="1715784"/>
            <a:ext cx="9413430" cy="5142215"/>
          </a:xfrm>
        </p:spPr>
        <p:txBody>
          <a:bodyPr>
            <a:normAutofit/>
          </a:bodyPr>
          <a:lstStyle/>
          <a:p>
            <a:pPr>
              <a:defRPr/>
            </a:pPr>
            <a:r>
              <a:rPr lang="cs-CZ" sz="2000" b="1" dirty="0"/>
              <a:t>„Zůstává tedy důležitá a dlouhá doba prvního tisíciletí po Kr. téměř úplně neznáma. Počátky slovanské kolonizace, nejvýznamnější kapitola domácích dějin, jest nejvíce zanedbána. Rozluštění této otázky není v historických pramenech. Ty jsou již vyčerpány a ani nejpilnější studium nepřinese světlo. Co historie mohla o počátcích našich dějin říci, to již všechno pověděla. Zbývá jediný pramen, nezávislý na citech a vůli člověka – starožitnosti.“</a:t>
            </a:r>
          </a:p>
          <a:p>
            <a:pPr marL="0" indent="0">
              <a:buNone/>
              <a:defRPr/>
            </a:pPr>
            <a:r>
              <a:rPr lang="cs-CZ" sz="2000" dirty="0"/>
              <a:t>    Böhm, J. 1926: Slezsko v době předhistorické, Vlastivědný sborník slezský 2, 15–31. </a:t>
            </a:r>
          </a:p>
          <a:p>
            <a:pPr>
              <a:defRPr/>
            </a:pPr>
            <a:endParaRPr lang="cs-CZ" sz="2000" dirty="0"/>
          </a:p>
          <a:p>
            <a:pPr marL="0" indent="0">
              <a:buNone/>
              <a:defRPr/>
            </a:pPr>
            <a:r>
              <a:rPr lang="cs-CZ" sz="2000" dirty="0"/>
              <a:t>–   1916:  během studií v Olomouci spolupracoval s Františkem Kolářem (správce sbírek) </a:t>
            </a:r>
          </a:p>
          <a:p>
            <a:pPr marL="0" indent="0">
              <a:buNone/>
              <a:defRPr/>
            </a:pPr>
            <a:r>
              <a:rPr lang="cs-CZ" sz="2000" dirty="0"/>
              <a:t>–   1919:  studoval na FF UK historii, geografii a archeologii </a:t>
            </a:r>
          </a:p>
          <a:p>
            <a:pPr marL="0" indent="0">
              <a:buNone/>
              <a:defRPr/>
            </a:pPr>
            <a:r>
              <a:rPr lang="cs-CZ" sz="2000" dirty="0"/>
              <a:t>–   1923:  nastoupil do Státního archeologického ústavu (1939: ředitel) </a:t>
            </a:r>
          </a:p>
          <a:p>
            <a:pPr marL="0" indent="0">
              <a:buNone/>
              <a:defRPr/>
            </a:pPr>
            <a:r>
              <a:rPr lang="cs-CZ" sz="2000" dirty="0"/>
              <a:t>–   1841:  Kronika objeveného věku </a:t>
            </a:r>
          </a:p>
          <a:p>
            <a:pPr marL="0" indent="0">
              <a:buNone/>
              <a:defRPr/>
            </a:pPr>
            <a:r>
              <a:rPr lang="cs-CZ" sz="2000" dirty="0"/>
              <a:t>–   1946:  Naše nejstarší města (o keltských oppidech) </a:t>
            </a:r>
            <a:r>
              <a:rPr lang="nl-NL" sz="2000" dirty="0"/>
              <a:t> </a:t>
            </a:r>
            <a:endParaRPr lang="cs-CZ" sz="2000" dirty="0"/>
          </a:p>
          <a:p>
            <a:pPr marL="0" indent="0">
              <a:buNone/>
              <a:defRPr/>
            </a:pPr>
            <a:endParaRPr lang="cs-CZ" sz="2000" dirty="0"/>
          </a:p>
          <a:p>
            <a:pPr>
              <a:defRPr/>
            </a:pPr>
            <a:endParaRPr lang="cs-CZ" sz="2000" dirty="0"/>
          </a:p>
          <a:p>
            <a:pPr>
              <a:defRPr/>
            </a:pPr>
            <a:endParaRPr lang="cs-CZ" sz="2000" dirty="0"/>
          </a:p>
          <a:p>
            <a:pPr>
              <a:defRPr/>
            </a:pPr>
            <a:endParaRPr lang="cs-CZ" sz="2000" dirty="0">
              <a:solidFill>
                <a:schemeClr val="bg1"/>
              </a:solidFill>
            </a:endParaRPr>
          </a:p>
          <a:p>
            <a:pPr marL="0" indent="0">
              <a:buNone/>
              <a:defRPr/>
            </a:pPr>
            <a:endParaRPr lang="cs-CZ" dirty="0">
              <a:solidFill>
                <a:schemeClr val="bg1"/>
              </a:solidFill>
            </a:endParaRPr>
          </a:p>
          <a:p>
            <a:pPr>
              <a:defRPr/>
            </a:pPr>
            <a:endParaRPr lang="cs-CZ" dirty="0"/>
          </a:p>
        </p:txBody>
      </p:sp>
      <p:pic>
        <p:nvPicPr>
          <p:cNvPr id="34820" name="Obrázek 4">
            <a:extLst>
              <a:ext uri="{FF2B5EF4-FFF2-40B4-BE49-F238E27FC236}">
                <a16:creationId xmlns:a16="http://schemas.microsoft.com/office/drawing/2014/main" id="{F5C2186F-95EB-27E1-CEF7-6DA53500651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865493" y="97605"/>
            <a:ext cx="2243937" cy="3139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Nadpis 3">
            <a:extLst>
              <a:ext uri="{FF2B5EF4-FFF2-40B4-BE49-F238E27FC236}">
                <a16:creationId xmlns:a16="http://schemas.microsoft.com/office/drawing/2014/main" id="{B1865165-058F-F6B8-1E02-1A0C4FA7A3A1}"/>
              </a:ext>
            </a:extLst>
          </p:cNvPr>
          <p:cNvSpPr>
            <a:spLocks noGrp="1" noChangeArrowheads="1"/>
          </p:cNvSpPr>
          <p:nvPr>
            <p:ph type="title"/>
          </p:nvPr>
        </p:nvSpPr>
        <p:spPr>
          <a:xfrm>
            <a:off x="7776199" y="-144463"/>
            <a:ext cx="3352800" cy="1143000"/>
          </a:xfrm>
        </p:spPr>
        <p:txBody>
          <a:bodyPr/>
          <a:lstStyle/>
          <a:p>
            <a:pPr eaLnBrk="1" hangingPunct="1"/>
            <a:r>
              <a:rPr lang="cs-CZ" altLang="cs-CZ" sz="2800" b="1" dirty="0">
                <a:solidFill>
                  <a:srgbClr val="FF0000"/>
                </a:solidFill>
              </a:rPr>
              <a:t>Nacistická archeologie</a:t>
            </a:r>
          </a:p>
        </p:txBody>
      </p:sp>
      <p:sp>
        <p:nvSpPr>
          <p:cNvPr id="3" name="Zástupný symbol pro obsah 2">
            <a:extLst>
              <a:ext uri="{FF2B5EF4-FFF2-40B4-BE49-F238E27FC236}">
                <a16:creationId xmlns:a16="http://schemas.microsoft.com/office/drawing/2014/main" id="{402C812F-89F6-38E2-F57B-8AEB616A0F35}"/>
              </a:ext>
            </a:extLst>
          </p:cNvPr>
          <p:cNvSpPr>
            <a:spLocks noGrp="1"/>
          </p:cNvSpPr>
          <p:nvPr>
            <p:ph sz="half" idx="1"/>
          </p:nvPr>
        </p:nvSpPr>
        <p:spPr>
          <a:xfrm>
            <a:off x="575353" y="304800"/>
            <a:ext cx="7530957" cy="6553200"/>
          </a:xfrm>
        </p:spPr>
        <p:txBody>
          <a:bodyPr>
            <a:normAutofit/>
          </a:bodyPr>
          <a:lstStyle/>
          <a:p>
            <a:pPr>
              <a:defRPr/>
            </a:pPr>
            <a:r>
              <a:rPr lang="cs-CZ" altLang="cs-CZ" sz="1600" b="1" dirty="0"/>
              <a:t>1931</a:t>
            </a:r>
            <a:r>
              <a:rPr lang="cs-CZ" altLang="cs-CZ" sz="1600" dirty="0"/>
              <a:t>  –  Berlín:  </a:t>
            </a:r>
            <a:r>
              <a:rPr lang="cs-CZ" altLang="cs-CZ" sz="1600" b="1" dirty="0"/>
              <a:t>Hlavní úřad pro rasu a osídlení SS</a:t>
            </a:r>
          </a:p>
          <a:p>
            <a:pPr>
              <a:defRPr/>
            </a:pPr>
            <a:endParaRPr lang="cs-CZ" sz="1600" dirty="0"/>
          </a:p>
          <a:p>
            <a:pPr>
              <a:defRPr/>
            </a:pPr>
            <a:r>
              <a:rPr lang="cs-CZ" altLang="cs-CZ" sz="1600" b="1" dirty="0"/>
              <a:t>1935 </a:t>
            </a:r>
            <a:r>
              <a:rPr lang="cs-CZ" altLang="cs-CZ" sz="1600" dirty="0"/>
              <a:t> –   </a:t>
            </a:r>
            <a:r>
              <a:rPr lang="cs-CZ" sz="1600" b="1" dirty="0" err="1"/>
              <a:t>Forschungsgemeinschaft</a:t>
            </a:r>
            <a:r>
              <a:rPr lang="cs-CZ" sz="1600" b="1" dirty="0"/>
              <a:t> </a:t>
            </a:r>
            <a:r>
              <a:rPr lang="cs-CZ" sz="1600" b="1" dirty="0" err="1"/>
              <a:t>Deutsches</a:t>
            </a:r>
            <a:r>
              <a:rPr lang="cs-CZ" sz="1600" b="1" dirty="0"/>
              <a:t> </a:t>
            </a:r>
            <a:r>
              <a:rPr lang="cs-CZ" sz="1600" b="1" dirty="0" err="1"/>
              <a:t>Ahnenerbe</a:t>
            </a:r>
            <a:r>
              <a:rPr lang="cs-CZ" sz="1600" b="1" dirty="0"/>
              <a:t>  </a:t>
            </a:r>
          </a:p>
          <a:p>
            <a:pPr marL="0" indent="0">
              <a:buNone/>
              <a:defRPr/>
            </a:pPr>
            <a:r>
              <a:rPr lang="cs-CZ" sz="1600" b="1" dirty="0"/>
              <a:t>                      </a:t>
            </a:r>
            <a:r>
              <a:rPr lang="cs-CZ" sz="1600" dirty="0"/>
              <a:t>(Společnost pro výzkum a výuku německého dědictví předků) </a:t>
            </a:r>
          </a:p>
          <a:p>
            <a:pPr marL="0" indent="0">
              <a:buNone/>
              <a:defRPr/>
            </a:pPr>
            <a:r>
              <a:rPr lang="cs-CZ" sz="1600" dirty="0"/>
              <a:t>               –   založena z iniciativy H. </a:t>
            </a:r>
            <a:r>
              <a:rPr lang="cs-CZ" sz="1600" dirty="0" err="1"/>
              <a:t>Himlera</a:t>
            </a:r>
            <a:r>
              <a:rPr lang="cs-CZ" sz="1600" dirty="0"/>
              <a:t> k výzkumu nejstarších dějin </a:t>
            </a:r>
          </a:p>
          <a:p>
            <a:pPr marL="0" indent="0">
              <a:buNone/>
              <a:defRPr/>
            </a:pPr>
            <a:r>
              <a:rPr lang="cs-CZ" sz="1600" dirty="0"/>
              <a:t>                    Germánů a doložení nadřazenosti árijské rasy </a:t>
            </a:r>
          </a:p>
          <a:p>
            <a:pPr marL="0" indent="0">
              <a:buNone/>
              <a:defRPr/>
            </a:pPr>
            <a:endParaRPr lang="cs-CZ" sz="1600" dirty="0"/>
          </a:p>
          <a:p>
            <a:pPr eaLnBrk="1" hangingPunct="1">
              <a:defRPr/>
            </a:pPr>
            <a:r>
              <a:rPr lang="cs-CZ" sz="1600" b="1" dirty="0"/>
              <a:t>Herbert </a:t>
            </a:r>
            <a:r>
              <a:rPr lang="cs-CZ" sz="1600" b="1" dirty="0" err="1"/>
              <a:t>Weinelt</a:t>
            </a:r>
            <a:r>
              <a:rPr lang="cs-CZ" sz="1600" b="1" dirty="0"/>
              <a:t>  </a:t>
            </a:r>
            <a:r>
              <a:rPr lang="cs-CZ" sz="1600" dirty="0"/>
              <a:t>–  filolog, studoval v Praze (UK), od 1939 v Krakově </a:t>
            </a:r>
          </a:p>
          <a:p>
            <a:pPr marL="0" indent="0">
              <a:buNone/>
              <a:defRPr/>
            </a:pPr>
            <a:r>
              <a:rPr lang="cs-CZ" sz="1600" dirty="0"/>
              <a:t>                                    –  zkoumal slezské hrady </a:t>
            </a:r>
          </a:p>
          <a:p>
            <a:pPr eaLnBrk="1" hangingPunct="1">
              <a:defRPr/>
            </a:pPr>
            <a:r>
              <a:rPr lang="cs-CZ" sz="1600" b="1" dirty="0"/>
              <a:t>Lothar </a:t>
            </a:r>
            <a:r>
              <a:rPr lang="cs-CZ" sz="1600" b="1" dirty="0" err="1"/>
              <a:t>Zotz</a:t>
            </a:r>
            <a:r>
              <a:rPr lang="cs-CZ" sz="1600" b="1" dirty="0"/>
              <a:t>  </a:t>
            </a:r>
            <a:r>
              <a:rPr lang="cs-CZ" sz="1600" dirty="0"/>
              <a:t>–  nástupce na katedře archeologie KU</a:t>
            </a:r>
          </a:p>
          <a:p>
            <a:pPr eaLnBrk="1" hangingPunct="1">
              <a:defRPr/>
            </a:pPr>
            <a:r>
              <a:rPr lang="cs-CZ" sz="1600" b="1" dirty="0"/>
              <a:t>Kurt </a:t>
            </a:r>
            <a:r>
              <a:rPr lang="cs-CZ" sz="1600" b="1" dirty="0" err="1"/>
              <a:t>Willwonseder</a:t>
            </a:r>
            <a:r>
              <a:rPr lang="cs-CZ" sz="1600" b="1" dirty="0"/>
              <a:t>  </a:t>
            </a:r>
            <a:r>
              <a:rPr lang="cs-CZ" sz="1600" dirty="0"/>
              <a:t>–</a:t>
            </a:r>
            <a:r>
              <a:rPr lang="cs-CZ" sz="1600" b="1" dirty="0"/>
              <a:t>  </a:t>
            </a:r>
            <a:r>
              <a:rPr lang="cs-CZ" sz="1600" dirty="0"/>
              <a:t>ředitel MZM</a:t>
            </a:r>
          </a:p>
          <a:p>
            <a:pPr eaLnBrk="1" hangingPunct="1">
              <a:defRPr/>
            </a:pPr>
            <a:r>
              <a:rPr lang="cs-CZ" sz="1600" b="1" dirty="0"/>
              <a:t>Karl </a:t>
            </a:r>
            <a:r>
              <a:rPr lang="cs-CZ" sz="1600" b="1" dirty="0" err="1"/>
              <a:t>Hucke</a:t>
            </a:r>
            <a:r>
              <a:rPr lang="cs-CZ" sz="1600" b="1" dirty="0"/>
              <a:t>  </a:t>
            </a:r>
            <a:r>
              <a:rPr lang="cs-CZ" sz="1600" dirty="0"/>
              <a:t>– nástupce </a:t>
            </a:r>
          </a:p>
          <a:p>
            <a:pPr eaLnBrk="1" hangingPunct="1">
              <a:defRPr/>
            </a:pPr>
            <a:r>
              <a:rPr lang="cs-CZ" sz="1600" b="1" dirty="0"/>
              <a:t>Hermann </a:t>
            </a:r>
            <a:r>
              <a:rPr lang="cs-CZ" sz="1600" b="1" dirty="0" err="1"/>
              <a:t>Schwabedissen</a:t>
            </a:r>
            <a:r>
              <a:rPr lang="cs-CZ" sz="1600" b="1" dirty="0"/>
              <a:t>  </a:t>
            </a:r>
            <a:r>
              <a:rPr lang="cs-CZ" sz="1600" dirty="0"/>
              <a:t>–  ředitel </a:t>
            </a:r>
            <a:r>
              <a:rPr lang="cs-CZ" sz="1600" dirty="0" err="1"/>
              <a:t>Antroposu</a:t>
            </a:r>
            <a:r>
              <a:rPr lang="cs-CZ" sz="1600" dirty="0"/>
              <a:t> (pod MZM)</a:t>
            </a:r>
          </a:p>
          <a:p>
            <a:pPr marL="0" indent="0">
              <a:buNone/>
              <a:defRPr/>
            </a:pPr>
            <a:endParaRPr lang="cs-CZ" sz="1600" dirty="0"/>
          </a:p>
          <a:p>
            <a:pPr eaLnBrk="1" hangingPunct="1">
              <a:defRPr/>
            </a:pPr>
            <a:r>
              <a:rPr lang="cs-CZ" sz="1600" b="1" dirty="0"/>
              <a:t>Zabavování uměleckých děl a sbírek:</a:t>
            </a:r>
          </a:p>
          <a:p>
            <a:pPr marL="0" indent="0">
              <a:buNone/>
              <a:defRPr/>
            </a:pPr>
            <a:r>
              <a:rPr lang="cs-CZ" sz="1600" b="1" dirty="0"/>
              <a:t>      Peter </a:t>
            </a:r>
            <a:r>
              <a:rPr lang="cs-CZ" sz="1600" b="1" dirty="0" err="1"/>
              <a:t>Paulsen</a:t>
            </a:r>
            <a:r>
              <a:rPr lang="cs-CZ" sz="1600" b="1" dirty="0"/>
              <a:t> z </a:t>
            </a:r>
            <a:r>
              <a:rPr lang="cs-CZ" sz="1600" b="1" dirty="0" err="1"/>
              <a:t>Wroclavi</a:t>
            </a:r>
            <a:r>
              <a:rPr lang="cs-CZ" sz="1600" b="1" dirty="0"/>
              <a:t> </a:t>
            </a:r>
          </a:p>
          <a:p>
            <a:pPr marL="0" indent="0">
              <a:buNone/>
              <a:defRPr/>
            </a:pPr>
            <a:r>
              <a:rPr lang="cs-CZ" sz="1600" dirty="0"/>
              <a:t>      </a:t>
            </a:r>
            <a:r>
              <a:rPr lang="cs-CZ" sz="1600" b="1" dirty="0"/>
              <a:t>Rudolf Příhoda z Opavy </a:t>
            </a:r>
            <a:r>
              <a:rPr lang="cs-CZ" sz="1600" dirty="0"/>
              <a:t>(Říšské župní muzeum, dnes Slezské zemské muzeum))</a:t>
            </a:r>
          </a:p>
          <a:p>
            <a:pPr marL="0" indent="0">
              <a:buNone/>
              <a:defRPr/>
            </a:pPr>
            <a:r>
              <a:rPr lang="cs-CZ" sz="1600" b="1" dirty="0"/>
              <a:t>      Werner </a:t>
            </a:r>
            <a:r>
              <a:rPr lang="cs-CZ" sz="1600" b="1" dirty="0" err="1"/>
              <a:t>Kudlich</a:t>
            </a:r>
            <a:r>
              <a:rPr lang="cs-CZ" sz="1600" b="1" dirty="0"/>
              <a:t> </a:t>
            </a:r>
            <a:r>
              <a:rPr lang="cs-CZ" sz="1600" dirty="0"/>
              <a:t>(Říšské župní museum)</a:t>
            </a:r>
          </a:p>
        </p:txBody>
      </p:sp>
      <p:pic>
        <p:nvPicPr>
          <p:cNvPr id="38916" name="Picture 5" descr="http://www.nimoz.pl/upload/wydawnictwa/cenne_bezcenne_utracone/2005/2005-01-04e.jpg">
            <a:extLst>
              <a:ext uri="{FF2B5EF4-FFF2-40B4-BE49-F238E27FC236}">
                <a16:creationId xmlns:a16="http://schemas.microsoft.com/office/drawing/2014/main" id="{E2CB28B8-E731-3A28-F653-004DADE0FD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76199" y="3581400"/>
            <a:ext cx="3667125" cy="302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7" name="Picture 7" descr="http://www.nimoz.pl/upload/wydawnictwa/cenne_bezcenne_utracone/2005/2005-01-04b.jpg">
            <a:extLst>
              <a:ext uri="{FF2B5EF4-FFF2-40B4-BE49-F238E27FC236}">
                <a16:creationId xmlns:a16="http://schemas.microsoft.com/office/drawing/2014/main" id="{FC69B27A-6B8D-F581-7A0E-39E9C6B9A6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49730" y="998537"/>
            <a:ext cx="3630612" cy="243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a:extLst>
              <a:ext uri="{FF2B5EF4-FFF2-40B4-BE49-F238E27FC236}">
                <a16:creationId xmlns:a16="http://schemas.microsoft.com/office/drawing/2014/main" id="{0CC11970-5C99-C2EE-0FC2-A7A5E6C408D9}"/>
              </a:ext>
            </a:extLst>
          </p:cNvPr>
          <p:cNvSpPr>
            <a:spLocks noGrp="1"/>
          </p:cNvSpPr>
          <p:nvPr>
            <p:ph idx="1"/>
          </p:nvPr>
        </p:nvSpPr>
        <p:spPr>
          <a:xfrm>
            <a:off x="462338" y="893852"/>
            <a:ext cx="12729680" cy="5964148"/>
          </a:xfrm>
        </p:spPr>
        <p:txBody>
          <a:bodyPr>
            <a:noAutofit/>
          </a:bodyPr>
          <a:lstStyle/>
          <a:p>
            <a:pPr eaLnBrk="1" hangingPunct="1">
              <a:defRPr/>
            </a:pPr>
            <a:r>
              <a:rPr lang="cs-CZ" altLang="cs-CZ" sz="1800" b="1" dirty="0"/>
              <a:t>1956</a:t>
            </a:r>
            <a:r>
              <a:rPr lang="cs-CZ" altLang="cs-CZ" sz="1800" dirty="0"/>
              <a:t>   –  v Národním muzeu proběhla výstava </a:t>
            </a:r>
            <a:r>
              <a:rPr lang="cs-CZ" altLang="cs-CZ" sz="1800" b="1" dirty="0"/>
              <a:t>Česká vesnice ve středověku </a:t>
            </a:r>
          </a:p>
          <a:p>
            <a:pPr eaLnBrk="1" hangingPunct="1">
              <a:buFontTx/>
              <a:buNone/>
              <a:defRPr/>
            </a:pPr>
            <a:r>
              <a:rPr lang="cs-CZ" altLang="cs-CZ" sz="1800" b="1" dirty="0"/>
              <a:t>                 </a:t>
            </a:r>
            <a:r>
              <a:rPr lang="cs-CZ" altLang="cs-CZ" sz="1800" dirty="0"/>
              <a:t>–</a:t>
            </a:r>
            <a:r>
              <a:rPr lang="cs-CZ" altLang="cs-CZ" sz="1800" b="1" dirty="0"/>
              <a:t>   </a:t>
            </a:r>
            <a:r>
              <a:rPr lang="cs-CZ" altLang="cs-CZ" sz="1800" dirty="0"/>
              <a:t>nedostatek materiálu vedl k doplnění z jiných než vesnických lokalit </a:t>
            </a:r>
          </a:p>
          <a:p>
            <a:pPr eaLnBrk="1" hangingPunct="1">
              <a:buFontTx/>
              <a:buNone/>
              <a:defRPr/>
            </a:pPr>
            <a:r>
              <a:rPr lang="cs-CZ" altLang="cs-CZ" sz="1800" dirty="0"/>
              <a:t>                      (Sezimovo Ústí  –  zaniklé řemeslnické předměstí vypálené 1420 husity; tzv. české Pompeje“)</a:t>
            </a:r>
          </a:p>
          <a:p>
            <a:pPr eaLnBrk="1" hangingPunct="1">
              <a:buFontTx/>
              <a:buNone/>
              <a:defRPr/>
            </a:pPr>
            <a:r>
              <a:rPr lang="cs-CZ" altLang="cs-CZ" sz="1800" b="1" dirty="0"/>
              <a:t>                </a:t>
            </a:r>
            <a:r>
              <a:rPr lang="cs-CZ" altLang="cs-CZ" sz="1800" dirty="0"/>
              <a:t>–   část věnována hrnčířství, cyklus přednášek o hmotné kultuře venkovského lidu </a:t>
            </a:r>
            <a:endParaRPr lang="cs-CZ" sz="1800" b="1" dirty="0"/>
          </a:p>
          <a:p>
            <a:pPr>
              <a:defRPr/>
            </a:pPr>
            <a:endParaRPr lang="cs-CZ" sz="1800" b="1" dirty="0"/>
          </a:p>
          <a:p>
            <a:pPr>
              <a:defRPr/>
            </a:pPr>
            <a:r>
              <a:rPr lang="cs-CZ" sz="1800" b="1" dirty="0"/>
              <a:t>13. 3. 1957</a:t>
            </a:r>
            <a:r>
              <a:rPr lang="cs-CZ" sz="1800" dirty="0"/>
              <a:t> –  </a:t>
            </a:r>
            <a:r>
              <a:rPr lang="cs-CZ" sz="1800" b="1" dirty="0"/>
              <a:t>Liblice:</a:t>
            </a:r>
            <a:r>
              <a:rPr lang="cs-CZ" sz="1800" dirty="0"/>
              <a:t>  výroční pracovní porada archeologů:  </a:t>
            </a:r>
          </a:p>
          <a:p>
            <a:pPr marL="0" indent="0">
              <a:buNone/>
              <a:defRPr/>
            </a:pPr>
            <a:r>
              <a:rPr lang="cs-CZ" sz="1800" dirty="0"/>
              <a:t>                         –  </a:t>
            </a:r>
            <a:r>
              <a:rPr lang="cs-CZ" sz="1800" b="1" dirty="0"/>
              <a:t>M. Richter a Z. Smetánka:  </a:t>
            </a:r>
            <a:r>
              <a:rPr lang="cs-CZ" sz="1800" dirty="0"/>
              <a:t>diskuse o metodice studia středověké keramiky a hmotné kultury</a:t>
            </a:r>
          </a:p>
          <a:p>
            <a:pPr marL="0" indent="0">
              <a:buNone/>
              <a:defRPr/>
            </a:pPr>
            <a:endParaRPr lang="cs-CZ" sz="1800" dirty="0"/>
          </a:p>
          <a:p>
            <a:pPr marL="0" indent="0">
              <a:buNone/>
              <a:defRPr/>
            </a:pPr>
            <a:r>
              <a:rPr lang="cs-CZ" sz="1800" dirty="0"/>
              <a:t>                            a)  odmítli spojitost s dějinami umění </a:t>
            </a:r>
          </a:p>
          <a:p>
            <a:pPr marL="0" indent="0">
              <a:buNone/>
              <a:defRPr/>
            </a:pPr>
            <a:r>
              <a:rPr lang="cs-CZ" sz="1800" dirty="0"/>
              <a:t>                            b)  akceptovali metody odvozené z archeologie pravěku </a:t>
            </a:r>
          </a:p>
          <a:p>
            <a:pPr marL="0" indent="0">
              <a:buNone/>
              <a:defRPr/>
            </a:pPr>
            <a:endParaRPr lang="cs-CZ" sz="1800" dirty="0"/>
          </a:p>
          <a:p>
            <a:pPr marL="0" indent="0">
              <a:buNone/>
              <a:defRPr/>
            </a:pPr>
            <a:r>
              <a:rPr lang="cs-CZ" sz="1800" dirty="0"/>
              <a:t>                        –  základ bádání:  2 pilíře</a:t>
            </a:r>
          </a:p>
          <a:p>
            <a:pPr marL="0" indent="0">
              <a:buNone/>
              <a:defRPr/>
            </a:pPr>
            <a:endParaRPr lang="cs-CZ" sz="1800" dirty="0"/>
          </a:p>
          <a:p>
            <a:pPr marL="0" indent="0">
              <a:buNone/>
              <a:defRPr/>
            </a:pPr>
            <a:r>
              <a:rPr lang="cs-CZ" sz="1800" dirty="0"/>
              <a:t>                            1.  kvalifikovaný terénní výzkum (I. </a:t>
            </a:r>
            <a:r>
              <a:rPr lang="cs-CZ" sz="1800" dirty="0" err="1"/>
              <a:t>Borkovský</a:t>
            </a:r>
            <a:r>
              <a:rPr lang="cs-CZ" sz="1800" dirty="0"/>
              <a:t>: Pražský hrad, 1939-41)</a:t>
            </a:r>
          </a:p>
          <a:p>
            <a:pPr marL="0" indent="0">
              <a:buNone/>
              <a:defRPr/>
            </a:pPr>
            <a:r>
              <a:rPr lang="cs-CZ" sz="1800" dirty="0"/>
              <a:t>                            2.  koncepční přístup:  výzkum klíčových lokalit dle programu</a:t>
            </a:r>
          </a:p>
          <a:p>
            <a:pPr marL="0" indent="0">
              <a:buNone/>
              <a:defRPr/>
            </a:pPr>
            <a:r>
              <a:rPr lang="cs-CZ" sz="1800" dirty="0"/>
              <a:t>                                                                    otázky:  metodické, chronologické, sociálně-ekonomické</a:t>
            </a:r>
          </a:p>
          <a:p>
            <a:pPr marL="0" indent="0">
              <a:buNone/>
              <a:defRPr/>
            </a:pPr>
            <a:endParaRPr lang="cs-CZ" sz="1800" dirty="0"/>
          </a:p>
          <a:p>
            <a:pPr marL="0" indent="0">
              <a:buNone/>
              <a:defRPr/>
            </a:pPr>
            <a:r>
              <a:rPr lang="cs-CZ" sz="1800" dirty="0"/>
              <a:t> </a:t>
            </a:r>
          </a:p>
          <a:p>
            <a:pPr marL="0" indent="0">
              <a:buNone/>
              <a:defRPr/>
            </a:pPr>
            <a:r>
              <a:rPr lang="cs-CZ" sz="1800" dirty="0"/>
              <a:t>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id="{A59716AF-637F-D092-9880-E72E45A7E4DE}"/>
              </a:ext>
            </a:extLst>
          </p:cNvPr>
          <p:cNvSpPr>
            <a:spLocks noGrp="1" noChangeArrowheads="1"/>
          </p:cNvSpPr>
          <p:nvPr>
            <p:ph type="title" idx="4294967295"/>
          </p:nvPr>
        </p:nvSpPr>
        <p:spPr>
          <a:xfrm>
            <a:off x="1981200" y="274638"/>
            <a:ext cx="7086600" cy="1143000"/>
          </a:xfrm>
        </p:spPr>
        <p:txBody>
          <a:bodyPr/>
          <a:lstStyle/>
          <a:p>
            <a:pPr eaLnBrk="1" hangingPunct="1"/>
            <a:r>
              <a:rPr lang="cs-CZ" altLang="cs-CZ" sz="3200" b="1" dirty="0">
                <a:solidFill>
                  <a:srgbClr val="FF0000"/>
                </a:solidFill>
              </a:rPr>
              <a:t>                     Zdeněk Smetánka</a:t>
            </a:r>
            <a:br>
              <a:rPr lang="cs-CZ" altLang="cs-CZ" sz="3200" b="1" dirty="0"/>
            </a:br>
            <a:r>
              <a:rPr lang="cs-CZ" altLang="cs-CZ" sz="3200" b="1" dirty="0"/>
              <a:t>       </a:t>
            </a:r>
            <a:r>
              <a:rPr lang="cs-CZ" altLang="cs-CZ" sz="2000" b="1" dirty="0"/>
              <a:t>                                   (1931 – 2017)</a:t>
            </a:r>
          </a:p>
        </p:txBody>
      </p:sp>
      <p:sp>
        <p:nvSpPr>
          <p:cNvPr id="9219" name="Rectangle 3">
            <a:extLst>
              <a:ext uri="{FF2B5EF4-FFF2-40B4-BE49-F238E27FC236}">
                <a16:creationId xmlns:a16="http://schemas.microsoft.com/office/drawing/2014/main" id="{6C5D9C67-C458-5AF7-0140-70E174ADC4C7}"/>
              </a:ext>
            </a:extLst>
          </p:cNvPr>
          <p:cNvSpPr>
            <a:spLocks noGrp="1" noChangeArrowheads="1"/>
          </p:cNvSpPr>
          <p:nvPr>
            <p:ph type="body" idx="4294967295"/>
          </p:nvPr>
        </p:nvSpPr>
        <p:spPr>
          <a:xfrm>
            <a:off x="719191" y="1650376"/>
            <a:ext cx="10931703" cy="5900737"/>
          </a:xfrm>
        </p:spPr>
        <p:txBody>
          <a:bodyPr>
            <a:normAutofit/>
          </a:bodyPr>
          <a:lstStyle/>
          <a:p>
            <a:pPr eaLnBrk="1" hangingPunct="1">
              <a:defRPr/>
            </a:pPr>
            <a:r>
              <a:rPr lang="cs-CZ" altLang="cs-CZ" sz="2000" dirty="0"/>
              <a:t>Specializace:   keramika, vesnice, města, kachle</a:t>
            </a:r>
            <a:endParaRPr lang="cs-CZ" altLang="cs-CZ" sz="2000" b="1" dirty="0"/>
          </a:p>
          <a:p>
            <a:pPr eaLnBrk="1" hangingPunct="1">
              <a:defRPr/>
            </a:pPr>
            <a:r>
              <a:rPr lang="cs-CZ" altLang="cs-CZ" sz="2000" dirty="0"/>
              <a:t>1962: výzkum v Sezimově Ústí (s M. </a:t>
            </a:r>
            <a:r>
              <a:rPr lang="cs-CZ" altLang="cs-CZ" sz="2000" dirty="0" err="1"/>
              <a:t>Richerem</a:t>
            </a:r>
            <a:r>
              <a:rPr lang="cs-CZ" altLang="cs-CZ" sz="2000" dirty="0"/>
              <a:t>)</a:t>
            </a:r>
          </a:p>
          <a:p>
            <a:pPr eaLnBrk="1" hangingPunct="1">
              <a:defRPr/>
            </a:pPr>
            <a:r>
              <a:rPr lang="cs-CZ" altLang="cs-CZ" sz="2000" dirty="0"/>
              <a:t>1969-1973:  výzkum vsi </a:t>
            </a:r>
            <a:r>
              <a:rPr lang="cs-CZ" altLang="cs-CZ" sz="2000" dirty="0" err="1"/>
              <a:t>Svídna</a:t>
            </a:r>
            <a:r>
              <a:rPr lang="cs-CZ" altLang="cs-CZ" sz="2000" dirty="0"/>
              <a:t> na Kladensku</a:t>
            </a:r>
          </a:p>
          <a:p>
            <a:pPr eaLnBrk="1" hangingPunct="1">
              <a:defRPr/>
            </a:pPr>
            <a:r>
              <a:rPr lang="cs-CZ" altLang="cs-CZ" sz="2000" dirty="0"/>
              <a:t>1972-1989: vedoucí oddělení archeologie středověku ARUP</a:t>
            </a:r>
          </a:p>
          <a:p>
            <a:pPr marL="0" indent="0">
              <a:buNone/>
              <a:defRPr/>
            </a:pPr>
            <a:endParaRPr lang="cs-CZ" altLang="cs-CZ" sz="2000" b="1" dirty="0"/>
          </a:p>
          <a:p>
            <a:pPr eaLnBrk="1" hangingPunct="1">
              <a:defRPr/>
            </a:pPr>
            <a:r>
              <a:rPr lang="cs-CZ" altLang="cs-CZ" sz="2000" b="1" dirty="0"/>
              <a:t>„Středověká archeologie, nebo lépe archeologie středověku, je relativně mladá, ale  zdaleka  ne  nejmladší  archeologická  disciplína.  Hlavním  cílem  jejího snažení je vyhledávání a historický výklad svědectví, které o životě v období středověku poskytují hmotné prameny - tj. všechny zhmotnělé stopy lidské činnosti,  lhostejno  zda  jsou  to  střepy  z  nádob  nebo  stavba  katedrály“.</a:t>
            </a:r>
          </a:p>
          <a:p>
            <a:pPr marL="0" indent="0">
              <a:buNone/>
              <a:defRPr/>
            </a:pPr>
            <a:endParaRPr lang="cs-CZ" altLang="cs-CZ" sz="2000" b="1" dirty="0"/>
          </a:p>
          <a:p>
            <a:pPr eaLnBrk="1" hangingPunct="1">
              <a:defRPr/>
            </a:pPr>
            <a:r>
              <a:rPr lang="cs-CZ" altLang="cs-CZ" sz="2000" dirty="0"/>
              <a:t> Hledání zmizelého věku, Praha 1987.</a:t>
            </a:r>
          </a:p>
          <a:p>
            <a:pPr eaLnBrk="1" hangingPunct="1">
              <a:defRPr/>
            </a:pPr>
            <a:r>
              <a:rPr lang="cs-CZ" altLang="cs-CZ" sz="2000" dirty="0"/>
              <a:t> Legenda o </a:t>
            </a:r>
            <a:r>
              <a:rPr lang="cs-CZ" altLang="cs-CZ" sz="2000" dirty="0" err="1"/>
              <a:t>Ostojovi</a:t>
            </a:r>
            <a:r>
              <a:rPr lang="cs-CZ" altLang="cs-CZ" sz="2000" dirty="0"/>
              <a:t>: </a:t>
            </a:r>
            <a:r>
              <a:rPr lang="cs-CZ" sz="2000" dirty="0"/>
              <a:t>archeologie obyčejného života v raně středověkých Čechách. Praha 1992</a:t>
            </a:r>
            <a:r>
              <a:rPr lang="cs-CZ" altLang="cs-CZ" sz="2000" dirty="0"/>
              <a:t>.</a:t>
            </a:r>
          </a:p>
        </p:txBody>
      </p:sp>
      <p:pic>
        <p:nvPicPr>
          <p:cNvPr id="43012" name="Picture 4">
            <a:extLst>
              <a:ext uri="{FF2B5EF4-FFF2-40B4-BE49-F238E27FC236}">
                <a16:creationId xmlns:a16="http://schemas.microsoft.com/office/drawing/2014/main" id="{2078A829-9A19-8E68-E2A2-BF72C2256C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66549" y="274638"/>
            <a:ext cx="2058811" cy="2751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Obrázek 2">
            <a:extLst>
              <a:ext uri="{FF2B5EF4-FFF2-40B4-BE49-F238E27FC236}">
                <a16:creationId xmlns:a16="http://schemas.microsoft.com/office/drawing/2014/main" id="{0D868F14-644E-A987-AEEE-4C039F513746}"/>
              </a:ext>
            </a:extLst>
          </p:cNvPr>
          <p:cNvPicPr>
            <a:picLocks noChangeAspect="1"/>
          </p:cNvPicPr>
          <p:nvPr/>
        </p:nvPicPr>
        <p:blipFill>
          <a:blip r:embed="rId2">
            <a:extLst>
              <a:ext uri="{28A0092B-C50C-407E-A947-70E740481C1C}">
                <a14:useLocalDpi xmlns:a14="http://schemas.microsoft.com/office/drawing/2010/main" val="0"/>
              </a:ext>
            </a:extLst>
          </a:blip>
          <a:srcRect l="31606" t="5556" r="21573" b="6667"/>
          <a:stretch>
            <a:fillRect/>
          </a:stretch>
        </p:blipFill>
        <p:spPr bwMode="auto">
          <a:xfrm>
            <a:off x="2559050" y="214313"/>
            <a:ext cx="213995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5" name="Obrázek 3">
            <a:extLst>
              <a:ext uri="{FF2B5EF4-FFF2-40B4-BE49-F238E27FC236}">
                <a16:creationId xmlns:a16="http://schemas.microsoft.com/office/drawing/2014/main" id="{9E333637-6CAF-8839-9AAC-5422D63CA8A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69214" y="201613"/>
            <a:ext cx="2212975"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6" name="Obrázek 4">
            <a:extLst>
              <a:ext uri="{FF2B5EF4-FFF2-40B4-BE49-F238E27FC236}">
                <a16:creationId xmlns:a16="http://schemas.microsoft.com/office/drawing/2014/main" id="{D192A3C1-E828-DE82-77DE-E21FF7BFF880}"/>
              </a:ext>
            </a:extLst>
          </p:cNvPr>
          <p:cNvPicPr>
            <a:picLocks noChangeAspect="1"/>
          </p:cNvPicPr>
          <p:nvPr/>
        </p:nvPicPr>
        <p:blipFill>
          <a:blip r:embed="rId4">
            <a:extLst>
              <a:ext uri="{28A0092B-C50C-407E-A947-70E740481C1C}">
                <a14:useLocalDpi xmlns:a14="http://schemas.microsoft.com/office/drawing/2010/main" val="0"/>
              </a:ext>
            </a:extLst>
          </a:blip>
          <a:srcRect l="12418" t="7993" r="9534" b="16888"/>
          <a:stretch>
            <a:fillRect/>
          </a:stretch>
        </p:blipFill>
        <p:spPr bwMode="auto">
          <a:xfrm>
            <a:off x="5121276" y="222250"/>
            <a:ext cx="2125663"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7" name="Obrázek 5">
            <a:extLst>
              <a:ext uri="{FF2B5EF4-FFF2-40B4-BE49-F238E27FC236}">
                <a16:creationId xmlns:a16="http://schemas.microsoft.com/office/drawing/2014/main" id="{17BDB5E1-B8CE-CAC4-3CC3-179C55F07122}"/>
              </a:ext>
            </a:extLst>
          </p:cNvPr>
          <p:cNvPicPr>
            <a:picLocks noChangeAspect="1"/>
          </p:cNvPicPr>
          <p:nvPr/>
        </p:nvPicPr>
        <p:blipFill>
          <a:blip r:embed="rId5">
            <a:extLst>
              <a:ext uri="{28A0092B-C50C-407E-A947-70E740481C1C}">
                <a14:useLocalDpi xmlns:a14="http://schemas.microsoft.com/office/drawing/2010/main" val="0"/>
              </a:ext>
            </a:extLst>
          </a:blip>
          <a:srcRect l="14799" r="14801"/>
          <a:stretch>
            <a:fillRect/>
          </a:stretch>
        </p:blipFill>
        <p:spPr bwMode="auto">
          <a:xfrm>
            <a:off x="2586039" y="3476626"/>
            <a:ext cx="2168525" cy="307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8" name="Obrázek 6">
            <a:extLst>
              <a:ext uri="{FF2B5EF4-FFF2-40B4-BE49-F238E27FC236}">
                <a16:creationId xmlns:a16="http://schemas.microsoft.com/office/drawing/2014/main" id="{5375257C-9626-6C04-BE4F-E2B8069738B7}"/>
              </a:ext>
            </a:extLst>
          </p:cNvPr>
          <p:cNvPicPr>
            <a:picLocks noChangeAspect="1"/>
          </p:cNvPicPr>
          <p:nvPr/>
        </p:nvPicPr>
        <p:blipFill>
          <a:blip r:embed="rId6">
            <a:extLst>
              <a:ext uri="{28A0092B-C50C-407E-A947-70E740481C1C}">
                <a14:useLocalDpi xmlns:a14="http://schemas.microsoft.com/office/drawing/2010/main" val="0"/>
              </a:ext>
            </a:extLst>
          </a:blip>
          <a:srcRect l="6749" t="2827" r="5086" b="2222"/>
          <a:stretch>
            <a:fillRect/>
          </a:stretch>
        </p:blipFill>
        <p:spPr bwMode="auto">
          <a:xfrm>
            <a:off x="5194301" y="3482975"/>
            <a:ext cx="1979613" cy="313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9" name="Obrázek 10">
            <a:extLst>
              <a:ext uri="{FF2B5EF4-FFF2-40B4-BE49-F238E27FC236}">
                <a16:creationId xmlns:a16="http://schemas.microsoft.com/office/drawing/2014/main" id="{CCCFA8D3-7359-D83B-09F8-E98CF334CF2D}"/>
              </a:ext>
            </a:extLst>
          </p:cNvPr>
          <p:cNvPicPr>
            <a:picLocks noChangeAspect="1"/>
          </p:cNvPicPr>
          <p:nvPr/>
        </p:nvPicPr>
        <p:blipFill>
          <a:blip r:embed="rId7">
            <a:extLst>
              <a:ext uri="{28A0092B-C50C-407E-A947-70E740481C1C}">
                <a14:useLocalDpi xmlns:a14="http://schemas.microsoft.com/office/drawing/2010/main" val="0"/>
              </a:ext>
            </a:extLst>
          </a:blip>
          <a:srcRect l="28181" t="27013" r="28181" b="27013"/>
          <a:stretch>
            <a:fillRect/>
          </a:stretch>
        </p:blipFill>
        <p:spPr bwMode="auto">
          <a:xfrm>
            <a:off x="7834314" y="3476625"/>
            <a:ext cx="1882775" cy="313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a:extLst>
              <a:ext uri="{FF2B5EF4-FFF2-40B4-BE49-F238E27FC236}">
                <a16:creationId xmlns:a16="http://schemas.microsoft.com/office/drawing/2014/main" id="{C1BC0F0B-FD5B-3B5C-C09E-62C177D394C6}"/>
              </a:ext>
            </a:extLst>
          </p:cNvPr>
          <p:cNvSpPr>
            <a:spLocks noGrp="1"/>
          </p:cNvSpPr>
          <p:nvPr>
            <p:ph idx="1"/>
          </p:nvPr>
        </p:nvSpPr>
        <p:spPr>
          <a:xfrm>
            <a:off x="277402" y="609600"/>
            <a:ext cx="11914598" cy="6096000"/>
          </a:xfrm>
        </p:spPr>
        <p:txBody>
          <a:bodyPr>
            <a:normAutofit/>
          </a:bodyPr>
          <a:lstStyle/>
          <a:p>
            <a:pPr>
              <a:defRPr/>
            </a:pPr>
            <a:r>
              <a:rPr lang="cs-CZ" sz="1800" b="1" dirty="0">
                <a:solidFill>
                  <a:srgbClr val="FF0000"/>
                </a:solidFill>
              </a:rPr>
              <a:t>1821</a:t>
            </a:r>
            <a:r>
              <a:rPr lang="cs-CZ" sz="1800" dirty="0">
                <a:solidFill>
                  <a:srgbClr val="FF0000"/>
                </a:solidFill>
              </a:rPr>
              <a:t> –  </a:t>
            </a:r>
            <a:r>
              <a:rPr lang="cs-CZ" sz="1800" b="1" dirty="0">
                <a:solidFill>
                  <a:srgbClr val="FF0000"/>
                </a:solidFill>
              </a:rPr>
              <a:t>Francie:   </a:t>
            </a:r>
            <a:r>
              <a:rPr lang="cs-CZ" sz="1800" dirty="0"/>
              <a:t>vznik vysoké školy pro pomocné vědy historické </a:t>
            </a:r>
            <a:r>
              <a:rPr lang="cs-CZ" sz="1800" b="1" dirty="0" err="1"/>
              <a:t>Ēcole</a:t>
            </a:r>
            <a:r>
              <a:rPr lang="cs-CZ" sz="1800" b="1" dirty="0"/>
              <a:t> </a:t>
            </a:r>
            <a:r>
              <a:rPr lang="cs-CZ" sz="1800" b="1" dirty="0" err="1"/>
              <a:t>nationale</a:t>
            </a:r>
            <a:r>
              <a:rPr lang="cs-CZ" sz="1800" b="1" dirty="0"/>
              <a:t> des </a:t>
            </a:r>
            <a:r>
              <a:rPr lang="cs-CZ" sz="1800" b="1" dirty="0" err="1"/>
              <a:t>chartres</a:t>
            </a:r>
            <a:r>
              <a:rPr lang="cs-CZ" sz="1800" b="1" dirty="0"/>
              <a:t> </a:t>
            </a:r>
          </a:p>
          <a:p>
            <a:pPr marL="0" indent="0">
              <a:buNone/>
              <a:defRPr/>
            </a:pPr>
            <a:endParaRPr lang="cs-CZ" sz="1800" dirty="0"/>
          </a:p>
          <a:p>
            <a:pPr>
              <a:defRPr/>
            </a:pPr>
            <a:r>
              <a:rPr lang="cs-CZ" sz="1800" b="1" dirty="0">
                <a:solidFill>
                  <a:srgbClr val="FF0000"/>
                </a:solidFill>
              </a:rPr>
              <a:t>1819 – 1824:  Německo:</a:t>
            </a:r>
            <a:r>
              <a:rPr lang="cs-CZ" sz="1800" dirty="0">
                <a:solidFill>
                  <a:srgbClr val="FF0000"/>
                </a:solidFill>
              </a:rPr>
              <a:t>  </a:t>
            </a:r>
            <a:r>
              <a:rPr lang="cs-CZ" sz="1800" dirty="0"/>
              <a:t>vydávání edic pramenů </a:t>
            </a:r>
            <a:r>
              <a:rPr lang="cs-CZ" sz="1800" b="1" dirty="0" err="1"/>
              <a:t>Monumenta</a:t>
            </a:r>
            <a:r>
              <a:rPr lang="cs-CZ" sz="1800" b="1" dirty="0"/>
              <a:t> </a:t>
            </a:r>
            <a:r>
              <a:rPr lang="cs-CZ" sz="1800" b="1" dirty="0" err="1"/>
              <a:t>Germaniae</a:t>
            </a:r>
            <a:r>
              <a:rPr lang="cs-CZ" sz="1800" b="1" dirty="0"/>
              <a:t> </a:t>
            </a:r>
            <a:r>
              <a:rPr lang="cs-CZ" sz="1800" b="1" dirty="0" err="1"/>
              <a:t>Historica</a:t>
            </a:r>
            <a:r>
              <a:rPr lang="cs-CZ" sz="1800" b="1" dirty="0"/>
              <a:t> </a:t>
            </a:r>
          </a:p>
          <a:p>
            <a:pPr marL="0" indent="0">
              <a:buNone/>
              <a:defRPr/>
            </a:pPr>
            <a:endParaRPr lang="cs-CZ" sz="1800" b="1" dirty="0"/>
          </a:p>
          <a:p>
            <a:pPr>
              <a:defRPr/>
            </a:pPr>
            <a:r>
              <a:rPr lang="cs-CZ" sz="1800" b="1" dirty="0">
                <a:solidFill>
                  <a:srgbClr val="FF0000"/>
                </a:solidFill>
              </a:rPr>
              <a:t>Poč. 20. stol</a:t>
            </a:r>
            <a:r>
              <a:rPr lang="cs-CZ" sz="1800" dirty="0">
                <a:solidFill>
                  <a:srgbClr val="FF0000"/>
                </a:solidFill>
              </a:rPr>
              <a:t>. –  tzv. </a:t>
            </a:r>
            <a:r>
              <a:rPr lang="cs-CZ" sz="1800" b="1" dirty="0">
                <a:solidFill>
                  <a:srgbClr val="FF0000"/>
                </a:solidFill>
              </a:rPr>
              <a:t>škola </a:t>
            </a:r>
            <a:r>
              <a:rPr lang="cs-CZ" sz="1800" b="1" dirty="0" err="1">
                <a:solidFill>
                  <a:srgbClr val="FF0000"/>
                </a:solidFill>
              </a:rPr>
              <a:t>Annales</a:t>
            </a:r>
            <a:r>
              <a:rPr lang="cs-CZ" sz="1800" b="1" dirty="0">
                <a:solidFill>
                  <a:srgbClr val="FF0000"/>
                </a:solidFill>
              </a:rPr>
              <a:t>:</a:t>
            </a:r>
            <a:r>
              <a:rPr lang="cs-CZ" sz="1800" dirty="0">
                <a:solidFill>
                  <a:srgbClr val="FF0000"/>
                </a:solidFill>
              </a:rPr>
              <a:t> </a:t>
            </a:r>
            <a:r>
              <a:rPr lang="cs-CZ" sz="1800" dirty="0"/>
              <a:t> nový přístup historiků, kteří vystoupili proti </a:t>
            </a:r>
            <a:r>
              <a:rPr lang="cs-CZ" altLang="cs-CZ" sz="1800" dirty="0"/>
              <a:t>tradiční historiografii, kladoucí </a:t>
            </a:r>
          </a:p>
          <a:p>
            <a:pPr marL="0" indent="0">
              <a:buNone/>
              <a:defRPr/>
            </a:pPr>
            <a:r>
              <a:rPr lang="cs-CZ" altLang="cs-CZ" sz="1800" dirty="0"/>
              <a:t>                                                                    důraz na politické dějiny bez hlubšího pochopení („vyprávěcí historie“)</a:t>
            </a:r>
          </a:p>
          <a:p>
            <a:pPr marL="0" indent="0">
              <a:buNone/>
              <a:defRPr/>
            </a:pPr>
            <a:r>
              <a:rPr lang="cs-CZ" sz="1800" dirty="0"/>
              <a:t>                           –   směr, který významně ovlivnil historickou vědu ve světě</a:t>
            </a:r>
            <a:endParaRPr lang="cs-CZ" altLang="cs-CZ" sz="1800" dirty="0"/>
          </a:p>
          <a:p>
            <a:pPr marL="0" indent="0">
              <a:buNone/>
              <a:defRPr/>
            </a:pPr>
            <a:endParaRPr lang="cs-CZ" altLang="cs-CZ" sz="1800" dirty="0"/>
          </a:p>
          <a:p>
            <a:pPr marL="0" indent="0">
              <a:buNone/>
              <a:defRPr/>
            </a:pPr>
            <a:r>
              <a:rPr lang="cs-CZ" altLang="cs-CZ" sz="1800" dirty="0"/>
              <a:t>                  </a:t>
            </a:r>
            <a:r>
              <a:rPr lang="cs-CZ" altLang="cs-CZ" sz="1800" b="1" dirty="0">
                <a:solidFill>
                  <a:srgbClr val="FF0000"/>
                </a:solidFill>
              </a:rPr>
              <a:t>1929</a:t>
            </a:r>
            <a:r>
              <a:rPr lang="cs-CZ" altLang="cs-CZ" sz="1800" dirty="0">
                <a:solidFill>
                  <a:srgbClr val="FF0000"/>
                </a:solidFill>
              </a:rPr>
              <a:t>  –  </a:t>
            </a:r>
            <a:r>
              <a:rPr lang="cs-CZ" altLang="cs-CZ" sz="1800" b="1" dirty="0">
                <a:solidFill>
                  <a:srgbClr val="FF0000"/>
                </a:solidFill>
              </a:rPr>
              <a:t>Marc </a:t>
            </a:r>
            <a:r>
              <a:rPr lang="cs-CZ" altLang="cs-CZ" sz="1800" b="1" dirty="0" err="1">
                <a:solidFill>
                  <a:srgbClr val="FF0000"/>
                </a:solidFill>
              </a:rPr>
              <a:t>Bloch</a:t>
            </a:r>
            <a:r>
              <a:rPr lang="cs-CZ" altLang="cs-CZ" sz="1800" b="1" dirty="0">
                <a:solidFill>
                  <a:srgbClr val="FF0000"/>
                </a:solidFill>
              </a:rPr>
              <a:t> a Lucien </a:t>
            </a:r>
            <a:r>
              <a:rPr lang="cs-CZ" altLang="cs-CZ" sz="1800" b="1" dirty="0" err="1">
                <a:solidFill>
                  <a:srgbClr val="FF0000"/>
                </a:solidFill>
              </a:rPr>
              <a:t>Febvre</a:t>
            </a:r>
            <a:r>
              <a:rPr lang="cs-CZ" altLang="cs-CZ" sz="1800" b="1" dirty="0">
                <a:solidFill>
                  <a:srgbClr val="FF0000"/>
                </a:solidFill>
              </a:rPr>
              <a:t>:  </a:t>
            </a:r>
            <a:r>
              <a:rPr lang="cs-CZ" altLang="cs-CZ" sz="1800" dirty="0"/>
              <a:t>ve Štrasburku vydávali časopis </a:t>
            </a:r>
            <a:r>
              <a:rPr lang="fr-FR" sz="1800" b="1" dirty="0"/>
              <a:t>Annales d ́histoire économique et sociale</a:t>
            </a:r>
            <a:r>
              <a:rPr lang="cs-CZ" altLang="cs-CZ" sz="1800" dirty="0"/>
              <a:t>,</a:t>
            </a:r>
          </a:p>
          <a:p>
            <a:pPr marL="0" indent="0">
              <a:buNone/>
              <a:defRPr/>
            </a:pPr>
            <a:r>
              <a:rPr lang="cs-CZ" altLang="cs-CZ" sz="1800" dirty="0"/>
              <a:t>                                 </a:t>
            </a:r>
            <a:r>
              <a:rPr lang="cs-CZ" sz="1800" dirty="0"/>
              <a:t>kolem něhož se shromáždili vůdčí francouzští histori­kové</a:t>
            </a:r>
          </a:p>
          <a:p>
            <a:pPr marL="0" indent="0">
              <a:buNone/>
              <a:defRPr/>
            </a:pPr>
            <a:r>
              <a:rPr lang="cs-CZ" sz="1800" dirty="0"/>
              <a:t>                             –   důraz na hospodářské a sociální dějiny, dějiny každodennosti a historickou geografii</a:t>
            </a:r>
          </a:p>
          <a:p>
            <a:pPr marL="0" indent="0">
              <a:buNone/>
              <a:defRPr/>
            </a:pPr>
            <a:endParaRPr lang="cs-CZ" sz="1800" dirty="0"/>
          </a:p>
          <a:p>
            <a:pPr marL="0" indent="0">
              <a:buNone/>
              <a:defRPr/>
            </a:pPr>
            <a:r>
              <a:rPr lang="cs-CZ" sz="1800" b="1" dirty="0"/>
              <a:t>              </a:t>
            </a:r>
            <a:r>
              <a:rPr lang="cs-CZ" sz="1800" b="1" dirty="0">
                <a:solidFill>
                  <a:srgbClr val="FF0000"/>
                </a:solidFill>
              </a:rPr>
              <a:t>30. léta  </a:t>
            </a:r>
            <a:r>
              <a:rPr lang="cs-CZ" sz="1800" dirty="0"/>
              <a:t>–   </a:t>
            </a:r>
            <a:r>
              <a:rPr lang="cs-CZ" sz="1800" dirty="0" err="1"/>
              <a:t>Bloch</a:t>
            </a:r>
            <a:r>
              <a:rPr lang="cs-CZ" sz="1800" dirty="0"/>
              <a:t> i </a:t>
            </a:r>
            <a:r>
              <a:rPr lang="cs-CZ" sz="1800" dirty="0" err="1"/>
              <a:t>Febvre</a:t>
            </a:r>
            <a:r>
              <a:rPr lang="cs-CZ" sz="1800" dirty="0"/>
              <a:t> se přesunuli do Paříže </a:t>
            </a:r>
          </a:p>
          <a:p>
            <a:pPr marL="0" indent="0">
              <a:buNone/>
              <a:defRPr/>
            </a:pPr>
            <a:r>
              <a:rPr lang="cs-CZ" sz="1800" b="1" dirty="0"/>
              <a:t>          </a:t>
            </a:r>
            <a:r>
              <a:rPr lang="cs-CZ" sz="1800" b="1" dirty="0">
                <a:solidFill>
                  <a:srgbClr val="FF0000"/>
                </a:solidFill>
              </a:rPr>
              <a:t>po r. 1945  </a:t>
            </a:r>
            <a:r>
              <a:rPr lang="cs-CZ" sz="1800" dirty="0"/>
              <a:t>–   2. generace:  nejvýznamnější  </a:t>
            </a:r>
            <a:r>
              <a:rPr lang="cs-CZ" sz="1800" b="1" dirty="0" err="1">
                <a:solidFill>
                  <a:srgbClr val="FF0000"/>
                </a:solidFill>
              </a:rPr>
              <a:t>Fernand</a:t>
            </a:r>
            <a:r>
              <a:rPr lang="cs-CZ" sz="1800" b="1" dirty="0">
                <a:solidFill>
                  <a:srgbClr val="FF0000"/>
                </a:solidFill>
              </a:rPr>
              <a:t> </a:t>
            </a:r>
            <a:r>
              <a:rPr lang="cs-CZ" sz="1800" b="1" dirty="0" err="1">
                <a:solidFill>
                  <a:srgbClr val="FF0000"/>
                </a:solidFill>
              </a:rPr>
              <a:t>Braudel</a:t>
            </a:r>
            <a:r>
              <a:rPr lang="cs-CZ" sz="1800" b="1" dirty="0">
                <a:solidFill>
                  <a:srgbClr val="FF0000"/>
                </a:solidFill>
              </a:rPr>
              <a:t>    </a:t>
            </a:r>
            <a:r>
              <a:rPr lang="cs-CZ" sz="1800" dirty="0"/>
              <a:t>[</a:t>
            </a:r>
            <a:r>
              <a:rPr lang="cs-CZ" sz="1800" dirty="0" err="1"/>
              <a:t>Bródl</a:t>
            </a:r>
            <a:r>
              <a:rPr lang="cs-CZ" sz="1800" dirty="0"/>
              <a:t>]</a:t>
            </a:r>
          </a:p>
          <a:p>
            <a:pPr marL="0" indent="0">
              <a:buNone/>
              <a:defRPr/>
            </a:pPr>
            <a:r>
              <a:rPr lang="cs-CZ" sz="1800" b="1" dirty="0"/>
              <a:t>          </a:t>
            </a:r>
            <a:r>
              <a:rPr lang="cs-CZ" sz="1800" b="1" dirty="0">
                <a:solidFill>
                  <a:srgbClr val="FF0000"/>
                </a:solidFill>
              </a:rPr>
              <a:t>po r. 1968</a:t>
            </a:r>
            <a:r>
              <a:rPr lang="cs-CZ" sz="1800" b="1" dirty="0"/>
              <a:t>  </a:t>
            </a:r>
            <a:r>
              <a:rPr lang="cs-CZ" sz="1800" dirty="0"/>
              <a:t>–   3. generace:  </a:t>
            </a:r>
            <a:r>
              <a:rPr lang="cs-CZ" sz="1800" dirty="0" err="1"/>
              <a:t>Braudelův</a:t>
            </a:r>
            <a:r>
              <a:rPr lang="cs-CZ" sz="1800" dirty="0"/>
              <a:t> žák  </a:t>
            </a:r>
            <a:r>
              <a:rPr lang="cs-CZ" sz="1800" b="1" dirty="0">
                <a:solidFill>
                  <a:srgbClr val="FF0000"/>
                </a:solidFill>
              </a:rPr>
              <a:t>Jacques </a:t>
            </a:r>
            <a:r>
              <a:rPr lang="cs-CZ" sz="1800" b="1" dirty="0" err="1">
                <a:solidFill>
                  <a:srgbClr val="FF0000"/>
                </a:solidFill>
              </a:rPr>
              <a:t>Le</a:t>
            </a:r>
            <a:r>
              <a:rPr lang="cs-CZ" sz="1800" b="1" dirty="0">
                <a:solidFill>
                  <a:srgbClr val="FF0000"/>
                </a:solidFill>
              </a:rPr>
              <a:t> </a:t>
            </a:r>
            <a:r>
              <a:rPr lang="cs-CZ" sz="1800" b="1" dirty="0" err="1">
                <a:solidFill>
                  <a:srgbClr val="FF0000"/>
                </a:solidFill>
              </a:rPr>
              <a:t>Goff</a:t>
            </a:r>
            <a:r>
              <a:rPr lang="cs-CZ" sz="1800" b="1" dirty="0">
                <a:solidFill>
                  <a:srgbClr val="FF0000"/>
                </a:solidFill>
              </a:rPr>
              <a:t>  </a:t>
            </a:r>
            <a:r>
              <a:rPr lang="cs-CZ" sz="1800" b="1" dirty="0"/>
              <a:t>    </a:t>
            </a:r>
            <a:r>
              <a:rPr lang="cs-CZ" sz="1800" dirty="0"/>
              <a:t>[</a:t>
            </a:r>
            <a:r>
              <a:rPr lang="cs-CZ" sz="1800" dirty="0" err="1"/>
              <a:t>L'gof</a:t>
            </a:r>
            <a:r>
              <a:rPr lang="cs-CZ" sz="1800" dirty="0"/>
              <a:t>]</a:t>
            </a:r>
          </a:p>
          <a:p>
            <a:pPr marL="0" indent="0">
              <a:buNone/>
              <a:defRPr/>
            </a:pPr>
            <a:endParaRPr lang="cs-CZ" sz="1800" b="1" dirty="0"/>
          </a:p>
          <a:p>
            <a:pPr marL="0" indent="0">
              <a:buNone/>
              <a:defRPr/>
            </a:pPr>
            <a:endParaRPr lang="cs-CZ" altLang="cs-CZ" sz="1800" b="1" dirty="0"/>
          </a:p>
          <a:p>
            <a:pPr marL="0" indent="0">
              <a:buNone/>
              <a:defRPr/>
            </a:pPr>
            <a:endParaRPr lang="cs-CZ" sz="1800" dirty="0"/>
          </a:p>
          <a:p>
            <a:pPr marL="0" indent="0">
              <a:buNone/>
              <a:defRPr/>
            </a:pPr>
            <a:endParaRPr lang="cs-CZ" sz="1800"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Nadpis 1">
            <a:extLst>
              <a:ext uri="{FF2B5EF4-FFF2-40B4-BE49-F238E27FC236}">
                <a16:creationId xmlns:a16="http://schemas.microsoft.com/office/drawing/2014/main" id="{D55F9C71-A0FD-B1C5-40B3-BD936C6F78AB}"/>
              </a:ext>
            </a:extLst>
          </p:cNvPr>
          <p:cNvSpPr>
            <a:spLocks noGrp="1" noChangeArrowheads="1"/>
          </p:cNvSpPr>
          <p:nvPr>
            <p:ph type="title"/>
          </p:nvPr>
        </p:nvSpPr>
        <p:spPr>
          <a:xfrm>
            <a:off x="1752600" y="152400"/>
            <a:ext cx="6934200" cy="1143000"/>
          </a:xfrm>
        </p:spPr>
        <p:txBody>
          <a:bodyPr/>
          <a:lstStyle/>
          <a:p>
            <a:r>
              <a:rPr lang="cs-CZ" altLang="cs-CZ" sz="3200" b="1" dirty="0">
                <a:solidFill>
                  <a:srgbClr val="FF0000"/>
                </a:solidFill>
              </a:rPr>
              <a:t>                     Miroslav Richter</a:t>
            </a:r>
            <a:br>
              <a:rPr lang="cs-CZ" altLang="cs-CZ" sz="3200" b="1" dirty="0">
                <a:solidFill>
                  <a:srgbClr val="FF0000"/>
                </a:solidFill>
              </a:rPr>
            </a:br>
            <a:r>
              <a:rPr lang="cs-CZ" altLang="cs-CZ" sz="3200" b="1" dirty="0">
                <a:solidFill>
                  <a:srgbClr val="FF0000"/>
                </a:solidFill>
              </a:rPr>
              <a:t>                             </a:t>
            </a:r>
            <a:r>
              <a:rPr lang="cs-CZ" altLang="cs-CZ" sz="2000" b="1" dirty="0"/>
              <a:t>1932 – 2011</a:t>
            </a:r>
            <a:endParaRPr lang="cs-CZ" altLang="cs-CZ" sz="2000" b="1" dirty="0">
              <a:solidFill>
                <a:srgbClr val="FF0000"/>
              </a:solidFill>
            </a:endParaRPr>
          </a:p>
        </p:txBody>
      </p:sp>
      <p:sp>
        <p:nvSpPr>
          <p:cNvPr id="3" name="Zástupný symbol pro obsah 2">
            <a:extLst>
              <a:ext uri="{FF2B5EF4-FFF2-40B4-BE49-F238E27FC236}">
                <a16:creationId xmlns:a16="http://schemas.microsoft.com/office/drawing/2014/main" id="{56ED81BC-0295-5D1E-973D-1382D99383EC}"/>
              </a:ext>
            </a:extLst>
          </p:cNvPr>
          <p:cNvSpPr>
            <a:spLocks noGrp="1"/>
          </p:cNvSpPr>
          <p:nvPr>
            <p:ph idx="1"/>
          </p:nvPr>
        </p:nvSpPr>
        <p:spPr>
          <a:xfrm>
            <a:off x="431515" y="1295400"/>
            <a:ext cx="11291298" cy="5562600"/>
          </a:xfrm>
        </p:spPr>
        <p:txBody>
          <a:bodyPr>
            <a:normAutofit/>
          </a:bodyPr>
          <a:lstStyle/>
          <a:p>
            <a:pPr>
              <a:defRPr/>
            </a:pPr>
            <a:r>
              <a:rPr lang="cs-CZ" sz="1800" dirty="0"/>
              <a:t>Vypracoval promyšlený program výzkumu středověkých měst</a:t>
            </a:r>
          </a:p>
          <a:p>
            <a:pPr>
              <a:defRPr/>
            </a:pPr>
            <a:r>
              <a:rPr lang="cs-CZ" sz="1800" b="1" dirty="0"/>
              <a:t>Metoda:  </a:t>
            </a:r>
            <a:r>
              <a:rPr lang="cs-CZ" sz="1800" dirty="0"/>
              <a:t>detailní zpracování jednotlivých typů archeologických pramenů, jejichž </a:t>
            </a:r>
          </a:p>
          <a:p>
            <a:pPr marL="0" indent="0">
              <a:buNone/>
              <a:defRPr/>
            </a:pPr>
            <a:r>
              <a:rPr lang="cs-CZ" sz="1800" dirty="0"/>
              <a:t>                      výpověď je konfrontována s výsledky práce dalších historických disciplín. </a:t>
            </a:r>
          </a:p>
          <a:p>
            <a:pPr>
              <a:defRPr/>
            </a:pPr>
            <a:r>
              <a:rPr lang="cs-CZ" sz="1800" b="1" dirty="0"/>
              <a:t>Cíl:</a:t>
            </a:r>
            <a:r>
              <a:rPr lang="cs-CZ" sz="1800" dirty="0"/>
              <a:t>   komplexní interpretace zkoumané lokality v širších souvislostech </a:t>
            </a:r>
          </a:p>
          <a:p>
            <a:pPr>
              <a:defRPr/>
            </a:pPr>
            <a:endParaRPr lang="cs-CZ" sz="1800" dirty="0"/>
          </a:p>
          <a:p>
            <a:pPr>
              <a:defRPr/>
            </a:pPr>
            <a:r>
              <a:rPr lang="cs-CZ" sz="1800" b="1" dirty="0"/>
              <a:t>Výzkumy:</a:t>
            </a:r>
            <a:r>
              <a:rPr lang="cs-CZ" sz="1800" dirty="0"/>
              <a:t>  Hradišťko u Davle (1958-1965)</a:t>
            </a:r>
          </a:p>
          <a:p>
            <a:pPr marL="0" indent="0">
              <a:buNone/>
              <a:defRPr/>
            </a:pPr>
            <a:r>
              <a:rPr lang="cs-CZ" sz="1800" dirty="0"/>
              <a:t>                        Sezimovo Ústí(1962-85) </a:t>
            </a:r>
          </a:p>
          <a:p>
            <a:pPr marL="0" indent="0">
              <a:buNone/>
              <a:defRPr/>
            </a:pPr>
            <a:r>
              <a:rPr lang="cs-CZ" sz="1800" dirty="0"/>
              <a:t>                        Tábor (1969-71)</a:t>
            </a:r>
          </a:p>
          <a:p>
            <a:pPr marL="0" indent="0">
              <a:buNone/>
              <a:defRPr/>
            </a:pPr>
            <a:r>
              <a:rPr lang="cs-CZ" sz="1800" dirty="0"/>
              <a:t>                        Hradec Králové (1968-74)</a:t>
            </a:r>
          </a:p>
          <a:p>
            <a:pPr marL="0" indent="0">
              <a:buNone/>
              <a:defRPr/>
            </a:pPr>
            <a:r>
              <a:rPr lang="cs-CZ" sz="1800" dirty="0"/>
              <a:t>                        Vysoké Mýto (1985-88)</a:t>
            </a:r>
          </a:p>
          <a:p>
            <a:pPr marL="0" indent="0">
              <a:buNone/>
              <a:defRPr/>
            </a:pPr>
            <a:r>
              <a:rPr lang="cs-CZ" sz="1800" dirty="0"/>
              <a:t>                        Žďár nad Sázavou (1968, 1971-73)</a:t>
            </a:r>
          </a:p>
          <a:p>
            <a:pPr marL="0" indent="0">
              <a:buNone/>
              <a:defRPr/>
            </a:pPr>
            <a:endParaRPr lang="cs-CZ" sz="1800" dirty="0"/>
          </a:p>
          <a:p>
            <a:pPr>
              <a:defRPr/>
            </a:pPr>
            <a:r>
              <a:rPr lang="cs-CZ" sz="1800" dirty="0"/>
              <a:t>Spolupracoval na koncepci ochrany archeologických památek</a:t>
            </a:r>
          </a:p>
          <a:p>
            <a:pPr>
              <a:defRPr/>
            </a:pPr>
            <a:r>
              <a:rPr lang="cs-CZ" sz="1800" dirty="0"/>
              <a:t>Monografie:   </a:t>
            </a:r>
            <a:r>
              <a:rPr lang="cs-CZ" sz="1800" dirty="0" err="1"/>
              <a:t>Hradiťko</a:t>
            </a:r>
            <a:r>
              <a:rPr lang="cs-CZ" sz="1800" dirty="0"/>
              <a:t> u Davle (1982), Středověká keramika ze Sezimova Ústí (1978).</a:t>
            </a:r>
          </a:p>
          <a:p>
            <a:pPr>
              <a:defRPr/>
            </a:pPr>
            <a:endParaRPr lang="cs-CZ" sz="1800" dirty="0"/>
          </a:p>
        </p:txBody>
      </p:sp>
      <p:pic>
        <p:nvPicPr>
          <p:cNvPr id="45060" name="Obrázek 3">
            <a:extLst>
              <a:ext uri="{FF2B5EF4-FFF2-40B4-BE49-F238E27FC236}">
                <a16:creationId xmlns:a16="http://schemas.microsoft.com/office/drawing/2014/main" id="{04E6C470-8A5A-10E0-B853-EA9ABE3266AD}"/>
              </a:ext>
            </a:extLst>
          </p:cNvPr>
          <p:cNvPicPr>
            <a:picLocks noChangeAspect="1"/>
          </p:cNvPicPr>
          <p:nvPr/>
        </p:nvPicPr>
        <p:blipFill>
          <a:blip r:embed="rId2">
            <a:extLst>
              <a:ext uri="{28A0092B-C50C-407E-A947-70E740481C1C}">
                <a14:useLocalDpi xmlns:a14="http://schemas.microsoft.com/office/drawing/2010/main" val="0"/>
              </a:ext>
            </a:extLst>
          </a:blip>
          <a:srcRect t="18559" r="73645" b="34569"/>
          <a:stretch>
            <a:fillRect/>
          </a:stretch>
        </p:blipFill>
        <p:spPr bwMode="auto">
          <a:xfrm>
            <a:off x="10007885" y="152400"/>
            <a:ext cx="2058988"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a:extLst>
              <a:ext uri="{FF2B5EF4-FFF2-40B4-BE49-F238E27FC236}">
                <a16:creationId xmlns:a16="http://schemas.microsoft.com/office/drawing/2014/main" id="{BCC9B82B-A55C-2D6D-6275-D7EBF37C7ADB}"/>
              </a:ext>
            </a:extLst>
          </p:cNvPr>
          <p:cNvSpPr>
            <a:spLocks noGrp="1"/>
          </p:cNvSpPr>
          <p:nvPr>
            <p:ph idx="1"/>
          </p:nvPr>
        </p:nvSpPr>
        <p:spPr>
          <a:xfrm>
            <a:off x="349321" y="762000"/>
            <a:ext cx="11671443" cy="6095999"/>
          </a:xfrm>
        </p:spPr>
        <p:txBody>
          <a:bodyPr>
            <a:normAutofit/>
          </a:bodyPr>
          <a:lstStyle/>
          <a:p>
            <a:pPr>
              <a:defRPr/>
            </a:pPr>
            <a:r>
              <a:rPr lang="cs-CZ" sz="2000" b="1" dirty="0"/>
              <a:t>50. a 60. léta   </a:t>
            </a:r>
            <a:r>
              <a:rPr lang="cs-CZ" sz="2000" b="1" dirty="0">
                <a:solidFill>
                  <a:srgbClr val="FF0000"/>
                </a:solidFill>
              </a:rPr>
              <a:t>–</a:t>
            </a:r>
            <a:r>
              <a:rPr lang="cs-CZ" sz="2000" dirty="0">
                <a:solidFill>
                  <a:srgbClr val="FF0000"/>
                </a:solidFill>
              </a:rPr>
              <a:t>   </a:t>
            </a:r>
            <a:r>
              <a:rPr lang="cs-CZ" sz="2000" b="1" dirty="0">
                <a:solidFill>
                  <a:srgbClr val="FF0000"/>
                </a:solidFill>
              </a:rPr>
              <a:t>výzkumy městských jader:</a:t>
            </a:r>
            <a:r>
              <a:rPr lang="cs-CZ" sz="2000" dirty="0">
                <a:solidFill>
                  <a:srgbClr val="FF0000"/>
                </a:solidFill>
              </a:rPr>
              <a:t>   </a:t>
            </a:r>
            <a:r>
              <a:rPr lang="cs-CZ" sz="2000" dirty="0"/>
              <a:t>Praha, Hradec Králové, Mostě, Olomouc </a:t>
            </a:r>
          </a:p>
          <a:p>
            <a:pPr marL="0" indent="0">
              <a:buNone/>
              <a:defRPr/>
            </a:pPr>
            <a:r>
              <a:rPr lang="cs-CZ" sz="2000" b="1" dirty="0"/>
              <a:t>                                                                                       Ladislav Hrdlička </a:t>
            </a:r>
            <a:r>
              <a:rPr lang="cs-CZ" sz="2000" dirty="0"/>
              <a:t>– </a:t>
            </a:r>
            <a:r>
              <a:rPr lang="cs-CZ" sz="2000" b="1" dirty="0"/>
              <a:t>  </a:t>
            </a:r>
            <a:r>
              <a:rPr lang="cs-CZ" sz="2000" dirty="0"/>
              <a:t>georeliéf pražské kotliny</a:t>
            </a:r>
          </a:p>
          <a:p>
            <a:pPr>
              <a:defRPr/>
            </a:pPr>
            <a:endParaRPr lang="cs-CZ" sz="2000" dirty="0"/>
          </a:p>
          <a:p>
            <a:pPr marL="0" indent="0">
              <a:buNone/>
              <a:defRPr/>
            </a:pPr>
            <a:r>
              <a:rPr lang="cs-CZ" sz="2000" dirty="0">
                <a:solidFill>
                  <a:srgbClr val="FF0000"/>
                </a:solidFill>
              </a:rPr>
              <a:t>                              –  </a:t>
            </a:r>
            <a:r>
              <a:rPr lang="cs-CZ" sz="2000" b="1" dirty="0">
                <a:solidFill>
                  <a:srgbClr val="FF0000"/>
                </a:solidFill>
              </a:rPr>
              <a:t>výzkumy hradišť:  </a:t>
            </a:r>
            <a:r>
              <a:rPr lang="cs-CZ" sz="2000" dirty="0"/>
              <a:t>Pražský hrad, Levý Hradec, Budeč, Libušín,  Kouřim, Libice, aj. </a:t>
            </a:r>
          </a:p>
          <a:p>
            <a:pPr marL="0" indent="0">
              <a:buNone/>
              <a:defRPr/>
            </a:pPr>
            <a:r>
              <a:rPr lang="cs-CZ" sz="2000" dirty="0"/>
              <a:t>                                                                    </a:t>
            </a:r>
            <a:r>
              <a:rPr lang="cs-CZ" sz="2000" b="1" dirty="0"/>
              <a:t>Rudolf Turek  </a:t>
            </a:r>
            <a:r>
              <a:rPr lang="cs-CZ" sz="2000" dirty="0"/>
              <a:t>–  historicko-archeologický koncept raně středověkých Čech </a:t>
            </a:r>
          </a:p>
          <a:p>
            <a:pPr marL="0" indent="0">
              <a:buNone/>
              <a:defRPr/>
            </a:pPr>
            <a:r>
              <a:rPr lang="cs-CZ" sz="2000" dirty="0"/>
              <a:t>                                                                                                  Čechy v raném středověku. 1962. </a:t>
            </a:r>
          </a:p>
          <a:p>
            <a:pPr marL="0" indent="0">
              <a:buNone/>
              <a:defRPr/>
            </a:pPr>
            <a:endParaRPr lang="cs-CZ" sz="2000" dirty="0"/>
          </a:p>
          <a:p>
            <a:pPr marL="0" indent="0">
              <a:buNone/>
              <a:defRPr/>
            </a:pPr>
            <a:r>
              <a:rPr lang="cs-CZ" sz="2000" dirty="0"/>
              <a:t>                             </a:t>
            </a:r>
            <a:r>
              <a:rPr lang="cs-CZ" sz="2000" dirty="0">
                <a:solidFill>
                  <a:srgbClr val="FF0000"/>
                </a:solidFill>
              </a:rPr>
              <a:t>–   </a:t>
            </a:r>
            <a:r>
              <a:rPr lang="cs-CZ" sz="2000" b="1" dirty="0">
                <a:solidFill>
                  <a:srgbClr val="FF0000"/>
                </a:solidFill>
              </a:rPr>
              <a:t>výzkumy měst:</a:t>
            </a:r>
            <a:r>
              <a:rPr lang="cs-CZ" sz="2000" dirty="0">
                <a:solidFill>
                  <a:srgbClr val="FF0000"/>
                </a:solidFill>
              </a:rPr>
              <a:t>  </a:t>
            </a:r>
            <a:r>
              <a:rPr lang="cs-CZ" sz="2000" dirty="0"/>
              <a:t>Praha, Hradec Králové, Olomouc, Opava </a:t>
            </a:r>
          </a:p>
          <a:p>
            <a:pPr marL="0" indent="0">
              <a:buNone/>
              <a:defRPr/>
            </a:pPr>
            <a:endParaRPr lang="cs-CZ" sz="2000" dirty="0"/>
          </a:p>
          <a:p>
            <a:pPr marL="0" indent="0">
              <a:buNone/>
              <a:defRPr/>
            </a:pPr>
            <a:r>
              <a:rPr lang="cs-CZ" sz="2000" dirty="0"/>
              <a:t>                             </a:t>
            </a:r>
            <a:r>
              <a:rPr lang="cs-CZ" sz="2000" dirty="0">
                <a:solidFill>
                  <a:srgbClr val="FF0000"/>
                </a:solidFill>
              </a:rPr>
              <a:t>–   </a:t>
            </a:r>
            <a:r>
              <a:rPr lang="cs-CZ" sz="2000" b="1" dirty="0">
                <a:solidFill>
                  <a:srgbClr val="FF0000"/>
                </a:solidFill>
              </a:rPr>
              <a:t>výzkumy vesnic: </a:t>
            </a:r>
            <a:r>
              <a:rPr lang="cs-CZ" sz="2000" dirty="0">
                <a:solidFill>
                  <a:srgbClr val="FF0000"/>
                </a:solidFill>
              </a:rPr>
              <a:t> </a:t>
            </a:r>
            <a:r>
              <a:rPr lang="cs-CZ" sz="2000" dirty="0" err="1"/>
              <a:t>Svídna</a:t>
            </a:r>
            <a:r>
              <a:rPr lang="cs-CZ" sz="2000" dirty="0"/>
              <a:t>, </a:t>
            </a:r>
            <a:r>
              <a:rPr lang="cs-CZ" sz="2000" dirty="0" err="1"/>
              <a:t>Mstěnice</a:t>
            </a:r>
            <a:r>
              <a:rPr lang="cs-CZ" sz="2000" dirty="0"/>
              <a:t>, </a:t>
            </a:r>
            <a:r>
              <a:rPr lang="cs-CZ" sz="2000" dirty="0" err="1"/>
              <a:t>Pfaffenschlag</a:t>
            </a:r>
            <a:r>
              <a:rPr lang="cs-CZ" sz="2000" dirty="0"/>
              <a:t> aj.</a:t>
            </a:r>
          </a:p>
          <a:p>
            <a:pPr marL="0" indent="0">
              <a:buNone/>
              <a:defRPr/>
            </a:pPr>
            <a:endParaRPr lang="cs-CZ" sz="2000" dirty="0"/>
          </a:p>
          <a:p>
            <a:pPr>
              <a:defRPr/>
            </a:pPr>
            <a:r>
              <a:rPr lang="cs-CZ" sz="2000" b="1" dirty="0"/>
              <a:t>Po r. 1989  </a:t>
            </a:r>
            <a:r>
              <a:rPr lang="cs-CZ" sz="2000" dirty="0"/>
              <a:t>–  tři úkoly:  1. péči o archeologické kulturní dědictví</a:t>
            </a:r>
          </a:p>
          <a:p>
            <a:pPr marL="0" indent="0">
              <a:buNone/>
              <a:defRPr/>
            </a:pPr>
            <a:r>
              <a:rPr lang="cs-CZ" sz="2000" dirty="0"/>
              <a:t>                                              2. vědecké poznávání </a:t>
            </a:r>
          </a:p>
          <a:p>
            <a:pPr marL="0" indent="0">
              <a:buNone/>
              <a:defRPr/>
            </a:pPr>
            <a:r>
              <a:rPr lang="cs-CZ" sz="2000" dirty="0"/>
              <a:t>                                              3.  komunikace se širší veřejností</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Nadpis 1">
            <a:extLst>
              <a:ext uri="{FF2B5EF4-FFF2-40B4-BE49-F238E27FC236}">
                <a16:creationId xmlns:a16="http://schemas.microsoft.com/office/drawing/2014/main" id="{E37691BB-4988-DE9A-61A2-C0F97382C8A3}"/>
              </a:ext>
            </a:extLst>
          </p:cNvPr>
          <p:cNvSpPr>
            <a:spLocks noGrp="1" noChangeArrowheads="1"/>
          </p:cNvSpPr>
          <p:nvPr>
            <p:ph type="title"/>
          </p:nvPr>
        </p:nvSpPr>
        <p:spPr>
          <a:xfrm>
            <a:off x="2057400" y="152400"/>
            <a:ext cx="8153400" cy="1066800"/>
          </a:xfrm>
        </p:spPr>
        <p:txBody>
          <a:bodyPr/>
          <a:lstStyle/>
          <a:p>
            <a:pPr eaLnBrk="1" hangingPunct="1"/>
            <a:r>
              <a:rPr lang="cs-CZ" altLang="cs-CZ" sz="3200" b="1" dirty="0">
                <a:solidFill>
                  <a:srgbClr val="FF0000"/>
                </a:solidFill>
              </a:rPr>
              <a:t>                   Vztah archeologie a historie</a:t>
            </a:r>
          </a:p>
        </p:txBody>
      </p:sp>
      <p:sp>
        <p:nvSpPr>
          <p:cNvPr id="3" name="Zástupný symbol pro obsah 2">
            <a:extLst>
              <a:ext uri="{FF2B5EF4-FFF2-40B4-BE49-F238E27FC236}">
                <a16:creationId xmlns:a16="http://schemas.microsoft.com/office/drawing/2014/main" id="{DE208575-EC8D-9A6B-1329-AF97303B726B}"/>
              </a:ext>
            </a:extLst>
          </p:cNvPr>
          <p:cNvSpPr>
            <a:spLocks noGrp="1"/>
          </p:cNvSpPr>
          <p:nvPr>
            <p:ph idx="1"/>
          </p:nvPr>
        </p:nvSpPr>
        <p:spPr>
          <a:xfrm>
            <a:off x="780835" y="1417638"/>
            <a:ext cx="11013897" cy="5287962"/>
          </a:xfrm>
        </p:spPr>
        <p:txBody>
          <a:bodyPr/>
          <a:lstStyle/>
          <a:p>
            <a:pPr eaLnBrk="1" hangingPunct="1">
              <a:defRPr/>
            </a:pPr>
            <a:r>
              <a:rPr lang="cs-CZ" sz="2000" b="1" dirty="0">
                <a:solidFill>
                  <a:srgbClr val="FF0000"/>
                </a:solidFill>
              </a:rPr>
              <a:t>Archeologie  </a:t>
            </a:r>
            <a:r>
              <a:rPr lang="cs-CZ" sz="2000" b="1" dirty="0"/>
              <a:t>–</a:t>
            </a:r>
            <a:r>
              <a:rPr lang="cs-CZ" sz="2000" b="1" dirty="0">
                <a:solidFill>
                  <a:srgbClr val="FF0000"/>
                </a:solidFill>
              </a:rPr>
              <a:t> </a:t>
            </a:r>
            <a:r>
              <a:rPr lang="cs-CZ" sz="2000" dirty="0"/>
              <a:t> je samostatný obor, který využívá postupy a poznatky dalších vědních oborů, </a:t>
            </a:r>
          </a:p>
          <a:p>
            <a:pPr marL="0" indent="0" eaLnBrk="1" hangingPunct="1">
              <a:buNone/>
              <a:defRPr/>
            </a:pPr>
            <a:r>
              <a:rPr lang="cs-CZ" sz="2000" dirty="0"/>
              <a:t>                                což rozšiřuje jeho vypovídací schopnosti </a:t>
            </a:r>
          </a:p>
          <a:p>
            <a:pPr marL="0" indent="0" eaLnBrk="1" hangingPunct="1">
              <a:buNone/>
              <a:defRPr/>
            </a:pPr>
            <a:r>
              <a:rPr lang="cs-CZ" sz="2000" dirty="0"/>
              <a:t>                            –  mezioborový přístup </a:t>
            </a:r>
          </a:p>
          <a:p>
            <a:pPr marL="0" indent="0">
              <a:buNone/>
              <a:defRPr/>
            </a:pPr>
            <a:endParaRPr lang="cs-CZ" sz="2000" dirty="0"/>
          </a:p>
          <a:p>
            <a:pPr eaLnBrk="1" hangingPunct="1">
              <a:defRPr/>
            </a:pPr>
            <a:r>
              <a:rPr lang="cs-CZ" sz="2000" b="1" dirty="0"/>
              <a:t>Jiří Macháček: </a:t>
            </a:r>
            <a:r>
              <a:rPr lang="cs-CZ" sz="2000" dirty="0"/>
              <a:t>…„Zároveň integrovala postupy a poznatky z mnoha dalších vědních oborů, které přímo revolučním způsobem rozšířily její gnozeologický potenciál v oblastech, jako je absolutní datování (např. dendrochronologie), historická krajina (např. geografické informační systémy) či urbanismus sídlišť (např. geofyzikální prospekce)…Jinými slovy, archeologie je dnes mnohem lépe připravena na řešení složitých otázek souvisejících s vývojem lidské kultury a může konkurovat vlastními interpretačními modely i v oblastech, kde dosud dominovala historiografie se svými písemnými prameny.“ (ČČH 106, 2008 598–626).</a:t>
            </a:r>
          </a:p>
          <a:p>
            <a:pPr eaLnBrk="1" hangingPunct="1">
              <a:defRPr/>
            </a:pPr>
            <a:endParaRPr lang="cs-CZ" sz="2000" dirty="0"/>
          </a:p>
          <a:p>
            <a:pPr>
              <a:defRPr/>
            </a:pPr>
            <a:r>
              <a:rPr lang="cs-CZ" sz="2000" b="1" dirty="0"/>
              <a:t>Jan Klápště:  </a:t>
            </a:r>
            <a:r>
              <a:rPr lang="cs-CZ" sz="2000" dirty="0"/>
              <a:t>„Archeologii středověku od bádání o středověkých starožitnostech odlišuje schopnost kvalifikovaně získávat primární data a schopnost formulovat a řešit projekty, které se mohou stát součástí obecně chápané </a:t>
            </a:r>
            <a:r>
              <a:rPr lang="cs-CZ" sz="2000" dirty="0" err="1"/>
              <a:t>medievistiky</a:t>
            </a:r>
            <a:r>
              <a:rPr lang="cs-CZ" sz="2000" dirty="0"/>
              <a:t> a uplatnit je i v širším společenském diskurzu.“</a:t>
            </a:r>
          </a:p>
          <a:p>
            <a:pPr eaLnBrk="1" hangingPunct="1">
              <a:defRPr/>
            </a:pPr>
            <a:endParaRPr lang="cs-CZ" sz="1800"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Nadpis 3">
            <a:extLst>
              <a:ext uri="{FF2B5EF4-FFF2-40B4-BE49-F238E27FC236}">
                <a16:creationId xmlns:a16="http://schemas.microsoft.com/office/drawing/2014/main" id="{D8F0E975-8501-7EB4-7E7C-B754F98BF180}"/>
              </a:ext>
            </a:extLst>
          </p:cNvPr>
          <p:cNvSpPr>
            <a:spLocks noGrp="1" noChangeArrowheads="1"/>
          </p:cNvSpPr>
          <p:nvPr>
            <p:ph type="title"/>
          </p:nvPr>
        </p:nvSpPr>
        <p:spPr>
          <a:xfrm>
            <a:off x="1981200" y="0"/>
            <a:ext cx="8229600" cy="1143000"/>
          </a:xfrm>
        </p:spPr>
        <p:txBody>
          <a:bodyPr/>
          <a:lstStyle/>
          <a:p>
            <a:pPr eaLnBrk="1" hangingPunct="1"/>
            <a:r>
              <a:rPr lang="cs-CZ" altLang="cs-CZ" sz="3200" b="1" dirty="0">
                <a:solidFill>
                  <a:srgbClr val="FF0000"/>
                </a:solidFill>
              </a:rPr>
              <a:t>                                Panská sídla</a:t>
            </a:r>
          </a:p>
        </p:txBody>
      </p:sp>
      <p:sp>
        <p:nvSpPr>
          <p:cNvPr id="5" name="Zástupný symbol pro obsah 4">
            <a:extLst>
              <a:ext uri="{FF2B5EF4-FFF2-40B4-BE49-F238E27FC236}">
                <a16:creationId xmlns:a16="http://schemas.microsoft.com/office/drawing/2014/main" id="{D54111EF-672A-8235-EB1F-CFDDB7707D33}"/>
              </a:ext>
            </a:extLst>
          </p:cNvPr>
          <p:cNvSpPr>
            <a:spLocks noGrp="1"/>
          </p:cNvSpPr>
          <p:nvPr>
            <p:ph idx="1"/>
          </p:nvPr>
        </p:nvSpPr>
        <p:spPr>
          <a:xfrm>
            <a:off x="760287" y="762000"/>
            <a:ext cx="11054993" cy="6096000"/>
          </a:xfrm>
        </p:spPr>
        <p:txBody>
          <a:bodyPr>
            <a:normAutofit fontScale="92500" lnSpcReduction="10000"/>
          </a:bodyPr>
          <a:lstStyle/>
          <a:p>
            <a:pPr marL="0" indent="0">
              <a:buNone/>
              <a:defRPr/>
            </a:pPr>
            <a:endParaRPr lang="cs-CZ" sz="1800" dirty="0"/>
          </a:p>
          <a:p>
            <a:pPr eaLnBrk="1" hangingPunct="1">
              <a:defRPr/>
            </a:pPr>
            <a:r>
              <a:rPr lang="cs-CZ" sz="1800" b="1" dirty="0"/>
              <a:t>18. stol. </a:t>
            </a:r>
            <a:r>
              <a:rPr lang="cs-CZ" sz="1800" dirty="0"/>
              <a:t>–</a:t>
            </a:r>
            <a:r>
              <a:rPr lang="cs-CZ" sz="1800" b="1" dirty="0"/>
              <a:t>  </a:t>
            </a:r>
            <a:r>
              <a:rPr lang="cs-CZ" sz="1800" b="1" dirty="0">
                <a:solidFill>
                  <a:srgbClr val="FF0000"/>
                </a:solidFill>
              </a:rPr>
              <a:t>K. H. Mácha </a:t>
            </a:r>
            <a:r>
              <a:rPr lang="cs-CZ" sz="1800" dirty="0"/>
              <a:t>(1810-1836) – Hrady spatřené (romantismus, </a:t>
            </a:r>
            <a:r>
              <a:rPr lang="cs-CZ" sz="1800" dirty="0" err="1"/>
              <a:t>skicy</a:t>
            </a:r>
            <a:r>
              <a:rPr lang="cs-CZ" sz="1800" dirty="0"/>
              <a:t>) </a:t>
            </a:r>
          </a:p>
          <a:p>
            <a:pPr marL="0" indent="0">
              <a:buNone/>
              <a:defRPr/>
            </a:pPr>
            <a:r>
              <a:rPr lang="cs-CZ" sz="1800" dirty="0"/>
              <a:t>                    –  </a:t>
            </a:r>
            <a:r>
              <a:rPr lang="cs-CZ" sz="1800" b="1" dirty="0">
                <a:solidFill>
                  <a:srgbClr val="FF0000"/>
                </a:solidFill>
              </a:rPr>
              <a:t>Fr. Alex. </a:t>
            </a:r>
            <a:r>
              <a:rPr lang="cs-CZ" sz="1800" b="1" dirty="0" err="1">
                <a:solidFill>
                  <a:srgbClr val="FF0000"/>
                </a:solidFill>
              </a:rPr>
              <a:t>Herber</a:t>
            </a:r>
            <a:r>
              <a:rPr lang="cs-CZ" sz="1800" dirty="0">
                <a:solidFill>
                  <a:srgbClr val="FF0000"/>
                </a:solidFill>
              </a:rPr>
              <a:t> </a:t>
            </a:r>
            <a:r>
              <a:rPr lang="cs-CZ" sz="1800" dirty="0"/>
              <a:t>(1815-1849) – pražský kupec, okolo 600 hradů</a:t>
            </a:r>
          </a:p>
          <a:p>
            <a:pPr eaLnBrk="1" hangingPunct="1">
              <a:defRPr/>
            </a:pPr>
            <a:r>
              <a:rPr lang="cs-CZ" sz="1800" b="1" dirty="0"/>
              <a:t>19. a poč. 20. stol. </a:t>
            </a:r>
            <a:r>
              <a:rPr lang="cs-CZ" sz="1800" dirty="0"/>
              <a:t>–</a:t>
            </a:r>
            <a:r>
              <a:rPr lang="cs-CZ" sz="1800" b="1" dirty="0"/>
              <a:t>  </a:t>
            </a:r>
            <a:r>
              <a:rPr lang="cs-CZ" sz="1800" b="1" dirty="0">
                <a:solidFill>
                  <a:srgbClr val="FF0000"/>
                </a:solidFill>
              </a:rPr>
              <a:t>A. Sedláček</a:t>
            </a:r>
            <a:r>
              <a:rPr lang="cs-CZ" sz="1800" dirty="0">
                <a:solidFill>
                  <a:srgbClr val="FF0000"/>
                </a:solidFill>
              </a:rPr>
              <a:t> </a:t>
            </a:r>
            <a:r>
              <a:rPr lang="cs-CZ" sz="1800" dirty="0"/>
              <a:t>(1843-1926) – profesor v Táboře a Písku </a:t>
            </a:r>
          </a:p>
          <a:p>
            <a:pPr marL="0" indent="0">
              <a:buNone/>
              <a:defRPr/>
            </a:pPr>
            <a:r>
              <a:rPr lang="cs-CZ" sz="1800" dirty="0"/>
              <a:t>                                      –  Hrady, zámky a tvrze království českého 15 sv., cca 3 tis. </a:t>
            </a:r>
            <a:endParaRPr lang="cs-CZ" sz="1800" b="1" dirty="0">
              <a:solidFill>
                <a:srgbClr val="FF0000"/>
              </a:solidFill>
            </a:endParaRPr>
          </a:p>
          <a:p>
            <a:pPr>
              <a:defRPr/>
            </a:pPr>
            <a:r>
              <a:rPr lang="cs-CZ" sz="1800" b="1" dirty="0"/>
              <a:t>60. léta  </a:t>
            </a:r>
            <a:r>
              <a:rPr lang="cs-CZ" sz="1800" dirty="0"/>
              <a:t>–</a:t>
            </a:r>
            <a:r>
              <a:rPr lang="cs-CZ" sz="1800" b="1" dirty="0">
                <a:solidFill>
                  <a:srgbClr val="FF0000"/>
                </a:solidFill>
              </a:rPr>
              <a:t> K. </a:t>
            </a:r>
            <a:r>
              <a:rPr lang="cs-CZ" sz="1800" b="1" dirty="0" err="1">
                <a:solidFill>
                  <a:srgbClr val="FF0000"/>
                </a:solidFill>
              </a:rPr>
              <a:t>Reichertová</a:t>
            </a:r>
            <a:r>
              <a:rPr lang="cs-CZ" sz="1800" b="1" dirty="0">
                <a:solidFill>
                  <a:srgbClr val="FF0000"/>
                </a:solidFill>
              </a:rPr>
              <a:t>:  </a:t>
            </a:r>
            <a:r>
              <a:rPr lang="pt-BR" sz="1800" dirty="0"/>
              <a:t>tvrze</a:t>
            </a:r>
            <a:r>
              <a:rPr lang="cs-CZ" sz="1800" dirty="0"/>
              <a:t> </a:t>
            </a:r>
            <a:r>
              <a:rPr lang="pt-BR" sz="1800" dirty="0"/>
              <a:t>v Martinicích u Benešova</a:t>
            </a:r>
            <a:r>
              <a:rPr lang="cs-CZ" sz="1800" dirty="0"/>
              <a:t>, </a:t>
            </a:r>
            <a:r>
              <a:rPr lang="cs-CZ" sz="1800" dirty="0" err="1"/>
              <a:t>Zrůbek</a:t>
            </a:r>
            <a:r>
              <a:rPr lang="cs-CZ" sz="1800" dirty="0"/>
              <a:t>, Zvírotice </a:t>
            </a:r>
          </a:p>
          <a:p>
            <a:pPr marL="0" indent="0">
              <a:buNone/>
              <a:defRPr/>
            </a:pPr>
            <a:r>
              <a:rPr lang="cs-CZ" sz="1800" dirty="0"/>
              <a:t>                                                     K problematice výzkumu středověké tvrze (PA 1961) </a:t>
            </a:r>
            <a:endParaRPr lang="cs-CZ" sz="1800" b="1" dirty="0">
              <a:solidFill>
                <a:srgbClr val="FF0000"/>
              </a:solidFill>
            </a:endParaRPr>
          </a:p>
          <a:p>
            <a:pPr eaLnBrk="1" hangingPunct="1">
              <a:defRPr/>
            </a:pPr>
            <a:r>
              <a:rPr lang="cs-CZ" sz="1800" b="1" dirty="0"/>
              <a:t>70. léta </a:t>
            </a:r>
            <a:r>
              <a:rPr lang="cs-CZ" sz="1800" dirty="0"/>
              <a:t>– </a:t>
            </a:r>
            <a:r>
              <a:rPr lang="cs-CZ" sz="1800" b="1" dirty="0"/>
              <a:t> </a:t>
            </a:r>
            <a:r>
              <a:rPr lang="cs-CZ" sz="1800" b="1" dirty="0">
                <a:solidFill>
                  <a:srgbClr val="FF0000"/>
                </a:solidFill>
              </a:rPr>
              <a:t>D. Menclová  </a:t>
            </a:r>
            <a:r>
              <a:rPr lang="cs-CZ" sz="1800" dirty="0"/>
              <a:t>–  historička umění: České hrady, 2 sv. (1972, 1976) </a:t>
            </a:r>
          </a:p>
          <a:p>
            <a:pPr marL="0" indent="0">
              <a:buNone/>
              <a:defRPr/>
            </a:pPr>
            <a:r>
              <a:rPr lang="cs-CZ" sz="1800" dirty="0"/>
              <a:t>                                                –  stavebně–historický přístup, typologie</a:t>
            </a:r>
          </a:p>
          <a:p>
            <a:pPr marL="0" indent="0">
              <a:buNone/>
              <a:defRPr/>
            </a:pPr>
            <a:r>
              <a:rPr lang="cs-CZ" sz="1800" dirty="0"/>
              <a:t>                        </a:t>
            </a:r>
            <a:r>
              <a:rPr lang="cs-CZ" sz="1800" b="1" dirty="0">
                <a:solidFill>
                  <a:srgbClr val="FF0000"/>
                </a:solidFill>
              </a:rPr>
              <a:t>A. Hejna  </a:t>
            </a:r>
            <a:r>
              <a:rPr lang="cs-CZ" sz="1800" dirty="0"/>
              <a:t>–  výzkum </a:t>
            </a:r>
            <a:r>
              <a:rPr lang="cs-CZ" sz="1800" dirty="0" err="1"/>
              <a:t>Vízmburku</a:t>
            </a:r>
            <a:r>
              <a:rPr lang="cs-CZ" sz="1800" dirty="0"/>
              <a:t> (1972–1984)</a:t>
            </a:r>
          </a:p>
          <a:p>
            <a:pPr eaLnBrk="1" hangingPunct="1">
              <a:defRPr/>
            </a:pPr>
            <a:r>
              <a:rPr lang="cs-CZ" sz="1800" b="1" dirty="0"/>
              <a:t>80. a 90. léta</a:t>
            </a:r>
            <a:r>
              <a:rPr lang="cs-CZ" sz="1800" dirty="0"/>
              <a:t> –  </a:t>
            </a:r>
            <a:r>
              <a:rPr lang="cs-CZ" sz="1800" b="1" dirty="0">
                <a:solidFill>
                  <a:srgbClr val="FF0000"/>
                </a:solidFill>
              </a:rPr>
              <a:t>T. Durdík  </a:t>
            </a:r>
            <a:r>
              <a:rPr lang="cs-CZ" sz="1800" dirty="0"/>
              <a:t>–  Ilustrovaná encyklopedie českých hradů (1999)</a:t>
            </a:r>
          </a:p>
          <a:p>
            <a:pPr marL="0" indent="0">
              <a:buNone/>
              <a:defRPr/>
            </a:pPr>
            <a:r>
              <a:rPr lang="cs-CZ" sz="1800" dirty="0"/>
              <a:t>                               </a:t>
            </a:r>
            <a:r>
              <a:rPr lang="cs-CZ" sz="1800" b="1" dirty="0">
                <a:solidFill>
                  <a:srgbClr val="FF0000"/>
                </a:solidFill>
              </a:rPr>
              <a:t>J. </a:t>
            </a:r>
            <a:r>
              <a:rPr lang="cs-CZ" sz="1800" b="1" dirty="0" err="1">
                <a:solidFill>
                  <a:srgbClr val="FF0000"/>
                </a:solidFill>
              </a:rPr>
              <a:t>Klápště</a:t>
            </a:r>
            <a:r>
              <a:rPr lang="cs-CZ" sz="1800" b="1" dirty="0">
                <a:solidFill>
                  <a:srgbClr val="FF0000"/>
                </a:solidFill>
              </a:rPr>
              <a:t> </a:t>
            </a:r>
            <a:r>
              <a:rPr lang="cs-CZ" sz="1800" dirty="0"/>
              <a:t>–  výzkum Bedřichova Světce (rezidenční dvorec, tvrz)</a:t>
            </a:r>
          </a:p>
          <a:p>
            <a:pPr marL="0" indent="0">
              <a:buNone/>
              <a:defRPr/>
            </a:pPr>
            <a:r>
              <a:rPr lang="cs-CZ" sz="1800" dirty="0"/>
              <a:t>                                                 –  Paměť krajiny středověkého Mostecka (1994) </a:t>
            </a:r>
          </a:p>
          <a:p>
            <a:pPr marL="0" indent="0">
              <a:buNone/>
              <a:defRPr/>
            </a:pPr>
            <a:r>
              <a:rPr lang="cs-CZ" sz="1800" dirty="0">
                <a:cs typeface="Arial" panose="020B0604020202020204" pitchFamily="34" charset="0"/>
              </a:rPr>
              <a:t>                               </a:t>
            </a:r>
            <a:r>
              <a:rPr lang="cs-CZ" sz="1800" b="1" dirty="0">
                <a:solidFill>
                  <a:srgbClr val="FF0000"/>
                </a:solidFill>
                <a:cs typeface="Arial" panose="020B0604020202020204" pitchFamily="34" charset="0"/>
              </a:rPr>
              <a:t>J. Kohoutek  </a:t>
            </a:r>
            <a:r>
              <a:rPr lang="cs-CZ" sz="1800" dirty="0">
                <a:cs typeface="Arial" panose="020B0604020202020204" pitchFamily="34" charset="0"/>
              </a:rPr>
              <a:t>–  Hrady jihovýchodní Moravy (1995).</a:t>
            </a:r>
            <a:r>
              <a:rPr lang="cs-CZ" sz="1200" dirty="0">
                <a:cs typeface="Arial" panose="020B0604020202020204" pitchFamily="34" charset="0"/>
              </a:rPr>
              <a:t> </a:t>
            </a:r>
          </a:p>
          <a:p>
            <a:pPr marL="0" indent="0">
              <a:buNone/>
              <a:defRPr/>
            </a:pPr>
            <a:r>
              <a:rPr lang="cs-CZ" sz="1800" dirty="0"/>
              <a:t>                                </a:t>
            </a:r>
            <a:r>
              <a:rPr lang="cs-CZ" sz="1800" b="1" dirty="0">
                <a:solidFill>
                  <a:srgbClr val="FF0000"/>
                </a:solidFill>
              </a:rPr>
              <a:t>M. Plaček  </a:t>
            </a:r>
            <a:r>
              <a:rPr lang="cs-CZ" sz="1800" dirty="0"/>
              <a:t>–  Ilustrovaná </a:t>
            </a:r>
            <a:r>
              <a:rPr lang="cs-CZ" sz="1800" dirty="0" err="1"/>
              <a:t>encykl</a:t>
            </a:r>
            <a:r>
              <a:rPr lang="cs-CZ" sz="1800" dirty="0"/>
              <a:t>. Mor. hradů, hrádků a tvrzí (2001)</a:t>
            </a:r>
          </a:p>
          <a:p>
            <a:pPr marL="0" indent="0">
              <a:buNone/>
              <a:defRPr/>
            </a:pPr>
            <a:r>
              <a:rPr lang="cs-CZ" sz="1800" dirty="0"/>
              <a:t>                                </a:t>
            </a:r>
            <a:r>
              <a:rPr lang="cs-CZ" sz="1800" b="1" dirty="0">
                <a:solidFill>
                  <a:srgbClr val="FF0000"/>
                </a:solidFill>
              </a:rPr>
              <a:t>F. Musil  </a:t>
            </a:r>
            <a:r>
              <a:rPr lang="cs-CZ" sz="1800" dirty="0"/>
              <a:t>–  Ú</a:t>
            </a:r>
            <a:r>
              <a:rPr lang="pl-PL" sz="1800" dirty="0"/>
              <a:t>vod do kastelologie I-II (2006) </a:t>
            </a:r>
            <a:endParaRPr lang="cs-CZ" sz="1800" dirty="0"/>
          </a:p>
          <a:p>
            <a:pPr marL="0" indent="0">
              <a:buNone/>
              <a:defRPr/>
            </a:pPr>
            <a:r>
              <a:rPr lang="cs-CZ" sz="1800" b="1" dirty="0">
                <a:solidFill>
                  <a:srgbClr val="FF0000"/>
                </a:solidFill>
              </a:rPr>
              <a:t>                                P. Kouřil, P., D. Prix, M. </a:t>
            </a:r>
            <a:r>
              <a:rPr lang="cs-CZ" sz="1800" b="1" dirty="0" err="1">
                <a:solidFill>
                  <a:srgbClr val="FF0000"/>
                </a:solidFill>
              </a:rPr>
              <a:t>Wihoda</a:t>
            </a:r>
            <a:r>
              <a:rPr lang="cs-CZ" sz="1800" b="1" dirty="0">
                <a:solidFill>
                  <a:srgbClr val="FF0000"/>
                </a:solidFill>
              </a:rPr>
              <a:t>  </a:t>
            </a:r>
            <a:r>
              <a:rPr lang="cs-CZ" sz="1800" dirty="0"/>
              <a:t>–</a:t>
            </a:r>
            <a:r>
              <a:rPr lang="cs-CZ" sz="1800" b="1" dirty="0"/>
              <a:t>  </a:t>
            </a:r>
            <a:r>
              <a:rPr lang="cs-CZ" sz="1800" dirty="0"/>
              <a:t>Hrady českého Slezska (2000)</a:t>
            </a:r>
          </a:p>
          <a:p>
            <a:pPr marL="0" indent="0">
              <a:buNone/>
              <a:defRPr/>
            </a:pPr>
            <a:r>
              <a:rPr lang="cs-CZ" sz="1800" dirty="0"/>
              <a:t>                                </a:t>
            </a:r>
            <a:r>
              <a:rPr lang="cs-CZ" sz="1800" b="1" dirty="0">
                <a:solidFill>
                  <a:srgbClr val="FF0000"/>
                </a:solidFill>
              </a:rPr>
              <a:t>F. Gabriel  </a:t>
            </a:r>
            <a:r>
              <a:rPr lang="cs-CZ" sz="1800" dirty="0"/>
              <a:t>–  </a:t>
            </a:r>
            <a:r>
              <a:rPr lang="pl-PL" sz="1800" dirty="0"/>
              <a:t>Hrady okresu Česká Lípa (2000) </a:t>
            </a:r>
          </a:p>
          <a:p>
            <a:pPr marL="0" indent="0">
              <a:buNone/>
              <a:defRPr/>
            </a:pPr>
            <a:endParaRPr lang="cs-CZ" sz="1800"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4">
            <a:extLst>
              <a:ext uri="{FF2B5EF4-FFF2-40B4-BE49-F238E27FC236}">
                <a16:creationId xmlns:a16="http://schemas.microsoft.com/office/drawing/2014/main" id="{F933FDB5-07AF-16FD-30FC-85757C8B4F1F}"/>
              </a:ext>
            </a:extLst>
          </p:cNvPr>
          <p:cNvSpPr>
            <a:spLocks noGrp="1" noChangeArrowheads="1"/>
          </p:cNvSpPr>
          <p:nvPr>
            <p:ph type="title"/>
          </p:nvPr>
        </p:nvSpPr>
        <p:spPr>
          <a:xfrm>
            <a:off x="2067674" y="0"/>
            <a:ext cx="8229600" cy="1143000"/>
          </a:xfrm>
        </p:spPr>
        <p:txBody>
          <a:bodyPr/>
          <a:lstStyle/>
          <a:p>
            <a:pPr eaLnBrk="1" hangingPunct="1"/>
            <a:r>
              <a:rPr lang="cs-CZ" altLang="cs-CZ" sz="3200" b="1" dirty="0">
                <a:solidFill>
                  <a:srgbClr val="FF0000"/>
                </a:solidFill>
              </a:rPr>
              <a:t>                                     Vesnice</a:t>
            </a:r>
          </a:p>
        </p:txBody>
      </p:sp>
      <p:sp>
        <p:nvSpPr>
          <p:cNvPr id="54275" name="Rectangle 5">
            <a:extLst>
              <a:ext uri="{FF2B5EF4-FFF2-40B4-BE49-F238E27FC236}">
                <a16:creationId xmlns:a16="http://schemas.microsoft.com/office/drawing/2014/main" id="{0B7D32B7-8296-DD62-4860-6178C03B97AC}"/>
              </a:ext>
            </a:extLst>
          </p:cNvPr>
          <p:cNvSpPr>
            <a:spLocks noGrp="1" noChangeArrowheads="1"/>
          </p:cNvSpPr>
          <p:nvPr>
            <p:ph idx="1"/>
          </p:nvPr>
        </p:nvSpPr>
        <p:spPr>
          <a:xfrm>
            <a:off x="780835" y="1058238"/>
            <a:ext cx="11291300" cy="5799762"/>
          </a:xfrm>
        </p:spPr>
        <p:txBody>
          <a:bodyPr>
            <a:normAutofit lnSpcReduction="10000"/>
          </a:bodyPr>
          <a:lstStyle/>
          <a:p>
            <a:pPr eaLnBrk="1" hangingPunct="1">
              <a:defRPr/>
            </a:pPr>
            <a:r>
              <a:rPr lang="cs-CZ" altLang="cs-CZ" sz="1800" b="1" dirty="0"/>
              <a:t>1881 </a:t>
            </a:r>
            <a:r>
              <a:rPr lang="cs-CZ" altLang="cs-CZ" sz="1800" dirty="0"/>
              <a:t> –   </a:t>
            </a:r>
            <a:r>
              <a:rPr lang="cs-CZ" altLang="cs-CZ" sz="1800" b="1" dirty="0">
                <a:solidFill>
                  <a:srgbClr val="FF0000"/>
                </a:solidFill>
              </a:rPr>
              <a:t>Mořina u Běštína</a:t>
            </a:r>
            <a:r>
              <a:rPr lang="cs-CZ" altLang="cs-CZ" sz="1800" dirty="0"/>
              <a:t> (o. Beroun):  výzkum první zaniklé vesnice</a:t>
            </a:r>
          </a:p>
          <a:p>
            <a:pPr eaLnBrk="1" hangingPunct="1">
              <a:buFontTx/>
              <a:buNone/>
              <a:defRPr/>
            </a:pPr>
            <a:r>
              <a:rPr lang="cs-CZ" altLang="cs-CZ" sz="1800" dirty="0"/>
              <a:t>                –  </a:t>
            </a:r>
            <a:r>
              <a:rPr lang="cs-CZ" altLang="cs-CZ" sz="1800" b="1" dirty="0">
                <a:solidFill>
                  <a:srgbClr val="FF0000"/>
                </a:solidFill>
              </a:rPr>
              <a:t>Břetislav Jelínek:   </a:t>
            </a:r>
            <a:r>
              <a:rPr lang="cs-CZ" altLang="cs-CZ" sz="1800" dirty="0"/>
              <a:t> slovanský mohylník; 1917: rozpoznal </a:t>
            </a:r>
            <a:r>
              <a:rPr lang="cs-CZ" altLang="cs-CZ" sz="1800" b="1" dirty="0">
                <a:solidFill>
                  <a:srgbClr val="FF0000"/>
                </a:solidFill>
              </a:rPr>
              <a:t>Jan </a:t>
            </a:r>
            <a:r>
              <a:rPr lang="cs-CZ" altLang="cs-CZ" sz="1800" b="1" dirty="0" err="1">
                <a:solidFill>
                  <a:srgbClr val="FF0000"/>
                </a:solidFill>
              </a:rPr>
              <a:t>Axamit</a:t>
            </a:r>
            <a:endParaRPr lang="cs-CZ" altLang="cs-CZ" sz="1800" b="1" dirty="0">
              <a:solidFill>
                <a:srgbClr val="FF0000"/>
              </a:solidFill>
            </a:endParaRPr>
          </a:p>
          <a:p>
            <a:pPr eaLnBrk="1" hangingPunct="1">
              <a:defRPr/>
            </a:pPr>
            <a:r>
              <a:rPr lang="cs-CZ" altLang="cs-CZ" sz="1800" b="1" dirty="0"/>
              <a:t>1900:  </a:t>
            </a:r>
            <a:r>
              <a:rPr lang="cs-CZ" altLang="cs-CZ" sz="1800" b="1" dirty="0">
                <a:solidFill>
                  <a:srgbClr val="FF0000"/>
                </a:solidFill>
              </a:rPr>
              <a:t>Jan </a:t>
            </a:r>
            <a:r>
              <a:rPr lang="cs-CZ" altLang="cs-CZ" sz="1800" b="1" dirty="0" err="1">
                <a:solidFill>
                  <a:srgbClr val="FF0000"/>
                </a:solidFill>
              </a:rPr>
              <a:t>Hellich</a:t>
            </a:r>
            <a:r>
              <a:rPr lang="cs-CZ" altLang="cs-CZ" sz="1800" b="1" dirty="0"/>
              <a:t>  </a:t>
            </a:r>
            <a:r>
              <a:rPr lang="cs-CZ" altLang="cs-CZ" sz="1800" dirty="0"/>
              <a:t>– </a:t>
            </a:r>
            <a:r>
              <a:rPr lang="cs-CZ" altLang="cs-CZ" sz="1800" b="1" dirty="0"/>
              <a:t> </a:t>
            </a:r>
            <a:r>
              <a:rPr lang="cs-CZ" altLang="cs-CZ" sz="1800" dirty="0"/>
              <a:t>na </a:t>
            </a:r>
            <a:r>
              <a:rPr lang="cs-CZ" altLang="cs-CZ" sz="1800" dirty="0" err="1"/>
              <a:t>Poděbradsku</a:t>
            </a:r>
            <a:r>
              <a:rPr lang="cs-CZ" altLang="cs-CZ" sz="1800" dirty="0"/>
              <a:t> první výzkum osad (1923: publikace)</a:t>
            </a:r>
            <a:endParaRPr lang="cs-CZ" altLang="cs-CZ" sz="1800" b="1" dirty="0"/>
          </a:p>
          <a:p>
            <a:pPr eaLnBrk="1" hangingPunct="1">
              <a:defRPr/>
            </a:pPr>
            <a:r>
              <a:rPr lang="cs-CZ" altLang="cs-CZ" sz="1800" b="1" dirty="0"/>
              <a:t>1909:</a:t>
            </a:r>
            <a:r>
              <a:rPr lang="cs-CZ" altLang="cs-CZ" sz="1800" b="1" dirty="0">
                <a:solidFill>
                  <a:srgbClr val="FF0000"/>
                </a:solidFill>
              </a:rPr>
              <a:t>  J. L. Píč</a:t>
            </a:r>
            <a:r>
              <a:rPr lang="cs-CZ" altLang="cs-CZ" sz="1800" dirty="0"/>
              <a:t>  –  ve Starožitnostech uvádí mohyly z „poslední doby pohanské“  </a:t>
            </a:r>
          </a:p>
          <a:p>
            <a:pPr marL="0" indent="0" eaLnBrk="1" hangingPunct="1">
              <a:buNone/>
              <a:defRPr/>
            </a:pPr>
            <a:r>
              <a:rPr lang="cs-CZ" altLang="cs-CZ" sz="1800" dirty="0"/>
              <a:t>                                     (</a:t>
            </a:r>
            <a:r>
              <a:rPr lang="cs-CZ" altLang="cs-CZ" sz="1800" dirty="0" err="1"/>
              <a:t>někteté</a:t>
            </a:r>
            <a:r>
              <a:rPr lang="cs-CZ" altLang="cs-CZ" sz="1800" dirty="0"/>
              <a:t> byly středověké vesnice (Babice, Opolany, Vyžlovka)</a:t>
            </a:r>
          </a:p>
          <a:p>
            <a:pPr eaLnBrk="1" hangingPunct="1">
              <a:defRPr/>
            </a:pPr>
            <a:r>
              <a:rPr lang="cs-CZ" altLang="cs-CZ" sz="1800" b="1" dirty="0"/>
              <a:t>1900:</a:t>
            </a:r>
            <a:r>
              <a:rPr lang="cs-CZ" altLang="cs-CZ" sz="1800" b="1" dirty="0">
                <a:solidFill>
                  <a:srgbClr val="FF0000"/>
                </a:solidFill>
              </a:rPr>
              <a:t>  Jan </a:t>
            </a:r>
            <a:r>
              <a:rPr lang="cs-CZ" altLang="cs-CZ" sz="1800" b="1" dirty="0" err="1">
                <a:solidFill>
                  <a:srgbClr val="FF0000"/>
                </a:solidFill>
              </a:rPr>
              <a:t>Hellich</a:t>
            </a:r>
            <a:r>
              <a:rPr lang="cs-CZ" altLang="cs-CZ" sz="1800" b="1" dirty="0"/>
              <a:t>  </a:t>
            </a:r>
            <a:r>
              <a:rPr lang="cs-CZ" altLang="cs-CZ" sz="1800" dirty="0"/>
              <a:t>–</a:t>
            </a:r>
            <a:r>
              <a:rPr lang="cs-CZ" altLang="cs-CZ" sz="1800" b="1" dirty="0"/>
              <a:t>  </a:t>
            </a:r>
            <a:r>
              <a:rPr lang="cs-CZ" altLang="cs-CZ" sz="1800" dirty="0"/>
              <a:t>na </a:t>
            </a:r>
            <a:r>
              <a:rPr lang="cs-CZ" altLang="cs-CZ" sz="1800" dirty="0" err="1"/>
              <a:t>Poděbradsku</a:t>
            </a:r>
            <a:r>
              <a:rPr lang="cs-CZ" altLang="cs-CZ" sz="1800" dirty="0"/>
              <a:t> první výzkum osad (1923: publikace)</a:t>
            </a:r>
          </a:p>
          <a:p>
            <a:pPr eaLnBrk="1" hangingPunct="1">
              <a:defRPr/>
            </a:pPr>
            <a:r>
              <a:rPr lang="cs-CZ" altLang="cs-CZ" sz="1800" b="1" dirty="0"/>
              <a:t>1938 a 1939:  </a:t>
            </a:r>
            <a:r>
              <a:rPr lang="cs-CZ" altLang="cs-CZ" sz="1800" b="1" dirty="0">
                <a:solidFill>
                  <a:srgbClr val="FF0000"/>
                </a:solidFill>
              </a:rPr>
              <a:t>J.  Böhm </a:t>
            </a:r>
            <a:r>
              <a:rPr lang="cs-CZ" altLang="cs-CZ" sz="1800" dirty="0"/>
              <a:t> –   nutnost zkoumání zaniklých vesnic </a:t>
            </a:r>
          </a:p>
          <a:p>
            <a:pPr eaLnBrk="1" hangingPunct="1">
              <a:defRPr/>
            </a:pPr>
            <a:r>
              <a:rPr lang="cs-CZ" altLang="cs-CZ" sz="1800" b="1" dirty="0"/>
              <a:t>60. léta:</a:t>
            </a:r>
            <a:r>
              <a:rPr lang="cs-CZ" altLang="cs-CZ" sz="1800" b="1" dirty="0">
                <a:solidFill>
                  <a:srgbClr val="FF0000"/>
                </a:solidFill>
              </a:rPr>
              <a:t>  Z. Smetánka</a:t>
            </a:r>
            <a:r>
              <a:rPr lang="cs-CZ" altLang="cs-CZ" sz="1800" dirty="0"/>
              <a:t>  –  výzkum: </a:t>
            </a:r>
            <a:r>
              <a:rPr lang="cs-CZ" altLang="cs-CZ" sz="1800" dirty="0" err="1"/>
              <a:t>Svídna</a:t>
            </a:r>
            <a:r>
              <a:rPr lang="cs-CZ" altLang="cs-CZ" sz="1800" dirty="0"/>
              <a:t> u Kladna, Kozojedy na Kolínsku </a:t>
            </a:r>
          </a:p>
          <a:p>
            <a:pPr eaLnBrk="1" hangingPunct="1">
              <a:buFontTx/>
              <a:buNone/>
              <a:defRPr/>
            </a:pPr>
            <a:r>
              <a:rPr lang="cs-CZ" altLang="cs-CZ" sz="1800" dirty="0"/>
              <a:t>                    </a:t>
            </a:r>
            <a:r>
              <a:rPr lang="cs-CZ" altLang="cs-CZ" sz="1800" b="1" dirty="0">
                <a:solidFill>
                  <a:srgbClr val="FF0000"/>
                </a:solidFill>
              </a:rPr>
              <a:t> E. Černý  </a:t>
            </a:r>
            <a:r>
              <a:rPr lang="cs-CZ" altLang="cs-CZ" sz="1800" dirty="0"/>
              <a:t>–  zaniklé vesnice na Drahanské vrchovině</a:t>
            </a:r>
          </a:p>
          <a:p>
            <a:pPr eaLnBrk="1" hangingPunct="1">
              <a:buFontTx/>
              <a:buNone/>
              <a:defRPr/>
            </a:pPr>
            <a:r>
              <a:rPr lang="cs-CZ" altLang="cs-CZ" sz="1800" dirty="0">
                <a:solidFill>
                  <a:srgbClr val="FF0000"/>
                </a:solidFill>
              </a:rPr>
              <a:t>                     </a:t>
            </a:r>
            <a:r>
              <a:rPr lang="cs-CZ" altLang="cs-CZ" sz="1800" b="1" dirty="0">
                <a:solidFill>
                  <a:srgbClr val="FF0000"/>
                </a:solidFill>
              </a:rPr>
              <a:t>F. Roubík  </a:t>
            </a:r>
            <a:r>
              <a:rPr lang="cs-CZ" altLang="cs-CZ" sz="1800" dirty="0"/>
              <a:t>–  Zaniklé venkovské sídliště v Čechách (evidence)</a:t>
            </a:r>
          </a:p>
          <a:p>
            <a:pPr eaLnBrk="1" hangingPunct="1">
              <a:buFontTx/>
              <a:buNone/>
              <a:defRPr/>
            </a:pPr>
            <a:r>
              <a:rPr lang="cs-CZ" altLang="cs-CZ" sz="1800" dirty="0"/>
              <a:t>                     </a:t>
            </a:r>
            <a:r>
              <a:rPr lang="cs-CZ" altLang="cs-CZ" sz="1800" b="1" dirty="0">
                <a:solidFill>
                  <a:srgbClr val="FF0000"/>
                </a:solidFill>
              </a:rPr>
              <a:t>V. Nekuda</a:t>
            </a:r>
            <a:r>
              <a:rPr lang="cs-CZ" altLang="cs-CZ" sz="1800" dirty="0"/>
              <a:t>  –  </a:t>
            </a:r>
            <a:r>
              <a:rPr lang="cs-CZ" altLang="cs-CZ" sz="1800" dirty="0" err="1"/>
              <a:t>Mstěnice</a:t>
            </a:r>
            <a:r>
              <a:rPr lang="cs-CZ" altLang="cs-CZ" sz="1800" dirty="0"/>
              <a:t> u Třebíče, </a:t>
            </a:r>
            <a:r>
              <a:rPr lang="cs-CZ" altLang="cs-CZ" sz="1800" dirty="0" err="1"/>
              <a:t>Pfaffenschlag</a:t>
            </a:r>
            <a:r>
              <a:rPr lang="cs-CZ" altLang="cs-CZ" sz="1800" dirty="0"/>
              <a:t> u </a:t>
            </a:r>
            <a:r>
              <a:rPr lang="cs-CZ" altLang="cs-CZ" sz="1800" dirty="0" err="1"/>
              <a:t>Jindř</a:t>
            </a:r>
            <a:r>
              <a:rPr lang="cs-CZ" altLang="cs-CZ" sz="1800" dirty="0"/>
              <a:t>. Hradce</a:t>
            </a:r>
          </a:p>
          <a:p>
            <a:pPr eaLnBrk="1" hangingPunct="1">
              <a:buFontTx/>
              <a:buNone/>
              <a:defRPr/>
            </a:pPr>
            <a:r>
              <a:rPr lang="cs-CZ" altLang="cs-CZ" sz="1800" dirty="0"/>
              <a:t>                     </a:t>
            </a:r>
            <a:r>
              <a:rPr lang="cs-CZ" altLang="cs-CZ" sz="1800" b="1" dirty="0">
                <a:solidFill>
                  <a:srgbClr val="FF0000"/>
                </a:solidFill>
              </a:rPr>
              <a:t>D. </a:t>
            </a:r>
            <a:r>
              <a:rPr lang="cs-CZ" altLang="cs-CZ" sz="1800" b="1" dirty="0" err="1">
                <a:solidFill>
                  <a:srgbClr val="FF0000"/>
                </a:solidFill>
              </a:rPr>
              <a:t>Šaurová</a:t>
            </a:r>
            <a:r>
              <a:rPr lang="cs-CZ" altLang="cs-CZ" sz="1800" dirty="0"/>
              <a:t>  –  </a:t>
            </a:r>
            <a:r>
              <a:rPr lang="cs-CZ" altLang="cs-CZ" sz="1800" dirty="0" err="1"/>
              <a:t>Konůvky</a:t>
            </a:r>
            <a:r>
              <a:rPr lang="cs-CZ" altLang="cs-CZ" sz="1800" dirty="0"/>
              <a:t> u Hodonína</a:t>
            </a:r>
            <a:endParaRPr lang="cs-CZ" altLang="cs-CZ" sz="1800" b="1" dirty="0">
              <a:solidFill>
                <a:srgbClr val="FF0000"/>
              </a:solidFill>
            </a:endParaRPr>
          </a:p>
          <a:p>
            <a:pPr eaLnBrk="1" hangingPunct="1">
              <a:defRPr/>
            </a:pPr>
            <a:r>
              <a:rPr lang="cs-CZ" altLang="cs-CZ" sz="1800" b="1" dirty="0"/>
              <a:t>70. léta:  </a:t>
            </a:r>
            <a:r>
              <a:rPr lang="cs-CZ" altLang="cs-CZ" sz="1800" b="1" dirty="0">
                <a:solidFill>
                  <a:srgbClr val="FF0000"/>
                </a:solidFill>
              </a:rPr>
              <a:t>J. Klápště  </a:t>
            </a:r>
            <a:r>
              <a:rPr lang="cs-CZ" altLang="cs-CZ" sz="1800" dirty="0"/>
              <a:t>–</a:t>
            </a:r>
            <a:r>
              <a:rPr lang="cs-CZ" altLang="cs-CZ" sz="1800" b="1" dirty="0">
                <a:solidFill>
                  <a:srgbClr val="FF0000"/>
                </a:solidFill>
              </a:rPr>
              <a:t> </a:t>
            </a:r>
            <a:r>
              <a:rPr lang="cs-CZ" altLang="cs-CZ" sz="1800" dirty="0"/>
              <a:t> </a:t>
            </a:r>
            <a:r>
              <a:rPr lang="cs-CZ" altLang="cs-CZ" sz="1800" dirty="0" err="1"/>
              <a:t>Černokostelecko</a:t>
            </a:r>
            <a:r>
              <a:rPr lang="cs-CZ" altLang="cs-CZ" sz="1800" dirty="0"/>
              <a:t>    </a:t>
            </a:r>
          </a:p>
          <a:p>
            <a:pPr eaLnBrk="1" hangingPunct="1">
              <a:defRPr/>
            </a:pPr>
            <a:r>
              <a:rPr lang="cs-CZ" altLang="cs-CZ" sz="1800" b="1" dirty="0"/>
              <a:t>80. léta:</a:t>
            </a:r>
            <a:r>
              <a:rPr lang="cs-CZ" altLang="cs-CZ" sz="1800" dirty="0"/>
              <a:t>   </a:t>
            </a:r>
            <a:r>
              <a:rPr lang="cs-CZ" altLang="cs-CZ" sz="1800" b="1" dirty="0">
                <a:solidFill>
                  <a:srgbClr val="FF0000"/>
                </a:solidFill>
              </a:rPr>
              <a:t>L. </a:t>
            </a:r>
            <a:r>
              <a:rPr lang="cs-CZ" altLang="cs-CZ" sz="1800" b="1" dirty="0" err="1">
                <a:solidFill>
                  <a:srgbClr val="FF0000"/>
                </a:solidFill>
              </a:rPr>
              <a:t>Belcredi</a:t>
            </a:r>
            <a:r>
              <a:rPr lang="cs-CZ" altLang="cs-CZ" sz="1800" dirty="0"/>
              <a:t>  –  výzkum: Bystřec u Jedovnic                              </a:t>
            </a:r>
          </a:p>
          <a:p>
            <a:pPr eaLnBrk="1" hangingPunct="1">
              <a:defRPr/>
            </a:pPr>
            <a:r>
              <a:rPr lang="cs-CZ" altLang="cs-CZ" sz="1800" b="1" dirty="0"/>
              <a:t>90. léta: </a:t>
            </a:r>
            <a:r>
              <a:rPr lang="cs-CZ" altLang="cs-CZ" sz="1800" dirty="0"/>
              <a:t>  </a:t>
            </a:r>
            <a:r>
              <a:rPr lang="cs-CZ" altLang="cs-CZ" sz="1800" b="1" dirty="0">
                <a:solidFill>
                  <a:srgbClr val="FF0000"/>
                </a:solidFill>
              </a:rPr>
              <a:t>Z. Měchurová  </a:t>
            </a:r>
            <a:r>
              <a:rPr lang="cs-CZ" altLang="cs-CZ" sz="1800" dirty="0"/>
              <a:t>–  zpracovala materiál z </a:t>
            </a:r>
            <a:r>
              <a:rPr lang="cs-CZ" altLang="cs-CZ" sz="1800" dirty="0" err="1"/>
              <a:t>Konůvek</a:t>
            </a:r>
            <a:endParaRPr lang="cs-CZ" altLang="cs-CZ" sz="1800" dirty="0"/>
          </a:p>
          <a:p>
            <a:pPr eaLnBrk="1" hangingPunct="1">
              <a:defRPr/>
            </a:pPr>
            <a:r>
              <a:rPr lang="cs-CZ" altLang="cs-CZ" sz="1800" dirty="0"/>
              <a:t>                           </a:t>
            </a:r>
          </a:p>
          <a:p>
            <a:pPr eaLnBrk="1" hangingPunct="1">
              <a:defRPr/>
            </a:pPr>
            <a:endParaRPr lang="cs-CZ" altLang="cs-CZ" sz="1800"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Nadpis 1">
            <a:extLst>
              <a:ext uri="{FF2B5EF4-FFF2-40B4-BE49-F238E27FC236}">
                <a16:creationId xmlns:a16="http://schemas.microsoft.com/office/drawing/2014/main" id="{9EE40252-FE72-EC5D-A546-38DCA6343315}"/>
              </a:ext>
            </a:extLst>
          </p:cNvPr>
          <p:cNvSpPr>
            <a:spLocks noGrp="1" noChangeArrowheads="1"/>
          </p:cNvSpPr>
          <p:nvPr>
            <p:ph type="title"/>
          </p:nvPr>
        </p:nvSpPr>
        <p:spPr>
          <a:xfrm>
            <a:off x="838200" y="92075"/>
            <a:ext cx="10515600" cy="1325563"/>
          </a:xfrm>
        </p:spPr>
        <p:txBody>
          <a:bodyPr/>
          <a:lstStyle/>
          <a:p>
            <a:r>
              <a:rPr lang="cs-CZ" altLang="cs-CZ" sz="3200" b="1" dirty="0">
                <a:solidFill>
                  <a:srgbClr val="FF0000"/>
                </a:solidFill>
              </a:rPr>
              <a:t>                                                    Města</a:t>
            </a:r>
          </a:p>
        </p:txBody>
      </p:sp>
      <p:sp>
        <p:nvSpPr>
          <p:cNvPr id="3" name="Zástupný symbol pro obsah 2">
            <a:extLst>
              <a:ext uri="{FF2B5EF4-FFF2-40B4-BE49-F238E27FC236}">
                <a16:creationId xmlns:a16="http://schemas.microsoft.com/office/drawing/2014/main" id="{476A3511-5556-E93B-892F-399A331C5E00}"/>
              </a:ext>
            </a:extLst>
          </p:cNvPr>
          <p:cNvSpPr>
            <a:spLocks noGrp="1"/>
          </p:cNvSpPr>
          <p:nvPr>
            <p:ph idx="1"/>
          </p:nvPr>
        </p:nvSpPr>
        <p:spPr>
          <a:xfrm>
            <a:off x="1089061" y="1417638"/>
            <a:ext cx="10140593" cy="5135562"/>
          </a:xfrm>
        </p:spPr>
        <p:txBody>
          <a:bodyPr>
            <a:normAutofit lnSpcReduction="10000"/>
          </a:bodyPr>
          <a:lstStyle/>
          <a:p>
            <a:pPr>
              <a:defRPr/>
            </a:pPr>
            <a:r>
              <a:rPr lang="cs-CZ" altLang="cs-CZ" sz="2000" b="1" dirty="0">
                <a:solidFill>
                  <a:srgbClr val="FF0000"/>
                </a:solidFill>
              </a:rPr>
              <a:t>Hofmann, F</a:t>
            </a:r>
            <a:r>
              <a:rPr lang="cs-CZ" altLang="cs-CZ" sz="2000" dirty="0"/>
              <a:t>.: České město ve středověku, Praha 1992.</a:t>
            </a:r>
          </a:p>
          <a:p>
            <a:pPr>
              <a:defRPr/>
            </a:pPr>
            <a:r>
              <a:rPr lang="cs-CZ" altLang="cs-CZ" sz="2000" b="1" dirty="0">
                <a:solidFill>
                  <a:srgbClr val="FF0000"/>
                </a:solidFill>
              </a:rPr>
              <a:t>Kejř, J</a:t>
            </a:r>
            <a:r>
              <a:rPr lang="cs-CZ" altLang="cs-CZ" sz="2000" b="1" dirty="0"/>
              <a:t>.:</a:t>
            </a:r>
            <a:r>
              <a:rPr lang="cs-CZ" altLang="cs-CZ" sz="2000" dirty="0"/>
              <a:t>  Vznik městského zřízení v českých zemích, Praha 1998. </a:t>
            </a:r>
          </a:p>
          <a:p>
            <a:pPr marL="0" indent="0">
              <a:buNone/>
              <a:defRPr/>
            </a:pPr>
            <a:endParaRPr lang="cs-CZ" altLang="cs-CZ" sz="2000" dirty="0"/>
          </a:p>
          <a:p>
            <a:pPr>
              <a:defRPr/>
            </a:pPr>
            <a:r>
              <a:rPr lang="cs-CZ" altLang="cs-CZ" sz="2000" b="1" dirty="0"/>
              <a:t>Praha</a:t>
            </a:r>
            <a:r>
              <a:rPr lang="cs-CZ" altLang="cs-CZ" sz="2000" dirty="0"/>
              <a:t> –  </a:t>
            </a:r>
            <a:r>
              <a:rPr lang="cs-CZ" sz="2000" b="1" dirty="0">
                <a:solidFill>
                  <a:srgbClr val="FF0000"/>
                </a:solidFill>
              </a:rPr>
              <a:t>Ladislav Hrdlička </a:t>
            </a:r>
            <a:r>
              <a:rPr lang="cs-CZ" sz="2000" dirty="0"/>
              <a:t>(georeliéf pražské kotliny)</a:t>
            </a:r>
          </a:p>
          <a:p>
            <a:pPr>
              <a:defRPr/>
            </a:pPr>
            <a:r>
              <a:rPr lang="cs-CZ" altLang="cs-CZ" sz="2000" b="1" dirty="0"/>
              <a:t>Most</a:t>
            </a:r>
            <a:r>
              <a:rPr lang="cs-CZ" altLang="cs-CZ" sz="2000" dirty="0"/>
              <a:t> – </a:t>
            </a:r>
            <a:r>
              <a:rPr lang="cs-CZ" altLang="cs-CZ" sz="2000" b="1" dirty="0">
                <a:solidFill>
                  <a:srgbClr val="FF0000"/>
                </a:solidFill>
              </a:rPr>
              <a:t>Jan </a:t>
            </a:r>
            <a:r>
              <a:rPr lang="cs-CZ" altLang="cs-CZ" sz="2000" b="1" dirty="0" err="1">
                <a:solidFill>
                  <a:srgbClr val="FF0000"/>
                </a:solidFill>
              </a:rPr>
              <a:t>Klápště</a:t>
            </a:r>
            <a:r>
              <a:rPr lang="cs-CZ" altLang="cs-CZ" sz="2000" b="1" dirty="0">
                <a:solidFill>
                  <a:srgbClr val="FF0000"/>
                </a:solidFill>
              </a:rPr>
              <a:t> </a:t>
            </a:r>
            <a:r>
              <a:rPr lang="cs-CZ" altLang="cs-CZ" sz="2000" dirty="0"/>
              <a:t>(počátky lokačních měst)</a:t>
            </a:r>
            <a:endParaRPr lang="cs-CZ" dirty="0"/>
          </a:p>
          <a:p>
            <a:pPr>
              <a:defRPr/>
            </a:pPr>
            <a:r>
              <a:rPr lang="cs-CZ" sz="2000" b="1" dirty="0"/>
              <a:t>Chrudim, Praha</a:t>
            </a:r>
            <a:r>
              <a:rPr lang="cs-CZ" sz="2000" dirty="0"/>
              <a:t> – </a:t>
            </a:r>
            <a:r>
              <a:rPr lang="cs-CZ" sz="2000" b="1" dirty="0">
                <a:solidFill>
                  <a:srgbClr val="FF0000"/>
                </a:solidFill>
              </a:rPr>
              <a:t>J. Frolík</a:t>
            </a:r>
          </a:p>
          <a:p>
            <a:pPr>
              <a:defRPr/>
            </a:pPr>
            <a:r>
              <a:rPr lang="cs-CZ" sz="2000" b="1" dirty="0"/>
              <a:t>Hradec Králové </a:t>
            </a:r>
            <a:r>
              <a:rPr lang="cs-CZ" sz="2000" dirty="0"/>
              <a:t>– </a:t>
            </a:r>
            <a:r>
              <a:rPr lang="cs-CZ" sz="2000" b="1" dirty="0">
                <a:solidFill>
                  <a:srgbClr val="FF0000"/>
                </a:solidFill>
              </a:rPr>
              <a:t>R. Bláha</a:t>
            </a:r>
          </a:p>
          <a:p>
            <a:pPr>
              <a:defRPr/>
            </a:pPr>
            <a:r>
              <a:rPr lang="cs-CZ" sz="2000" b="1" dirty="0"/>
              <a:t>Tábor </a:t>
            </a:r>
            <a:r>
              <a:rPr lang="cs-CZ" sz="2000" dirty="0"/>
              <a:t>– </a:t>
            </a:r>
            <a:r>
              <a:rPr lang="cs-CZ" sz="2000" b="1" dirty="0">
                <a:solidFill>
                  <a:srgbClr val="FF0000"/>
                </a:solidFill>
              </a:rPr>
              <a:t>R. Krajíc</a:t>
            </a:r>
          </a:p>
          <a:p>
            <a:pPr>
              <a:defRPr/>
            </a:pPr>
            <a:r>
              <a:rPr lang="cs-CZ" sz="2000" b="1" dirty="0"/>
              <a:t>Brno</a:t>
            </a:r>
            <a:r>
              <a:rPr lang="cs-CZ" sz="2000" dirty="0"/>
              <a:t> – </a:t>
            </a:r>
            <a:r>
              <a:rPr lang="cs-CZ" sz="2000" b="1" dirty="0">
                <a:solidFill>
                  <a:srgbClr val="FF0000"/>
                </a:solidFill>
              </a:rPr>
              <a:t>M. Peška, I. Loskotová, R. Procházka</a:t>
            </a:r>
          </a:p>
          <a:p>
            <a:pPr>
              <a:defRPr/>
            </a:pPr>
            <a:r>
              <a:rPr lang="cs-CZ" sz="2000" b="1" dirty="0"/>
              <a:t>Olomouc</a:t>
            </a:r>
            <a:r>
              <a:rPr lang="cs-CZ" sz="2000" dirty="0"/>
              <a:t> – </a:t>
            </a:r>
            <a:r>
              <a:rPr lang="cs-CZ" sz="2000" b="1" dirty="0">
                <a:solidFill>
                  <a:srgbClr val="FF0000"/>
                </a:solidFill>
              </a:rPr>
              <a:t>J. Bláha</a:t>
            </a:r>
          </a:p>
          <a:p>
            <a:pPr>
              <a:defRPr/>
            </a:pPr>
            <a:r>
              <a:rPr lang="cs-CZ" sz="2000" b="1" dirty="0"/>
              <a:t>Přerov </a:t>
            </a:r>
            <a:r>
              <a:rPr lang="cs-CZ" sz="2000" dirty="0"/>
              <a:t>– </a:t>
            </a:r>
            <a:r>
              <a:rPr lang="cs-CZ" sz="2000" b="1" dirty="0">
                <a:solidFill>
                  <a:srgbClr val="FF0000"/>
                </a:solidFill>
              </a:rPr>
              <a:t>A. </a:t>
            </a:r>
            <a:r>
              <a:rPr lang="cs-CZ" sz="2000" b="1" dirty="0" err="1">
                <a:solidFill>
                  <a:srgbClr val="FF0000"/>
                </a:solidFill>
              </a:rPr>
              <a:t>Drechsler</a:t>
            </a:r>
            <a:r>
              <a:rPr lang="cs-CZ" sz="2000" b="1" dirty="0">
                <a:solidFill>
                  <a:srgbClr val="FF0000"/>
                </a:solidFill>
              </a:rPr>
              <a:t>, R. Procházka</a:t>
            </a:r>
          </a:p>
          <a:p>
            <a:pPr>
              <a:defRPr/>
            </a:pPr>
            <a:r>
              <a:rPr lang="cs-CZ" sz="2000" b="1" dirty="0"/>
              <a:t>Opava  </a:t>
            </a:r>
            <a:r>
              <a:rPr lang="cs-CZ" sz="2000" dirty="0"/>
              <a:t>–  dříve: </a:t>
            </a:r>
            <a:r>
              <a:rPr lang="cs-CZ" sz="2000" b="1" dirty="0">
                <a:solidFill>
                  <a:srgbClr val="FF0000"/>
                </a:solidFill>
              </a:rPr>
              <a:t>V. Šikulová, J. Král, H. </a:t>
            </a:r>
            <a:r>
              <a:rPr lang="cs-CZ" sz="2000" b="1" dirty="0" err="1">
                <a:solidFill>
                  <a:srgbClr val="FF0000"/>
                </a:solidFill>
              </a:rPr>
              <a:t>Teryngerová</a:t>
            </a:r>
            <a:r>
              <a:rPr lang="cs-CZ" sz="2000" b="1" dirty="0">
                <a:solidFill>
                  <a:srgbClr val="FF0000"/>
                </a:solidFill>
              </a:rPr>
              <a:t>, </a:t>
            </a:r>
          </a:p>
          <a:p>
            <a:pPr marL="0" indent="0">
              <a:buNone/>
              <a:defRPr/>
            </a:pPr>
            <a:r>
              <a:rPr lang="cs-CZ" sz="2000" dirty="0"/>
              <a:t>                      dnes: </a:t>
            </a:r>
            <a:r>
              <a:rPr lang="cs-CZ" sz="2000" b="1" dirty="0">
                <a:solidFill>
                  <a:srgbClr val="FF0000"/>
                </a:solidFill>
              </a:rPr>
              <a:t>P. Kouřil, F. Kolář, M. Zezula, M. </a:t>
            </a:r>
            <a:r>
              <a:rPr lang="cs-CZ" sz="2000" b="1" dirty="0" err="1">
                <a:solidFill>
                  <a:srgbClr val="FF0000"/>
                </a:solidFill>
              </a:rPr>
              <a:t>Kiecoň</a:t>
            </a:r>
            <a:r>
              <a:rPr lang="cs-CZ" sz="2000" b="1" dirty="0">
                <a:solidFill>
                  <a:srgbClr val="FF0000"/>
                </a:solidFill>
              </a:rPr>
              <a:t> aj.</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Nadpis 1">
            <a:extLst>
              <a:ext uri="{FF2B5EF4-FFF2-40B4-BE49-F238E27FC236}">
                <a16:creationId xmlns:a16="http://schemas.microsoft.com/office/drawing/2014/main" id="{E17EB32A-63CC-A484-4F3A-C603C245A157}"/>
              </a:ext>
            </a:extLst>
          </p:cNvPr>
          <p:cNvSpPr>
            <a:spLocks noGrp="1" noChangeArrowheads="1"/>
          </p:cNvSpPr>
          <p:nvPr>
            <p:ph type="title"/>
          </p:nvPr>
        </p:nvSpPr>
        <p:spPr>
          <a:xfrm>
            <a:off x="838200" y="0"/>
            <a:ext cx="10515600" cy="1325563"/>
          </a:xfrm>
        </p:spPr>
        <p:txBody>
          <a:bodyPr/>
          <a:lstStyle/>
          <a:p>
            <a:r>
              <a:rPr lang="cs-CZ" altLang="cs-CZ" sz="3200" b="1" dirty="0">
                <a:solidFill>
                  <a:srgbClr val="FF0000"/>
                </a:solidFill>
              </a:rPr>
              <a:t>                        Christianizace, církev, kláštery, kostely</a:t>
            </a:r>
          </a:p>
        </p:txBody>
      </p:sp>
      <p:sp>
        <p:nvSpPr>
          <p:cNvPr id="3" name="Zástupný symbol pro obsah 2">
            <a:extLst>
              <a:ext uri="{FF2B5EF4-FFF2-40B4-BE49-F238E27FC236}">
                <a16:creationId xmlns:a16="http://schemas.microsoft.com/office/drawing/2014/main" id="{490A79DC-66F1-71C2-4277-ABC6CB84EA59}"/>
              </a:ext>
            </a:extLst>
          </p:cNvPr>
          <p:cNvSpPr>
            <a:spLocks noGrp="1"/>
          </p:cNvSpPr>
          <p:nvPr>
            <p:ph idx="1"/>
          </p:nvPr>
        </p:nvSpPr>
        <p:spPr>
          <a:xfrm>
            <a:off x="934947" y="1407560"/>
            <a:ext cx="10859785" cy="5450440"/>
          </a:xfrm>
        </p:spPr>
        <p:txBody>
          <a:bodyPr>
            <a:normAutofit/>
          </a:bodyPr>
          <a:lstStyle/>
          <a:p>
            <a:pPr>
              <a:defRPr/>
            </a:pPr>
            <a:r>
              <a:rPr lang="cs-CZ" sz="1800" b="1" dirty="0">
                <a:solidFill>
                  <a:srgbClr val="FF0000"/>
                </a:solidFill>
              </a:rPr>
              <a:t>L. Poláček   </a:t>
            </a:r>
            <a:r>
              <a:rPr lang="cs-CZ" sz="1800" b="1" dirty="0"/>
              <a:t>–</a:t>
            </a:r>
            <a:r>
              <a:rPr lang="cs-CZ" sz="1800" b="1" dirty="0">
                <a:solidFill>
                  <a:srgbClr val="FF0000"/>
                </a:solidFill>
              </a:rPr>
              <a:t> </a:t>
            </a:r>
            <a:r>
              <a:rPr lang="cs-CZ" sz="1800" dirty="0"/>
              <a:t>  Velkomoravská církevní architektura. In: Velká Morava a počátky křesťanství, Brno 2014) 87–91.</a:t>
            </a:r>
          </a:p>
          <a:p>
            <a:pPr>
              <a:defRPr/>
            </a:pPr>
            <a:r>
              <a:rPr lang="cs-CZ" sz="1800" b="1" dirty="0">
                <a:solidFill>
                  <a:srgbClr val="FF0000"/>
                </a:solidFill>
              </a:rPr>
              <a:t>J. Unger  </a:t>
            </a:r>
            <a:r>
              <a:rPr lang="cs-CZ" sz="1800" b="1" dirty="0"/>
              <a:t>–  </a:t>
            </a:r>
            <a:r>
              <a:rPr lang="cs-CZ" sz="1800" dirty="0"/>
              <a:t> Christianizace českých zemí ve středoevropské perspektivě. Brno 2011, 19-71. </a:t>
            </a:r>
          </a:p>
          <a:p>
            <a:pPr>
              <a:defRPr/>
            </a:pPr>
            <a:r>
              <a:rPr lang="cs-CZ" sz="1800" b="1" dirty="0">
                <a:solidFill>
                  <a:srgbClr val="FF0000"/>
                </a:solidFill>
              </a:rPr>
              <a:t>M. Čechura  </a:t>
            </a:r>
            <a:r>
              <a:rPr lang="cs-CZ" sz="1800" b="1" dirty="0"/>
              <a:t>– </a:t>
            </a:r>
            <a:r>
              <a:rPr lang="cs-CZ" sz="1800" dirty="0"/>
              <a:t> Zaniklé kostely Čech. Praha 2012.</a:t>
            </a:r>
          </a:p>
          <a:p>
            <a:pPr marL="0" indent="0">
              <a:buNone/>
              <a:defRPr/>
            </a:pPr>
            <a:r>
              <a:rPr lang="cs-CZ" sz="1800" dirty="0"/>
              <a:t>                               Počátky sakrální architektury v západních Čechách. Kapitoly z církevní archeologie. Praha 2019.</a:t>
            </a:r>
          </a:p>
          <a:p>
            <a:pPr>
              <a:defRPr/>
            </a:pPr>
            <a:r>
              <a:rPr lang="cs-CZ" sz="1800" b="1" dirty="0"/>
              <a:t>Sázava </a:t>
            </a:r>
            <a:r>
              <a:rPr lang="cs-CZ" sz="1800" dirty="0"/>
              <a:t> –  </a:t>
            </a:r>
            <a:r>
              <a:rPr lang="cs-CZ" sz="1800" b="1" dirty="0">
                <a:solidFill>
                  <a:srgbClr val="FF0000"/>
                </a:solidFill>
              </a:rPr>
              <a:t>P. Sommer</a:t>
            </a:r>
          </a:p>
          <a:p>
            <a:pPr>
              <a:defRPr/>
            </a:pPr>
            <a:r>
              <a:rPr lang="cs-CZ" sz="1800" b="1" dirty="0"/>
              <a:t>Vyšehrad</a:t>
            </a:r>
            <a:r>
              <a:rPr lang="cs-CZ" sz="1800" dirty="0"/>
              <a:t>  –  </a:t>
            </a:r>
            <a:r>
              <a:rPr lang="cs-CZ" sz="1800" b="1" dirty="0">
                <a:solidFill>
                  <a:srgbClr val="FF0000"/>
                </a:solidFill>
              </a:rPr>
              <a:t>B. Nechvátal</a:t>
            </a:r>
          </a:p>
          <a:p>
            <a:pPr>
              <a:defRPr/>
            </a:pPr>
            <a:r>
              <a:rPr lang="cs-CZ" sz="1800" b="1" dirty="0"/>
              <a:t>Anežský klášter</a:t>
            </a:r>
            <a:r>
              <a:rPr lang="cs-CZ" sz="1800" dirty="0"/>
              <a:t>  –  </a:t>
            </a:r>
            <a:r>
              <a:rPr lang="cs-CZ" sz="1800" b="1" dirty="0">
                <a:solidFill>
                  <a:srgbClr val="FF0000"/>
                </a:solidFill>
              </a:rPr>
              <a:t>A. Soukupová</a:t>
            </a:r>
          </a:p>
          <a:p>
            <a:pPr>
              <a:defRPr/>
            </a:pPr>
            <a:r>
              <a:rPr lang="cs-CZ" sz="1800" b="1" dirty="0"/>
              <a:t>Frýdlantsko</a:t>
            </a:r>
            <a:r>
              <a:rPr lang="cs-CZ" sz="1800" dirty="0"/>
              <a:t>  –  </a:t>
            </a:r>
            <a:r>
              <a:rPr lang="cs-CZ" sz="1800" b="1" dirty="0">
                <a:solidFill>
                  <a:srgbClr val="FF0000"/>
                </a:solidFill>
              </a:rPr>
              <a:t>V. </a:t>
            </a:r>
            <a:r>
              <a:rPr lang="cs-CZ" sz="1800" b="1" dirty="0" err="1">
                <a:solidFill>
                  <a:srgbClr val="FF0000"/>
                </a:solidFill>
              </a:rPr>
              <a:t>Belling</a:t>
            </a:r>
            <a:r>
              <a:rPr lang="cs-CZ" sz="1800" b="1" dirty="0">
                <a:solidFill>
                  <a:srgbClr val="FF0000"/>
                </a:solidFill>
              </a:rPr>
              <a:t>, L. Kracíková  </a:t>
            </a:r>
          </a:p>
          <a:p>
            <a:pPr>
              <a:defRPr/>
            </a:pPr>
            <a:r>
              <a:rPr lang="cs-CZ" sz="1800" b="1" dirty="0"/>
              <a:t>Olomouc</a:t>
            </a:r>
            <a:r>
              <a:rPr lang="cs-CZ" sz="1800" dirty="0"/>
              <a:t>  –  </a:t>
            </a:r>
            <a:r>
              <a:rPr lang="cs-CZ" sz="1800" b="1" dirty="0">
                <a:solidFill>
                  <a:srgbClr val="FF0000"/>
                </a:solidFill>
              </a:rPr>
              <a:t>V. Dohnal, R. Zatloukal, M. </a:t>
            </a:r>
            <a:r>
              <a:rPr lang="cs-CZ" sz="1800" b="1" dirty="0" err="1">
                <a:solidFill>
                  <a:srgbClr val="FF0000"/>
                </a:solidFill>
              </a:rPr>
              <a:t>Pojsl</a:t>
            </a:r>
            <a:r>
              <a:rPr lang="cs-CZ" sz="1800" b="1" dirty="0">
                <a:solidFill>
                  <a:srgbClr val="FF0000"/>
                </a:solidFill>
              </a:rPr>
              <a:t>, J. P. Michna</a:t>
            </a:r>
          </a:p>
          <a:p>
            <a:pPr>
              <a:defRPr/>
            </a:pPr>
            <a:r>
              <a:rPr lang="cs-CZ" sz="1800" b="1" dirty="0"/>
              <a:t>Uničov  </a:t>
            </a:r>
            <a:r>
              <a:rPr lang="cs-CZ" sz="1800" dirty="0"/>
              <a:t>–  </a:t>
            </a:r>
            <a:r>
              <a:rPr lang="cs-CZ" sz="1800" b="1" dirty="0">
                <a:solidFill>
                  <a:srgbClr val="FF0000"/>
                </a:solidFill>
              </a:rPr>
              <a:t>J. P. Michna</a:t>
            </a:r>
          </a:p>
          <a:p>
            <a:pPr>
              <a:defRPr/>
            </a:pPr>
            <a:r>
              <a:rPr lang="cs-CZ" sz="1800" b="1" dirty="0"/>
              <a:t>Brno</a:t>
            </a:r>
            <a:r>
              <a:rPr lang="cs-CZ" sz="1800" dirty="0"/>
              <a:t>  –  </a:t>
            </a:r>
            <a:r>
              <a:rPr lang="cs-CZ" sz="1800" b="1" dirty="0">
                <a:solidFill>
                  <a:srgbClr val="FF0000"/>
                </a:solidFill>
              </a:rPr>
              <a:t>R. Procházka, J. Unger</a:t>
            </a:r>
          </a:p>
          <a:p>
            <a:pPr>
              <a:defRPr/>
            </a:pPr>
            <a:r>
              <a:rPr lang="cs-CZ" sz="1800" b="1" dirty="0"/>
              <a:t>Znojmo  </a:t>
            </a:r>
            <a:r>
              <a:rPr lang="cs-CZ" sz="1800" dirty="0"/>
              <a:t>–</a:t>
            </a:r>
            <a:r>
              <a:rPr lang="cs-CZ" sz="1800" dirty="0">
                <a:solidFill>
                  <a:srgbClr val="FF0000"/>
                </a:solidFill>
              </a:rPr>
              <a:t>  </a:t>
            </a:r>
            <a:r>
              <a:rPr lang="cs-CZ" sz="1800" b="1" dirty="0">
                <a:solidFill>
                  <a:srgbClr val="FF0000"/>
                </a:solidFill>
              </a:rPr>
              <a:t>B. Klíma</a:t>
            </a:r>
          </a:p>
          <a:p>
            <a:pPr>
              <a:defRPr/>
            </a:pPr>
            <a:r>
              <a:rPr lang="cs-CZ" sz="1800" b="1" dirty="0"/>
              <a:t>Opava  </a:t>
            </a:r>
            <a:r>
              <a:rPr lang="cs-CZ" sz="1800" dirty="0"/>
              <a:t>–  </a:t>
            </a:r>
            <a:r>
              <a:rPr lang="cs-CZ" sz="1800" b="1" dirty="0">
                <a:solidFill>
                  <a:srgbClr val="FF0000"/>
                </a:solidFill>
              </a:rPr>
              <a:t>V. Šikulová, D. Prix</a:t>
            </a:r>
          </a:p>
          <a:p>
            <a:pPr>
              <a:defRPr/>
            </a:pPr>
            <a:endParaRPr lang="cs-CZ"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a:extLst>
              <a:ext uri="{FF2B5EF4-FFF2-40B4-BE49-F238E27FC236}">
                <a16:creationId xmlns:a16="http://schemas.microsoft.com/office/drawing/2014/main" id="{43D3FF3E-BA18-6CBD-A566-F59B588C4452}"/>
              </a:ext>
            </a:extLst>
          </p:cNvPr>
          <p:cNvSpPr>
            <a:spLocks noGrp="1" noChangeArrowheads="1"/>
          </p:cNvSpPr>
          <p:nvPr>
            <p:ph type="title"/>
          </p:nvPr>
        </p:nvSpPr>
        <p:spPr>
          <a:xfrm>
            <a:off x="1943100" y="0"/>
            <a:ext cx="8229600" cy="990600"/>
          </a:xfrm>
        </p:spPr>
        <p:txBody>
          <a:bodyPr/>
          <a:lstStyle/>
          <a:p>
            <a:pPr eaLnBrk="1" hangingPunct="1"/>
            <a:r>
              <a:rPr lang="cs-CZ" altLang="cs-CZ" sz="3200" b="1" dirty="0">
                <a:solidFill>
                  <a:srgbClr val="FF0000"/>
                </a:solidFill>
              </a:rPr>
              <a:t>                                    Paradigma</a:t>
            </a:r>
          </a:p>
        </p:txBody>
      </p:sp>
      <p:sp>
        <p:nvSpPr>
          <p:cNvPr id="12291" name="Rectangle 3">
            <a:extLst>
              <a:ext uri="{FF2B5EF4-FFF2-40B4-BE49-F238E27FC236}">
                <a16:creationId xmlns:a16="http://schemas.microsoft.com/office/drawing/2014/main" id="{EF97192F-A542-E0B8-D164-FACF1C083C4E}"/>
              </a:ext>
            </a:extLst>
          </p:cNvPr>
          <p:cNvSpPr>
            <a:spLocks noGrp="1" noChangeArrowheads="1"/>
          </p:cNvSpPr>
          <p:nvPr>
            <p:ph idx="1"/>
          </p:nvPr>
        </p:nvSpPr>
        <p:spPr>
          <a:xfrm>
            <a:off x="585627" y="990600"/>
            <a:ext cx="11606373" cy="5888038"/>
          </a:xfrm>
        </p:spPr>
        <p:txBody>
          <a:bodyPr>
            <a:normAutofit/>
          </a:bodyPr>
          <a:lstStyle/>
          <a:p>
            <a:pPr eaLnBrk="1" hangingPunct="1">
              <a:defRPr/>
            </a:pPr>
            <a:r>
              <a:rPr lang="cs-CZ" altLang="cs-CZ" sz="1800" b="1" dirty="0"/>
              <a:t>Vědecké paradigma</a:t>
            </a:r>
            <a:r>
              <a:rPr lang="cs-CZ" altLang="cs-CZ" sz="1800" dirty="0"/>
              <a:t>   –   pojem z teorie vědeckého poznání </a:t>
            </a:r>
          </a:p>
          <a:p>
            <a:pPr marL="0" indent="0" eaLnBrk="1" hangingPunct="1">
              <a:buNone/>
              <a:defRPr/>
            </a:pPr>
            <a:r>
              <a:rPr lang="cs-CZ" altLang="cs-CZ" sz="1800" dirty="0"/>
              <a:t>                                           –   </a:t>
            </a:r>
            <a:r>
              <a:rPr lang="cs-CZ" altLang="cs-CZ" sz="1800" b="1" dirty="0"/>
              <a:t>1962:</a:t>
            </a:r>
            <a:r>
              <a:rPr lang="cs-CZ" altLang="cs-CZ" sz="1800" dirty="0"/>
              <a:t>  do humanitních věd zavedl </a:t>
            </a:r>
            <a:r>
              <a:rPr lang="cs-CZ" altLang="cs-CZ" sz="1800" b="1" dirty="0">
                <a:solidFill>
                  <a:srgbClr val="FF0000"/>
                </a:solidFill>
              </a:rPr>
              <a:t>Theodor Kuhn </a:t>
            </a:r>
            <a:endParaRPr lang="cs-CZ" altLang="cs-CZ" sz="1800" dirty="0"/>
          </a:p>
          <a:p>
            <a:pPr marL="0" indent="0">
              <a:buNone/>
              <a:defRPr/>
            </a:pPr>
            <a:r>
              <a:rPr lang="cs-CZ" altLang="cs-CZ" sz="1800" dirty="0"/>
              <a:t>                                           –   soubory otázek, které jsou v určité době považovány za důležité (hlavní badatelské koncepce) </a:t>
            </a:r>
          </a:p>
          <a:p>
            <a:pPr marL="0" indent="0">
              <a:buNone/>
              <a:defRPr/>
            </a:pPr>
            <a:r>
              <a:rPr lang="cs-CZ" altLang="cs-CZ" sz="1800" dirty="0"/>
              <a:t>                                           –   jde o </a:t>
            </a:r>
            <a:r>
              <a:rPr lang="cs-CZ" sz="1800" dirty="0"/>
              <a:t>všeobecně přijímané postoje k řešení otázek kladených v určitém čase </a:t>
            </a:r>
          </a:p>
          <a:p>
            <a:pPr marL="0" indent="0">
              <a:buNone/>
              <a:defRPr/>
            </a:pPr>
            <a:r>
              <a:rPr lang="cs-CZ" sz="1800" dirty="0"/>
              <a:t>                                           –   základní modely vysvětlující teoretické a metodologické aspekty vědeckého bádání </a:t>
            </a:r>
          </a:p>
          <a:p>
            <a:pPr marL="0" indent="0">
              <a:buNone/>
              <a:defRPr/>
            </a:pPr>
            <a:endParaRPr lang="cs-CZ" altLang="cs-CZ" sz="1800" dirty="0"/>
          </a:p>
          <a:p>
            <a:pPr>
              <a:defRPr/>
            </a:pPr>
            <a:r>
              <a:rPr lang="cs-CZ" sz="1800" b="1" dirty="0"/>
              <a:t>Struktura vědeckých revolucí </a:t>
            </a:r>
            <a:r>
              <a:rPr lang="cs-CZ" sz="1800" dirty="0"/>
              <a:t>(</a:t>
            </a:r>
            <a:r>
              <a:rPr lang="en-US" sz="1800" dirty="0"/>
              <a:t>The Structure of Scientific Revolutions</a:t>
            </a:r>
            <a:r>
              <a:rPr lang="cs-CZ" sz="1800" dirty="0"/>
              <a:t>) </a:t>
            </a:r>
          </a:p>
          <a:p>
            <a:pPr marL="0" indent="0">
              <a:buNone/>
              <a:defRPr/>
            </a:pPr>
            <a:r>
              <a:rPr lang="cs-CZ" sz="1800" dirty="0"/>
              <a:t>      –   v práci Kuhn ukázal, že myšlení se pohybuje v rámci tzv. paradigmat (disciplinární matice), což je </a:t>
            </a:r>
          </a:p>
          <a:p>
            <a:pPr marL="0" indent="0">
              <a:buNone/>
              <a:defRPr/>
            </a:pPr>
            <a:r>
              <a:rPr lang="cs-CZ" sz="1800" dirty="0"/>
              <a:t>           modelový přístup k interpretaci dané problematiky </a:t>
            </a:r>
          </a:p>
          <a:p>
            <a:pPr marL="0" indent="0">
              <a:buNone/>
              <a:defRPr/>
            </a:pPr>
            <a:endParaRPr lang="cs-CZ" sz="1800" dirty="0"/>
          </a:p>
          <a:p>
            <a:pPr>
              <a:defRPr/>
            </a:pPr>
            <a:r>
              <a:rPr lang="cs-CZ" sz="1800" b="1" dirty="0"/>
              <a:t>Nové paradigma  </a:t>
            </a:r>
            <a:r>
              <a:rPr lang="cs-CZ" sz="1800" dirty="0"/>
              <a:t>–  je vyvoláno nejasnostmi, které vyvolají krizi (revoluci) a formulování nového paradigmatu </a:t>
            </a:r>
          </a:p>
          <a:p>
            <a:pPr marL="0" indent="0">
              <a:buNone/>
              <a:defRPr/>
            </a:pPr>
            <a:r>
              <a:rPr lang="cs-CZ" sz="1800" dirty="0"/>
              <a:t>                                       (stávající teorie je v rozporu s novými daty)</a:t>
            </a:r>
          </a:p>
          <a:p>
            <a:pPr marL="0" indent="0">
              <a:buNone/>
              <a:defRPr/>
            </a:pPr>
            <a:endParaRPr lang="cs-CZ" altLang="cs-CZ" sz="1800" dirty="0"/>
          </a:p>
          <a:p>
            <a:pPr eaLnBrk="1" hangingPunct="1">
              <a:defRPr/>
            </a:pPr>
            <a:r>
              <a:rPr lang="cs-CZ" altLang="cs-CZ" sz="1800" b="1" dirty="0"/>
              <a:t>Heuristika</a:t>
            </a:r>
            <a:r>
              <a:rPr lang="cs-CZ" altLang="cs-CZ" sz="1800" dirty="0"/>
              <a:t> – shromažďování pramenů není paradigmatická činnost, vysvětlování (interpretace) ano</a:t>
            </a:r>
          </a:p>
          <a:p>
            <a:pPr marL="0" indent="0" eaLnBrk="1" hangingPunct="1">
              <a:buNone/>
              <a:defRPr/>
            </a:pPr>
            <a:endParaRPr lang="cs-CZ" altLang="cs-CZ" sz="1800"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Nadpis 1">
            <a:extLst>
              <a:ext uri="{FF2B5EF4-FFF2-40B4-BE49-F238E27FC236}">
                <a16:creationId xmlns:a16="http://schemas.microsoft.com/office/drawing/2014/main" id="{B2A59E96-06A2-8744-1D3A-BF836B9DFBFA}"/>
              </a:ext>
            </a:extLst>
          </p:cNvPr>
          <p:cNvSpPr>
            <a:spLocks noGrp="1"/>
          </p:cNvSpPr>
          <p:nvPr>
            <p:ph type="title"/>
          </p:nvPr>
        </p:nvSpPr>
        <p:spPr>
          <a:xfrm>
            <a:off x="1905000" y="34925"/>
            <a:ext cx="8229600" cy="1143000"/>
          </a:xfrm>
        </p:spPr>
        <p:txBody>
          <a:bodyPr/>
          <a:lstStyle/>
          <a:p>
            <a:r>
              <a:rPr lang="cs-CZ" altLang="cs-CZ" sz="3200" b="1" dirty="0">
                <a:solidFill>
                  <a:srgbClr val="FF0000"/>
                </a:solidFill>
              </a:rPr>
              <a:t>                                    Paradigma</a:t>
            </a:r>
            <a:endParaRPr lang="cs-CZ" altLang="cs-CZ" sz="3200" dirty="0"/>
          </a:p>
        </p:txBody>
      </p:sp>
      <p:sp>
        <p:nvSpPr>
          <p:cNvPr id="3" name="Zástupný symbol pro obsah 2">
            <a:extLst>
              <a:ext uri="{FF2B5EF4-FFF2-40B4-BE49-F238E27FC236}">
                <a16:creationId xmlns:a16="http://schemas.microsoft.com/office/drawing/2014/main" id="{DC96081B-6167-34F2-31AE-A0929B83BCD2}"/>
              </a:ext>
            </a:extLst>
          </p:cNvPr>
          <p:cNvSpPr>
            <a:spLocks noGrp="1"/>
          </p:cNvSpPr>
          <p:nvPr>
            <p:ph idx="1"/>
          </p:nvPr>
        </p:nvSpPr>
        <p:spPr>
          <a:xfrm>
            <a:off x="722616" y="1278277"/>
            <a:ext cx="10746768" cy="5853113"/>
          </a:xfrm>
        </p:spPr>
        <p:txBody>
          <a:bodyPr>
            <a:normAutofit/>
          </a:bodyPr>
          <a:lstStyle/>
          <a:p>
            <a:pPr>
              <a:defRPr/>
            </a:pPr>
            <a:r>
              <a:rPr lang="cs-CZ" sz="2000" b="1" dirty="0"/>
              <a:t>Evžen </a:t>
            </a:r>
            <a:r>
              <a:rPr lang="cs-CZ" sz="2000" b="1" dirty="0" err="1"/>
              <a:t>Neustupný</a:t>
            </a:r>
            <a:r>
              <a:rPr lang="cs-CZ" sz="2000" b="1" dirty="0"/>
              <a:t>  </a:t>
            </a:r>
            <a:r>
              <a:rPr lang="cs-CZ" sz="2000" dirty="0"/>
              <a:t>–  teoretické a metodologické otázky archeologie </a:t>
            </a:r>
          </a:p>
          <a:p>
            <a:pPr marL="0" indent="0">
              <a:buNone/>
              <a:defRPr/>
            </a:pPr>
            <a:endParaRPr lang="cs-CZ" sz="2000" dirty="0"/>
          </a:p>
          <a:p>
            <a:pPr>
              <a:defRPr/>
            </a:pPr>
            <a:r>
              <a:rPr lang="cs-CZ" sz="2000" dirty="0"/>
              <a:t>„Paradigma je soubor určitých otázek vědy a odpovědí na tyto otázky, které archeolog získává při svém odborném formování (dnes zpravidla při vysokoškolském studiu), a které později považuje za samozřejmé, nepodléhající dalšímu ověřování. Právě proto, že si archeologové často ani neuvědomují, že nějaké paradigma mají, je paradigmatické určení vědeckých postojů  velmi významným faktorem při studiu kontinuity a diskontinuity ve vědě.“</a:t>
            </a:r>
          </a:p>
          <a:p>
            <a:pPr marL="0" indent="0">
              <a:buNone/>
              <a:defRPr/>
            </a:pPr>
            <a:endParaRPr lang="cs-CZ" sz="2000" dirty="0"/>
          </a:p>
          <a:p>
            <a:pPr>
              <a:defRPr/>
            </a:pPr>
            <a:r>
              <a:rPr lang="cs-CZ" sz="2000" dirty="0"/>
              <a:t> </a:t>
            </a:r>
            <a:r>
              <a:rPr lang="cs-CZ" sz="2000" b="1" dirty="0"/>
              <a:t>Dnes:</a:t>
            </a:r>
            <a:r>
              <a:rPr lang="cs-CZ" sz="2000" dirty="0"/>
              <a:t>   artefaktové paradigma  –  struktury (pravidelnosti) </a:t>
            </a:r>
          </a:p>
          <a:p>
            <a:pPr marL="0" indent="0">
              <a:buNone/>
              <a:defRPr/>
            </a:pPr>
            <a:r>
              <a:rPr lang="cs-CZ" sz="2000" dirty="0"/>
              <a:t>                                                             –  události (úloha jednotlivců:  vznik – používání – zánik)</a:t>
            </a:r>
          </a:p>
          <a:p>
            <a:pPr marL="0" indent="0">
              <a:buNone/>
              <a:defRPr/>
            </a:pPr>
            <a:endParaRPr lang="cs-CZ" sz="2000" dirty="0"/>
          </a:p>
          <a:p>
            <a:pPr marL="0" indent="0">
              <a:buNone/>
              <a:defRPr/>
            </a:pPr>
            <a:r>
              <a:rPr lang="cs-CZ" sz="2000" dirty="0"/>
              <a:t>      </a:t>
            </a:r>
            <a:r>
              <a:rPr lang="cs-CZ" sz="2000" dirty="0" err="1"/>
              <a:t>Neustupný</a:t>
            </a:r>
            <a:r>
              <a:rPr lang="cs-CZ" sz="2000" dirty="0"/>
              <a:t>, E.,  2007: Metoda archeologie. Plzeň.</a:t>
            </a:r>
          </a:p>
          <a:p>
            <a:pPr marL="0" indent="0">
              <a:buNone/>
              <a:defRPr/>
            </a:pPr>
            <a:r>
              <a:rPr lang="cs-CZ" sz="2000" dirty="0"/>
              <a:t>                                 2010: Teorie archeologie. Plzeň.</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Nadpis 1">
            <a:extLst>
              <a:ext uri="{FF2B5EF4-FFF2-40B4-BE49-F238E27FC236}">
                <a16:creationId xmlns:a16="http://schemas.microsoft.com/office/drawing/2014/main" id="{CF739B24-D35A-EBEC-B7CB-7A3F0ED60501}"/>
              </a:ext>
            </a:extLst>
          </p:cNvPr>
          <p:cNvSpPr>
            <a:spLocks noGrp="1"/>
          </p:cNvSpPr>
          <p:nvPr>
            <p:ph type="title"/>
          </p:nvPr>
        </p:nvSpPr>
        <p:spPr/>
        <p:txBody>
          <a:bodyPr/>
          <a:lstStyle/>
          <a:p>
            <a:r>
              <a:rPr lang="cs-CZ" altLang="cs-CZ" sz="3200" b="1" dirty="0">
                <a:solidFill>
                  <a:srgbClr val="FF0000"/>
                </a:solidFill>
              </a:rPr>
              <a:t>                                                 Paradigma</a:t>
            </a:r>
            <a:endParaRPr lang="cs-CZ" altLang="cs-CZ" sz="3200" dirty="0"/>
          </a:p>
        </p:txBody>
      </p:sp>
      <p:sp>
        <p:nvSpPr>
          <p:cNvPr id="14339" name="Zástupný symbol pro obsah 2">
            <a:extLst>
              <a:ext uri="{FF2B5EF4-FFF2-40B4-BE49-F238E27FC236}">
                <a16:creationId xmlns:a16="http://schemas.microsoft.com/office/drawing/2014/main" id="{67EC7BCE-1C6C-8BFB-DC66-28A5B97B1521}"/>
              </a:ext>
            </a:extLst>
          </p:cNvPr>
          <p:cNvSpPr>
            <a:spLocks noGrp="1"/>
          </p:cNvSpPr>
          <p:nvPr>
            <p:ph idx="1"/>
          </p:nvPr>
        </p:nvSpPr>
        <p:spPr>
          <a:xfrm>
            <a:off x="1191801" y="1600200"/>
            <a:ext cx="10366625" cy="5257800"/>
          </a:xfrm>
        </p:spPr>
        <p:txBody>
          <a:bodyPr/>
          <a:lstStyle/>
          <a:p>
            <a:pPr>
              <a:defRPr/>
            </a:pPr>
            <a:r>
              <a:rPr lang="cs-CZ" altLang="cs-CZ" sz="2000" b="1" dirty="0"/>
              <a:t>Martin </a:t>
            </a:r>
            <a:r>
              <a:rPr lang="cs-CZ" altLang="cs-CZ" sz="2000" b="1" dirty="0" err="1"/>
              <a:t>Gojda</a:t>
            </a:r>
            <a:r>
              <a:rPr lang="cs-CZ" altLang="cs-CZ" sz="2000" b="1" dirty="0"/>
              <a:t> – Evžen </a:t>
            </a:r>
            <a:r>
              <a:rPr lang="cs-CZ" altLang="cs-CZ" sz="2000" b="1" dirty="0" err="1"/>
              <a:t>Neustupný</a:t>
            </a:r>
            <a:r>
              <a:rPr lang="cs-CZ" altLang="cs-CZ" sz="2000" b="1" dirty="0"/>
              <a:t>:</a:t>
            </a:r>
          </a:p>
          <a:p>
            <a:pPr marL="0" indent="0">
              <a:buNone/>
              <a:defRPr/>
            </a:pPr>
            <a:endParaRPr lang="cs-CZ" altLang="cs-CZ" sz="2000" dirty="0"/>
          </a:p>
          <a:p>
            <a:pPr>
              <a:defRPr/>
            </a:pPr>
            <a:r>
              <a:rPr lang="cs-CZ" altLang="cs-CZ" sz="2000" dirty="0"/>
              <a:t>„Za paradigma se označuje všeobecně přijímaný způsob teoretického myšlení a metodologických postupů, jakýsi rámec, který určuje převládající klima ve vědě po určité období. Ke změně paradigmatu dochází obvykle tehdy, když se vynoří nějaký jev, který je dobově standardními způsoby uvažování a navyklými způsoby praxe obtížně řešitelný. Teoretické východiska charakteristická pro paradigma jsou považována za tak evidentní, že nebývají svými tvůrci jednoznačně formulována – k tomu dochází spíše až po nástupu paradigmatu nového.“</a:t>
            </a:r>
          </a:p>
          <a:p>
            <a:pPr>
              <a:defRPr/>
            </a:pPr>
            <a:endParaRPr lang="cs-CZ" altLang="cs-CZ" sz="24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a:extLst>
              <a:ext uri="{FF2B5EF4-FFF2-40B4-BE49-F238E27FC236}">
                <a16:creationId xmlns:a16="http://schemas.microsoft.com/office/drawing/2014/main" id="{5CDDAA18-9B94-4CDA-A672-A2AD2566A897}"/>
              </a:ext>
            </a:extLst>
          </p:cNvPr>
          <p:cNvSpPr>
            <a:spLocks noGrp="1"/>
          </p:cNvSpPr>
          <p:nvPr>
            <p:ph idx="1"/>
          </p:nvPr>
        </p:nvSpPr>
        <p:spPr>
          <a:xfrm>
            <a:off x="235613" y="352425"/>
            <a:ext cx="11956388" cy="6689505"/>
          </a:xfrm>
        </p:spPr>
        <p:txBody>
          <a:bodyPr>
            <a:normAutofit fontScale="92500" lnSpcReduction="10000"/>
          </a:bodyPr>
          <a:lstStyle/>
          <a:p>
            <a:pPr eaLnBrk="1" hangingPunct="1">
              <a:buFontTx/>
              <a:buNone/>
            </a:pPr>
            <a:endParaRPr lang="cs-CZ" altLang="cs-CZ" sz="2000" b="1" dirty="0">
              <a:solidFill>
                <a:srgbClr val="0000FF"/>
              </a:solidFill>
            </a:endParaRPr>
          </a:p>
          <a:p>
            <a:pPr>
              <a:defRPr/>
            </a:pPr>
            <a:r>
              <a:rPr lang="cs-CZ" sz="2200" b="1" dirty="0" err="1">
                <a:solidFill>
                  <a:srgbClr val="FF0000"/>
                </a:solidFill>
              </a:rPr>
              <a:t>Fernand</a:t>
            </a:r>
            <a:r>
              <a:rPr lang="cs-CZ" sz="2200" b="1" dirty="0">
                <a:solidFill>
                  <a:srgbClr val="FF0000"/>
                </a:solidFill>
              </a:rPr>
              <a:t> </a:t>
            </a:r>
            <a:r>
              <a:rPr lang="cs-CZ" sz="2200" b="1" dirty="0" err="1">
                <a:solidFill>
                  <a:srgbClr val="FF0000"/>
                </a:solidFill>
              </a:rPr>
              <a:t>Braudel</a:t>
            </a:r>
            <a:r>
              <a:rPr lang="cs-CZ" sz="2200" b="1" dirty="0">
                <a:solidFill>
                  <a:srgbClr val="FF0000"/>
                </a:solidFill>
              </a:rPr>
              <a:t>  </a:t>
            </a:r>
            <a:r>
              <a:rPr lang="cs-CZ" sz="2200" dirty="0"/>
              <a:t>(† 1985)   </a:t>
            </a:r>
          </a:p>
          <a:p>
            <a:pPr marL="0" indent="0">
              <a:buNone/>
              <a:defRPr/>
            </a:pPr>
            <a:r>
              <a:rPr lang="cs-CZ" sz="2200" dirty="0"/>
              <a:t>    </a:t>
            </a:r>
            <a:r>
              <a:rPr lang="cs-CZ" sz="1800" dirty="0"/>
              <a:t>–   nejvýznamnější představitel 2. generace školy </a:t>
            </a:r>
            <a:r>
              <a:rPr lang="cs-CZ" sz="1800" dirty="0" err="1"/>
              <a:t>Annales</a:t>
            </a:r>
            <a:r>
              <a:rPr lang="cs-CZ" sz="1800" dirty="0"/>
              <a:t> </a:t>
            </a:r>
          </a:p>
          <a:p>
            <a:pPr marL="0" indent="0">
              <a:buNone/>
              <a:defRPr/>
            </a:pPr>
            <a:r>
              <a:rPr lang="cs-CZ" sz="1800" dirty="0"/>
              <a:t>    –   1924–1932:  učil historii v Alžíru; 1932–1935:  v Paříži; </a:t>
            </a:r>
          </a:p>
          <a:p>
            <a:pPr marL="0" indent="0">
              <a:buNone/>
              <a:defRPr/>
            </a:pPr>
            <a:r>
              <a:rPr lang="cs-CZ" sz="1800" dirty="0"/>
              <a:t>         1935–1936:  s </a:t>
            </a:r>
            <a:r>
              <a:rPr lang="cs-CZ" sz="1800" dirty="0" err="1"/>
              <a:t>Lévi-Strausem</a:t>
            </a:r>
            <a:r>
              <a:rPr lang="cs-CZ" sz="1800" dirty="0"/>
              <a:t> zakládal univerzitu  v </a:t>
            </a:r>
            <a:r>
              <a:rPr lang="cs-CZ" sz="1800" dirty="0" err="1"/>
              <a:t>brasilském</a:t>
            </a:r>
            <a:r>
              <a:rPr lang="cs-CZ" sz="1800" dirty="0"/>
              <a:t> </a:t>
            </a:r>
            <a:r>
              <a:rPr lang="cs-CZ" sz="1800" dirty="0" err="1"/>
              <a:t>Sao</a:t>
            </a:r>
            <a:r>
              <a:rPr lang="cs-CZ" sz="1800" dirty="0"/>
              <a:t> Paulu</a:t>
            </a:r>
          </a:p>
          <a:p>
            <a:pPr marL="0" indent="0">
              <a:buNone/>
              <a:defRPr/>
            </a:pPr>
            <a:r>
              <a:rPr lang="cs-CZ" sz="1800" dirty="0"/>
              <a:t>    –   </a:t>
            </a:r>
            <a:r>
              <a:rPr lang="cs-CZ" sz="1800" b="0" i="0" u="none" strike="noStrike" baseline="0" dirty="0"/>
              <a:t>studium „velkých struktur“, času „dlouhého trvání“, „velkých změn“             </a:t>
            </a:r>
          </a:p>
          <a:p>
            <a:pPr marL="0" indent="0">
              <a:buNone/>
              <a:defRPr/>
            </a:pPr>
            <a:r>
              <a:rPr lang="cs-CZ" sz="1800" b="0" i="0" u="none" strike="noStrike" baseline="0" dirty="0"/>
              <a:t>    –   studium každodennosti, urbanizace, industrializace</a:t>
            </a:r>
            <a:endParaRPr lang="cs-CZ" sz="1800" dirty="0"/>
          </a:p>
          <a:p>
            <a:pPr>
              <a:defRPr/>
            </a:pPr>
            <a:endParaRPr lang="cs-CZ" sz="1800" dirty="0"/>
          </a:p>
          <a:p>
            <a:pPr marL="0" indent="0">
              <a:buNone/>
              <a:defRPr/>
            </a:pPr>
            <a:r>
              <a:rPr lang="pl-PL" sz="1800" dirty="0"/>
              <a:t>     „</a:t>
            </a:r>
            <a:r>
              <a:rPr lang="pl-PL" sz="1800" b="1" dirty="0"/>
              <a:t>Materiální život </a:t>
            </a:r>
            <a:r>
              <a:rPr lang="pl-PL" sz="1800" dirty="0"/>
              <a:t>to jsou lidé a věci, věci a lidé. Hmotné věci – jako jídlo, bydlení, výzbroj, </a:t>
            </a:r>
          </a:p>
          <a:p>
            <a:pPr marL="0" indent="0">
              <a:buNone/>
              <a:defRPr/>
            </a:pPr>
            <a:r>
              <a:rPr lang="pl-PL" sz="1800" dirty="0"/>
              <a:t>      luxusní zboží, nástroje, platební prostředky, vesnice a města – čili to, co člověk používá.”</a:t>
            </a:r>
          </a:p>
          <a:p>
            <a:pPr marL="0" indent="0">
              <a:buNone/>
              <a:defRPr/>
            </a:pPr>
            <a:endParaRPr lang="pl-PL" sz="1800" dirty="0"/>
          </a:p>
          <a:p>
            <a:pPr marL="0" indent="0">
              <a:buNone/>
              <a:defRPr/>
            </a:pPr>
            <a:r>
              <a:rPr lang="cs-CZ" sz="1800" b="0" u="none" strike="noStrike" baseline="0" dirty="0"/>
              <a:t>    „</a:t>
            </a:r>
            <a:r>
              <a:rPr lang="cs-CZ" sz="1800" b="1" u="none" strike="noStrike" baseline="0" dirty="0"/>
              <a:t>Každodenní život </a:t>
            </a:r>
            <a:r>
              <a:rPr lang="cs-CZ" sz="1800" b="0" u="none" strike="noStrike" baseline="0" dirty="0"/>
              <a:t>se skládá z maličkostí, kterých si v prostoru a čase jen sotva povšimneme. </a:t>
            </a:r>
          </a:p>
          <a:p>
            <a:pPr marL="0" indent="0">
              <a:buNone/>
              <a:defRPr/>
            </a:pPr>
            <a:r>
              <a:rPr lang="cs-CZ" sz="1800" dirty="0"/>
              <a:t>      </a:t>
            </a:r>
            <a:r>
              <a:rPr lang="cs-CZ" sz="1800" b="0" u="none" strike="noStrike" baseline="0" dirty="0"/>
              <a:t>Tyto maličkosti o společnosti prozrazují vše. Způsob, jakým v jednotlivých společenských vrstvách</a:t>
            </a:r>
          </a:p>
          <a:p>
            <a:pPr marL="0" indent="0">
              <a:buNone/>
              <a:defRPr/>
            </a:pPr>
            <a:r>
              <a:rPr lang="cs-CZ" sz="1800" b="0" u="none" strike="noStrike" baseline="0" dirty="0"/>
              <a:t>       lidé jedí, oblékají se či bydlí, není vůbec nahodilý.“</a:t>
            </a:r>
            <a:endParaRPr lang="cs-CZ" sz="1800" dirty="0"/>
          </a:p>
          <a:p>
            <a:pPr marL="0" indent="0">
              <a:buNone/>
              <a:defRPr/>
            </a:pPr>
            <a:endParaRPr lang="cs-CZ" sz="1800" b="1" dirty="0"/>
          </a:p>
          <a:p>
            <a:pPr eaLnBrk="1" hangingPunct="1"/>
            <a:r>
              <a:rPr lang="cs-CZ" sz="1800" dirty="0"/>
              <a:t> Středozemní moře a středozemní svět v době Filipa II. (3 sv., 1949).</a:t>
            </a:r>
            <a:endParaRPr lang="cs-CZ" altLang="cs-CZ" sz="1800" dirty="0"/>
          </a:p>
          <a:p>
            <a:pPr eaLnBrk="1" hangingPunct="1"/>
            <a:r>
              <a:rPr lang="cs-CZ" altLang="cs-CZ" sz="1800" dirty="0"/>
              <a:t> Civilizace a kapitalismus (1979–1987)</a:t>
            </a:r>
          </a:p>
          <a:p>
            <a:pPr eaLnBrk="1" hangingPunct="1"/>
            <a:r>
              <a:rPr lang="cs-CZ" altLang="cs-CZ" sz="1800" dirty="0"/>
              <a:t> Identita Francie (1987) </a:t>
            </a:r>
            <a:endParaRPr lang="cs-CZ" sz="1800" dirty="0"/>
          </a:p>
          <a:p>
            <a:r>
              <a:rPr lang="cs-CZ" sz="1800" dirty="0"/>
              <a:t> Materiální civilizace, ekonomie a kapitalismus, 15. – 18. století (1979).</a:t>
            </a:r>
            <a:endParaRPr lang="cs-CZ" sz="1800" u="none" strike="noStrike" baseline="0" dirty="0"/>
          </a:p>
          <a:p>
            <a:pPr marL="0" indent="0">
              <a:buNone/>
              <a:defRPr/>
            </a:pPr>
            <a:endParaRPr lang="cs-CZ" sz="1800" dirty="0"/>
          </a:p>
          <a:p>
            <a:pPr>
              <a:defRPr/>
            </a:pPr>
            <a:endParaRPr lang="cs-CZ" dirty="0"/>
          </a:p>
        </p:txBody>
      </p:sp>
      <p:pic>
        <p:nvPicPr>
          <p:cNvPr id="2" name="Obrázek 1" descr="Obsah obrázku text&#10;&#10;Popis byl vytvořen automaticky">
            <a:extLst>
              <a:ext uri="{FF2B5EF4-FFF2-40B4-BE49-F238E27FC236}">
                <a16:creationId xmlns:a16="http://schemas.microsoft.com/office/drawing/2014/main" id="{266855DD-2DEB-FD82-879F-F00C5D94E6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88242" y="2870767"/>
            <a:ext cx="2719392" cy="3712185"/>
          </a:xfrm>
          <a:prstGeom prst="rect">
            <a:avLst/>
          </a:prstGeom>
        </p:spPr>
      </p:pic>
      <p:pic>
        <p:nvPicPr>
          <p:cNvPr id="5" name="Obrázek 4">
            <a:extLst>
              <a:ext uri="{FF2B5EF4-FFF2-40B4-BE49-F238E27FC236}">
                <a16:creationId xmlns:a16="http://schemas.microsoft.com/office/drawing/2014/main" id="{4F179B24-9017-49A6-A6D3-4F3EBE8033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53600" y="302994"/>
            <a:ext cx="1750754" cy="2567773"/>
          </a:xfrm>
          <a:prstGeom prst="rect">
            <a:avLst/>
          </a:prstGeom>
        </p:spPr>
      </p:pic>
    </p:spTree>
    <p:extLst>
      <p:ext uri="{BB962C8B-B14F-4D97-AF65-F5344CB8AC3E}">
        <p14:creationId xmlns:p14="http://schemas.microsoft.com/office/powerpoint/2010/main" val="213075006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4E425580-FC89-A303-20FF-C8CA691D92A2}"/>
              </a:ext>
            </a:extLst>
          </p:cNvPr>
          <p:cNvSpPr>
            <a:spLocks noGrp="1" noChangeArrowheads="1"/>
          </p:cNvSpPr>
          <p:nvPr>
            <p:ph type="title"/>
          </p:nvPr>
        </p:nvSpPr>
        <p:spPr>
          <a:xfrm>
            <a:off x="2019300" y="-90488"/>
            <a:ext cx="8229600" cy="1143001"/>
          </a:xfrm>
        </p:spPr>
        <p:txBody>
          <a:bodyPr/>
          <a:lstStyle/>
          <a:p>
            <a:pPr eaLnBrk="1" hangingPunct="1"/>
            <a:r>
              <a:rPr lang="cs-CZ" altLang="cs-CZ" sz="3200" b="1" dirty="0">
                <a:solidFill>
                  <a:srgbClr val="FF0000"/>
                </a:solidFill>
              </a:rPr>
              <a:t>                     Archeologické paradigma</a:t>
            </a:r>
          </a:p>
        </p:txBody>
      </p:sp>
      <p:sp>
        <p:nvSpPr>
          <p:cNvPr id="13315" name="Rectangle 3">
            <a:extLst>
              <a:ext uri="{FF2B5EF4-FFF2-40B4-BE49-F238E27FC236}">
                <a16:creationId xmlns:a16="http://schemas.microsoft.com/office/drawing/2014/main" id="{EDE5523E-9A79-100C-DBCA-6A8C7C1099A7}"/>
              </a:ext>
            </a:extLst>
          </p:cNvPr>
          <p:cNvSpPr>
            <a:spLocks noGrp="1" noChangeArrowheads="1"/>
          </p:cNvSpPr>
          <p:nvPr>
            <p:ph idx="1"/>
          </p:nvPr>
        </p:nvSpPr>
        <p:spPr>
          <a:xfrm>
            <a:off x="821933" y="1219200"/>
            <a:ext cx="10983074" cy="5638800"/>
          </a:xfrm>
        </p:spPr>
        <p:txBody>
          <a:bodyPr>
            <a:normAutofit/>
          </a:bodyPr>
          <a:lstStyle/>
          <a:p>
            <a:pPr eaLnBrk="1" hangingPunct="1">
              <a:defRPr/>
            </a:pPr>
            <a:r>
              <a:rPr lang="cs-CZ" altLang="cs-CZ" sz="1800" b="1" dirty="0">
                <a:solidFill>
                  <a:srgbClr val="FF0000"/>
                </a:solidFill>
              </a:rPr>
              <a:t>Romantické</a:t>
            </a:r>
            <a:r>
              <a:rPr lang="cs-CZ" altLang="cs-CZ" sz="1800" dirty="0"/>
              <a:t>  –  19. stol.:  hledání původu národů (Germánů, Slovanů) na základě archeologických a historických</a:t>
            </a:r>
          </a:p>
          <a:p>
            <a:pPr marL="0" indent="0" eaLnBrk="1" hangingPunct="1">
              <a:buNone/>
              <a:defRPr/>
            </a:pPr>
            <a:r>
              <a:rPr lang="cs-CZ" altLang="cs-CZ" sz="1800" dirty="0"/>
              <a:t>                                                 pramenů (národní identita).</a:t>
            </a:r>
          </a:p>
          <a:p>
            <a:pPr eaLnBrk="1" hangingPunct="1">
              <a:buFontTx/>
              <a:buNone/>
              <a:defRPr/>
            </a:pPr>
            <a:endParaRPr lang="cs-CZ" altLang="cs-CZ" sz="1800" dirty="0"/>
          </a:p>
          <a:p>
            <a:pPr eaLnBrk="1" hangingPunct="1">
              <a:defRPr/>
            </a:pPr>
            <a:r>
              <a:rPr lang="cs-CZ" altLang="cs-CZ" sz="1800" b="1" dirty="0">
                <a:solidFill>
                  <a:srgbClr val="FF0000"/>
                </a:solidFill>
              </a:rPr>
              <a:t>Evolucionistické</a:t>
            </a:r>
            <a:r>
              <a:rPr lang="cs-CZ" altLang="cs-CZ" sz="1800" b="1" dirty="0"/>
              <a:t> </a:t>
            </a:r>
            <a:r>
              <a:rPr lang="cs-CZ" altLang="cs-CZ" sz="1800" dirty="0"/>
              <a:t> –  konec 19. až poč. 20. stol.:  hledání původu (evoluce) člověka </a:t>
            </a:r>
          </a:p>
          <a:p>
            <a:pPr marL="0" indent="0">
              <a:buNone/>
              <a:defRPr/>
            </a:pPr>
            <a:r>
              <a:rPr lang="cs-CZ" altLang="cs-CZ" sz="1800" dirty="0"/>
              <a:t>                                   –  artefakty se vyvíjely v čase  (jako živé organismy) </a:t>
            </a:r>
          </a:p>
          <a:p>
            <a:pPr eaLnBrk="1" hangingPunct="1">
              <a:buFontTx/>
              <a:buNone/>
              <a:defRPr/>
            </a:pPr>
            <a:endParaRPr lang="cs-CZ" altLang="cs-CZ" sz="1800" dirty="0"/>
          </a:p>
          <a:p>
            <a:pPr eaLnBrk="1" hangingPunct="1">
              <a:defRPr/>
            </a:pPr>
            <a:r>
              <a:rPr lang="cs-CZ" altLang="cs-CZ" sz="1800" b="1" dirty="0">
                <a:solidFill>
                  <a:srgbClr val="FF0000"/>
                </a:solidFill>
              </a:rPr>
              <a:t>Kulturně historické  </a:t>
            </a:r>
            <a:r>
              <a:rPr lang="cs-CZ" altLang="cs-CZ" sz="1800" dirty="0"/>
              <a:t>–  1. pol. 20. stol.:  otázky původu, rozšíření kultur (migrace jako události)</a:t>
            </a:r>
          </a:p>
          <a:p>
            <a:pPr eaLnBrk="1" hangingPunct="1">
              <a:buFontTx/>
              <a:buNone/>
              <a:defRPr/>
            </a:pPr>
            <a:r>
              <a:rPr lang="cs-CZ" altLang="cs-CZ" sz="1800" dirty="0"/>
              <a:t>                                        –  formální vlastnosti památek eviduje v soupisech a mapách </a:t>
            </a:r>
          </a:p>
          <a:p>
            <a:pPr eaLnBrk="1" hangingPunct="1">
              <a:buFontTx/>
              <a:buNone/>
              <a:defRPr/>
            </a:pPr>
            <a:r>
              <a:rPr lang="cs-CZ" altLang="cs-CZ" sz="1800" dirty="0"/>
              <a:t>                                           (artefakty jako doklad události – výroba, použití, zánik)</a:t>
            </a:r>
          </a:p>
          <a:p>
            <a:pPr eaLnBrk="1" hangingPunct="1">
              <a:buFontTx/>
              <a:buNone/>
              <a:defRPr/>
            </a:pPr>
            <a:r>
              <a:rPr lang="cs-CZ" altLang="cs-CZ" sz="1800" dirty="0"/>
              <a:t>                                                         </a:t>
            </a:r>
          </a:p>
          <a:p>
            <a:pPr eaLnBrk="1" hangingPunct="1">
              <a:defRPr/>
            </a:pPr>
            <a:r>
              <a:rPr lang="cs-CZ" altLang="cs-CZ" sz="1800" b="1" dirty="0">
                <a:solidFill>
                  <a:srgbClr val="FF0000"/>
                </a:solidFill>
              </a:rPr>
              <a:t>Procesuální</a:t>
            </a:r>
            <a:r>
              <a:rPr lang="cs-CZ" altLang="cs-CZ" sz="1800" b="1" dirty="0"/>
              <a:t>  </a:t>
            </a:r>
            <a:r>
              <a:rPr lang="cs-CZ" altLang="cs-CZ" sz="1800" dirty="0"/>
              <a:t>– 2. p. 20. stol.:  sledování objektivních zákonitostí (adaptace) člověka </a:t>
            </a:r>
          </a:p>
          <a:p>
            <a:pPr marL="0" indent="0">
              <a:buNone/>
              <a:defRPr/>
            </a:pPr>
            <a:r>
              <a:rPr lang="cs-CZ" altLang="cs-CZ" sz="1800" dirty="0"/>
              <a:t>                           – nejvlivnější směr: Nová archeologie: L. </a:t>
            </a:r>
            <a:r>
              <a:rPr lang="cs-CZ" altLang="cs-CZ" sz="1800" dirty="0" err="1"/>
              <a:t>Binford</a:t>
            </a:r>
            <a:endParaRPr lang="cs-CZ" altLang="cs-CZ" sz="1800" dirty="0"/>
          </a:p>
          <a:p>
            <a:pPr eaLnBrk="1" hangingPunct="1">
              <a:buFontTx/>
              <a:buNone/>
              <a:defRPr/>
            </a:pPr>
            <a:endParaRPr lang="cs-CZ" altLang="cs-CZ" sz="1800" dirty="0"/>
          </a:p>
          <a:p>
            <a:pPr eaLnBrk="1" hangingPunct="1">
              <a:defRPr/>
            </a:pPr>
            <a:r>
              <a:rPr lang="cs-CZ" altLang="cs-CZ" sz="1800" b="1" dirty="0" err="1">
                <a:solidFill>
                  <a:srgbClr val="FF0000"/>
                </a:solidFill>
              </a:rPr>
              <a:t>Postprocesuální</a:t>
            </a:r>
            <a:r>
              <a:rPr lang="cs-CZ" altLang="cs-CZ" sz="1800" dirty="0">
                <a:solidFill>
                  <a:srgbClr val="FF0000"/>
                </a:solidFill>
              </a:rPr>
              <a:t>  </a:t>
            </a:r>
            <a:r>
              <a:rPr lang="cs-CZ" altLang="cs-CZ" sz="1800" dirty="0"/>
              <a:t>–  80. léta 20. stol.:  vliv západoevropské postmoderní filozofie </a:t>
            </a:r>
          </a:p>
          <a:p>
            <a:pPr marL="0" indent="0">
              <a:buNone/>
              <a:defRPr/>
            </a:pPr>
            <a:r>
              <a:rPr lang="cs-CZ" altLang="cs-CZ" sz="1800" dirty="0"/>
              <a:t>                                   –  odmítá univerzální zákonitosti a zdůrazňuje symbolickou podstatou artefaktů (myšlení lidí)</a:t>
            </a:r>
          </a:p>
          <a:p>
            <a:pPr eaLnBrk="1" hangingPunct="1">
              <a:defRPr/>
            </a:pPr>
            <a:endParaRPr lang="cs-CZ" altLang="cs-CZ" sz="1800"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4">
            <a:extLst>
              <a:ext uri="{FF2B5EF4-FFF2-40B4-BE49-F238E27FC236}">
                <a16:creationId xmlns:a16="http://schemas.microsoft.com/office/drawing/2014/main" id="{1093F768-8EB5-71A4-149F-3D8B1FDD8894}"/>
              </a:ext>
            </a:extLst>
          </p:cNvPr>
          <p:cNvSpPr>
            <a:spLocks noGrp="1" noChangeArrowheads="1"/>
          </p:cNvSpPr>
          <p:nvPr>
            <p:ph type="title" idx="4294967295"/>
          </p:nvPr>
        </p:nvSpPr>
        <p:spPr>
          <a:xfrm>
            <a:off x="1981200" y="0"/>
            <a:ext cx="8229600" cy="1143000"/>
          </a:xfrm>
        </p:spPr>
        <p:txBody>
          <a:bodyPr/>
          <a:lstStyle/>
          <a:p>
            <a:pPr eaLnBrk="1" hangingPunct="1"/>
            <a:r>
              <a:rPr lang="cs-CZ" altLang="cs-CZ" sz="3200" b="1" dirty="0">
                <a:solidFill>
                  <a:srgbClr val="FF0000"/>
                </a:solidFill>
              </a:rPr>
              <a:t>                              Čas ve středověku</a:t>
            </a:r>
          </a:p>
        </p:txBody>
      </p:sp>
      <p:sp>
        <p:nvSpPr>
          <p:cNvPr id="27651" name="Rectangle 5">
            <a:extLst>
              <a:ext uri="{FF2B5EF4-FFF2-40B4-BE49-F238E27FC236}">
                <a16:creationId xmlns:a16="http://schemas.microsoft.com/office/drawing/2014/main" id="{947DB46D-E620-0426-5781-A1E633C5721B}"/>
              </a:ext>
            </a:extLst>
          </p:cNvPr>
          <p:cNvSpPr>
            <a:spLocks noGrp="1" noChangeArrowheads="1"/>
          </p:cNvSpPr>
          <p:nvPr>
            <p:ph idx="4294967295"/>
          </p:nvPr>
        </p:nvSpPr>
        <p:spPr>
          <a:xfrm>
            <a:off x="739739" y="1143000"/>
            <a:ext cx="10993349" cy="5791200"/>
          </a:xfrm>
        </p:spPr>
        <p:txBody>
          <a:bodyPr>
            <a:normAutofit lnSpcReduction="10000"/>
          </a:bodyPr>
          <a:lstStyle/>
          <a:p>
            <a:pPr eaLnBrk="1" hangingPunct="1">
              <a:defRPr/>
            </a:pPr>
            <a:r>
              <a:rPr lang="cs-CZ" altLang="cs-CZ" sz="1600" b="1" dirty="0">
                <a:solidFill>
                  <a:srgbClr val="FF0000"/>
                </a:solidFill>
              </a:rPr>
              <a:t>Archaické pojetí</a:t>
            </a:r>
            <a:r>
              <a:rPr lang="cs-CZ" altLang="cs-CZ" sz="1600" b="1" dirty="0"/>
              <a:t>  </a:t>
            </a:r>
            <a:r>
              <a:rPr lang="cs-CZ" altLang="cs-CZ" sz="1600" dirty="0"/>
              <a:t>–  lidé nerozlišovali delší časové úseky (bezčasovost) </a:t>
            </a:r>
          </a:p>
          <a:p>
            <a:pPr marL="0" indent="0">
              <a:buNone/>
              <a:defRPr/>
            </a:pPr>
            <a:r>
              <a:rPr lang="cs-CZ" altLang="cs-CZ" sz="1600" dirty="0"/>
              <a:t> </a:t>
            </a:r>
          </a:p>
          <a:p>
            <a:pPr eaLnBrk="1" hangingPunct="1">
              <a:defRPr/>
            </a:pPr>
            <a:r>
              <a:rPr lang="cs-CZ" altLang="cs-CZ" sz="1600" b="1" dirty="0">
                <a:solidFill>
                  <a:srgbClr val="FF0000"/>
                </a:solidFill>
              </a:rPr>
              <a:t>Pohanský čas</a:t>
            </a:r>
            <a:r>
              <a:rPr lang="cs-CZ" altLang="cs-CZ" sz="1600" dirty="0">
                <a:solidFill>
                  <a:srgbClr val="FF0000"/>
                </a:solidFill>
              </a:rPr>
              <a:t>  </a:t>
            </a:r>
            <a:r>
              <a:rPr lang="cs-CZ" altLang="cs-CZ" sz="1600" dirty="0"/>
              <a:t>–  pravidelné přírodní rytmy (</a:t>
            </a:r>
            <a:r>
              <a:rPr lang="cs-CZ" altLang="cs-CZ" sz="1600" dirty="0" err="1"/>
              <a:t>agrární-cyklický</a:t>
            </a:r>
            <a:r>
              <a:rPr lang="cs-CZ" altLang="cs-CZ" sz="1600" dirty="0"/>
              <a:t>: jaro/zima)</a:t>
            </a:r>
          </a:p>
          <a:p>
            <a:pPr eaLnBrk="1" hangingPunct="1">
              <a:defRPr/>
            </a:pPr>
            <a:endParaRPr lang="cs-CZ" altLang="cs-CZ" sz="1600" dirty="0"/>
          </a:p>
          <a:p>
            <a:pPr eaLnBrk="1" hangingPunct="1">
              <a:defRPr/>
            </a:pPr>
            <a:r>
              <a:rPr lang="cs-CZ" altLang="cs-CZ" sz="1600" b="1" dirty="0">
                <a:solidFill>
                  <a:srgbClr val="FF0000"/>
                </a:solidFill>
              </a:rPr>
              <a:t>Křesťanský čas</a:t>
            </a:r>
            <a:r>
              <a:rPr lang="cs-CZ" altLang="cs-CZ" sz="1600" dirty="0">
                <a:solidFill>
                  <a:srgbClr val="FF0000"/>
                </a:solidFill>
              </a:rPr>
              <a:t>  </a:t>
            </a:r>
            <a:r>
              <a:rPr lang="cs-CZ" altLang="cs-CZ" sz="1600" dirty="0"/>
              <a:t>–  přírodní cykly nahradila křesťanská liturgie </a:t>
            </a:r>
          </a:p>
          <a:p>
            <a:pPr marL="0" indent="0" eaLnBrk="1" hangingPunct="1">
              <a:buNone/>
              <a:defRPr/>
            </a:pPr>
            <a:r>
              <a:rPr lang="cs-CZ" altLang="cs-CZ" sz="1600" dirty="0"/>
              <a:t>                                 –  lineární pojetí  od stvoření světa po poslední soud a příchod Božího království</a:t>
            </a:r>
          </a:p>
          <a:p>
            <a:pPr eaLnBrk="1" hangingPunct="1">
              <a:defRPr/>
            </a:pPr>
            <a:endParaRPr lang="cs-CZ" altLang="cs-CZ" sz="1600" dirty="0"/>
          </a:p>
          <a:p>
            <a:pPr eaLnBrk="1" hangingPunct="1">
              <a:defRPr/>
            </a:pPr>
            <a:r>
              <a:rPr lang="cs-CZ" altLang="cs-CZ" sz="1600" b="1" dirty="0">
                <a:solidFill>
                  <a:srgbClr val="FF0000"/>
                </a:solidFill>
              </a:rPr>
              <a:t>Nejstarší dělení času  </a:t>
            </a:r>
            <a:r>
              <a:rPr lang="cs-CZ" altLang="cs-CZ" sz="1600" dirty="0"/>
              <a:t>–  astronomické pozorování oběhu planet:</a:t>
            </a:r>
          </a:p>
          <a:p>
            <a:pPr eaLnBrk="1" hangingPunct="1">
              <a:buFontTx/>
              <a:buNone/>
              <a:defRPr/>
            </a:pPr>
            <a:r>
              <a:rPr lang="cs-CZ" altLang="cs-CZ" sz="1600" dirty="0"/>
              <a:t>                                                Slunce:  střídání světla a tmy, tj. dne a noci od východu do západu  </a:t>
            </a:r>
          </a:p>
          <a:p>
            <a:pPr eaLnBrk="1" hangingPunct="1">
              <a:buFontTx/>
              <a:buNone/>
              <a:defRPr/>
            </a:pPr>
            <a:r>
              <a:rPr lang="cs-CZ" altLang="cs-CZ" sz="1600" dirty="0"/>
              <a:t>                                                Měsíc:  podle oběhu kolem země 10 měsíčních cyklů</a:t>
            </a:r>
          </a:p>
          <a:p>
            <a:pPr eaLnBrk="1" hangingPunct="1">
              <a:buFontTx/>
              <a:buNone/>
              <a:defRPr/>
            </a:pPr>
            <a:endParaRPr lang="cs-CZ" altLang="cs-CZ" sz="1600" dirty="0"/>
          </a:p>
          <a:p>
            <a:pPr eaLnBrk="1" hangingPunct="1">
              <a:defRPr/>
            </a:pPr>
            <a:r>
              <a:rPr lang="cs-CZ" altLang="cs-CZ" sz="1600" b="1" dirty="0">
                <a:solidFill>
                  <a:srgbClr val="FF0000"/>
                </a:solidFill>
              </a:rPr>
              <a:t>Slované</a:t>
            </a:r>
            <a:r>
              <a:rPr lang="cs-CZ" altLang="cs-CZ" sz="1600" dirty="0"/>
              <a:t>   –   rozeznávali čtyři roční období a měsíce (nebyly přesně stanovené)</a:t>
            </a:r>
          </a:p>
          <a:p>
            <a:pPr eaLnBrk="1" hangingPunct="1">
              <a:buFontTx/>
              <a:buNone/>
              <a:defRPr/>
            </a:pPr>
            <a:r>
              <a:rPr lang="cs-CZ" altLang="cs-CZ" sz="1600" dirty="0"/>
              <a:t>                      –  s přijetím křesťanství převzali latinské názvy měsíců </a:t>
            </a:r>
          </a:p>
          <a:p>
            <a:pPr eaLnBrk="1" hangingPunct="1">
              <a:buFontTx/>
              <a:buNone/>
              <a:defRPr/>
            </a:pPr>
            <a:r>
              <a:rPr lang="cs-CZ" altLang="cs-CZ" sz="1600" dirty="0"/>
              <a:t>                      –  den dělili: ráno (</a:t>
            </a:r>
            <a:r>
              <a:rPr lang="cs-CZ" altLang="cs-CZ" sz="1600" i="1" dirty="0" err="1"/>
              <a:t>jutro</a:t>
            </a:r>
            <a:r>
              <a:rPr lang="cs-CZ" altLang="cs-CZ" sz="1600" i="1" dirty="0"/>
              <a:t>), poledne (</a:t>
            </a:r>
            <a:r>
              <a:rPr lang="cs-CZ" altLang="cs-CZ" sz="1600" i="1" dirty="0" err="1"/>
              <a:t>poldьnь</a:t>
            </a:r>
            <a:r>
              <a:rPr lang="cs-CZ" altLang="cs-CZ" sz="1600" i="1" dirty="0"/>
              <a:t>), </a:t>
            </a:r>
            <a:r>
              <a:rPr lang="cs-CZ" altLang="cs-CZ" sz="1600" dirty="0"/>
              <a:t>večer</a:t>
            </a:r>
            <a:r>
              <a:rPr lang="cs-CZ" altLang="cs-CZ" sz="1600" i="1" dirty="0"/>
              <a:t> </a:t>
            </a:r>
            <a:r>
              <a:rPr lang="cs-CZ" altLang="cs-CZ" sz="1600" dirty="0"/>
              <a:t>(</a:t>
            </a:r>
            <a:r>
              <a:rPr lang="cs-CZ" altLang="cs-CZ" sz="1600" i="1" dirty="0" err="1"/>
              <a:t>večerъ</a:t>
            </a:r>
            <a:r>
              <a:rPr lang="cs-CZ" altLang="cs-CZ" sz="1600" i="1" dirty="0"/>
              <a:t>), </a:t>
            </a:r>
            <a:r>
              <a:rPr lang="cs-CZ" altLang="cs-CZ" sz="1600" dirty="0"/>
              <a:t>noc (</a:t>
            </a:r>
            <a:r>
              <a:rPr lang="cs-CZ" altLang="cs-CZ" sz="1600" i="1" dirty="0" err="1"/>
              <a:t>noktь</a:t>
            </a:r>
            <a:r>
              <a:rPr lang="cs-CZ" altLang="cs-CZ" sz="1600" i="1" dirty="0"/>
              <a:t>)</a:t>
            </a:r>
          </a:p>
          <a:p>
            <a:pPr marL="0" indent="0">
              <a:buNone/>
              <a:defRPr/>
            </a:pPr>
            <a:endParaRPr lang="cs-CZ" altLang="cs-CZ" sz="1600" dirty="0"/>
          </a:p>
          <a:p>
            <a:pPr eaLnBrk="1" hangingPunct="1">
              <a:defRPr/>
            </a:pPr>
            <a:r>
              <a:rPr lang="cs-CZ" altLang="cs-CZ" sz="1600" b="1" dirty="0">
                <a:solidFill>
                  <a:srgbClr val="FF0000"/>
                </a:solidFill>
              </a:rPr>
              <a:t>Měření času  </a:t>
            </a:r>
            <a:r>
              <a:rPr lang="cs-CZ" altLang="cs-CZ" sz="1600" dirty="0"/>
              <a:t>–  podle délky uhořelé louče, svíčky, množství nespáleného oleje, přečtených stran náboženských knih,</a:t>
            </a:r>
          </a:p>
          <a:p>
            <a:pPr marL="0" indent="0" eaLnBrk="1" hangingPunct="1">
              <a:buNone/>
              <a:defRPr/>
            </a:pPr>
            <a:r>
              <a:rPr lang="cs-CZ" altLang="cs-CZ" sz="1600" dirty="0"/>
              <a:t>                                 odzpívaných žalmů (klášterní čas odměřovaly zvony). </a:t>
            </a:r>
          </a:p>
          <a:p>
            <a:pPr eaLnBrk="1" hangingPunct="1">
              <a:defRPr/>
            </a:pPr>
            <a:endParaRPr lang="cs-CZ" altLang="cs-CZ" sz="1800" b="1" dirty="0"/>
          </a:p>
          <a:p>
            <a:pPr eaLnBrk="1" hangingPunct="1">
              <a:defRPr/>
            </a:pPr>
            <a:endParaRPr lang="cs-CZ" altLang="cs-CZ" sz="1800" b="1"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5">
            <a:extLst>
              <a:ext uri="{FF2B5EF4-FFF2-40B4-BE49-F238E27FC236}">
                <a16:creationId xmlns:a16="http://schemas.microsoft.com/office/drawing/2014/main" id="{2553FA8C-8FF8-5D80-A824-F4EDEB7897A7}"/>
              </a:ext>
            </a:extLst>
          </p:cNvPr>
          <p:cNvSpPr>
            <a:spLocks noGrp="1" noChangeArrowheads="1"/>
          </p:cNvSpPr>
          <p:nvPr>
            <p:ph idx="1"/>
          </p:nvPr>
        </p:nvSpPr>
        <p:spPr>
          <a:xfrm>
            <a:off x="452063" y="609600"/>
            <a:ext cx="11620072" cy="6019800"/>
          </a:xfrm>
        </p:spPr>
        <p:txBody>
          <a:bodyPr>
            <a:normAutofit/>
          </a:bodyPr>
          <a:lstStyle/>
          <a:p>
            <a:pPr eaLnBrk="1" hangingPunct="1"/>
            <a:r>
              <a:rPr lang="cs-CZ" altLang="cs-CZ" sz="2400" b="1" dirty="0">
                <a:solidFill>
                  <a:srgbClr val="FF0000"/>
                </a:solidFill>
              </a:rPr>
              <a:t>Jacques </a:t>
            </a:r>
            <a:r>
              <a:rPr lang="cs-CZ" altLang="cs-CZ" sz="2400" b="1" dirty="0" err="1">
                <a:solidFill>
                  <a:srgbClr val="FF0000"/>
                </a:solidFill>
              </a:rPr>
              <a:t>Le</a:t>
            </a:r>
            <a:r>
              <a:rPr lang="cs-CZ" altLang="cs-CZ" sz="2400" b="1" dirty="0">
                <a:solidFill>
                  <a:srgbClr val="FF0000"/>
                </a:solidFill>
              </a:rPr>
              <a:t> </a:t>
            </a:r>
            <a:r>
              <a:rPr lang="cs-CZ" altLang="cs-CZ" sz="2400" b="1" dirty="0" err="1">
                <a:solidFill>
                  <a:srgbClr val="FF0000"/>
                </a:solidFill>
              </a:rPr>
              <a:t>Goff</a:t>
            </a:r>
            <a:r>
              <a:rPr lang="cs-CZ" altLang="cs-CZ" sz="2400" dirty="0">
                <a:solidFill>
                  <a:srgbClr val="FF0000"/>
                </a:solidFill>
              </a:rPr>
              <a:t>  </a:t>
            </a:r>
            <a:r>
              <a:rPr lang="cs-CZ" altLang="cs-CZ" sz="1800" dirty="0"/>
              <a:t>–  v Encyklopedii středověku (2002) rozlišil </a:t>
            </a:r>
            <a:r>
              <a:rPr lang="cs-CZ" altLang="cs-CZ" sz="1800" b="1" dirty="0"/>
              <a:t>3 časy:  </a:t>
            </a:r>
          </a:p>
          <a:p>
            <a:pPr eaLnBrk="1" hangingPunct="1">
              <a:buFontTx/>
              <a:buNone/>
            </a:pPr>
            <a:r>
              <a:rPr lang="cs-CZ" altLang="cs-CZ" sz="1800" dirty="0"/>
              <a:t>     </a:t>
            </a:r>
          </a:p>
          <a:p>
            <a:pPr eaLnBrk="1" hangingPunct="1">
              <a:buFontTx/>
              <a:buNone/>
            </a:pPr>
            <a:r>
              <a:rPr lang="cs-CZ" altLang="cs-CZ" sz="1800" dirty="0"/>
              <a:t>      </a:t>
            </a:r>
            <a:r>
              <a:rPr lang="cs-CZ" altLang="cs-CZ" sz="2000" b="1" dirty="0"/>
              <a:t>1.  Liturgický (cyklický) </a:t>
            </a:r>
            <a:r>
              <a:rPr lang="cs-CZ" altLang="cs-CZ" sz="2000" dirty="0"/>
              <a:t> –  pohybuje se v kruhu, začíná stále znova jako roční období (znovuzrození Krista) </a:t>
            </a:r>
          </a:p>
          <a:p>
            <a:pPr eaLnBrk="1" hangingPunct="1">
              <a:buFontTx/>
              <a:buNone/>
            </a:pPr>
            <a:r>
              <a:rPr lang="cs-CZ" altLang="cs-CZ" sz="2000" dirty="0"/>
              <a:t>                                                 –  řídí se náboženskými svátky: advent, narození Krista (vánoce), Zjevení Páně (Tři</a:t>
            </a:r>
          </a:p>
          <a:p>
            <a:pPr eaLnBrk="1" hangingPunct="1">
              <a:buFontTx/>
              <a:buNone/>
            </a:pPr>
            <a:r>
              <a:rPr lang="cs-CZ" altLang="cs-CZ" sz="2000" dirty="0"/>
              <a:t>                                                     králové), Zmrtvýchvstání (velikonoce),  Nanebevstoupení Páně, sestoupení Ducha</a:t>
            </a:r>
          </a:p>
          <a:p>
            <a:pPr eaLnBrk="1" hangingPunct="1">
              <a:buFontTx/>
              <a:buNone/>
            </a:pPr>
            <a:r>
              <a:rPr lang="cs-CZ" altLang="cs-CZ" sz="2000" dirty="0"/>
              <a:t>                                                      svatého (50 dní po Velikonocích) atd. </a:t>
            </a:r>
          </a:p>
          <a:p>
            <a:pPr eaLnBrk="1" hangingPunct="1">
              <a:buFontTx/>
              <a:buNone/>
            </a:pPr>
            <a:endParaRPr lang="cs-CZ" altLang="cs-CZ" sz="2000" dirty="0"/>
          </a:p>
          <a:p>
            <a:pPr eaLnBrk="1" hangingPunct="1">
              <a:buFontTx/>
              <a:buNone/>
            </a:pPr>
            <a:r>
              <a:rPr lang="cs-CZ" altLang="cs-CZ" sz="2000" dirty="0"/>
              <a:t>      </a:t>
            </a:r>
            <a:r>
              <a:rPr lang="cs-CZ" altLang="cs-CZ" sz="2000" b="1" dirty="0"/>
              <a:t>2.  Dějinný (lineární)</a:t>
            </a:r>
            <a:r>
              <a:rPr lang="cs-CZ" altLang="cs-CZ" sz="2000" dirty="0"/>
              <a:t>  –  jako součást božského stvoření byl rozdělen na „šest věků lidstva“  (od Adama) </a:t>
            </a:r>
          </a:p>
          <a:p>
            <a:pPr eaLnBrk="1" hangingPunct="1">
              <a:buFontTx/>
              <a:buNone/>
            </a:pPr>
            <a:r>
              <a:rPr lang="cs-CZ" altLang="cs-CZ" sz="2000" dirty="0"/>
              <a:t>                                             –  </a:t>
            </a:r>
            <a:r>
              <a:rPr lang="cs-CZ" altLang="cs-CZ" sz="2000" b="1" dirty="0"/>
              <a:t>6. stol.:   </a:t>
            </a:r>
            <a:r>
              <a:rPr lang="cs-CZ" altLang="cs-CZ" sz="2000" b="1" dirty="0" err="1"/>
              <a:t>Dionysius</a:t>
            </a:r>
            <a:r>
              <a:rPr lang="cs-CZ" altLang="cs-CZ" sz="2000" b="1" dirty="0"/>
              <a:t> </a:t>
            </a:r>
            <a:r>
              <a:rPr lang="cs-CZ" altLang="cs-CZ" sz="2000" b="1" dirty="0" err="1"/>
              <a:t>Exiguus</a:t>
            </a:r>
            <a:r>
              <a:rPr lang="cs-CZ" altLang="cs-CZ" sz="2000" b="1" dirty="0"/>
              <a:t>:   </a:t>
            </a:r>
            <a:r>
              <a:rPr lang="cs-CZ" altLang="cs-CZ" sz="2000" dirty="0"/>
              <a:t>mezník Kristovo zrození </a:t>
            </a:r>
          </a:p>
          <a:p>
            <a:pPr eaLnBrk="1" hangingPunct="1">
              <a:buFontTx/>
              <a:buNone/>
            </a:pPr>
            <a:r>
              <a:rPr lang="cs-CZ" altLang="cs-CZ" sz="2000" dirty="0"/>
              <a:t>                                                                                                       doba „před a po Kristu“ </a:t>
            </a:r>
          </a:p>
          <a:p>
            <a:pPr eaLnBrk="1" hangingPunct="1">
              <a:buFontTx/>
              <a:buNone/>
            </a:pPr>
            <a:endParaRPr lang="cs-CZ" altLang="cs-CZ" sz="2000" dirty="0"/>
          </a:p>
          <a:p>
            <a:pPr eaLnBrk="1" hangingPunct="1">
              <a:buFontTx/>
              <a:buNone/>
            </a:pPr>
            <a:r>
              <a:rPr lang="cs-CZ" altLang="cs-CZ" sz="2000" dirty="0"/>
              <a:t>      </a:t>
            </a:r>
            <a:r>
              <a:rPr lang="cs-CZ" altLang="cs-CZ" sz="2000" b="1" dirty="0"/>
              <a:t>3. Posvátný (čas osudu) </a:t>
            </a:r>
            <a:r>
              <a:rPr lang="cs-CZ" altLang="cs-CZ" sz="2000" dirty="0"/>
              <a:t> –  začíná stvořením světa a končí Posledním soudem </a:t>
            </a:r>
          </a:p>
          <a:p>
            <a:pPr eaLnBrk="1" hangingPunct="1">
              <a:buFontTx/>
              <a:buNone/>
            </a:pPr>
            <a:r>
              <a:rPr lang="cs-CZ" altLang="cs-CZ" sz="2000" dirty="0"/>
              <a:t>                                                       Slovy </a:t>
            </a:r>
            <a:r>
              <a:rPr lang="cs-CZ" altLang="cs-CZ" sz="2000" dirty="0" err="1"/>
              <a:t>Le</a:t>
            </a:r>
            <a:r>
              <a:rPr lang="cs-CZ" altLang="cs-CZ" sz="2000" dirty="0"/>
              <a:t> </a:t>
            </a:r>
            <a:r>
              <a:rPr lang="cs-CZ" altLang="cs-CZ" sz="2000" dirty="0" err="1"/>
              <a:t>Goffa</a:t>
            </a:r>
            <a:r>
              <a:rPr lang="cs-CZ" altLang="cs-CZ" sz="2000" dirty="0"/>
              <a:t>: „Čas míří k věčnosti, která jej zruší“</a:t>
            </a:r>
          </a:p>
          <a:p>
            <a:pPr eaLnBrk="1" hangingPunct="1">
              <a:buFontTx/>
              <a:buNone/>
            </a:pPr>
            <a:endParaRPr lang="cs-CZ" altLang="cs-CZ" sz="1800"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4">
            <a:extLst>
              <a:ext uri="{FF2B5EF4-FFF2-40B4-BE49-F238E27FC236}">
                <a16:creationId xmlns:a16="http://schemas.microsoft.com/office/drawing/2014/main" id="{80A456B2-DD96-8B76-180A-17124B8CA4F6}"/>
              </a:ext>
            </a:extLst>
          </p:cNvPr>
          <p:cNvSpPr>
            <a:spLocks noGrp="1" noChangeArrowheads="1"/>
          </p:cNvSpPr>
          <p:nvPr>
            <p:ph type="title"/>
          </p:nvPr>
        </p:nvSpPr>
        <p:spPr>
          <a:xfrm>
            <a:off x="2019300" y="26988"/>
            <a:ext cx="8229600" cy="1143000"/>
          </a:xfrm>
        </p:spPr>
        <p:txBody>
          <a:bodyPr/>
          <a:lstStyle/>
          <a:p>
            <a:pPr eaLnBrk="1" hangingPunct="1"/>
            <a:r>
              <a:rPr lang="cs-CZ" altLang="cs-CZ" sz="3200" b="1" dirty="0">
                <a:solidFill>
                  <a:srgbClr val="FF0000"/>
                </a:solidFill>
              </a:rPr>
              <a:t>                     Čas „dlouhého trvání“</a:t>
            </a:r>
            <a:br>
              <a:rPr lang="cs-CZ" altLang="cs-CZ" sz="3200" b="1" dirty="0">
                <a:solidFill>
                  <a:srgbClr val="FF0000"/>
                </a:solidFill>
              </a:rPr>
            </a:br>
            <a:r>
              <a:rPr lang="cs-CZ" altLang="cs-CZ" sz="3200" b="1" dirty="0">
                <a:solidFill>
                  <a:srgbClr val="FF0000"/>
                </a:solidFill>
              </a:rPr>
              <a:t>                                  </a:t>
            </a:r>
            <a:r>
              <a:rPr lang="cs-CZ" altLang="cs-CZ" sz="2000" b="1" dirty="0">
                <a:solidFill>
                  <a:srgbClr val="FF0000"/>
                </a:solidFill>
                <a:cs typeface="Arial" panose="020B0604020202020204" pitchFamily="34" charset="0"/>
              </a:rPr>
              <a:t>„</a:t>
            </a:r>
            <a:r>
              <a:rPr lang="cs-CZ" altLang="cs-CZ" sz="2000" b="1" dirty="0" err="1">
                <a:solidFill>
                  <a:srgbClr val="FF0000"/>
                </a:solidFill>
                <a:cs typeface="Arial" panose="020B0604020202020204" pitchFamily="34" charset="0"/>
              </a:rPr>
              <a:t>longue</a:t>
            </a:r>
            <a:r>
              <a:rPr lang="cs-CZ" altLang="cs-CZ" sz="2000" b="1" dirty="0">
                <a:solidFill>
                  <a:srgbClr val="FF0000"/>
                </a:solidFill>
                <a:cs typeface="Arial" panose="020B0604020202020204" pitchFamily="34" charset="0"/>
              </a:rPr>
              <a:t> </a:t>
            </a:r>
            <a:r>
              <a:rPr lang="cs-CZ" altLang="cs-CZ" sz="2000" b="1" dirty="0" err="1">
                <a:solidFill>
                  <a:srgbClr val="FF0000"/>
                </a:solidFill>
                <a:cs typeface="Arial" panose="020B0604020202020204" pitchFamily="34" charset="0"/>
              </a:rPr>
              <a:t>durée</a:t>
            </a:r>
            <a:r>
              <a:rPr lang="cs-CZ" altLang="cs-CZ" sz="2000" b="1" dirty="0">
                <a:solidFill>
                  <a:srgbClr val="FF0000"/>
                </a:solidFill>
                <a:cs typeface="Arial" panose="020B0604020202020204" pitchFamily="34" charset="0"/>
              </a:rPr>
              <a:t>“</a:t>
            </a:r>
            <a:endParaRPr lang="cs-CZ" altLang="cs-CZ" sz="2000" b="1" dirty="0">
              <a:solidFill>
                <a:srgbClr val="FF0000"/>
              </a:solidFill>
            </a:endParaRPr>
          </a:p>
        </p:txBody>
      </p:sp>
      <p:sp>
        <p:nvSpPr>
          <p:cNvPr id="12291" name="Rectangle 5">
            <a:extLst>
              <a:ext uri="{FF2B5EF4-FFF2-40B4-BE49-F238E27FC236}">
                <a16:creationId xmlns:a16="http://schemas.microsoft.com/office/drawing/2014/main" id="{C1B151E9-5049-FAF5-907B-ED545A0C177C}"/>
              </a:ext>
            </a:extLst>
          </p:cNvPr>
          <p:cNvSpPr>
            <a:spLocks noGrp="1" noChangeArrowheads="1"/>
          </p:cNvSpPr>
          <p:nvPr>
            <p:ph idx="1"/>
          </p:nvPr>
        </p:nvSpPr>
        <p:spPr>
          <a:xfrm>
            <a:off x="318927" y="1143000"/>
            <a:ext cx="11630346" cy="5715000"/>
          </a:xfrm>
        </p:spPr>
        <p:txBody>
          <a:bodyPr>
            <a:normAutofit/>
          </a:bodyPr>
          <a:lstStyle/>
          <a:p>
            <a:pPr eaLnBrk="1" hangingPunct="1">
              <a:buFontTx/>
              <a:buNone/>
            </a:pPr>
            <a:endParaRPr lang="cs-CZ" altLang="cs-CZ" sz="1800" b="1" dirty="0"/>
          </a:p>
          <a:p>
            <a:pPr eaLnBrk="1" hangingPunct="1"/>
            <a:r>
              <a:rPr lang="cs-CZ" altLang="cs-CZ" sz="2400" b="1" dirty="0" err="1">
                <a:solidFill>
                  <a:srgbClr val="FF0000"/>
                </a:solidFill>
              </a:rPr>
              <a:t>Ferdnand</a:t>
            </a:r>
            <a:r>
              <a:rPr lang="cs-CZ" altLang="cs-CZ" sz="2400" b="1" dirty="0">
                <a:solidFill>
                  <a:srgbClr val="FF0000"/>
                </a:solidFill>
              </a:rPr>
              <a:t> </a:t>
            </a:r>
            <a:r>
              <a:rPr lang="cs-CZ" altLang="cs-CZ" sz="2400" b="1" dirty="0" err="1">
                <a:solidFill>
                  <a:srgbClr val="FF0000"/>
                </a:solidFill>
              </a:rPr>
              <a:t>Braudel</a:t>
            </a:r>
            <a:r>
              <a:rPr lang="cs-CZ" altLang="cs-CZ" sz="2400" b="1" dirty="0">
                <a:solidFill>
                  <a:srgbClr val="FF0000"/>
                </a:solidFill>
              </a:rPr>
              <a:t> (1902–1985) </a:t>
            </a:r>
          </a:p>
          <a:p>
            <a:pPr eaLnBrk="1" hangingPunct="1">
              <a:buFontTx/>
              <a:buNone/>
            </a:pPr>
            <a:r>
              <a:rPr lang="cs-CZ" altLang="cs-CZ" sz="1800" dirty="0"/>
              <a:t>      –   představitel druhé generace francouzské školy </a:t>
            </a:r>
            <a:r>
              <a:rPr lang="cs-CZ" altLang="cs-CZ" sz="1800" dirty="0" err="1"/>
              <a:t>Annales</a:t>
            </a:r>
            <a:r>
              <a:rPr lang="cs-CZ" altLang="cs-CZ" sz="1800" dirty="0"/>
              <a:t>, která odmítla vnímat dějiny jako</a:t>
            </a:r>
          </a:p>
          <a:p>
            <a:pPr eaLnBrk="1" hangingPunct="1">
              <a:buFontTx/>
              <a:buNone/>
            </a:pPr>
            <a:r>
              <a:rPr lang="cs-CZ" altLang="cs-CZ" sz="1800" dirty="0"/>
              <a:t>           jednosměrný pohyb od minulosti k přítomnosti </a:t>
            </a:r>
          </a:p>
          <a:p>
            <a:pPr eaLnBrk="1" hangingPunct="1">
              <a:buFontTx/>
              <a:buNone/>
            </a:pPr>
            <a:r>
              <a:rPr lang="cs-CZ" altLang="cs-CZ" sz="1800" dirty="0"/>
              <a:t>      –   události pojímal jako mnohovrstevný proces příčin a následků </a:t>
            </a:r>
          </a:p>
          <a:p>
            <a:pPr eaLnBrk="1" hangingPunct="1">
              <a:buFontTx/>
              <a:buNone/>
            </a:pPr>
            <a:endParaRPr lang="cs-CZ" altLang="cs-CZ" sz="1800" dirty="0"/>
          </a:p>
          <a:p>
            <a:pPr eaLnBrk="1" hangingPunct="1">
              <a:buFontTx/>
              <a:buNone/>
            </a:pPr>
            <a:r>
              <a:rPr lang="cs-CZ" altLang="cs-CZ" sz="1800" dirty="0"/>
              <a:t>         La </a:t>
            </a:r>
            <a:r>
              <a:rPr lang="cs-CZ" altLang="cs-CZ" sz="1800" dirty="0" err="1"/>
              <a:t>Mediterraneé</a:t>
            </a:r>
            <a:r>
              <a:rPr lang="cs-CZ" altLang="cs-CZ" sz="1800" dirty="0"/>
              <a:t> et la Monde </a:t>
            </a:r>
            <a:r>
              <a:rPr lang="cs-CZ" altLang="cs-CZ" sz="1800" dirty="0" err="1"/>
              <a:t>Mediterraeén</a:t>
            </a:r>
            <a:r>
              <a:rPr lang="cs-CZ" altLang="cs-CZ" sz="1800" dirty="0"/>
              <a:t> a </a:t>
            </a:r>
            <a:r>
              <a:rPr lang="en-US" altLang="cs-CZ" sz="1800" dirty="0">
                <a:cs typeface="Arial" panose="020B0604020202020204" pitchFamily="34" charset="0"/>
              </a:rPr>
              <a:t>ľ</a:t>
            </a:r>
            <a:r>
              <a:rPr lang="cs-CZ" altLang="cs-CZ" sz="1800" dirty="0" err="1">
                <a:cs typeface="Arial" panose="020B0604020202020204" pitchFamily="34" charset="0"/>
              </a:rPr>
              <a:t>époque</a:t>
            </a:r>
            <a:r>
              <a:rPr lang="cs-CZ" altLang="cs-CZ" sz="1800" dirty="0">
                <a:cs typeface="Arial" panose="020B0604020202020204" pitchFamily="34" charset="0"/>
              </a:rPr>
              <a:t> de Phillipe II. (1949).</a:t>
            </a:r>
            <a:r>
              <a:rPr lang="cs-CZ" altLang="cs-CZ" sz="1800" dirty="0"/>
              <a:t>     (Středomoří za vlády Filipa II</a:t>
            </a:r>
            <a:r>
              <a:rPr lang="cs-CZ" altLang="cs-CZ" sz="1800" i="1" dirty="0"/>
              <a:t>.)</a:t>
            </a:r>
            <a:endParaRPr lang="cs-CZ" altLang="cs-CZ" sz="1800" dirty="0"/>
          </a:p>
          <a:p>
            <a:pPr eaLnBrk="1" hangingPunct="1">
              <a:buFontTx/>
              <a:buNone/>
            </a:pPr>
            <a:r>
              <a:rPr lang="cs-CZ" altLang="cs-CZ" sz="1800" dirty="0"/>
              <a:t>          –  historické procesy probíhaly paralelně ve třech rovinách, ale různě rychle </a:t>
            </a:r>
          </a:p>
          <a:p>
            <a:pPr eaLnBrk="1" hangingPunct="1">
              <a:buFontTx/>
              <a:buNone/>
            </a:pPr>
            <a:r>
              <a:rPr lang="cs-CZ" altLang="cs-CZ" sz="1800" dirty="0"/>
              <a:t>          –  3</a:t>
            </a:r>
            <a:r>
              <a:rPr lang="cs-CZ" altLang="cs-CZ" sz="1800" dirty="0">
                <a:cs typeface="Arial" panose="020B0604020202020204" pitchFamily="34" charset="0"/>
              </a:rPr>
              <a:t> úrovně historického času:</a:t>
            </a:r>
          </a:p>
          <a:p>
            <a:pPr eaLnBrk="1" hangingPunct="1">
              <a:buFontTx/>
              <a:buNone/>
            </a:pPr>
            <a:endParaRPr lang="cs-CZ" altLang="cs-CZ" sz="1800" dirty="0">
              <a:cs typeface="Arial" panose="020B0604020202020204" pitchFamily="34" charset="0"/>
            </a:endParaRPr>
          </a:p>
          <a:p>
            <a:pPr eaLnBrk="1" hangingPunct="1">
              <a:buFontTx/>
              <a:buNone/>
            </a:pPr>
            <a:r>
              <a:rPr lang="cs-CZ" altLang="cs-CZ" sz="1800" dirty="0">
                <a:cs typeface="Arial" panose="020B0604020202020204" pitchFamily="34" charset="0"/>
              </a:rPr>
              <a:t>         1. </a:t>
            </a:r>
            <a:r>
              <a:rPr lang="cs-CZ" altLang="cs-CZ" sz="1800" b="1" dirty="0">
                <a:cs typeface="Arial" panose="020B0604020202020204" pitchFamily="34" charset="0"/>
              </a:rPr>
              <a:t>Dlouhodobé </a:t>
            </a:r>
            <a:r>
              <a:rPr lang="cs-CZ" altLang="cs-CZ" sz="1800" dirty="0">
                <a:cs typeface="Arial" panose="020B0604020202020204" pitchFamily="34" charset="0"/>
              </a:rPr>
              <a:t>(„</a:t>
            </a:r>
            <a:r>
              <a:rPr lang="cs-CZ" altLang="cs-CZ" sz="1800" dirty="0" err="1">
                <a:cs typeface="Arial" panose="020B0604020202020204" pitchFamily="34" charset="0"/>
              </a:rPr>
              <a:t>longue</a:t>
            </a:r>
            <a:r>
              <a:rPr lang="cs-CZ" altLang="cs-CZ" sz="1800" dirty="0">
                <a:cs typeface="Arial" panose="020B0604020202020204" pitchFamily="34" charset="0"/>
              </a:rPr>
              <a:t> </a:t>
            </a:r>
            <a:r>
              <a:rPr lang="cs-CZ" altLang="cs-CZ" sz="1800" dirty="0" err="1">
                <a:cs typeface="Arial" panose="020B0604020202020204" pitchFamily="34" charset="0"/>
              </a:rPr>
              <a:t>durée</a:t>
            </a:r>
            <a:r>
              <a:rPr lang="cs-CZ" altLang="cs-CZ" sz="1800" dirty="0">
                <a:cs typeface="Arial" panose="020B0604020202020204" pitchFamily="34" charset="0"/>
              </a:rPr>
              <a:t>“)  –  dlouhodobé procesy:  </a:t>
            </a:r>
            <a:r>
              <a:rPr lang="cs-CZ" altLang="cs-CZ" sz="1800" dirty="0"/>
              <a:t>klimatické či geologické změny (takřka nehybně dějiny)</a:t>
            </a:r>
            <a:endParaRPr lang="cs-CZ" altLang="cs-CZ" sz="1800" dirty="0">
              <a:cs typeface="Arial" panose="020B0604020202020204" pitchFamily="34" charset="0"/>
            </a:endParaRPr>
          </a:p>
          <a:p>
            <a:pPr eaLnBrk="1" hangingPunct="1">
              <a:buFontTx/>
              <a:buNone/>
            </a:pPr>
            <a:r>
              <a:rPr lang="cs-CZ" altLang="cs-CZ" sz="1800" dirty="0">
                <a:cs typeface="Arial" panose="020B0604020202020204" pitchFamily="34" charset="0"/>
              </a:rPr>
              <a:t>         2. </a:t>
            </a:r>
            <a:r>
              <a:rPr lang="cs-CZ" altLang="cs-CZ" sz="1800" b="1" dirty="0">
                <a:cs typeface="Arial" panose="020B0604020202020204" pitchFamily="34" charset="0"/>
              </a:rPr>
              <a:t>Střednědobé</a:t>
            </a:r>
            <a:r>
              <a:rPr lang="cs-CZ" altLang="cs-CZ" sz="1800" dirty="0">
                <a:cs typeface="Arial" panose="020B0604020202020204" pitchFamily="34" charset="0"/>
              </a:rPr>
              <a:t> (čas konjunktur: </a:t>
            </a:r>
            <a:r>
              <a:rPr lang="cs-CZ" altLang="cs-CZ" sz="1800" dirty="0" err="1">
                <a:cs typeface="Arial" panose="020B0604020202020204" pitchFamily="34" charset="0"/>
              </a:rPr>
              <a:t>conjonkturés</a:t>
            </a:r>
            <a:r>
              <a:rPr lang="cs-CZ" altLang="cs-CZ" sz="1800" dirty="0">
                <a:cs typeface="Arial" panose="020B0604020202020204" pitchFamily="34" charset="0"/>
              </a:rPr>
              <a:t>)  –  společenské, hospodářské a politické změny v rámci několika staletí</a:t>
            </a:r>
          </a:p>
          <a:p>
            <a:pPr eaLnBrk="1" hangingPunct="1">
              <a:buFontTx/>
              <a:buNone/>
            </a:pPr>
            <a:r>
              <a:rPr lang="cs-CZ" altLang="cs-CZ" sz="1800" dirty="0">
                <a:cs typeface="Arial" panose="020B0604020202020204" pitchFamily="34" charset="0"/>
              </a:rPr>
              <a:t>         3. </a:t>
            </a:r>
            <a:r>
              <a:rPr lang="cs-CZ" altLang="cs-CZ" sz="1800" b="1" dirty="0">
                <a:cs typeface="Arial" panose="020B0604020202020204" pitchFamily="34" charset="0"/>
              </a:rPr>
              <a:t>Krátkodobé</a:t>
            </a:r>
            <a:r>
              <a:rPr lang="cs-CZ" altLang="cs-CZ" sz="1800" dirty="0">
                <a:cs typeface="Arial" panose="020B0604020202020204" pitchFamily="34" charset="0"/>
              </a:rPr>
              <a:t> (rychlý čas - „</a:t>
            </a:r>
            <a:r>
              <a:rPr lang="cs-CZ" altLang="cs-CZ" sz="1800" dirty="0" err="1">
                <a:cs typeface="Arial" panose="020B0604020202020204" pitchFamily="34" charset="0"/>
              </a:rPr>
              <a:t>évenements</a:t>
            </a:r>
            <a:r>
              <a:rPr lang="cs-CZ" altLang="cs-CZ" sz="1800" dirty="0">
                <a:cs typeface="Arial" panose="020B0604020202020204" pitchFamily="34" charset="0"/>
              </a:rPr>
              <a:t>“)  –  politické události (bitvy, vládci)</a:t>
            </a:r>
            <a:endParaRPr lang="en-US" altLang="cs-CZ" sz="1800" dirty="0">
              <a:cs typeface="Arial" panose="020B0604020202020204" pitchFamily="34" charset="0"/>
            </a:endParaRPr>
          </a:p>
          <a:p>
            <a:pPr eaLnBrk="1" hangingPunct="1">
              <a:buFontTx/>
              <a:buNone/>
            </a:pPr>
            <a:endParaRPr lang="cs-CZ" altLang="cs-CZ" sz="1800"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4">
            <a:extLst>
              <a:ext uri="{FF2B5EF4-FFF2-40B4-BE49-F238E27FC236}">
                <a16:creationId xmlns:a16="http://schemas.microsoft.com/office/drawing/2014/main" id="{825EC699-4FD1-9E24-5D8A-34173EB225DE}"/>
              </a:ext>
            </a:extLst>
          </p:cNvPr>
          <p:cNvSpPr>
            <a:spLocks noGrp="1" noChangeArrowheads="1"/>
          </p:cNvSpPr>
          <p:nvPr>
            <p:ph type="title"/>
          </p:nvPr>
        </p:nvSpPr>
        <p:spPr>
          <a:xfrm>
            <a:off x="1981200" y="0"/>
            <a:ext cx="8229600" cy="1143000"/>
          </a:xfrm>
        </p:spPr>
        <p:txBody>
          <a:bodyPr/>
          <a:lstStyle/>
          <a:p>
            <a:pPr eaLnBrk="1" hangingPunct="1"/>
            <a:r>
              <a:rPr lang="cs-CZ" altLang="cs-CZ" sz="3200" b="1" dirty="0">
                <a:solidFill>
                  <a:srgbClr val="FF0000"/>
                </a:solidFill>
              </a:rPr>
              <a:t>                                Měření</a:t>
            </a:r>
            <a:r>
              <a:rPr lang="cs-CZ" altLang="cs-CZ" sz="3600" b="1" dirty="0">
                <a:solidFill>
                  <a:srgbClr val="FF0000"/>
                </a:solidFill>
              </a:rPr>
              <a:t> času</a:t>
            </a:r>
          </a:p>
        </p:txBody>
      </p:sp>
      <p:sp>
        <p:nvSpPr>
          <p:cNvPr id="28675" name="Rectangle 5">
            <a:extLst>
              <a:ext uri="{FF2B5EF4-FFF2-40B4-BE49-F238E27FC236}">
                <a16:creationId xmlns:a16="http://schemas.microsoft.com/office/drawing/2014/main" id="{93E98850-F80F-8C12-0E4A-E0F7FC3ECA93}"/>
              </a:ext>
            </a:extLst>
          </p:cNvPr>
          <p:cNvSpPr>
            <a:spLocks noGrp="1" noChangeArrowheads="1"/>
          </p:cNvSpPr>
          <p:nvPr>
            <p:ph idx="1"/>
          </p:nvPr>
        </p:nvSpPr>
        <p:spPr>
          <a:xfrm>
            <a:off x="513708" y="1143000"/>
            <a:ext cx="11678291" cy="5715000"/>
          </a:xfrm>
        </p:spPr>
        <p:txBody>
          <a:bodyPr>
            <a:normAutofit/>
          </a:bodyPr>
          <a:lstStyle/>
          <a:p>
            <a:pPr eaLnBrk="1" hangingPunct="1">
              <a:defRPr/>
            </a:pPr>
            <a:r>
              <a:rPr lang="cs-CZ" altLang="cs-CZ" sz="1800" b="1" dirty="0"/>
              <a:t>Mnohost prožívaných časů:</a:t>
            </a:r>
            <a:r>
              <a:rPr lang="cs-CZ" altLang="cs-CZ" sz="1800" dirty="0"/>
              <a:t>   v různých sociálních prostředích se čas vnímal různě:</a:t>
            </a:r>
          </a:p>
          <a:p>
            <a:pPr eaLnBrk="1" hangingPunct="1">
              <a:buFontTx/>
              <a:buNone/>
              <a:defRPr/>
            </a:pPr>
            <a:r>
              <a:rPr lang="cs-CZ" altLang="cs-CZ" sz="1800" dirty="0"/>
              <a:t>                                                         –  čas venkovanů:   řízen východem a západem Slunce (polní práce)</a:t>
            </a:r>
          </a:p>
          <a:p>
            <a:pPr eaLnBrk="1" hangingPunct="1">
              <a:buFontTx/>
              <a:buNone/>
              <a:defRPr/>
            </a:pPr>
            <a:r>
              <a:rPr lang="cs-CZ" altLang="cs-CZ" sz="1800" dirty="0"/>
              <a:t>                                                         –  církevní (hlavně klášterní):  řízen náboženskými úkony a modlitbami </a:t>
            </a:r>
          </a:p>
          <a:p>
            <a:pPr eaLnBrk="1" hangingPunct="1">
              <a:buFontTx/>
              <a:buNone/>
              <a:defRPr/>
            </a:pPr>
            <a:r>
              <a:rPr lang="cs-CZ" altLang="cs-CZ" sz="1800" dirty="0"/>
              <a:t>                                                         –  městský, vojenský, panský, veřejný, čas obchodníků a čas řízený králi</a:t>
            </a:r>
          </a:p>
          <a:p>
            <a:pPr eaLnBrk="1" hangingPunct="1">
              <a:defRPr/>
            </a:pPr>
            <a:endParaRPr lang="cs-CZ" altLang="cs-CZ" sz="1800" dirty="0"/>
          </a:p>
          <a:p>
            <a:pPr eaLnBrk="1" hangingPunct="1">
              <a:defRPr/>
            </a:pPr>
            <a:r>
              <a:rPr lang="cs-CZ" altLang="cs-CZ" sz="1800" b="1" dirty="0"/>
              <a:t>Přístroje na měření času:</a:t>
            </a:r>
            <a:r>
              <a:rPr lang="cs-CZ" altLang="cs-CZ" sz="1800" dirty="0"/>
              <a:t>  1.  sluneční hodiny (tzv. gnómon) </a:t>
            </a:r>
          </a:p>
          <a:p>
            <a:pPr eaLnBrk="1" hangingPunct="1">
              <a:buFontTx/>
              <a:buNone/>
              <a:defRPr/>
            </a:pPr>
            <a:r>
              <a:rPr lang="cs-CZ" altLang="cs-CZ" sz="1800" dirty="0"/>
              <a:t>                                                   2.  přesýpací hodiny</a:t>
            </a:r>
          </a:p>
          <a:p>
            <a:pPr eaLnBrk="1" hangingPunct="1">
              <a:buFontTx/>
              <a:buNone/>
              <a:defRPr/>
            </a:pPr>
            <a:r>
              <a:rPr lang="cs-CZ" altLang="cs-CZ" sz="1800" dirty="0"/>
              <a:t>                                                   3.  voní hodiny (tzv. klepsydra)</a:t>
            </a:r>
          </a:p>
          <a:p>
            <a:pPr eaLnBrk="1" hangingPunct="1">
              <a:buFontTx/>
              <a:buNone/>
              <a:defRPr/>
            </a:pPr>
            <a:r>
              <a:rPr lang="cs-CZ" altLang="cs-CZ" sz="1800" dirty="0"/>
              <a:t>                                                   4.  mechanické na kostelních a městských věžích:  1410: orloj na Staroměstská radnici </a:t>
            </a:r>
          </a:p>
          <a:p>
            <a:pPr eaLnBrk="1" hangingPunct="1">
              <a:buFontTx/>
              <a:buNone/>
              <a:defRPr/>
            </a:pPr>
            <a:r>
              <a:rPr lang="cs-CZ" altLang="cs-CZ" sz="1800" dirty="0"/>
              <a:t>                                                                                                                                            1418: orloj v Olomouci</a:t>
            </a:r>
          </a:p>
          <a:p>
            <a:pPr eaLnBrk="1" hangingPunct="1">
              <a:buFontTx/>
              <a:buNone/>
              <a:defRPr/>
            </a:pPr>
            <a:r>
              <a:rPr lang="cs-CZ" altLang="cs-CZ" sz="1800" dirty="0"/>
              <a:t>                                                   5.  individuální hodiny a hodinky:   od 15. a 16. stol.</a:t>
            </a:r>
          </a:p>
          <a:p>
            <a:pPr eaLnBrk="1" hangingPunct="1">
              <a:buFontTx/>
              <a:buNone/>
              <a:defRPr/>
            </a:pPr>
            <a:endParaRPr lang="cs-CZ" altLang="cs-CZ" sz="1800" dirty="0"/>
          </a:p>
          <a:p>
            <a:pPr eaLnBrk="1" hangingPunct="1">
              <a:defRPr/>
            </a:pPr>
            <a:r>
              <a:rPr lang="cs-CZ" altLang="cs-CZ" sz="1800" b="1" dirty="0"/>
              <a:t>Vynález individuálních hodin  </a:t>
            </a:r>
            <a:r>
              <a:rPr lang="cs-CZ" altLang="cs-CZ" sz="1800" dirty="0"/>
              <a:t>–  zásadní změna pojetí času </a:t>
            </a:r>
          </a:p>
          <a:p>
            <a:pPr marL="0" indent="0">
              <a:buNone/>
              <a:defRPr/>
            </a:pPr>
            <a:r>
              <a:rPr lang="cs-CZ" altLang="cs-CZ" sz="1800" dirty="0"/>
              <a:t>                                                          –  lidé se času museli podřídit</a:t>
            </a:r>
          </a:p>
          <a:p>
            <a:pPr eaLnBrk="1" hangingPunct="1">
              <a:defRPr/>
            </a:pPr>
            <a:endParaRPr lang="cs-CZ" altLang="cs-CZ" sz="1800"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4">
            <a:extLst>
              <a:ext uri="{FF2B5EF4-FFF2-40B4-BE49-F238E27FC236}">
                <a16:creationId xmlns:a16="http://schemas.microsoft.com/office/drawing/2014/main" id="{AF1C7EB4-6F31-34D9-AC18-B8A18FD3811E}"/>
              </a:ext>
            </a:extLst>
          </p:cNvPr>
          <p:cNvSpPr>
            <a:spLocks noGrp="1" noChangeArrowheads="1"/>
          </p:cNvSpPr>
          <p:nvPr>
            <p:ph type="title"/>
          </p:nvPr>
        </p:nvSpPr>
        <p:spPr>
          <a:xfrm>
            <a:off x="838200" y="87723"/>
            <a:ext cx="10515600" cy="1325563"/>
          </a:xfrm>
        </p:spPr>
        <p:txBody>
          <a:bodyPr/>
          <a:lstStyle/>
          <a:p>
            <a:pPr eaLnBrk="1" hangingPunct="1"/>
            <a:r>
              <a:rPr lang="cs-CZ" altLang="cs-CZ" sz="3200" b="1" dirty="0">
                <a:solidFill>
                  <a:srgbClr val="FF0000"/>
                </a:solidFill>
              </a:rPr>
              <a:t>                                 Denní program mnichů</a:t>
            </a:r>
            <a:r>
              <a:rPr lang="cs-CZ" altLang="cs-CZ" sz="3200" dirty="0">
                <a:solidFill>
                  <a:srgbClr val="FF0000"/>
                </a:solidFill>
              </a:rPr>
              <a:t>:</a:t>
            </a:r>
            <a:br>
              <a:rPr lang="cs-CZ" altLang="cs-CZ" sz="4000" dirty="0"/>
            </a:br>
            <a:endParaRPr lang="cs-CZ" altLang="cs-CZ" sz="4000" dirty="0"/>
          </a:p>
        </p:txBody>
      </p:sp>
      <p:sp>
        <p:nvSpPr>
          <p:cNvPr id="19459" name="Rectangle 5">
            <a:extLst>
              <a:ext uri="{FF2B5EF4-FFF2-40B4-BE49-F238E27FC236}">
                <a16:creationId xmlns:a16="http://schemas.microsoft.com/office/drawing/2014/main" id="{F7CE67F1-180D-2DA1-719B-0E489E77ACAF}"/>
              </a:ext>
            </a:extLst>
          </p:cNvPr>
          <p:cNvSpPr>
            <a:spLocks noGrp="1" noChangeArrowheads="1"/>
          </p:cNvSpPr>
          <p:nvPr>
            <p:ph idx="1"/>
          </p:nvPr>
        </p:nvSpPr>
        <p:spPr>
          <a:xfrm>
            <a:off x="1212351" y="914400"/>
            <a:ext cx="10376898" cy="5943600"/>
          </a:xfrm>
        </p:spPr>
        <p:txBody>
          <a:bodyPr>
            <a:normAutofit fontScale="92500" lnSpcReduction="10000"/>
          </a:bodyPr>
          <a:lstStyle/>
          <a:p>
            <a:pPr eaLnBrk="1" hangingPunct="1"/>
            <a:r>
              <a:rPr lang="cs-CZ" altLang="cs-CZ" sz="1800" dirty="0"/>
              <a:t>Život v klášteře se řídil dle ročních období( letní a zimní rozvrh: </a:t>
            </a:r>
          </a:p>
          <a:p>
            <a:pPr eaLnBrk="1" hangingPunct="1"/>
            <a:r>
              <a:rPr lang="cs-CZ" altLang="cs-CZ" sz="1800" dirty="0"/>
              <a:t> </a:t>
            </a:r>
            <a:r>
              <a:rPr lang="cs-CZ" altLang="cs-CZ" sz="1800" b="1" dirty="0"/>
              <a:t>léto:</a:t>
            </a:r>
            <a:r>
              <a:rPr lang="cs-CZ" altLang="cs-CZ" sz="1800" dirty="0"/>
              <a:t>  den začínal před 2 hodinou ranní, kdy mniši vstávali a šli do chrámu, kde se modlili – vigilie (bdění):</a:t>
            </a:r>
          </a:p>
          <a:p>
            <a:pPr eaLnBrk="1" hangingPunct="1">
              <a:buFontTx/>
              <a:buNone/>
            </a:pPr>
            <a:r>
              <a:rPr lang="cs-CZ" altLang="cs-CZ" sz="1800" dirty="0"/>
              <a:t>               0    2.00: „první hodinky“:    modlitby </a:t>
            </a:r>
            <a:r>
              <a:rPr lang="cs-CZ" altLang="cs-CZ" sz="1800" dirty="0" err="1"/>
              <a:t>laudes</a:t>
            </a:r>
            <a:r>
              <a:rPr lang="cs-CZ" altLang="cs-CZ" sz="1800" dirty="0"/>
              <a:t>  (ranní chvály, žalmy – náboženské písně)</a:t>
            </a:r>
          </a:p>
          <a:p>
            <a:pPr eaLnBrk="1" hangingPunct="1">
              <a:buFontTx/>
              <a:buNone/>
            </a:pPr>
            <a:r>
              <a:rPr lang="cs-CZ" altLang="cs-CZ" sz="1800" dirty="0"/>
              <a:t>               1.    primy:   následovaly po </a:t>
            </a:r>
            <a:r>
              <a:rPr lang="cs-CZ" altLang="cs-CZ" sz="1800" dirty="0" err="1"/>
              <a:t>laudách</a:t>
            </a:r>
            <a:endParaRPr lang="cs-CZ" altLang="cs-CZ" sz="1800" dirty="0"/>
          </a:p>
          <a:p>
            <a:pPr eaLnBrk="1" hangingPunct="1">
              <a:buFontTx/>
              <a:buNone/>
            </a:pPr>
            <a:r>
              <a:rPr lang="cs-CZ" altLang="cs-CZ" sz="1800" dirty="0"/>
              <a:t>               2.    shromáždění v kapitule:   čtení řádových regulí, </a:t>
            </a:r>
            <a:r>
              <a:rPr lang="cs-CZ" altLang="cs-CZ" sz="1800" dirty="0" err="1"/>
              <a:t>prac</a:t>
            </a:r>
            <a:r>
              <a:rPr lang="cs-CZ" altLang="cs-CZ" sz="1800" dirty="0"/>
              <a:t>. činnosti aj.</a:t>
            </a:r>
          </a:p>
          <a:p>
            <a:pPr eaLnBrk="1" hangingPunct="1">
              <a:buFontTx/>
              <a:buNone/>
            </a:pPr>
            <a:r>
              <a:rPr lang="cs-CZ" altLang="cs-CZ" sz="1800" dirty="0"/>
              <a:t>               3.     tercie:   modlitby uprostřed dopoledne </a:t>
            </a:r>
          </a:p>
          <a:p>
            <a:pPr eaLnBrk="1" hangingPunct="1">
              <a:buFontTx/>
              <a:buNone/>
            </a:pPr>
            <a:r>
              <a:rPr lang="cs-CZ" altLang="cs-CZ" sz="1800" dirty="0"/>
              <a:t>               4.     quarty:   četba</a:t>
            </a:r>
          </a:p>
          <a:p>
            <a:pPr eaLnBrk="1" hangingPunct="1">
              <a:buFontTx/>
              <a:buNone/>
            </a:pPr>
            <a:r>
              <a:rPr lang="cs-CZ" altLang="cs-CZ" sz="1800" dirty="0"/>
              <a:t>               5.     </a:t>
            </a:r>
            <a:r>
              <a:rPr lang="cs-CZ" altLang="cs-CZ" sz="1800" dirty="0" err="1"/>
              <a:t>quinty</a:t>
            </a:r>
            <a:r>
              <a:rPr lang="cs-CZ" altLang="cs-CZ" sz="1800" dirty="0"/>
              <a:t>:   studium</a:t>
            </a:r>
          </a:p>
          <a:p>
            <a:pPr eaLnBrk="1" hangingPunct="1">
              <a:buFontTx/>
              <a:buNone/>
            </a:pPr>
            <a:r>
              <a:rPr lang="cs-CZ" altLang="cs-CZ" sz="1800" dirty="0"/>
              <a:t>               6.     sexty:    zpívání dalších žalmů</a:t>
            </a:r>
          </a:p>
          <a:p>
            <a:pPr eaLnBrk="1" hangingPunct="1">
              <a:buFontTx/>
              <a:buNone/>
            </a:pPr>
            <a:r>
              <a:rPr lang="cs-CZ" altLang="cs-CZ" sz="1800" dirty="0"/>
              <a:t>               7.     septimy:  oběd – první jídlo dne</a:t>
            </a:r>
          </a:p>
          <a:p>
            <a:pPr eaLnBrk="1" hangingPunct="1">
              <a:buFontTx/>
              <a:buNone/>
            </a:pPr>
            <a:r>
              <a:rPr lang="cs-CZ" altLang="cs-CZ" sz="1800" dirty="0"/>
              <a:t>               8.     optimy:  odpočinek – 2 hodiny</a:t>
            </a:r>
          </a:p>
          <a:p>
            <a:pPr eaLnBrk="1" hangingPunct="1">
              <a:buFontTx/>
              <a:buNone/>
            </a:pPr>
            <a:r>
              <a:rPr lang="cs-CZ" altLang="cs-CZ" sz="1800" dirty="0"/>
              <a:t>               9.      </a:t>
            </a:r>
            <a:r>
              <a:rPr lang="cs-CZ" altLang="cs-CZ" sz="1800" dirty="0" err="1"/>
              <a:t>nony</a:t>
            </a:r>
            <a:r>
              <a:rPr lang="cs-CZ" altLang="cs-CZ" sz="1800" dirty="0"/>
              <a:t>:   další hodinky, zpěv</a:t>
            </a:r>
          </a:p>
          <a:p>
            <a:pPr eaLnBrk="1" hangingPunct="1">
              <a:buFontTx/>
              <a:buNone/>
            </a:pPr>
            <a:r>
              <a:rPr lang="cs-CZ" altLang="cs-CZ" sz="1800" dirty="0"/>
              <a:t>                        pracovní činnost:    do večera</a:t>
            </a:r>
          </a:p>
          <a:p>
            <a:pPr eaLnBrk="1" hangingPunct="1">
              <a:buFontTx/>
              <a:buNone/>
            </a:pPr>
            <a:r>
              <a:rPr lang="cs-CZ" altLang="cs-CZ" sz="1800" dirty="0"/>
              <a:t>                        nešpory:    večerní bohoslužba</a:t>
            </a:r>
          </a:p>
          <a:p>
            <a:pPr eaLnBrk="1" hangingPunct="1">
              <a:buFontTx/>
              <a:buNone/>
            </a:pPr>
            <a:r>
              <a:rPr lang="cs-CZ" altLang="cs-CZ" sz="1800" dirty="0"/>
              <a:t>                        večeře </a:t>
            </a:r>
          </a:p>
          <a:p>
            <a:pPr eaLnBrk="1" hangingPunct="1">
              <a:buFontTx/>
              <a:buNone/>
            </a:pPr>
            <a:r>
              <a:rPr lang="cs-CZ" altLang="cs-CZ" sz="1800" dirty="0"/>
              <a:t>                        kompletář:    poslední hodinky</a:t>
            </a:r>
          </a:p>
          <a:p>
            <a:pPr eaLnBrk="1" hangingPunct="1">
              <a:buFontTx/>
              <a:buNone/>
            </a:pPr>
            <a:r>
              <a:rPr lang="cs-CZ" altLang="cs-CZ" sz="1800" dirty="0"/>
              <a:t>                       spánek:   od 8 do 1.30 hod. ráno ve společném dormitáři</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Výsledek obrázku pro Le Goff">
            <a:extLst>
              <a:ext uri="{FF2B5EF4-FFF2-40B4-BE49-F238E27FC236}">
                <a16:creationId xmlns:a16="http://schemas.microsoft.com/office/drawing/2014/main" id="{D2653BA7-ECAA-F206-84D9-BBCDC0AAC6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9589" y="1682751"/>
            <a:ext cx="1482725" cy="220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7" name="Picture 3" descr="Výsledek obrázku pro Le Goff">
            <a:extLst>
              <a:ext uri="{FF2B5EF4-FFF2-40B4-BE49-F238E27FC236}">
                <a16:creationId xmlns:a16="http://schemas.microsoft.com/office/drawing/2014/main" id="{76CD2A61-2FB6-B128-C5DD-976DEAC6347E}"/>
              </a:ext>
            </a:extLst>
          </p:cNvPr>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8610600" y="1658938"/>
            <a:ext cx="1557338" cy="220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8" name="Picture 4" descr="Book cover: T&amp;ecaron;lo ve st&amp;rcaron;edov&amp;ecaron;ké kultu&amp;rcaron;e - Jacques Le Goff">
            <a:extLst>
              <a:ext uri="{FF2B5EF4-FFF2-40B4-BE49-F238E27FC236}">
                <a16:creationId xmlns:a16="http://schemas.microsoft.com/office/drawing/2014/main" id="{97A9AEE7-07C2-B581-0B02-BAE249239B7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15400" y="4038600"/>
            <a:ext cx="15748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Picture 5" descr="Book cover: Poslední v&amp;ecaron;ci &amp;ccaron;lov&amp;ecaron;ka: nebe, peklo, o&amp;ccaron;istec ve st&amp;rcaron;edov&amp;ecaron;ku - Peter Dinzelbacher">
            <a:extLst>
              <a:ext uri="{FF2B5EF4-FFF2-40B4-BE49-F238E27FC236}">
                <a16:creationId xmlns:a16="http://schemas.microsoft.com/office/drawing/2014/main" id="{E9E3103D-F980-885A-7C73-A9DC9365236C}"/>
              </a:ext>
            </a:extLst>
          </p:cNvPr>
          <p:cNvPicPr>
            <a:picLocks noChangeAspect="1" noChangeArrowheads="1"/>
          </p:cNvPicPr>
          <p:nvPr/>
        </p:nvPicPr>
        <p:blipFill>
          <a:blip r:embed="rId5">
            <a:lum bright="-6000"/>
            <a:extLst>
              <a:ext uri="{28A0092B-C50C-407E-A947-70E740481C1C}">
                <a14:useLocalDpi xmlns:a14="http://schemas.microsoft.com/office/drawing/2010/main" val="0"/>
              </a:ext>
            </a:extLst>
          </a:blip>
          <a:srcRect/>
          <a:stretch>
            <a:fillRect/>
          </a:stretch>
        </p:blipFill>
        <p:spPr bwMode="auto">
          <a:xfrm>
            <a:off x="5359400" y="4038600"/>
            <a:ext cx="15748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0" name="Picture 6" descr="Book cover: Zrození o&amp;ccaron;istce - Jacques Le Goff">
            <a:extLst>
              <a:ext uri="{FF2B5EF4-FFF2-40B4-BE49-F238E27FC236}">
                <a16:creationId xmlns:a16="http://schemas.microsoft.com/office/drawing/2014/main" id="{324F152C-7FE1-BF23-E867-BF613C41F675}"/>
              </a:ext>
            </a:extLst>
          </p:cNvPr>
          <p:cNvPicPr>
            <a:picLocks noChangeAspect="1" noChangeArrowheads="1"/>
          </p:cNvPicPr>
          <p:nvPr/>
        </p:nvPicPr>
        <p:blipFill>
          <a:blip r:embed="rId6">
            <a:lum bright="-6000"/>
            <a:extLst>
              <a:ext uri="{28A0092B-C50C-407E-A947-70E740481C1C}">
                <a14:useLocalDpi xmlns:a14="http://schemas.microsoft.com/office/drawing/2010/main" val="0"/>
              </a:ext>
            </a:extLst>
          </a:blip>
          <a:srcRect l="5333"/>
          <a:stretch>
            <a:fillRect/>
          </a:stretch>
        </p:blipFill>
        <p:spPr bwMode="auto">
          <a:xfrm>
            <a:off x="3657600" y="4038600"/>
            <a:ext cx="1538288"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1" name="Picture 7" descr="Výsledek obrázku pro Le Goff">
            <a:extLst>
              <a:ext uri="{FF2B5EF4-FFF2-40B4-BE49-F238E27FC236}">
                <a16:creationId xmlns:a16="http://schemas.microsoft.com/office/drawing/2014/main" id="{06EC5CFF-46D8-58A1-8746-C6B22723A36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21918" r="15460"/>
          <a:stretch>
            <a:fillRect/>
          </a:stretch>
        </p:blipFill>
        <p:spPr bwMode="auto">
          <a:xfrm>
            <a:off x="1524001" y="152400"/>
            <a:ext cx="3273425"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2" name="Picture 8" descr="Výsledek obrázku pro Le Goff">
            <a:extLst>
              <a:ext uri="{FF2B5EF4-FFF2-40B4-BE49-F238E27FC236}">
                <a16:creationId xmlns:a16="http://schemas.microsoft.com/office/drawing/2014/main" id="{04682961-BBCA-7F61-8AA7-BC89E6DCC40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86600" y="4038601"/>
            <a:ext cx="1625600" cy="239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3" name="AutoShape 9" descr="Výsledek obrázku pro Le Goff">
            <a:extLst>
              <a:ext uri="{FF2B5EF4-FFF2-40B4-BE49-F238E27FC236}">
                <a16:creationId xmlns:a16="http://schemas.microsoft.com/office/drawing/2014/main" id="{AE3B0660-D8DB-4AD8-6AAD-F420240C100C}"/>
              </a:ext>
            </a:extLst>
          </p:cNvPr>
          <p:cNvSpPr>
            <a:spLocks noChangeAspect="1" noChangeArrowheads="1"/>
          </p:cNvSpPr>
          <p:nvPr/>
        </p:nvSpPr>
        <p:spPr bwMode="auto">
          <a:xfrm>
            <a:off x="5257800" y="2209800"/>
            <a:ext cx="2343150" cy="333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cs-CZ" altLang="cs-CZ" sz="1800"/>
          </a:p>
        </p:txBody>
      </p:sp>
      <p:sp>
        <p:nvSpPr>
          <p:cNvPr id="11274" name="AutoShape 10" descr="Výsledek obrázku pro Le Goff">
            <a:extLst>
              <a:ext uri="{FF2B5EF4-FFF2-40B4-BE49-F238E27FC236}">
                <a16:creationId xmlns:a16="http://schemas.microsoft.com/office/drawing/2014/main" id="{E15A5B4F-DADB-6CFF-B97A-65A974CF550B}"/>
              </a:ext>
            </a:extLst>
          </p:cNvPr>
          <p:cNvSpPr>
            <a:spLocks noChangeAspect="1" noChangeArrowheads="1"/>
          </p:cNvSpPr>
          <p:nvPr/>
        </p:nvSpPr>
        <p:spPr bwMode="auto">
          <a:xfrm>
            <a:off x="4419600" y="1219200"/>
            <a:ext cx="2343150" cy="333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cs-CZ" altLang="cs-CZ" sz="1800"/>
          </a:p>
        </p:txBody>
      </p:sp>
      <p:sp>
        <p:nvSpPr>
          <p:cNvPr id="11275" name="AutoShape 11" descr="Obálka titulu Mu&amp;zcaron;i a &amp;zcaron;eny st&amp;rcaron;edov&amp;ecaron;ku">
            <a:extLst>
              <a:ext uri="{FF2B5EF4-FFF2-40B4-BE49-F238E27FC236}">
                <a16:creationId xmlns:a16="http://schemas.microsoft.com/office/drawing/2014/main" id="{A6D27AC0-D4C2-6F2E-7CB8-0B05E01BFE95}"/>
              </a:ext>
            </a:extLst>
          </p:cNvPr>
          <p:cNvSpPr>
            <a:spLocks noChangeAspect="1" noChangeArrowheads="1"/>
          </p:cNvSpPr>
          <p:nvPr/>
        </p:nvSpPr>
        <p:spPr bwMode="auto">
          <a:xfrm>
            <a:off x="5943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cs-CZ" altLang="cs-CZ" sz="1800"/>
          </a:p>
        </p:txBody>
      </p:sp>
      <p:sp>
        <p:nvSpPr>
          <p:cNvPr id="11276" name="AutoShape 12" descr="Obálka titulu Mu&amp;zcaron;i a &amp;zcaron;eny st&amp;rcaron;edov&amp;ecaron;ku">
            <a:extLst>
              <a:ext uri="{FF2B5EF4-FFF2-40B4-BE49-F238E27FC236}">
                <a16:creationId xmlns:a16="http://schemas.microsoft.com/office/drawing/2014/main" id="{C6F0D4A4-9A2E-4355-34C8-B21F78720CF6}"/>
              </a:ext>
            </a:extLst>
          </p:cNvPr>
          <p:cNvSpPr>
            <a:spLocks noChangeAspect="1" noChangeArrowheads="1"/>
          </p:cNvSpPr>
          <p:nvPr/>
        </p:nvSpPr>
        <p:spPr bwMode="auto">
          <a:xfrm>
            <a:off x="5943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cs-CZ" altLang="cs-CZ" sz="1800"/>
          </a:p>
        </p:txBody>
      </p:sp>
      <p:pic>
        <p:nvPicPr>
          <p:cNvPr id="11277" name="Picture 14" descr="Výsledek obrázku pro Le Goff">
            <a:extLst>
              <a:ext uri="{FF2B5EF4-FFF2-40B4-BE49-F238E27FC236}">
                <a16:creationId xmlns:a16="http://schemas.microsoft.com/office/drawing/2014/main" id="{CBA3002A-A3BE-294F-0633-7997F132015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52601" y="4038600"/>
            <a:ext cx="1666875" cy="238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8" name="Picture 15" descr="Výsledek obrázku pro Le Goff">
            <a:extLst>
              <a:ext uri="{FF2B5EF4-FFF2-40B4-BE49-F238E27FC236}">
                <a16:creationId xmlns:a16="http://schemas.microsoft.com/office/drawing/2014/main" id="{FF23CBB9-322D-D4F4-0AB4-4DFAD9AB3594}"/>
              </a:ext>
            </a:extLst>
          </p:cNvPr>
          <p:cNvPicPr>
            <a:picLocks noChangeAspect="1" noChangeArrowheads="1"/>
          </p:cNvPicPr>
          <p:nvPr/>
        </p:nvPicPr>
        <p:blipFill>
          <a:blip r:embed="rId10">
            <a:lum bright="-6000"/>
            <a:extLst>
              <a:ext uri="{28A0092B-C50C-407E-A947-70E740481C1C}">
                <a14:useLocalDpi xmlns:a14="http://schemas.microsoft.com/office/drawing/2010/main" val="0"/>
              </a:ext>
            </a:extLst>
          </a:blip>
          <a:srcRect l="26247" t="15715" r="27142" b="15714"/>
          <a:stretch>
            <a:fillRect/>
          </a:stretch>
        </p:blipFill>
        <p:spPr bwMode="auto">
          <a:xfrm>
            <a:off x="5029200" y="1682751"/>
            <a:ext cx="1506538" cy="221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9" name="TextovéPole 1">
            <a:extLst>
              <a:ext uri="{FF2B5EF4-FFF2-40B4-BE49-F238E27FC236}">
                <a16:creationId xmlns:a16="http://schemas.microsoft.com/office/drawing/2014/main" id="{1FEF60B6-AF3A-541F-7231-33BF03FBBE90}"/>
              </a:ext>
            </a:extLst>
          </p:cNvPr>
          <p:cNvSpPr txBox="1">
            <a:spLocks noChangeArrowheads="1"/>
          </p:cNvSpPr>
          <p:nvPr/>
        </p:nvSpPr>
        <p:spPr bwMode="auto">
          <a:xfrm>
            <a:off x="4797426" y="-11058"/>
            <a:ext cx="6480174" cy="1384300"/>
          </a:xfrm>
          <a:prstGeom prst="rect">
            <a:avLst/>
          </a:prstGeom>
          <a:solidFill>
            <a:srgbClr val="00206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2400" b="1" dirty="0">
                <a:solidFill>
                  <a:srgbClr val="FFFF00"/>
                </a:solidFill>
              </a:rPr>
              <a:t>   Jacques </a:t>
            </a:r>
            <a:r>
              <a:rPr lang="cs-CZ" altLang="cs-CZ" sz="2400" b="1" dirty="0" err="1">
                <a:solidFill>
                  <a:srgbClr val="FFFF00"/>
                </a:solidFill>
              </a:rPr>
              <a:t>Le</a:t>
            </a:r>
            <a:r>
              <a:rPr lang="cs-CZ" altLang="cs-CZ" sz="2400" b="1" dirty="0">
                <a:solidFill>
                  <a:srgbClr val="FFFF00"/>
                </a:solidFill>
              </a:rPr>
              <a:t> </a:t>
            </a:r>
            <a:r>
              <a:rPr lang="cs-CZ" altLang="cs-CZ" sz="2400" b="1" dirty="0" err="1">
                <a:solidFill>
                  <a:srgbClr val="FFFF00"/>
                </a:solidFill>
              </a:rPr>
              <a:t>Goff</a:t>
            </a:r>
            <a:r>
              <a:rPr lang="cs-CZ" altLang="cs-CZ" sz="2400" b="1" dirty="0">
                <a:solidFill>
                  <a:srgbClr val="FFFF00"/>
                </a:solidFill>
              </a:rPr>
              <a:t>  </a:t>
            </a:r>
            <a:r>
              <a:rPr lang="cs-CZ" altLang="cs-CZ" sz="2000" b="1" dirty="0">
                <a:solidFill>
                  <a:srgbClr val="FFFF00"/>
                </a:solidFill>
              </a:rPr>
              <a:t>(</a:t>
            </a:r>
            <a:r>
              <a:rPr lang="fr-FR" altLang="cs-CZ" sz="2000" b="1" dirty="0">
                <a:solidFill>
                  <a:srgbClr val="FFFF00"/>
                </a:solidFill>
              </a:rPr>
              <a:t>1924 – 2014</a:t>
            </a:r>
            <a:r>
              <a:rPr lang="cs-CZ" altLang="cs-CZ" sz="2000" b="1" dirty="0">
                <a:solidFill>
                  <a:srgbClr val="FFFF00"/>
                </a:solidFill>
              </a:rPr>
              <a:t>) </a:t>
            </a:r>
          </a:p>
          <a:p>
            <a:pPr>
              <a:spcBef>
                <a:spcPct val="0"/>
              </a:spcBef>
              <a:buFontTx/>
              <a:buNone/>
            </a:pPr>
            <a:r>
              <a:rPr lang="cs-CZ" altLang="cs-CZ" sz="2000" dirty="0">
                <a:solidFill>
                  <a:srgbClr val="FFFF00"/>
                </a:solidFill>
              </a:rPr>
              <a:t>   – francouzský </a:t>
            </a:r>
            <a:r>
              <a:rPr lang="cs-CZ" altLang="cs-CZ" sz="2000" dirty="0" err="1">
                <a:solidFill>
                  <a:srgbClr val="FFFF00"/>
                </a:solidFill>
              </a:rPr>
              <a:t>medievista</a:t>
            </a:r>
            <a:r>
              <a:rPr lang="cs-CZ" altLang="cs-CZ" sz="2000" dirty="0">
                <a:solidFill>
                  <a:srgbClr val="FFFF00"/>
                </a:solidFill>
              </a:rPr>
              <a:t> </a:t>
            </a:r>
          </a:p>
          <a:p>
            <a:pPr>
              <a:spcBef>
                <a:spcPct val="0"/>
              </a:spcBef>
              <a:buFontTx/>
              <a:buNone/>
            </a:pPr>
            <a:r>
              <a:rPr lang="cs-CZ" altLang="cs-CZ" sz="2000" dirty="0">
                <a:solidFill>
                  <a:srgbClr val="FFFF00"/>
                </a:solidFill>
              </a:rPr>
              <a:t>   – nejvýznamnější představitel tzv. nové  historie</a:t>
            </a:r>
          </a:p>
          <a:p>
            <a:pPr>
              <a:spcBef>
                <a:spcPct val="0"/>
              </a:spcBef>
              <a:buFontTx/>
              <a:buNone/>
            </a:pPr>
            <a:r>
              <a:rPr lang="cs-CZ" altLang="cs-CZ" sz="2000" dirty="0">
                <a:solidFill>
                  <a:srgbClr val="FFFF00"/>
                </a:solidFill>
              </a:rPr>
              <a:t>      (redaktor časopisu </a:t>
            </a:r>
            <a:r>
              <a:rPr lang="cs-CZ" altLang="cs-CZ" sz="2000" dirty="0" err="1">
                <a:solidFill>
                  <a:srgbClr val="FFFF00"/>
                </a:solidFill>
              </a:rPr>
              <a:t>Annales</a:t>
            </a:r>
            <a:r>
              <a:rPr lang="cs-CZ" altLang="cs-CZ" sz="2000" dirty="0">
                <a:solidFill>
                  <a:srgbClr val="FFFF00"/>
                </a:solidFill>
              </a:rPr>
              <a:t>)</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Rectangle 5">
            <a:extLst>
              <a:ext uri="{FF2B5EF4-FFF2-40B4-BE49-F238E27FC236}">
                <a16:creationId xmlns:a16="http://schemas.microsoft.com/office/drawing/2014/main" id="{EBEC3DAB-8DBD-1DEC-8AA5-0F8D5DAB222C}"/>
              </a:ext>
            </a:extLst>
          </p:cNvPr>
          <p:cNvSpPr>
            <a:spLocks noGrp="1" noChangeArrowheads="1"/>
          </p:cNvSpPr>
          <p:nvPr>
            <p:ph idx="1"/>
          </p:nvPr>
        </p:nvSpPr>
        <p:spPr>
          <a:xfrm>
            <a:off x="208907" y="852755"/>
            <a:ext cx="11983093" cy="6005245"/>
          </a:xfrm>
        </p:spPr>
        <p:txBody>
          <a:bodyPr>
            <a:normAutofit/>
          </a:bodyPr>
          <a:lstStyle/>
          <a:p>
            <a:pPr marL="609600" indent="-609600"/>
            <a:r>
              <a:rPr lang="cs-CZ" altLang="cs-CZ" sz="2000" b="1" dirty="0">
                <a:solidFill>
                  <a:srgbClr val="FF0000"/>
                </a:solidFill>
              </a:rPr>
              <a:t>1.  Období starožitnické</a:t>
            </a:r>
            <a:r>
              <a:rPr lang="cs-CZ" altLang="cs-CZ" sz="2000" dirty="0"/>
              <a:t>:  tzv. předvědecké    </a:t>
            </a:r>
            <a:r>
              <a:rPr lang="cs-CZ" altLang="cs-CZ" sz="2000" b="1" dirty="0"/>
              <a:t>18. – 1. pol. 19. stol.</a:t>
            </a:r>
          </a:p>
          <a:p>
            <a:pPr marL="609600" indent="-609600">
              <a:buNone/>
            </a:pPr>
            <a:r>
              <a:rPr lang="cs-CZ" altLang="cs-CZ" sz="2000" dirty="0"/>
              <a:t>              –    archeologické památky chápány jako starožitnosti (atraktivní předměty), které byly hodnoceny</a:t>
            </a:r>
          </a:p>
          <a:p>
            <a:pPr marL="609600" indent="-609600">
              <a:buNone/>
            </a:pPr>
            <a:r>
              <a:rPr lang="cs-CZ" altLang="cs-CZ" sz="2000" dirty="0"/>
              <a:t>                     z hlediska uměnovědného;  pátrání po kořenech národů</a:t>
            </a:r>
          </a:p>
          <a:p>
            <a:pPr marL="609600" indent="-609600">
              <a:buNone/>
            </a:pPr>
            <a:endParaRPr lang="cs-CZ" altLang="cs-CZ" sz="2000" dirty="0"/>
          </a:p>
          <a:p>
            <a:pPr marL="609600" indent="-609600"/>
            <a:r>
              <a:rPr lang="cs-CZ" altLang="cs-CZ" sz="2000" b="1" dirty="0">
                <a:solidFill>
                  <a:srgbClr val="FF0000"/>
                </a:solidFill>
              </a:rPr>
              <a:t> 2.  Archeologie v období vědy</a:t>
            </a:r>
            <a:r>
              <a:rPr lang="cs-CZ" altLang="cs-CZ" sz="2000" dirty="0">
                <a:solidFill>
                  <a:srgbClr val="FF0000"/>
                </a:solidFill>
              </a:rPr>
              <a:t>: </a:t>
            </a:r>
            <a:r>
              <a:rPr lang="cs-CZ" altLang="cs-CZ" sz="2000" dirty="0"/>
              <a:t> </a:t>
            </a:r>
            <a:r>
              <a:rPr lang="cs-CZ" altLang="cs-CZ" sz="2000" b="1" dirty="0"/>
              <a:t>2. pol. 19. století – poč. 20. stol.</a:t>
            </a:r>
          </a:p>
          <a:p>
            <a:pPr marL="609600" indent="-609600">
              <a:buNone/>
            </a:pPr>
            <a:r>
              <a:rPr lang="cs-CZ" altLang="cs-CZ" sz="2000" dirty="0"/>
              <a:t>                 –</a:t>
            </a:r>
            <a:r>
              <a:rPr lang="en-GB" altLang="cs-CZ" sz="2000" dirty="0"/>
              <a:t> </a:t>
            </a:r>
            <a:r>
              <a:rPr lang="cs-CZ" altLang="cs-CZ" sz="2000" dirty="0"/>
              <a:t> budovány základy tradiční archeologie (historie)</a:t>
            </a:r>
          </a:p>
          <a:p>
            <a:pPr marL="609600" indent="-609600">
              <a:buNone/>
            </a:pPr>
            <a:r>
              <a:rPr lang="cs-CZ" altLang="cs-CZ" sz="2000" b="1" dirty="0"/>
              <a:t>                 </a:t>
            </a:r>
            <a:r>
              <a:rPr lang="cs-CZ" altLang="cs-CZ" sz="2000" dirty="0"/>
              <a:t>–  estetický zájem o vykopávky se změnil ve vědecky konanou činnost zaměřenou na poznání minulosti </a:t>
            </a:r>
          </a:p>
          <a:p>
            <a:pPr marL="609600" indent="-609600">
              <a:buNone/>
            </a:pPr>
            <a:r>
              <a:rPr lang="cs-CZ" altLang="cs-CZ" sz="2000" dirty="0"/>
              <a:t>                     (pozitivismus  –   práce s prameny: „ad </a:t>
            </a:r>
            <a:r>
              <a:rPr lang="cs-CZ" altLang="cs-CZ" sz="2000" dirty="0" err="1"/>
              <a:t>fontes</a:t>
            </a:r>
            <a:r>
              <a:rPr lang="cs-CZ" altLang="cs-CZ" sz="2000" dirty="0"/>
              <a:t>“)</a:t>
            </a:r>
          </a:p>
          <a:p>
            <a:pPr marL="609600" indent="-609600">
              <a:buNone/>
            </a:pPr>
            <a:endParaRPr lang="cs-CZ" altLang="cs-CZ" sz="2000" dirty="0"/>
          </a:p>
          <a:p>
            <a:pPr marL="609600" indent="-609600"/>
            <a:r>
              <a:rPr lang="cs-CZ" altLang="cs-CZ" sz="2000" b="1" dirty="0">
                <a:solidFill>
                  <a:srgbClr val="FF0000"/>
                </a:solidFill>
              </a:rPr>
              <a:t>3.  Archeologie mezi válkami:  </a:t>
            </a:r>
            <a:r>
              <a:rPr lang="cs-CZ" altLang="cs-CZ" sz="2000" b="1" dirty="0"/>
              <a:t>1. pol. 20. stol. </a:t>
            </a:r>
          </a:p>
          <a:p>
            <a:pPr marL="609600" indent="-609600">
              <a:buNone/>
            </a:pPr>
            <a:r>
              <a:rPr lang="cs-CZ" altLang="cs-CZ" sz="2000" dirty="0"/>
              <a:t>                 –  rozvoj tzv. sídelní archeologie (Německo):  archeologická kultura ztotožňována s historickými etniky           </a:t>
            </a:r>
          </a:p>
          <a:p>
            <a:pPr marL="609600" indent="-609600">
              <a:buNone/>
            </a:pPr>
            <a:r>
              <a:rPr lang="cs-CZ" altLang="cs-CZ" sz="2000" dirty="0"/>
              <a:t>                 –  pomocí morfologie, typologie a kulturně srovnávacího studia byl sledován rozptyl artefaktů </a:t>
            </a:r>
          </a:p>
          <a:p>
            <a:pPr marL="609600" indent="-609600">
              <a:buNone/>
            </a:pPr>
            <a:r>
              <a:rPr lang="cs-CZ" altLang="cs-CZ" sz="2000" dirty="0"/>
              <a:t>                 –   otázky migrace archeologických kultur (</a:t>
            </a:r>
            <a:r>
              <a:rPr lang="cs-CZ" altLang="cs-CZ" sz="2000" dirty="0" err="1"/>
              <a:t>difusionismus</a:t>
            </a:r>
            <a:r>
              <a:rPr lang="cs-CZ" altLang="cs-CZ" sz="2000" dirty="0"/>
              <a:t>)</a:t>
            </a:r>
          </a:p>
          <a:p>
            <a:pPr marL="609600" indent="-609600"/>
            <a:endParaRPr lang="cs-CZ" altLang="cs-CZ" sz="2000" dirty="0"/>
          </a:p>
          <a:p>
            <a:pPr marL="609600" indent="-609600"/>
            <a:r>
              <a:rPr lang="cs-CZ" altLang="cs-CZ" sz="2000" b="1" dirty="0">
                <a:solidFill>
                  <a:srgbClr val="FF0000"/>
                </a:solidFill>
              </a:rPr>
              <a:t>4.  Poválečná archeologie:  </a:t>
            </a:r>
            <a:r>
              <a:rPr lang="cs-CZ" altLang="cs-CZ" sz="2000" b="1" dirty="0"/>
              <a:t>50. léta  </a:t>
            </a:r>
            <a:r>
              <a:rPr lang="cs-CZ" altLang="cs-CZ" sz="2000" dirty="0"/>
              <a:t>–  nový přístup k pramenům a metodám</a:t>
            </a:r>
          </a:p>
        </p:txBody>
      </p:sp>
      <p:sp>
        <p:nvSpPr>
          <p:cNvPr id="3" name="Nadpis 1">
            <a:extLst>
              <a:ext uri="{FF2B5EF4-FFF2-40B4-BE49-F238E27FC236}">
                <a16:creationId xmlns:a16="http://schemas.microsoft.com/office/drawing/2014/main" id="{929F9382-9CA4-49F0-812B-DBED555D11EE}"/>
              </a:ext>
            </a:extLst>
          </p:cNvPr>
          <p:cNvSpPr>
            <a:spLocks noGrp="1" noChangeArrowheads="1"/>
          </p:cNvSpPr>
          <p:nvPr>
            <p:ph type="title"/>
          </p:nvPr>
        </p:nvSpPr>
        <p:spPr>
          <a:xfrm>
            <a:off x="1909280" y="-290246"/>
            <a:ext cx="8229600" cy="1143000"/>
          </a:xfrm>
        </p:spPr>
        <p:txBody>
          <a:bodyPr/>
          <a:lstStyle/>
          <a:p>
            <a:r>
              <a:rPr lang="cs-CZ" altLang="cs-CZ" sz="3200" b="1" dirty="0">
                <a:solidFill>
                  <a:srgbClr val="FF0000"/>
                </a:solidFill>
              </a:rPr>
              <a:t>                  Vývoj archeologického bádání  </a:t>
            </a:r>
            <a:endParaRPr lang="cs-CZ" altLang="cs-CZ" sz="32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p:cNvPicPr>
            <a:picLocks noChangeAspect="1"/>
          </p:cNvPicPr>
          <p:nvPr/>
        </p:nvPicPr>
        <p:blipFill rotWithShape="1">
          <a:blip r:embed="rId2" cstate="print">
            <a:extLst>
              <a:ext uri="{28A0092B-C50C-407E-A947-70E740481C1C}">
                <a14:useLocalDpi xmlns:a14="http://schemas.microsoft.com/office/drawing/2010/main" val="0"/>
              </a:ext>
            </a:extLst>
          </a:blip>
          <a:srcRect l="31966"/>
          <a:stretch/>
        </p:blipFill>
        <p:spPr>
          <a:xfrm>
            <a:off x="0" y="0"/>
            <a:ext cx="6113417" cy="6858000"/>
          </a:xfrm>
          <a:prstGeom prst="rect">
            <a:avLst/>
          </a:prstGeom>
        </p:spPr>
      </p:pic>
      <p:pic>
        <p:nvPicPr>
          <p:cNvPr id="6" name="Obrázek 5"/>
          <p:cNvPicPr>
            <a:picLocks noChangeAspect="1"/>
          </p:cNvPicPr>
          <p:nvPr/>
        </p:nvPicPr>
        <p:blipFill rotWithShape="1">
          <a:blip r:embed="rId3">
            <a:extLst>
              <a:ext uri="{28A0092B-C50C-407E-A947-70E740481C1C}">
                <a14:useLocalDpi xmlns:a14="http://schemas.microsoft.com/office/drawing/2010/main" val="0"/>
              </a:ext>
            </a:extLst>
          </a:blip>
          <a:srcRect t="9804" b="12142"/>
          <a:stretch/>
        </p:blipFill>
        <p:spPr>
          <a:xfrm rot="5400000">
            <a:off x="1133414" y="4474246"/>
            <a:ext cx="3131395" cy="1374863"/>
          </a:xfrm>
          <a:prstGeom prst="rect">
            <a:avLst/>
          </a:prstGeom>
        </p:spPr>
      </p:pic>
      <p:pic>
        <p:nvPicPr>
          <p:cNvPr id="2" name="Obrázek 1"/>
          <p:cNvPicPr>
            <a:picLocks noChangeAspect="1"/>
          </p:cNvPicPr>
          <p:nvPr/>
        </p:nvPicPr>
        <p:blipFill rotWithShape="1">
          <a:blip r:embed="rId4">
            <a:extLst>
              <a:ext uri="{28A0092B-C50C-407E-A947-70E740481C1C}">
                <a14:useLocalDpi xmlns:a14="http://schemas.microsoft.com/office/drawing/2010/main" val="0"/>
              </a:ext>
            </a:extLst>
          </a:blip>
          <a:srcRect l="35225" t="-596" r="15443" b="596"/>
          <a:stretch/>
        </p:blipFill>
        <p:spPr>
          <a:xfrm>
            <a:off x="6113417" y="-55883"/>
            <a:ext cx="6078583" cy="6913883"/>
          </a:xfrm>
          <a:prstGeom prst="rect">
            <a:avLst/>
          </a:prstGeom>
        </p:spPr>
      </p:pic>
      <p:pic>
        <p:nvPicPr>
          <p:cNvPr id="8" name="Obrázek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65865" y="4125115"/>
            <a:ext cx="3225838" cy="2419379"/>
          </a:xfrm>
          <a:prstGeom prst="rect">
            <a:avLst/>
          </a:prstGeom>
          <a:ln>
            <a:noFill/>
          </a:ln>
        </p:spPr>
      </p:pic>
      <p:sp>
        <p:nvSpPr>
          <p:cNvPr id="3" name="TextovéPole 2">
            <a:extLst>
              <a:ext uri="{FF2B5EF4-FFF2-40B4-BE49-F238E27FC236}">
                <a16:creationId xmlns:a16="http://schemas.microsoft.com/office/drawing/2014/main" id="{B75BBFCC-F7E6-474A-8F9F-C32C1FEF3C76}"/>
              </a:ext>
            </a:extLst>
          </p:cNvPr>
          <p:cNvSpPr txBox="1"/>
          <p:nvPr/>
        </p:nvSpPr>
        <p:spPr>
          <a:xfrm>
            <a:off x="317225" y="2722179"/>
            <a:ext cx="2840842" cy="461665"/>
          </a:xfrm>
          <a:prstGeom prst="rect">
            <a:avLst/>
          </a:prstGeom>
          <a:noFill/>
        </p:spPr>
        <p:txBody>
          <a:bodyPr wrap="none" rtlCol="0">
            <a:spAutoFit/>
          </a:bodyPr>
          <a:lstStyle/>
          <a:p>
            <a:r>
              <a:rPr lang="cs-CZ" sz="2400" b="1" dirty="0">
                <a:solidFill>
                  <a:schemeClr val="bg1"/>
                </a:solidFill>
                <a:effectLst>
                  <a:outerShdw blurRad="38100" dist="38100" dir="2700000" algn="tl">
                    <a:srgbClr val="000000">
                      <a:alpha val="43137"/>
                    </a:srgbClr>
                  </a:outerShdw>
                </a:effectLst>
              </a:rPr>
              <a:t>Tzv. hromový kámen</a:t>
            </a:r>
          </a:p>
        </p:txBody>
      </p:sp>
      <p:sp>
        <p:nvSpPr>
          <p:cNvPr id="7" name="TextovéPole 6">
            <a:extLst>
              <a:ext uri="{FF2B5EF4-FFF2-40B4-BE49-F238E27FC236}">
                <a16:creationId xmlns:a16="http://schemas.microsoft.com/office/drawing/2014/main" id="{A15F50F4-2128-4937-BB0F-5CDFBD796E51}"/>
              </a:ext>
            </a:extLst>
          </p:cNvPr>
          <p:cNvSpPr txBox="1"/>
          <p:nvPr/>
        </p:nvSpPr>
        <p:spPr>
          <a:xfrm>
            <a:off x="6430642" y="2764220"/>
            <a:ext cx="1785169" cy="461665"/>
          </a:xfrm>
          <a:prstGeom prst="rect">
            <a:avLst/>
          </a:prstGeom>
          <a:noFill/>
        </p:spPr>
        <p:txBody>
          <a:bodyPr wrap="none" rtlCol="0">
            <a:spAutoFit/>
          </a:bodyPr>
          <a:lstStyle/>
          <a:p>
            <a:r>
              <a:rPr lang="cs-CZ" sz="2400" b="1" dirty="0">
                <a:solidFill>
                  <a:schemeClr val="bg1"/>
                </a:solidFill>
              </a:rPr>
              <a:t>tzv. duhovky</a:t>
            </a:r>
          </a:p>
        </p:txBody>
      </p:sp>
    </p:spTree>
    <p:extLst>
      <p:ext uri="{BB962C8B-B14F-4D97-AF65-F5344CB8AC3E}">
        <p14:creationId xmlns:p14="http://schemas.microsoft.com/office/powerpoint/2010/main" val="403028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4818" name="Picture 2" descr="BA6"/>
          <p:cNvPicPr>
            <a:picLocks noChangeAspect="1" noChangeArrowheads="1"/>
          </p:cNvPicPr>
          <p:nvPr/>
        </p:nvPicPr>
        <p:blipFill>
          <a:blip r:embed="rId2">
            <a:lum bright="-18000" contrast="12000"/>
            <a:extLst>
              <a:ext uri="{28A0092B-C50C-407E-A947-70E740481C1C}">
                <a14:useLocalDpi xmlns:a14="http://schemas.microsoft.com/office/drawing/2010/main" val="0"/>
              </a:ext>
            </a:extLst>
          </a:blip>
          <a:srcRect/>
          <a:stretch>
            <a:fillRect/>
          </a:stretch>
        </p:blipFill>
        <p:spPr bwMode="auto">
          <a:xfrm>
            <a:off x="7126515" y="0"/>
            <a:ext cx="5065486" cy="686200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7" name="Rectangle 3"/>
          <p:cNvSpPr txBox="1">
            <a:spLocks noChangeArrowheads="1"/>
          </p:cNvSpPr>
          <p:nvPr/>
        </p:nvSpPr>
        <p:spPr>
          <a:xfrm>
            <a:off x="116114" y="503996"/>
            <a:ext cx="4180115" cy="635400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80000"/>
              </a:lnSpc>
              <a:buNone/>
            </a:pPr>
            <a:endParaRPr lang="cs-CZ" sz="2400" b="1" dirty="0">
              <a:solidFill>
                <a:srgbClr val="FFFF00"/>
              </a:solidFill>
            </a:endParaRPr>
          </a:p>
          <a:p>
            <a:pPr>
              <a:lnSpc>
                <a:spcPct val="80000"/>
              </a:lnSpc>
            </a:pPr>
            <a:r>
              <a:rPr lang="cs-CZ" sz="2400" b="1" dirty="0">
                <a:solidFill>
                  <a:schemeClr val="accent4">
                    <a:lumMod val="60000"/>
                    <a:lumOff val="40000"/>
                  </a:schemeClr>
                </a:solidFill>
              </a:rPr>
              <a:t>1817:  Úvalno u Krnova </a:t>
            </a:r>
          </a:p>
          <a:p>
            <a:pPr>
              <a:lnSpc>
                <a:spcPct val="80000"/>
              </a:lnSpc>
            </a:pPr>
            <a:r>
              <a:rPr lang="cs-CZ" sz="2400" dirty="0">
                <a:solidFill>
                  <a:schemeClr val="bg1"/>
                </a:solidFill>
              </a:rPr>
              <a:t>nález nádob při těžbě cihlářské hlíny</a:t>
            </a:r>
          </a:p>
          <a:p>
            <a:pPr>
              <a:lnSpc>
                <a:spcPct val="80000"/>
              </a:lnSpc>
            </a:pPr>
            <a:r>
              <a:rPr lang="cs-CZ" sz="2400" dirty="0">
                <a:solidFill>
                  <a:schemeClr val="bg1"/>
                </a:solidFill>
              </a:rPr>
              <a:t> 1818:  referoval vídeňský publicista </a:t>
            </a:r>
            <a:r>
              <a:rPr lang="cs-CZ" sz="2400" dirty="0">
                <a:solidFill>
                  <a:srgbClr val="FFFF00"/>
                </a:solidFill>
              </a:rPr>
              <a:t>Franz </a:t>
            </a:r>
            <a:r>
              <a:rPr lang="cs-CZ" sz="2400" dirty="0" err="1">
                <a:solidFill>
                  <a:srgbClr val="FFFF00"/>
                </a:solidFill>
              </a:rPr>
              <a:t>Sartori</a:t>
            </a:r>
            <a:r>
              <a:rPr lang="cs-CZ" sz="2400" dirty="0">
                <a:solidFill>
                  <a:srgbClr val="FFFF00"/>
                </a:solidFill>
              </a:rPr>
              <a:t> </a:t>
            </a:r>
            <a:r>
              <a:rPr lang="cs-CZ" sz="2400" dirty="0">
                <a:solidFill>
                  <a:schemeClr val="bg1"/>
                </a:solidFill>
              </a:rPr>
              <a:t>v „</a:t>
            </a:r>
            <a:r>
              <a:rPr lang="cs-CZ" sz="2400" dirty="0" err="1">
                <a:solidFill>
                  <a:schemeClr val="bg1"/>
                </a:solidFill>
              </a:rPr>
              <a:t>Mahlerisches</a:t>
            </a:r>
            <a:r>
              <a:rPr lang="cs-CZ" sz="2400" dirty="0">
                <a:solidFill>
                  <a:schemeClr val="bg1"/>
                </a:solidFill>
              </a:rPr>
              <a:t> </a:t>
            </a:r>
            <a:r>
              <a:rPr lang="cs-CZ" sz="2400" dirty="0" err="1">
                <a:solidFill>
                  <a:schemeClr val="bg1"/>
                </a:solidFill>
              </a:rPr>
              <a:t>Taschenbuch</a:t>
            </a:r>
            <a:r>
              <a:rPr lang="cs-CZ" sz="2400" dirty="0">
                <a:solidFill>
                  <a:schemeClr val="bg1"/>
                </a:solidFill>
              </a:rPr>
              <a:t>“</a:t>
            </a:r>
          </a:p>
          <a:p>
            <a:pPr marL="0" indent="0">
              <a:lnSpc>
                <a:spcPct val="80000"/>
              </a:lnSpc>
              <a:buNone/>
            </a:pPr>
            <a:r>
              <a:rPr lang="cs-CZ" sz="2400" dirty="0">
                <a:solidFill>
                  <a:schemeClr val="bg1"/>
                </a:solidFill>
              </a:rPr>
              <a:t>   (v rakouské monarchii)  </a:t>
            </a:r>
            <a:endParaRPr lang="cs-CZ" altLang="cs-CZ" sz="2400" dirty="0">
              <a:solidFill>
                <a:schemeClr val="bg1"/>
              </a:solidFill>
            </a:endParaRPr>
          </a:p>
          <a:p>
            <a:pPr marL="0" indent="0">
              <a:lnSpc>
                <a:spcPct val="80000"/>
              </a:lnSpc>
              <a:buNone/>
            </a:pPr>
            <a:endParaRPr lang="cs-CZ" altLang="cs-CZ" sz="2400" dirty="0">
              <a:solidFill>
                <a:schemeClr val="bg1"/>
              </a:solidFill>
            </a:endParaRPr>
          </a:p>
          <a:p>
            <a:pPr marL="0" indent="0">
              <a:lnSpc>
                <a:spcPct val="80000"/>
              </a:lnSpc>
              <a:buNone/>
            </a:pPr>
            <a:endParaRPr lang="cs-CZ" altLang="cs-CZ" sz="2400" dirty="0">
              <a:solidFill>
                <a:schemeClr val="bg1"/>
              </a:solidFill>
            </a:endParaRPr>
          </a:p>
          <a:p>
            <a:r>
              <a:rPr lang="cs-CZ" sz="2400" b="1" dirty="0">
                <a:solidFill>
                  <a:schemeClr val="accent4">
                    <a:lumMod val="60000"/>
                    <a:lumOff val="40000"/>
                  </a:schemeClr>
                </a:solidFill>
              </a:rPr>
              <a:t>1816:  Holasovice  </a:t>
            </a:r>
          </a:p>
          <a:p>
            <a:r>
              <a:rPr lang="cs-CZ" sz="2400" dirty="0">
                <a:solidFill>
                  <a:schemeClr val="bg1"/>
                </a:solidFill>
              </a:rPr>
              <a:t>další nálezy iniciovaly v roce 1824 první výzkum </a:t>
            </a:r>
            <a:r>
              <a:rPr lang="cs-CZ" sz="2400" dirty="0" err="1">
                <a:solidFill>
                  <a:srgbClr val="FFFF00"/>
                </a:solidFill>
              </a:rPr>
              <a:t>Albina</a:t>
            </a:r>
            <a:r>
              <a:rPr lang="cs-CZ" sz="2400" dirty="0">
                <a:solidFill>
                  <a:srgbClr val="FFFF00"/>
                </a:solidFill>
              </a:rPr>
              <a:t> Heinricha</a:t>
            </a:r>
            <a:r>
              <a:rPr lang="cs-CZ" sz="2400" dirty="0">
                <a:solidFill>
                  <a:schemeClr val="bg1"/>
                </a:solidFill>
              </a:rPr>
              <a:t> (první slezský archeolog) </a:t>
            </a:r>
          </a:p>
          <a:p>
            <a:endParaRPr lang="cs-CZ" sz="2400" dirty="0">
              <a:solidFill>
                <a:schemeClr val="bg1"/>
              </a:solidFill>
            </a:endParaRPr>
          </a:p>
          <a:p>
            <a:pPr marL="0" indent="0">
              <a:buNone/>
            </a:pPr>
            <a:endParaRPr lang="cs-CZ" sz="2400" dirty="0">
              <a:solidFill>
                <a:schemeClr val="bg1"/>
              </a:solidFill>
            </a:endParaRPr>
          </a:p>
        </p:txBody>
      </p:sp>
      <p:pic>
        <p:nvPicPr>
          <p:cNvPr id="6" name="Picture 3" descr="P2870c"/>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48" t="13741" r="-548" b="8855"/>
          <a:stretch/>
        </p:blipFill>
        <p:spPr bwMode="auto">
          <a:xfrm>
            <a:off x="4027591" y="3568400"/>
            <a:ext cx="3091544" cy="286169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 name="Obrázek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27591" y="855034"/>
            <a:ext cx="3098924" cy="2285457"/>
          </a:xfrm>
          <a:prstGeom prst="rect">
            <a:avLst/>
          </a:prstGeom>
        </p:spPr>
      </p:pic>
    </p:spTree>
    <p:extLst>
      <p:ext uri="{BB962C8B-B14F-4D97-AF65-F5344CB8AC3E}">
        <p14:creationId xmlns:p14="http://schemas.microsoft.com/office/powerpoint/2010/main" val="26448213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0" y="0"/>
            <a:ext cx="10058528" cy="6858000"/>
          </a:xfrm>
          <a:prstGeom prst="rect">
            <a:avLst/>
          </a:prstGeom>
        </p:spPr>
      </p:pic>
      <p:pic>
        <p:nvPicPr>
          <p:cNvPr id="3" name="Obrázek 2"/>
          <p:cNvPicPr>
            <a:picLocks noChangeAspect="1"/>
          </p:cNvPicPr>
          <p:nvPr/>
        </p:nvPicPr>
        <p:blipFill>
          <a:blip r:embed="rId4"/>
          <a:stretch>
            <a:fillRect/>
          </a:stretch>
        </p:blipFill>
        <p:spPr>
          <a:xfrm>
            <a:off x="4840495" y="3666788"/>
            <a:ext cx="4852145" cy="3191212"/>
          </a:xfrm>
          <a:prstGeom prst="rect">
            <a:avLst/>
          </a:prstGeom>
        </p:spPr>
      </p:pic>
      <p:sp>
        <p:nvSpPr>
          <p:cNvPr id="4" name="Rectangle 2"/>
          <p:cNvSpPr txBox="1">
            <a:spLocks/>
          </p:cNvSpPr>
          <p:nvPr/>
        </p:nvSpPr>
        <p:spPr>
          <a:xfrm>
            <a:off x="94592" y="296270"/>
            <a:ext cx="4745903" cy="1984475"/>
          </a:xfrm>
          <a:prstGeom prst="rect">
            <a:avLst/>
          </a:prstGeom>
        </p:spPr>
        <p:txBody>
          <a:bodyPr vert="horz" lIns="91440" tIns="45720" rIns="91440" bIns="45720" rtlCol="0" anchor="ctr">
            <a:normAutofit fontScale="6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cs-CZ" altLang="cs-CZ" sz="5100" b="1" dirty="0"/>
              <a:t>Komárovské hradisko</a:t>
            </a:r>
          </a:p>
          <a:p>
            <a:r>
              <a:rPr lang="cs-CZ" altLang="cs-CZ" sz="6700" b="1" dirty="0"/>
              <a:t>      </a:t>
            </a:r>
            <a:r>
              <a:rPr lang="cs-CZ" altLang="cs-CZ" sz="3400" b="1" dirty="0"/>
              <a:t>(2015 – 2016)</a:t>
            </a:r>
          </a:p>
          <a:p>
            <a:endParaRPr lang="cs-CZ" altLang="cs-CZ" sz="2400" b="1" dirty="0"/>
          </a:p>
          <a:p>
            <a:pPr>
              <a:lnSpc>
                <a:spcPct val="120000"/>
              </a:lnSpc>
            </a:pPr>
            <a:r>
              <a:rPr lang="cs-CZ" altLang="cs-CZ" sz="3200" b="1" dirty="0">
                <a:latin typeface="+mn-lt"/>
              </a:rPr>
              <a:t>Jednodílné opevnění:  </a:t>
            </a:r>
            <a:r>
              <a:rPr lang="cs-CZ" sz="3200" b="1" i="0" u="none" strike="noStrike" baseline="0" dirty="0">
                <a:latin typeface="+mn-lt"/>
              </a:rPr>
              <a:t>40.–60. léta 10. stol.</a:t>
            </a:r>
            <a:endParaRPr lang="cs-CZ" altLang="cs-CZ" sz="3200" b="1" dirty="0">
              <a:latin typeface="+mn-lt"/>
            </a:endParaRPr>
          </a:p>
          <a:p>
            <a:pPr>
              <a:lnSpc>
                <a:spcPct val="120000"/>
              </a:lnSpc>
            </a:pPr>
            <a:r>
              <a:rPr lang="cs-CZ" altLang="cs-CZ" sz="3200" b="1" dirty="0">
                <a:latin typeface="+mn-lt"/>
              </a:rPr>
              <a:t>Soutok Opavy a Moravice</a:t>
            </a:r>
          </a:p>
          <a:p>
            <a:pPr>
              <a:lnSpc>
                <a:spcPct val="120000"/>
              </a:lnSpc>
            </a:pPr>
            <a:r>
              <a:rPr lang="cs-CZ" altLang="cs-CZ" sz="3200" b="1" dirty="0">
                <a:latin typeface="+mn-lt"/>
              </a:rPr>
              <a:t>Tzv. komárovský depot</a:t>
            </a:r>
          </a:p>
          <a:p>
            <a:endParaRPr lang="cs-CZ" altLang="cs-CZ" sz="2400" b="1" dirty="0"/>
          </a:p>
        </p:txBody>
      </p:sp>
      <p:pic>
        <p:nvPicPr>
          <p:cNvPr id="5" name="Obrázek 4"/>
          <p:cNvPicPr>
            <a:picLocks noChangeAspect="1"/>
          </p:cNvPicPr>
          <p:nvPr/>
        </p:nvPicPr>
        <p:blipFill rotWithShape="1">
          <a:blip r:embed="rId5">
            <a:lum contrast="20000"/>
          </a:blip>
          <a:srcRect l="48706" t="3074" r="31769" b="81303"/>
          <a:stretch/>
        </p:blipFill>
        <p:spPr>
          <a:xfrm>
            <a:off x="9645032" y="0"/>
            <a:ext cx="1327444" cy="1448976"/>
          </a:xfrm>
          <a:prstGeom prst="rect">
            <a:avLst/>
          </a:prstGeom>
        </p:spPr>
      </p:pic>
      <p:pic>
        <p:nvPicPr>
          <p:cNvPr id="7" name="Obrázek 6"/>
          <p:cNvPicPr>
            <a:picLocks noChangeAspect="1"/>
          </p:cNvPicPr>
          <p:nvPr/>
        </p:nvPicPr>
        <p:blipFill rotWithShape="1">
          <a:blip r:embed="rId5">
            <a:lum contrast="20000"/>
          </a:blip>
          <a:srcRect l="77575" t="2876" r="6986" b="81303"/>
          <a:stretch/>
        </p:blipFill>
        <p:spPr>
          <a:xfrm>
            <a:off x="11046372" y="-25854"/>
            <a:ext cx="1173505" cy="1544680"/>
          </a:xfrm>
          <a:prstGeom prst="rect">
            <a:avLst/>
          </a:prstGeom>
        </p:spPr>
      </p:pic>
      <p:pic>
        <p:nvPicPr>
          <p:cNvPr id="8" name="Obrázek 7"/>
          <p:cNvPicPr>
            <a:picLocks noChangeAspect="1"/>
          </p:cNvPicPr>
          <p:nvPr/>
        </p:nvPicPr>
        <p:blipFill rotWithShape="1">
          <a:blip r:embed="rId6">
            <a:lum bright="-20000" contrast="40000"/>
          </a:blip>
          <a:srcRect l="25492" t="2719" r="25009" b="54788"/>
          <a:stretch/>
        </p:blipFill>
        <p:spPr>
          <a:xfrm>
            <a:off x="9725075" y="3823432"/>
            <a:ext cx="2494802" cy="3047496"/>
          </a:xfrm>
          <a:prstGeom prst="rect">
            <a:avLst/>
          </a:prstGeom>
        </p:spPr>
      </p:pic>
      <p:pic>
        <p:nvPicPr>
          <p:cNvPr id="9" name="Obrázek 8"/>
          <p:cNvPicPr>
            <a:picLocks noChangeAspect="1"/>
          </p:cNvPicPr>
          <p:nvPr/>
        </p:nvPicPr>
        <p:blipFill rotWithShape="1">
          <a:blip r:embed="rId7">
            <a:lum bright="-20000" contrast="20000"/>
          </a:blip>
          <a:srcRect l="50140" b="10875"/>
          <a:stretch/>
        </p:blipFill>
        <p:spPr>
          <a:xfrm>
            <a:off x="10058528" y="1429428"/>
            <a:ext cx="1827896" cy="1448976"/>
          </a:xfrm>
          <a:prstGeom prst="rect">
            <a:avLst/>
          </a:prstGeom>
        </p:spPr>
      </p:pic>
      <p:sp>
        <p:nvSpPr>
          <p:cNvPr id="6" name="TextovéPole 5">
            <a:extLst>
              <a:ext uri="{FF2B5EF4-FFF2-40B4-BE49-F238E27FC236}">
                <a16:creationId xmlns:a16="http://schemas.microsoft.com/office/drawing/2014/main" id="{B7CDACD7-D645-492E-8EBD-BD16B9083AAE}"/>
              </a:ext>
            </a:extLst>
          </p:cNvPr>
          <p:cNvSpPr txBox="1"/>
          <p:nvPr/>
        </p:nvSpPr>
        <p:spPr>
          <a:xfrm>
            <a:off x="9692640" y="2891332"/>
            <a:ext cx="3343791" cy="861774"/>
          </a:xfrm>
          <a:prstGeom prst="rect">
            <a:avLst/>
          </a:prstGeom>
          <a:noFill/>
        </p:spPr>
        <p:txBody>
          <a:bodyPr wrap="square" rtlCol="0">
            <a:spAutoFit/>
          </a:bodyPr>
          <a:lstStyle/>
          <a:p>
            <a:r>
              <a:rPr lang="cs-CZ" sz="1600" b="1" dirty="0"/>
              <a:t>bronzová plaketa s rytinou </a:t>
            </a:r>
          </a:p>
          <a:p>
            <a:r>
              <a:rPr lang="cs-CZ" sz="1600" b="1" dirty="0"/>
              <a:t>ptáka (orla) a knihou – </a:t>
            </a:r>
          </a:p>
          <a:p>
            <a:r>
              <a:rPr lang="cs-CZ" sz="1600" b="1" dirty="0"/>
              <a:t>symbol sv. Jana Evang</a:t>
            </a:r>
            <a:r>
              <a:rPr lang="cs-CZ" dirty="0"/>
              <a:t>elisty </a:t>
            </a:r>
          </a:p>
        </p:txBody>
      </p:sp>
    </p:spTree>
    <p:extLst>
      <p:ext uri="{BB962C8B-B14F-4D97-AF65-F5344CB8AC3E}">
        <p14:creationId xmlns:p14="http://schemas.microsoft.com/office/powerpoint/2010/main" val="1433661836"/>
      </p:ext>
    </p:extLst>
  </p:cSld>
  <p:clrMapOvr>
    <a:masterClrMapping/>
  </p:clrMapOvr>
</p:sld>
</file>

<file path=ppt/theme/theme1.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714</TotalTime>
  <Words>5567</Words>
  <Application>Microsoft Office PowerPoint</Application>
  <PresentationFormat>Širokoúhlá obrazovka</PresentationFormat>
  <Paragraphs>577</Paragraphs>
  <Slides>45</Slides>
  <Notes>0</Notes>
  <HiddenSlides>0</HiddenSlides>
  <MMClips>0</MMClips>
  <ScaleCrop>false</ScaleCrop>
  <HeadingPairs>
    <vt:vector size="6" baseType="variant">
      <vt:variant>
        <vt:lpstr>Použitá písma</vt:lpstr>
      </vt:variant>
      <vt:variant>
        <vt:i4>4</vt:i4>
      </vt:variant>
      <vt:variant>
        <vt:lpstr>Motiv</vt:lpstr>
      </vt:variant>
      <vt:variant>
        <vt:i4>1</vt:i4>
      </vt:variant>
      <vt:variant>
        <vt:lpstr>Nadpisy snímků</vt:lpstr>
      </vt:variant>
      <vt:variant>
        <vt:i4>45</vt:i4>
      </vt:variant>
    </vt:vector>
  </HeadingPairs>
  <TitlesOfParts>
    <vt:vector size="50" baseType="lpstr">
      <vt:lpstr>Arial</vt:lpstr>
      <vt:lpstr>Calibri</vt:lpstr>
      <vt:lpstr>Calibri Light</vt:lpstr>
      <vt:lpstr>Times New Roman</vt:lpstr>
      <vt:lpstr>Motiv Office</vt:lpstr>
      <vt:lpstr>Metodologie archeologie středověku a novověku </vt:lpstr>
      <vt:lpstr>                                   Středověk</vt:lpstr>
      <vt:lpstr>Prezentace aplikace PowerPoint</vt:lpstr>
      <vt:lpstr>Prezentace aplikace PowerPoint</vt:lpstr>
      <vt:lpstr>Prezentace aplikace PowerPoint</vt:lpstr>
      <vt:lpstr>                  Vývoj archeologického bádání  </vt:lpstr>
      <vt:lpstr>Prezentace aplikace PowerPoint</vt:lpstr>
      <vt:lpstr>Prezentace aplikace PowerPoint</vt:lpstr>
      <vt:lpstr>Prezentace aplikace PowerPoint</vt:lpstr>
      <vt:lpstr>Komárovský poklad</vt:lpstr>
      <vt:lpstr>Prezentace aplikace PowerPoint</vt:lpstr>
      <vt:lpstr>Opavský hrad</vt:lpstr>
      <vt:lpstr>Prezentace aplikace PowerPoint</vt:lpstr>
      <vt:lpstr>                      Institucionární rozdělení  </vt:lpstr>
      <vt:lpstr>                     Archeologie středověku</vt:lpstr>
      <vt:lpstr>     Romantické osvícenectví – národní obrození                         konec 18. – 1. pol. 19. stol.</vt:lpstr>
      <vt:lpstr>                              Jan Erazim Vocel                                          (1803 – 1871)</vt:lpstr>
      <vt:lpstr>Prezentace aplikace PowerPoint</vt:lpstr>
      <vt:lpstr>                               Pozitivismus</vt:lpstr>
      <vt:lpstr>                                Gollova škola </vt:lpstr>
      <vt:lpstr>                       Pozitivistická archeologie                                      (1850 - 1890)</vt:lpstr>
      <vt:lpstr>Prezentace aplikace PowerPoint</vt:lpstr>
      <vt:lpstr>                    Karel Buchtela                                      (1864 – 1946)</vt:lpstr>
      <vt:lpstr>                                Pražský hrad</vt:lpstr>
      <vt:lpstr>        Jaroslav Böhm                    (1901 – 1962)</vt:lpstr>
      <vt:lpstr>Nacistická archeologie</vt:lpstr>
      <vt:lpstr>Prezentace aplikace PowerPoint</vt:lpstr>
      <vt:lpstr>                     Zdeněk Smetánka                                           (1931 – 2017)</vt:lpstr>
      <vt:lpstr>Prezentace aplikace PowerPoint</vt:lpstr>
      <vt:lpstr>                     Miroslav Richter                              1932 – 2011</vt:lpstr>
      <vt:lpstr>Prezentace aplikace PowerPoint</vt:lpstr>
      <vt:lpstr>                   Vztah archeologie a historie</vt:lpstr>
      <vt:lpstr>                                Panská sídla</vt:lpstr>
      <vt:lpstr>                                     Vesnice</vt:lpstr>
      <vt:lpstr>                                                    Města</vt:lpstr>
      <vt:lpstr>                        Christianizace, církev, kláštery, kostely</vt:lpstr>
      <vt:lpstr>                                    Paradigma</vt:lpstr>
      <vt:lpstr>                                    Paradigma</vt:lpstr>
      <vt:lpstr>                                                 Paradigma</vt:lpstr>
      <vt:lpstr>                     Archeologické paradigma</vt:lpstr>
      <vt:lpstr>                              Čas ve středověku</vt:lpstr>
      <vt:lpstr>Prezentace aplikace PowerPoint</vt:lpstr>
      <vt:lpstr>                     Čas „dlouhého trvání“                                   „longue durée“</vt:lpstr>
      <vt:lpstr>                                Měření času</vt:lpstr>
      <vt:lpstr>                                 Denní program mnichů: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Metodologie archeologie středověku a novověku </dc:title>
  <dc:creator>Markéta Tymonová</dc:creator>
  <cp:lastModifiedBy>tym0001</cp:lastModifiedBy>
  <cp:revision>35</cp:revision>
  <dcterms:created xsi:type="dcterms:W3CDTF">2022-10-04T13:48:04Z</dcterms:created>
  <dcterms:modified xsi:type="dcterms:W3CDTF">2025-10-04T10:27:20Z</dcterms:modified>
</cp:coreProperties>
</file>