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81" r:id="rId4"/>
    <p:sldId id="449" r:id="rId5"/>
    <p:sldId id="282" r:id="rId6"/>
    <p:sldId id="262" r:id="rId7"/>
    <p:sldId id="380" r:id="rId8"/>
    <p:sldId id="285" r:id="rId9"/>
    <p:sldId id="304" r:id="rId10"/>
    <p:sldId id="305" r:id="rId11"/>
    <p:sldId id="379" r:id="rId12"/>
    <p:sldId id="272" r:id="rId13"/>
    <p:sldId id="347" r:id="rId14"/>
    <p:sldId id="344" r:id="rId15"/>
    <p:sldId id="346" r:id="rId16"/>
    <p:sldId id="349" r:id="rId17"/>
    <p:sldId id="350" r:id="rId18"/>
    <p:sldId id="283" r:id="rId19"/>
    <p:sldId id="271" r:id="rId20"/>
    <p:sldId id="310" r:id="rId21"/>
    <p:sldId id="286" r:id="rId22"/>
    <p:sldId id="268" r:id="rId23"/>
    <p:sldId id="378" r:id="rId24"/>
    <p:sldId id="276" r:id="rId25"/>
    <p:sldId id="259" r:id="rId26"/>
    <p:sldId id="383" r:id="rId27"/>
    <p:sldId id="384" r:id="rId28"/>
    <p:sldId id="382" r:id="rId29"/>
    <p:sldId id="316" r:id="rId30"/>
    <p:sldId id="317" r:id="rId31"/>
    <p:sldId id="318" r:id="rId32"/>
    <p:sldId id="319" r:id="rId33"/>
    <p:sldId id="320" r:id="rId34"/>
    <p:sldId id="313" r:id="rId35"/>
    <p:sldId id="277" r:id="rId36"/>
    <p:sldId id="279" r:id="rId37"/>
    <p:sldId id="390" r:id="rId38"/>
    <p:sldId id="342" r:id="rId39"/>
    <p:sldId id="392" r:id="rId40"/>
    <p:sldId id="374" r:id="rId41"/>
    <p:sldId id="287" r:id="rId42"/>
    <p:sldId id="289" r:id="rId43"/>
    <p:sldId id="450" r:id="rId44"/>
    <p:sldId id="290" r:id="rId45"/>
    <p:sldId id="335" r:id="rId46"/>
    <p:sldId id="337" r:id="rId47"/>
    <p:sldId id="307" r:id="rId48"/>
    <p:sldId id="376" r:id="rId4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4D4DEE-8F12-F19C-A93B-861D1ED1019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7FF4E9F-ABE0-59D6-0B51-E4027FBB7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375671E-F4E5-8106-95F1-0B333B56C523}"/>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5" name="Zástupný symbol pro zápatí 4">
            <a:extLst>
              <a:ext uri="{FF2B5EF4-FFF2-40B4-BE49-F238E27FC236}">
                <a16:creationId xmlns:a16="http://schemas.microsoft.com/office/drawing/2014/main" id="{A11A1A7C-2202-C27B-327B-C54A778B704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937B1C7-14C6-CA64-ED69-F38C035A45C9}"/>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31675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713DBD-ED40-75D4-A754-6C89EA77D76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718DF92-CAA9-F6F0-C00B-9ABEBEC40CF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C99E761-7359-27B5-A4E0-C772BCF2A697}"/>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5" name="Zástupný symbol pro zápatí 4">
            <a:extLst>
              <a:ext uri="{FF2B5EF4-FFF2-40B4-BE49-F238E27FC236}">
                <a16:creationId xmlns:a16="http://schemas.microsoft.com/office/drawing/2014/main" id="{9A0EC2FD-AB0E-1503-EF77-D09BDBDFF4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227A851-1596-05EA-800B-87160FDBFE7C}"/>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46230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7FB3835-8E4E-7F69-A454-3EDE9D3BD4C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8402228-D5C5-732B-968C-E8A7C02009AB}"/>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25D68B8-6916-200E-2FBB-0D45A2E7A5A7}"/>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5" name="Zástupný symbol pro zápatí 4">
            <a:extLst>
              <a:ext uri="{FF2B5EF4-FFF2-40B4-BE49-F238E27FC236}">
                <a16:creationId xmlns:a16="http://schemas.microsoft.com/office/drawing/2014/main" id="{56B8D207-B2F3-06AE-19E4-30C5EAB3B2A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00DC28-3B89-9B38-00CB-03B0F93FDDA4}"/>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2380889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130EDC8D-60BA-3198-5B8F-DF46B9F66FC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8F168FD4-167F-2EBB-6EF8-59C8B19293B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9CDE6BBB-BBE0-5C6D-240C-3436EA922E0F}"/>
              </a:ext>
            </a:extLst>
          </p:cNvPr>
          <p:cNvSpPr>
            <a:spLocks noGrp="1" noChangeArrowheads="1"/>
          </p:cNvSpPr>
          <p:nvPr>
            <p:ph type="sldNum" sz="quarter" idx="12"/>
          </p:nvPr>
        </p:nvSpPr>
        <p:spPr>
          <a:ln/>
        </p:spPr>
        <p:txBody>
          <a:bodyPr/>
          <a:lstStyle>
            <a:lvl1pPr>
              <a:defRPr/>
            </a:lvl1pPr>
          </a:lstStyle>
          <a:p>
            <a:fld id="{B7B262D9-D9C9-4838-9F2F-AD3F443BF257}" type="slidenum">
              <a:rPr lang="cs-CZ" altLang="cs-CZ"/>
              <a:pPr/>
              <a:t>‹#›</a:t>
            </a:fld>
            <a:endParaRPr lang="cs-CZ" altLang="cs-CZ"/>
          </a:p>
        </p:txBody>
      </p:sp>
    </p:spTree>
    <p:extLst>
      <p:ext uri="{BB962C8B-B14F-4D97-AF65-F5344CB8AC3E}">
        <p14:creationId xmlns:p14="http://schemas.microsoft.com/office/powerpoint/2010/main" val="207020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668CD8-EBEC-553F-FDF4-6C65762E77B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467BF21-7153-937A-B531-0CF98FE10B8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3822BCB-25DA-4D3F-3A08-9D2498ED3FF8}"/>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5" name="Zástupný symbol pro zápatí 4">
            <a:extLst>
              <a:ext uri="{FF2B5EF4-FFF2-40B4-BE49-F238E27FC236}">
                <a16:creationId xmlns:a16="http://schemas.microsoft.com/office/drawing/2014/main" id="{3BCA41AA-521B-6D3C-ECF3-90887AF86CD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AEF0016-E0D0-2651-034F-A926EB87E3D5}"/>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400932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ED215C-517B-8E2F-C1E3-BC2537BEB65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D4A455A-1868-1C3D-94B7-CAF70BEE92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EDD46390-6859-2E01-21C5-DD13BB435640}"/>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5" name="Zástupný symbol pro zápatí 4">
            <a:extLst>
              <a:ext uri="{FF2B5EF4-FFF2-40B4-BE49-F238E27FC236}">
                <a16:creationId xmlns:a16="http://schemas.microsoft.com/office/drawing/2014/main" id="{DCDEDB4C-9AB2-7199-7093-D3AE6DE1F41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B0A5ACE-59ED-3BDB-850E-5EAC47CCD232}"/>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114018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8E5A06-79E4-20F7-7E51-3A55E68BF4F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8B8C5D6-889F-0C8D-CBE8-FD23305123D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627D03E-DFEA-9B11-DD31-6E31C39C4AF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3549B9C-39B2-F92E-F024-2B24D72DE05A}"/>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6" name="Zástupný symbol pro zápatí 5">
            <a:extLst>
              <a:ext uri="{FF2B5EF4-FFF2-40B4-BE49-F238E27FC236}">
                <a16:creationId xmlns:a16="http://schemas.microsoft.com/office/drawing/2014/main" id="{CA394C81-00BF-644B-E7BD-B5C54250488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1E74885-D452-5438-BE0F-10C1C69E5360}"/>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244345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CD3726-1790-C240-5E49-ABADED941A8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A9D75446-5993-DC74-7219-CA11CB8228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A484C41-3E2C-3DDD-133E-EF2EB3CA106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8086CDF9-4669-4F3D-3F86-FDFE452DA4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841491E-B7E6-1240-AB1C-D00F72AC658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8296266-75B8-E7F9-644E-10E4B3EE1A95}"/>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8" name="Zástupný symbol pro zápatí 7">
            <a:extLst>
              <a:ext uri="{FF2B5EF4-FFF2-40B4-BE49-F238E27FC236}">
                <a16:creationId xmlns:a16="http://schemas.microsoft.com/office/drawing/2014/main" id="{522BC015-DE80-347C-D2EF-426482F803E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0E2298F-BB97-BC55-232B-398388AC49D4}"/>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49998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1AC552-90FB-DB7A-FE5C-CDF8F678031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DB44D51-5AD1-9868-76B1-ACBF598ABC71}"/>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4" name="Zástupný symbol pro zápatí 3">
            <a:extLst>
              <a:ext uri="{FF2B5EF4-FFF2-40B4-BE49-F238E27FC236}">
                <a16:creationId xmlns:a16="http://schemas.microsoft.com/office/drawing/2014/main" id="{DB303ED0-5CFF-EE33-0A82-85CC1BE83D8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9143921-7F7B-5B56-1942-20A7E569742D}"/>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2474460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A7B0EC2-DAF8-7976-1B7C-8CF09C6D64CB}"/>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3" name="Zástupný symbol pro zápatí 2">
            <a:extLst>
              <a:ext uri="{FF2B5EF4-FFF2-40B4-BE49-F238E27FC236}">
                <a16:creationId xmlns:a16="http://schemas.microsoft.com/office/drawing/2014/main" id="{6FF5F78F-D825-F012-37C7-AECA65BD4BF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8EB038F-79D1-E535-2B2B-6E7FC9BCB099}"/>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111186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E8800A-2B23-2C07-FD18-F36AB64266C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3416F52-0457-29C0-1D11-04BD06108C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CD0DB30B-CC60-8F1E-D447-7F762FF83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0ADA1E3-FC62-89F3-C575-90C5867439BC}"/>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6" name="Zástupný symbol pro zápatí 5">
            <a:extLst>
              <a:ext uri="{FF2B5EF4-FFF2-40B4-BE49-F238E27FC236}">
                <a16:creationId xmlns:a16="http://schemas.microsoft.com/office/drawing/2014/main" id="{B152DB26-0B15-6977-FF9F-5EB2C9711B9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3FA8587-7CD8-7B08-C96F-1C58DFDFB95E}"/>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139406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1116E-747C-B07B-4849-09B3F49DB04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5D8AD97-47D6-6E60-478A-2556CE3B64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90075DA-0D10-7992-B2A3-C4DA60FDE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BC641DE-C995-333C-6687-6AAC2A8BBE0E}"/>
              </a:ext>
            </a:extLst>
          </p:cNvPr>
          <p:cNvSpPr>
            <a:spLocks noGrp="1"/>
          </p:cNvSpPr>
          <p:nvPr>
            <p:ph type="dt" sz="half" idx="10"/>
          </p:nvPr>
        </p:nvSpPr>
        <p:spPr/>
        <p:txBody>
          <a:bodyPr/>
          <a:lstStyle/>
          <a:p>
            <a:fld id="{9C1E2472-8983-4984-9EB3-3622CB1EAEAC}" type="datetimeFigureOut">
              <a:rPr lang="cs-CZ" smtClean="0"/>
              <a:t>04.10.2025</a:t>
            </a:fld>
            <a:endParaRPr lang="cs-CZ"/>
          </a:p>
        </p:txBody>
      </p:sp>
      <p:sp>
        <p:nvSpPr>
          <p:cNvPr id="6" name="Zástupný symbol pro zápatí 5">
            <a:extLst>
              <a:ext uri="{FF2B5EF4-FFF2-40B4-BE49-F238E27FC236}">
                <a16:creationId xmlns:a16="http://schemas.microsoft.com/office/drawing/2014/main" id="{FFF5B1E6-434C-D2C5-B255-671A243F58F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B16CE5-24F8-0DE4-0FE6-D2177CE1876C}"/>
              </a:ext>
            </a:extLst>
          </p:cNvPr>
          <p:cNvSpPr>
            <a:spLocks noGrp="1"/>
          </p:cNvSpPr>
          <p:nvPr>
            <p:ph type="sldNum" sz="quarter" idx="12"/>
          </p:nvPr>
        </p:nvSpPr>
        <p:spPr/>
        <p:txBody>
          <a:bodyPr/>
          <a:lstStyle/>
          <a:p>
            <a:fld id="{4C8BA6FF-8C4E-4002-AA5A-D553169C893A}" type="slidenum">
              <a:rPr lang="cs-CZ" smtClean="0"/>
              <a:t>‹#›</a:t>
            </a:fld>
            <a:endParaRPr lang="cs-CZ"/>
          </a:p>
        </p:txBody>
      </p:sp>
    </p:spTree>
    <p:extLst>
      <p:ext uri="{BB962C8B-B14F-4D97-AF65-F5344CB8AC3E}">
        <p14:creationId xmlns:p14="http://schemas.microsoft.com/office/powerpoint/2010/main" val="1906664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3D2F0D0-DA99-934F-FA0D-E90095308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A112DE9-291A-EED8-E69E-7557ED012E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E8703C9-998A-DE0B-EDAF-B6C8E77EC2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E2472-8983-4984-9EB3-3622CB1EAEAC}" type="datetimeFigureOut">
              <a:rPr lang="cs-CZ" smtClean="0"/>
              <a:t>04.10.2025</a:t>
            </a:fld>
            <a:endParaRPr lang="cs-CZ"/>
          </a:p>
        </p:txBody>
      </p:sp>
      <p:sp>
        <p:nvSpPr>
          <p:cNvPr id="5" name="Zástupný symbol pro zápatí 4">
            <a:extLst>
              <a:ext uri="{FF2B5EF4-FFF2-40B4-BE49-F238E27FC236}">
                <a16:creationId xmlns:a16="http://schemas.microsoft.com/office/drawing/2014/main" id="{0C313CAF-B673-0E4A-5F29-5A3375B60D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76875A8-0837-863E-32A0-BDB3510F65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A6FF-8C4E-4002-AA5A-D553169C893A}" type="slidenum">
              <a:rPr lang="cs-CZ" smtClean="0"/>
              <a:t>‹#›</a:t>
            </a:fld>
            <a:endParaRPr lang="cs-CZ"/>
          </a:p>
        </p:txBody>
      </p:sp>
    </p:spTree>
    <p:extLst>
      <p:ext uri="{BB962C8B-B14F-4D97-AF65-F5344CB8AC3E}">
        <p14:creationId xmlns:p14="http://schemas.microsoft.com/office/powerpoint/2010/main" val="2452564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658A12-44A4-5C1F-6C97-25F8D26D4E7F}"/>
              </a:ext>
            </a:extLst>
          </p:cNvPr>
          <p:cNvSpPr>
            <a:spLocks noGrp="1"/>
          </p:cNvSpPr>
          <p:nvPr>
            <p:ph type="ctrTitle"/>
          </p:nvPr>
        </p:nvSpPr>
        <p:spPr/>
        <p:txBody>
          <a:bodyPr/>
          <a:lstStyle/>
          <a:p>
            <a:r>
              <a:rPr lang="cs-CZ" sz="4400" dirty="0">
                <a:effectLst/>
                <a:latin typeface="Times New Roman" panose="02020603050405020304" pitchFamily="18" charset="0"/>
                <a:ea typeface="TimesNewRomanPSMT"/>
              </a:rPr>
              <a:t>Metodologie archeologie středověku a novověku</a:t>
            </a:r>
            <a:br>
              <a:rPr lang="cs-CZ" sz="1800" dirty="0">
                <a:effectLst/>
                <a:latin typeface="Times New Roman" panose="02020603050405020304" pitchFamily="18" charset="0"/>
                <a:ea typeface="Calibri" panose="020F0502020204030204" pitchFamily="34" charset="0"/>
              </a:rPr>
            </a:br>
            <a:r>
              <a:rPr lang="cs-CZ" sz="1800" dirty="0">
                <a:effectLst/>
                <a:latin typeface="Times New Roman" panose="02020603050405020304" pitchFamily="18" charset="0"/>
                <a:ea typeface="Calibri" panose="020F0502020204030204" pitchFamily="34" charset="0"/>
              </a:rPr>
              <a:t> </a:t>
            </a:r>
            <a:br>
              <a:rPr lang="cs-CZ" sz="1800" dirty="0">
                <a:effectLst/>
                <a:latin typeface="Times New Roman" panose="02020603050405020304" pitchFamily="18" charset="0"/>
                <a:ea typeface="Calibri" panose="020F0502020204030204" pitchFamily="34" charset="0"/>
              </a:rPr>
            </a:br>
            <a:endParaRPr lang="cs-CZ" dirty="0"/>
          </a:p>
        </p:txBody>
      </p:sp>
      <p:sp>
        <p:nvSpPr>
          <p:cNvPr id="3" name="Podnadpis 2">
            <a:extLst>
              <a:ext uri="{FF2B5EF4-FFF2-40B4-BE49-F238E27FC236}">
                <a16:creationId xmlns:a16="http://schemas.microsoft.com/office/drawing/2014/main" id="{99566AA6-BB35-184C-A294-9086B82FBFFA}"/>
              </a:ext>
            </a:extLst>
          </p:cNvPr>
          <p:cNvSpPr>
            <a:spLocks noGrp="1"/>
          </p:cNvSpPr>
          <p:nvPr>
            <p:ph type="subTitle" idx="1"/>
          </p:nvPr>
        </p:nvSpPr>
        <p:spPr/>
        <p:txBody>
          <a:bodyPr/>
          <a:lstStyle/>
          <a:p>
            <a:r>
              <a:rPr lang="cs-CZ" sz="3200" dirty="0">
                <a:effectLst/>
                <a:latin typeface="Times New Roman" panose="02020603050405020304" pitchFamily="18" charset="0"/>
                <a:ea typeface="Calibri" panose="020F0502020204030204" pitchFamily="34" charset="0"/>
              </a:rPr>
              <a:t>3. Archeologické prameny a jejich charakteristika, interdisciplinarita historické archeologie.</a:t>
            </a:r>
          </a:p>
          <a:p>
            <a:endParaRPr lang="cs-CZ" dirty="0"/>
          </a:p>
        </p:txBody>
      </p:sp>
    </p:spTree>
    <p:extLst>
      <p:ext uri="{BB962C8B-B14F-4D97-AF65-F5344CB8AC3E}">
        <p14:creationId xmlns:p14="http://schemas.microsoft.com/office/powerpoint/2010/main" val="3064363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57200" y="665164"/>
            <a:ext cx="11734800" cy="6192837"/>
          </a:xfrm>
        </p:spPr>
        <p:txBody>
          <a:bodyPr>
            <a:normAutofit/>
          </a:bodyPr>
          <a:lstStyle/>
          <a:p>
            <a:pPr marL="609600" indent="-609600"/>
            <a:r>
              <a:rPr lang="cs-CZ" altLang="cs-CZ" sz="1800" b="1" dirty="0">
                <a:solidFill>
                  <a:srgbClr val="0070C0"/>
                </a:solidFill>
              </a:rPr>
              <a:t>Památka místního významu  </a:t>
            </a:r>
            <a:r>
              <a:rPr lang="cs-CZ" altLang="cs-CZ" sz="1800" dirty="0">
                <a:solidFill>
                  <a:srgbClr val="9933FF"/>
                </a:solidFill>
              </a:rPr>
              <a:t>–</a:t>
            </a:r>
            <a:r>
              <a:rPr lang="cs-CZ" altLang="cs-CZ" sz="1800" b="1" dirty="0">
                <a:solidFill>
                  <a:srgbClr val="9933FF"/>
                </a:solidFill>
              </a:rPr>
              <a:t>  </a:t>
            </a:r>
            <a:r>
              <a:rPr lang="cs-CZ" altLang="cs-CZ" sz="1800" dirty="0"/>
              <a:t>je hmotný výsledek lidské činnosti, jehož hodnota je významná pro oblast, </a:t>
            </a:r>
          </a:p>
          <a:p>
            <a:pPr marL="0" indent="0">
              <a:buNone/>
            </a:pPr>
            <a:r>
              <a:rPr lang="cs-CZ" altLang="cs-CZ" sz="1800" dirty="0"/>
              <a:t>                                                                    v níž se nachází</a:t>
            </a:r>
          </a:p>
          <a:p>
            <a:pPr marL="609600" indent="-609600">
              <a:buNone/>
            </a:pPr>
            <a:endParaRPr lang="cs-CZ" altLang="cs-CZ" sz="1800" dirty="0">
              <a:solidFill>
                <a:srgbClr val="9933FF"/>
              </a:solidFill>
            </a:endParaRPr>
          </a:p>
          <a:p>
            <a:pPr marL="609600" indent="-609600"/>
            <a:r>
              <a:rPr lang="cs-CZ" altLang="cs-CZ" sz="1800" b="1" dirty="0">
                <a:solidFill>
                  <a:srgbClr val="0070C0"/>
                </a:solidFill>
              </a:rPr>
              <a:t>Archeologický nález  </a:t>
            </a:r>
            <a:r>
              <a:rPr lang="cs-CZ" altLang="cs-CZ" sz="1800" dirty="0"/>
              <a:t>– </a:t>
            </a:r>
            <a:r>
              <a:rPr lang="cs-CZ" altLang="cs-CZ" sz="1800" dirty="0">
                <a:solidFill>
                  <a:srgbClr val="9933FF"/>
                </a:solidFill>
              </a:rPr>
              <a:t> </a:t>
            </a:r>
            <a:r>
              <a:rPr lang="cs-CZ" altLang="cs-CZ" sz="1800" dirty="0"/>
              <a:t>je hmotný pozůstatek života a činnosti člověka, který je starší 70 let, neslouží již svému </a:t>
            </a:r>
          </a:p>
          <a:p>
            <a:pPr marL="0" indent="0">
              <a:buNone/>
            </a:pPr>
            <a:r>
              <a:rPr lang="cs-CZ" altLang="cs-CZ" sz="1800" dirty="0"/>
              <a:t>                                                      účelu a uchoval se mimo prostředí současného života v zemi, na jejím povrchu, pod </a:t>
            </a:r>
          </a:p>
          <a:p>
            <a:pPr marL="0" indent="0">
              <a:buNone/>
            </a:pPr>
            <a:r>
              <a:rPr lang="cs-CZ" altLang="cs-CZ" sz="1800" dirty="0"/>
              <a:t>                                                      vodou nebo v hmotě historické stavby</a:t>
            </a:r>
          </a:p>
          <a:p>
            <a:pPr marL="609600" indent="-609600">
              <a:buNone/>
            </a:pPr>
            <a:endParaRPr lang="cs-CZ" altLang="cs-CZ" sz="1800" dirty="0">
              <a:solidFill>
                <a:srgbClr val="9933FF"/>
              </a:solidFill>
            </a:endParaRPr>
          </a:p>
          <a:p>
            <a:pPr marL="609600" indent="-609600"/>
            <a:r>
              <a:rPr lang="cs-CZ" altLang="cs-CZ" sz="1800" b="1" dirty="0">
                <a:solidFill>
                  <a:srgbClr val="0070C0"/>
                </a:solidFill>
              </a:rPr>
              <a:t>Památka s mezinárodním statusem  </a:t>
            </a:r>
            <a:r>
              <a:rPr lang="cs-CZ" altLang="cs-CZ" sz="1800" dirty="0"/>
              <a:t>– </a:t>
            </a:r>
            <a:r>
              <a:rPr lang="cs-CZ" altLang="cs-CZ" sz="1800" b="1" dirty="0">
                <a:solidFill>
                  <a:srgbClr val="9933FF"/>
                </a:solidFill>
              </a:rPr>
              <a:t> </a:t>
            </a:r>
            <a:r>
              <a:rPr lang="cs-CZ" altLang="cs-CZ" sz="1800" dirty="0"/>
              <a:t>je taková součást památkového fondu, která požívá ochrany nebo evidence</a:t>
            </a:r>
          </a:p>
          <a:p>
            <a:pPr marL="0" indent="0">
              <a:buNone/>
            </a:pPr>
            <a:r>
              <a:rPr lang="cs-CZ" altLang="cs-CZ" sz="1800" dirty="0"/>
              <a:t>                                                                                   podle mezinárodní úmluvy, kterou je ČR v oblasti kulturního dědictví vázána </a:t>
            </a:r>
          </a:p>
          <a:p>
            <a:pPr marL="609600" indent="-609600">
              <a:buNone/>
            </a:pPr>
            <a:endParaRPr lang="cs-CZ" altLang="cs-CZ" sz="1800" dirty="0"/>
          </a:p>
          <a:p>
            <a:pPr marL="609600" indent="-609600"/>
            <a:r>
              <a:rPr lang="cs-CZ" altLang="cs-CZ" sz="1800" b="1" dirty="0">
                <a:solidFill>
                  <a:srgbClr val="0070C0"/>
                </a:solidFill>
              </a:rPr>
              <a:t>Historická kulturní krajina</a:t>
            </a:r>
            <a:r>
              <a:rPr lang="cs-CZ" altLang="cs-CZ" sz="1800" b="1" dirty="0">
                <a:solidFill>
                  <a:srgbClr val="9933FF"/>
                </a:solidFill>
              </a:rPr>
              <a:t>  </a:t>
            </a:r>
            <a:r>
              <a:rPr lang="cs-CZ" altLang="cs-CZ" sz="1800" dirty="0">
                <a:solidFill>
                  <a:srgbClr val="9933FF"/>
                </a:solidFill>
              </a:rPr>
              <a:t>–</a:t>
            </a:r>
            <a:r>
              <a:rPr lang="cs-CZ" altLang="cs-CZ" sz="1800" b="1" dirty="0">
                <a:solidFill>
                  <a:srgbClr val="9933FF"/>
                </a:solidFill>
              </a:rPr>
              <a:t> </a:t>
            </a:r>
            <a:r>
              <a:rPr lang="cs-CZ" altLang="cs-CZ" sz="1800" dirty="0">
                <a:solidFill>
                  <a:srgbClr val="9933FF"/>
                </a:solidFill>
              </a:rPr>
              <a:t> </a:t>
            </a:r>
            <a:r>
              <a:rPr lang="cs-CZ" altLang="cs-CZ" sz="1800" dirty="0"/>
              <a:t>je území jako celek představující kombinované dílo přírody a člověka, </a:t>
            </a:r>
          </a:p>
          <a:p>
            <a:pPr marL="0" indent="0">
              <a:buNone/>
            </a:pPr>
            <a:r>
              <a:rPr lang="cs-CZ" altLang="cs-CZ" sz="1800" dirty="0"/>
              <a:t>                                                                     vzniklé a utvářené cílevědomou lidskou činností za účelem kulturní, </a:t>
            </a:r>
          </a:p>
          <a:p>
            <a:pPr marL="0" indent="0">
              <a:buNone/>
            </a:pPr>
            <a:r>
              <a:rPr lang="cs-CZ" altLang="cs-CZ" sz="1800" dirty="0"/>
              <a:t>                                                                     estetické nebo hospodářské kultivace prostředí, dokládající vývoj </a:t>
            </a:r>
          </a:p>
          <a:p>
            <a:pPr marL="0" indent="0">
              <a:buNone/>
            </a:pPr>
            <a:r>
              <a:rPr lang="cs-CZ" altLang="cs-CZ" sz="1800" dirty="0"/>
              <a:t>                                                                     společnosti a lidských sídel v průběhu staletí, případně krajinný celek </a:t>
            </a:r>
          </a:p>
          <a:p>
            <a:pPr marL="0" indent="0">
              <a:buNone/>
            </a:pPr>
            <a:r>
              <a:rPr lang="cs-CZ" altLang="cs-CZ" sz="1800" dirty="0"/>
              <a:t>                                                                     historicky související s kulturním vědomím společnosti a její historií. </a:t>
            </a:r>
          </a:p>
        </p:txBody>
      </p:sp>
    </p:spTree>
    <p:extLst>
      <p:ext uri="{BB962C8B-B14F-4D97-AF65-F5344CB8AC3E}">
        <p14:creationId xmlns:p14="http://schemas.microsoft.com/office/powerpoint/2010/main" val="241848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mpule P1092">
            <a:extLst>
              <a:ext uri="{FF2B5EF4-FFF2-40B4-BE49-F238E27FC236}">
                <a16:creationId xmlns:a16="http://schemas.microsoft.com/office/drawing/2014/main" id="{9D91FA92-6DAF-1DA3-195A-CAE70280358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5084"/>
          <a:stretch>
            <a:fillRect/>
          </a:stretch>
        </p:blipFill>
        <p:spPr>
          <a:xfrm>
            <a:off x="7680326" y="1844675"/>
            <a:ext cx="2697163" cy="34178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descr="nákončí M 550">
            <a:extLst>
              <a:ext uri="{FF2B5EF4-FFF2-40B4-BE49-F238E27FC236}">
                <a16:creationId xmlns:a16="http://schemas.microsoft.com/office/drawing/2014/main" id="{F7F6EAEA-3B67-91C1-0990-51CB7400B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90" r="3015"/>
          <a:stretch>
            <a:fillRect/>
          </a:stretch>
        </p:blipFill>
        <p:spPr bwMode="auto">
          <a:xfrm>
            <a:off x="1919289" y="1916113"/>
            <a:ext cx="2663825"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figurka M643">
            <a:extLst>
              <a:ext uri="{FF2B5EF4-FFF2-40B4-BE49-F238E27FC236}">
                <a16:creationId xmlns:a16="http://schemas.microsoft.com/office/drawing/2014/main" id="{4D491B3C-28C6-101B-45AB-3EABB548B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91" t="2396" r="4073" b="5377"/>
          <a:stretch>
            <a:fillRect/>
          </a:stretch>
        </p:blipFill>
        <p:spPr bwMode="auto">
          <a:xfrm>
            <a:off x="4727576" y="2492375"/>
            <a:ext cx="26638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a:extLst>
              <a:ext uri="{FF2B5EF4-FFF2-40B4-BE49-F238E27FC236}">
                <a16:creationId xmlns:a16="http://schemas.microsoft.com/office/drawing/2014/main" id="{29E3F8EE-863F-79DD-8F86-B11D0900F502}"/>
              </a:ext>
            </a:extLst>
          </p:cNvPr>
          <p:cNvSpPr>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b="1">
                <a:solidFill>
                  <a:srgbClr val="FF0000"/>
                </a:solidFill>
              </a:rPr>
              <a:t>Movité archeologické památky</a:t>
            </a:r>
          </a:p>
        </p:txBody>
      </p:sp>
      <p:sp>
        <p:nvSpPr>
          <p:cNvPr id="11270" name="Text Box 6">
            <a:extLst>
              <a:ext uri="{FF2B5EF4-FFF2-40B4-BE49-F238E27FC236}">
                <a16:creationId xmlns:a16="http://schemas.microsoft.com/office/drawing/2014/main" id="{06F1879E-64C5-846E-F2DC-1BD1E2013C79}"/>
              </a:ext>
            </a:extLst>
          </p:cNvPr>
          <p:cNvSpPr txBox="1">
            <a:spLocks noChangeArrowheads="1"/>
          </p:cNvSpPr>
          <p:nvPr/>
        </p:nvSpPr>
        <p:spPr bwMode="auto">
          <a:xfrm>
            <a:off x="7442200" y="5445125"/>
            <a:ext cx="322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a:t>Menasova</a:t>
            </a:r>
            <a:r>
              <a:rPr lang="cs-CZ" altLang="cs-CZ" sz="1400"/>
              <a:t> </a:t>
            </a:r>
            <a:r>
              <a:rPr lang="cs-CZ" altLang="cs-CZ" sz="1400" b="1"/>
              <a:t>ampule z hradu Rychleby</a:t>
            </a:r>
          </a:p>
        </p:txBody>
      </p:sp>
      <p:sp>
        <p:nvSpPr>
          <p:cNvPr id="11271" name="Text Box 7">
            <a:extLst>
              <a:ext uri="{FF2B5EF4-FFF2-40B4-BE49-F238E27FC236}">
                <a16:creationId xmlns:a16="http://schemas.microsoft.com/office/drawing/2014/main" id="{5F37D976-12D0-830E-9C25-08D61FB005F5}"/>
              </a:ext>
            </a:extLst>
          </p:cNvPr>
          <p:cNvSpPr txBox="1">
            <a:spLocks noChangeArrowheads="1"/>
          </p:cNvSpPr>
          <p:nvPr/>
        </p:nvSpPr>
        <p:spPr bwMode="auto">
          <a:xfrm>
            <a:off x="4727575" y="6021388"/>
            <a:ext cx="2763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a:t>Šachová figurka z hradu Cvilín</a:t>
            </a:r>
          </a:p>
        </p:txBody>
      </p:sp>
      <p:sp>
        <p:nvSpPr>
          <p:cNvPr id="11272" name="Text Box 8">
            <a:extLst>
              <a:ext uri="{FF2B5EF4-FFF2-40B4-BE49-F238E27FC236}">
                <a16:creationId xmlns:a16="http://schemas.microsoft.com/office/drawing/2014/main" id="{A60E8573-CEB4-B257-3B19-9C1593F3F585}"/>
              </a:ext>
            </a:extLst>
          </p:cNvPr>
          <p:cNvSpPr txBox="1">
            <a:spLocks noChangeArrowheads="1"/>
          </p:cNvSpPr>
          <p:nvPr/>
        </p:nvSpPr>
        <p:spPr bwMode="auto">
          <a:xfrm>
            <a:off x="1919288" y="5589588"/>
            <a:ext cx="24876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a:t>Nákončí opasku z Vartnova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36895" y="0"/>
            <a:ext cx="8229600" cy="1143000"/>
          </a:xfrm>
        </p:spPr>
        <p:txBody>
          <a:bodyPr/>
          <a:lstStyle/>
          <a:p>
            <a:r>
              <a:rPr lang="cs-CZ" altLang="cs-CZ" sz="3200" b="1" dirty="0"/>
              <a:t>                   </a:t>
            </a:r>
            <a:r>
              <a:rPr lang="cs-CZ" altLang="cs-CZ" sz="3200" b="1" dirty="0">
                <a:solidFill>
                  <a:srgbClr val="FF0000"/>
                </a:solidFill>
              </a:rPr>
              <a:t>Movité archeologické nálezy</a:t>
            </a:r>
          </a:p>
        </p:txBody>
      </p:sp>
      <p:sp>
        <p:nvSpPr>
          <p:cNvPr id="40963" name="Rectangle 3"/>
          <p:cNvSpPr>
            <a:spLocks noGrp="1" noChangeArrowheads="1"/>
          </p:cNvSpPr>
          <p:nvPr>
            <p:ph type="body" idx="1"/>
          </p:nvPr>
        </p:nvSpPr>
        <p:spPr>
          <a:xfrm>
            <a:off x="554183" y="1143000"/>
            <a:ext cx="11637818" cy="5714999"/>
          </a:xfrm>
        </p:spPr>
        <p:txBody>
          <a:bodyPr>
            <a:normAutofit/>
          </a:bodyPr>
          <a:lstStyle/>
          <a:p>
            <a:pPr>
              <a:lnSpc>
                <a:spcPct val="80000"/>
              </a:lnSpc>
              <a:buFontTx/>
              <a:buNone/>
            </a:pPr>
            <a:r>
              <a:rPr lang="cs-CZ" altLang="cs-CZ" sz="2000" b="1" dirty="0"/>
              <a:t>Definuje důvodová zpráva k zákonu č. 20/1987 Sb. o státní památkové péči. jako: </a:t>
            </a:r>
          </a:p>
          <a:p>
            <a:pPr>
              <a:lnSpc>
                <a:spcPct val="80000"/>
              </a:lnSpc>
              <a:buFontTx/>
              <a:buNone/>
            </a:pPr>
            <a:endParaRPr lang="cs-CZ" altLang="cs-CZ" sz="2000" b="1" dirty="0"/>
          </a:p>
          <a:p>
            <a:pPr>
              <a:lnSpc>
                <a:spcPct val="80000"/>
              </a:lnSpc>
            </a:pPr>
            <a:r>
              <a:rPr lang="cs-CZ" altLang="cs-CZ" sz="1800" dirty="0"/>
              <a:t>nástroje, zbraně, ozdoby a předměty denní potřeby z různých hmot organických a neorganických, jako z hlíny,</a:t>
            </a:r>
          </a:p>
          <a:p>
            <a:pPr marL="0" indent="0">
              <a:lnSpc>
                <a:spcPct val="80000"/>
              </a:lnSpc>
              <a:buNone/>
            </a:pPr>
            <a:r>
              <a:rPr lang="cs-CZ" altLang="cs-CZ" sz="1800" dirty="0"/>
              <a:t>     kamene, kovu, kostí, parohu, skla, jantaru, dřeva, kůže apod. nebo jejich zbytky uchované jednotlivě nebo </a:t>
            </a:r>
          </a:p>
          <a:p>
            <a:pPr marL="0" indent="0">
              <a:lnSpc>
                <a:spcPct val="80000"/>
              </a:lnSpc>
              <a:buNone/>
            </a:pPr>
            <a:r>
              <a:rPr lang="cs-CZ" altLang="cs-CZ" sz="1800" dirty="0"/>
              <a:t>     v souborech (např. hromadné nálezy) </a:t>
            </a:r>
          </a:p>
          <a:p>
            <a:pPr>
              <a:lnSpc>
                <a:spcPct val="80000"/>
              </a:lnSpc>
              <a:buFontTx/>
              <a:buNone/>
            </a:pPr>
            <a:endParaRPr lang="cs-CZ" altLang="cs-CZ" sz="1800" dirty="0"/>
          </a:p>
          <a:p>
            <a:pPr>
              <a:lnSpc>
                <a:spcPct val="80000"/>
              </a:lnSpc>
            </a:pPr>
            <a:r>
              <a:rPr lang="cs-CZ" altLang="cs-CZ" sz="1800" dirty="0"/>
              <a:t>nádoby z hlíny, kovu, skla a jejich zlomky</a:t>
            </a:r>
          </a:p>
          <a:p>
            <a:pPr>
              <a:lnSpc>
                <a:spcPct val="80000"/>
              </a:lnSpc>
              <a:buFontTx/>
              <a:buNone/>
            </a:pPr>
            <a:endParaRPr lang="cs-CZ" altLang="cs-CZ" sz="1800" dirty="0"/>
          </a:p>
          <a:p>
            <a:pPr>
              <a:lnSpc>
                <a:spcPct val="80000"/>
              </a:lnSpc>
            </a:pPr>
            <a:r>
              <a:rPr lang="cs-CZ" altLang="cs-CZ" sz="1800" dirty="0"/>
              <a:t>cihly, kachle, dlaždice, mazanice a jiné části stavebních děl </a:t>
            </a:r>
          </a:p>
          <a:p>
            <a:pPr>
              <a:lnSpc>
                <a:spcPct val="80000"/>
              </a:lnSpc>
              <a:buFontTx/>
              <a:buNone/>
            </a:pPr>
            <a:endParaRPr lang="cs-CZ" altLang="cs-CZ" sz="1800" dirty="0"/>
          </a:p>
          <a:p>
            <a:pPr>
              <a:lnSpc>
                <a:spcPct val="80000"/>
              </a:lnSpc>
            </a:pPr>
            <a:r>
              <a:rPr lang="cs-CZ" altLang="cs-CZ" sz="1800" dirty="0"/>
              <a:t>mince a jiné formy platidel (hřivny, mušle apod.)</a:t>
            </a:r>
          </a:p>
          <a:p>
            <a:pPr>
              <a:lnSpc>
                <a:spcPct val="80000"/>
              </a:lnSpc>
              <a:buFontTx/>
              <a:buNone/>
            </a:pPr>
            <a:endParaRPr lang="cs-CZ" altLang="cs-CZ" sz="1800" dirty="0"/>
          </a:p>
          <a:p>
            <a:pPr>
              <a:lnSpc>
                <a:spcPct val="80000"/>
              </a:lnSpc>
            </a:pPr>
            <a:r>
              <a:rPr lang="cs-CZ" altLang="cs-CZ" sz="1800" dirty="0"/>
              <a:t>plastiky, kultovní předměty, náhrobní kameny apod.</a:t>
            </a:r>
          </a:p>
          <a:p>
            <a:pPr>
              <a:lnSpc>
                <a:spcPct val="80000"/>
              </a:lnSpc>
            </a:pPr>
            <a:endParaRPr lang="cs-CZ" altLang="cs-CZ" sz="1800" dirty="0"/>
          </a:p>
          <a:p>
            <a:pPr>
              <a:lnSpc>
                <a:spcPct val="80000"/>
              </a:lnSpc>
            </a:pPr>
            <a:r>
              <a:rPr lang="cs-CZ" altLang="cs-CZ" sz="1800" dirty="0"/>
              <a:t>kostrové pozůstatky člověka, kosti zvířat související s činností člověka (lov, chov), člověkem nahromaděné nebo upravené </a:t>
            </a:r>
          </a:p>
        </p:txBody>
      </p:sp>
    </p:spTree>
    <p:extLst>
      <p:ext uri="{BB962C8B-B14F-4D97-AF65-F5344CB8AC3E}">
        <p14:creationId xmlns:p14="http://schemas.microsoft.com/office/powerpoint/2010/main" val="84423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3504B16E-DA66-35CC-4FAC-3A3C53066BF0}"/>
              </a:ext>
            </a:extLst>
          </p:cNvPr>
          <p:cNvSpPr>
            <a:spLocks noGrp="1" noChangeArrowheads="1"/>
          </p:cNvSpPr>
          <p:nvPr>
            <p:ph type="title"/>
          </p:nvPr>
        </p:nvSpPr>
        <p:spPr/>
        <p:txBody>
          <a:bodyPr/>
          <a:lstStyle/>
          <a:p>
            <a:r>
              <a:rPr lang="cs-CZ" altLang="cs-CZ" sz="3200" b="1" dirty="0">
                <a:solidFill>
                  <a:srgbClr val="FF0000"/>
                </a:solidFill>
              </a:rPr>
              <a:t>                                 Archeologické transformace</a:t>
            </a:r>
            <a:br>
              <a:rPr lang="cs-CZ" altLang="cs-CZ" sz="3200" b="1" dirty="0">
                <a:solidFill>
                  <a:srgbClr val="FF0000"/>
                </a:solidFill>
              </a:rPr>
            </a:br>
            <a:endParaRPr lang="cs-CZ" altLang="cs-CZ" sz="3200" dirty="0"/>
          </a:p>
        </p:txBody>
      </p:sp>
      <p:sp>
        <p:nvSpPr>
          <p:cNvPr id="3" name="Zástupný symbol pro obsah 2">
            <a:extLst>
              <a:ext uri="{FF2B5EF4-FFF2-40B4-BE49-F238E27FC236}">
                <a16:creationId xmlns:a16="http://schemas.microsoft.com/office/drawing/2014/main" id="{2D5847D5-770D-2AFF-F3DD-D71E39A1B58B}"/>
              </a:ext>
            </a:extLst>
          </p:cNvPr>
          <p:cNvSpPr>
            <a:spLocks noGrp="1"/>
          </p:cNvSpPr>
          <p:nvPr>
            <p:ph idx="1"/>
          </p:nvPr>
        </p:nvSpPr>
        <p:spPr>
          <a:xfrm>
            <a:off x="1397285" y="1417637"/>
            <a:ext cx="9270715" cy="5075237"/>
          </a:xfrm>
        </p:spPr>
        <p:txBody>
          <a:bodyPr/>
          <a:lstStyle/>
          <a:p>
            <a:pPr eaLnBrk="1" hangingPunct="1">
              <a:lnSpc>
                <a:spcPct val="80000"/>
              </a:lnSpc>
              <a:defRPr/>
            </a:pPr>
            <a:endParaRPr lang="cs-CZ" altLang="cs-CZ" sz="2000" b="1" dirty="0">
              <a:solidFill>
                <a:srgbClr val="FF0000"/>
              </a:solidFill>
            </a:endParaRPr>
          </a:p>
          <a:p>
            <a:pPr marL="0" indent="0">
              <a:buNone/>
              <a:defRPr/>
            </a:pPr>
            <a:r>
              <a:rPr lang="cs-CZ" altLang="cs-CZ" sz="1800" b="1" dirty="0"/>
              <a:t>      </a:t>
            </a:r>
            <a:r>
              <a:rPr lang="cs-CZ" altLang="cs-CZ" sz="2000" b="1" dirty="0">
                <a:solidFill>
                  <a:srgbClr val="FF0000"/>
                </a:solidFill>
              </a:rPr>
              <a:t>1)  Formační zánikové procesy (kvalitativní):</a:t>
            </a:r>
          </a:p>
          <a:p>
            <a:pPr marL="0" indent="0">
              <a:buNone/>
              <a:defRPr/>
            </a:pPr>
            <a:endParaRPr lang="cs-CZ" altLang="cs-CZ" sz="2000" b="1" dirty="0"/>
          </a:p>
          <a:p>
            <a:pPr eaLnBrk="1" hangingPunct="1">
              <a:lnSpc>
                <a:spcPct val="90000"/>
              </a:lnSpc>
              <a:buFontTx/>
              <a:buNone/>
              <a:defRPr/>
            </a:pPr>
            <a:r>
              <a:rPr lang="cs-CZ" altLang="cs-CZ" sz="2000" dirty="0"/>
              <a:t>            –  </a:t>
            </a:r>
            <a:r>
              <a:rPr lang="cs-CZ" altLang="cs-CZ" sz="2000" b="1" dirty="0" err="1"/>
              <a:t>archeologizace</a:t>
            </a:r>
            <a:r>
              <a:rPr lang="cs-CZ" altLang="cs-CZ" sz="2000" b="1" dirty="0"/>
              <a:t>:</a:t>
            </a:r>
            <a:r>
              <a:rPr lang="cs-CZ" altLang="cs-CZ" sz="2000" dirty="0"/>
              <a:t>  přeměna artefaktu v archeologický pramen </a:t>
            </a:r>
          </a:p>
          <a:p>
            <a:pPr eaLnBrk="1" hangingPunct="1">
              <a:lnSpc>
                <a:spcPct val="90000"/>
              </a:lnSpc>
              <a:buFontTx/>
              <a:buNone/>
              <a:defRPr/>
            </a:pPr>
            <a:r>
              <a:rPr lang="cs-CZ" altLang="cs-CZ" sz="2000" dirty="0"/>
              <a:t>            –  vyřazení ze živé kultury vlivem poškození, opotřebení nebo zničení </a:t>
            </a:r>
          </a:p>
          <a:p>
            <a:pPr eaLnBrk="1" hangingPunct="1">
              <a:lnSpc>
                <a:spcPct val="90000"/>
              </a:lnSpc>
              <a:buFontTx/>
              <a:buNone/>
              <a:defRPr/>
            </a:pPr>
            <a:endParaRPr lang="cs-CZ" altLang="cs-CZ" sz="2000" dirty="0"/>
          </a:p>
          <a:p>
            <a:pPr eaLnBrk="1" hangingPunct="1">
              <a:lnSpc>
                <a:spcPct val="90000"/>
              </a:lnSpc>
              <a:buFontTx/>
              <a:buNone/>
              <a:defRPr/>
            </a:pPr>
            <a:endParaRPr lang="cs-CZ" altLang="cs-CZ" sz="2000" dirty="0"/>
          </a:p>
          <a:p>
            <a:pPr marL="0" indent="0">
              <a:buNone/>
              <a:defRPr/>
            </a:pPr>
            <a:r>
              <a:rPr lang="cs-CZ" altLang="cs-CZ" sz="2000" b="1" dirty="0"/>
              <a:t>      </a:t>
            </a:r>
            <a:r>
              <a:rPr lang="cs-CZ" altLang="cs-CZ" sz="2000" b="1" dirty="0">
                <a:solidFill>
                  <a:srgbClr val="FF0000"/>
                </a:solidFill>
              </a:rPr>
              <a:t>2)  </a:t>
            </a:r>
            <a:r>
              <a:rPr lang="cs-CZ" altLang="cs-CZ" sz="2000" b="1" dirty="0" err="1">
                <a:solidFill>
                  <a:srgbClr val="FF0000"/>
                </a:solidFill>
              </a:rPr>
              <a:t>Postdepoziční</a:t>
            </a:r>
            <a:r>
              <a:rPr lang="cs-CZ" altLang="cs-CZ" sz="2000" b="1" dirty="0">
                <a:solidFill>
                  <a:srgbClr val="FF0000"/>
                </a:solidFill>
              </a:rPr>
              <a:t> změny (kvantitativní):</a:t>
            </a:r>
          </a:p>
          <a:p>
            <a:pPr marL="0" indent="0">
              <a:buNone/>
              <a:defRPr/>
            </a:pPr>
            <a:endParaRPr lang="cs-CZ" altLang="cs-CZ" sz="2000" b="1" dirty="0">
              <a:solidFill>
                <a:srgbClr val="FF0000"/>
              </a:solidFill>
            </a:endParaRPr>
          </a:p>
          <a:p>
            <a:pPr eaLnBrk="1" hangingPunct="1">
              <a:lnSpc>
                <a:spcPct val="90000"/>
              </a:lnSpc>
              <a:buFontTx/>
              <a:buNone/>
              <a:defRPr/>
            </a:pPr>
            <a:r>
              <a:rPr lang="cs-CZ" altLang="cs-CZ" sz="2000" dirty="0"/>
              <a:t>             –   fragmentace (redukce)</a:t>
            </a:r>
          </a:p>
          <a:p>
            <a:pPr eaLnBrk="1" hangingPunct="1">
              <a:lnSpc>
                <a:spcPct val="90000"/>
              </a:lnSpc>
              <a:buFontTx/>
              <a:buNone/>
              <a:defRPr/>
            </a:pPr>
            <a:r>
              <a:rPr lang="cs-CZ" altLang="cs-CZ" sz="2000" dirty="0"/>
              <a:t>             –   změna polohy  (vliv </a:t>
            </a:r>
            <a:r>
              <a:rPr lang="cs-CZ" altLang="cs-CZ" sz="2000" dirty="0" err="1"/>
              <a:t>bioprocesů</a:t>
            </a:r>
            <a:r>
              <a:rPr lang="cs-CZ" altLang="cs-CZ" sz="2000" dirty="0"/>
              <a:t>, klimatu aj.)</a:t>
            </a:r>
          </a:p>
          <a:p>
            <a:pPr eaLnBrk="1" hangingPunct="1">
              <a:lnSpc>
                <a:spcPct val="90000"/>
              </a:lnSpc>
              <a:buFontTx/>
              <a:buNone/>
              <a:defRPr/>
            </a:pPr>
            <a:r>
              <a:rPr lang="cs-CZ" altLang="cs-CZ" sz="2000" dirty="0"/>
              <a:t>             –   rozpad materiálu:  fyzikální, chemické a biologické činitele </a:t>
            </a:r>
          </a:p>
          <a:p>
            <a:pPr>
              <a:defRPr/>
            </a:pPr>
            <a:endParaRPr lang="cs-CZ"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9FF05360-7B52-E373-30DC-1D1DE12FE639}"/>
              </a:ext>
            </a:extLst>
          </p:cNvPr>
          <p:cNvSpPr>
            <a:spLocks noGrp="1" noChangeArrowheads="1"/>
          </p:cNvSpPr>
          <p:nvPr>
            <p:ph type="title"/>
          </p:nvPr>
        </p:nvSpPr>
        <p:spPr>
          <a:xfrm>
            <a:off x="2057400" y="6350"/>
            <a:ext cx="8229600" cy="1143000"/>
          </a:xfrm>
        </p:spPr>
        <p:txBody>
          <a:bodyPr/>
          <a:lstStyle/>
          <a:p>
            <a:r>
              <a:rPr lang="cs-CZ" altLang="cs-CZ" sz="3200" b="1" dirty="0">
                <a:solidFill>
                  <a:srgbClr val="FF0000"/>
                </a:solidFill>
              </a:rPr>
              <a:t>                    Formační zánikové procesy</a:t>
            </a:r>
          </a:p>
        </p:txBody>
      </p:sp>
      <p:sp>
        <p:nvSpPr>
          <p:cNvPr id="8195" name="Zástupný symbol pro obsah 2">
            <a:extLst>
              <a:ext uri="{FF2B5EF4-FFF2-40B4-BE49-F238E27FC236}">
                <a16:creationId xmlns:a16="http://schemas.microsoft.com/office/drawing/2014/main" id="{6FB23F8A-F886-818F-CD04-4BA6C717F827}"/>
              </a:ext>
            </a:extLst>
          </p:cNvPr>
          <p:cNvSpPr>
            <a:spLocks noGrp="1"/>
          </p:cNvSpPr>
          <p:nvPr>
            <p:ph idx="1"/>
          </p:nvPr>
        </p:nvSpPr>
        <p:spPr>
          <a:xfrm>
            <a:off x="996593" y="990600"/>
            <a:ext cx="11065268" cy="5715000"/>
          </a:xfrm>
        </p:spPr>
        <p:txBody>
          <a:bodyPr/>
          <a:lstStyle/>
          <a:p>
            <a:pPr>
              <a:defRPr/>
            </a:pPr>
            <a:r>
              <a:rPr lang="cs-CZ" altLang="cs-CZ" sz="1800" b="1" dirty="0"/>
              <a:t>Michael Brian </a:t>
            </a:r>
            <a:r>
              <a:rPr lang="cs-CZ" altLang="cs-CZ" sz="1800" b="1" dirty="0" err="1"/>
              <a:t>Schiffer</a:t>
            </a:r>
            <a:r>
              <a:rPr lang="cs-CZ" altLang="cs-CZ" sz="1800" b="1" dirty="0"/>
              <a:t>  </a:t>
            </a:r>
            <a:r>
              <a:rPr lang="cs-CZ" altLang="cs-CZ" sz="1800" dirty="0"/>
              <a:t>–  definoval jako proces přechodu ze živé kultury do mrtvé kultury (</a:t>
            </a:r>
            <a:r>
              <a:rPr lang="cs-CZ" altLang="cs-CZ" sz="1800" dirty="0" err="1"/>
              <a:t>archeologizace</a:t>
            </a:r>
            <a:r>
              <a:rPr lang="cs-CZ" altLang="cs-CZ" sz="1800" dirty="0"/>
              <a:t>)</a:t>
            </a:r>
          </a:p>
          <a:p>
            <a:pPr>
              <a:defRPr/>
            </a:pPr>
            <a:endParaRPr lang="cs-CZ" altLang="cs-CZ" sz="1800" dirty="0"/>
          </a:p>
          <a:p>
            <a:pPr>
              <a:defRPr/>
            </a:pPr>
            <a:r>
              <a:rPr lang="cs-CZ" altLang="cs-CZ" sz="1800" b="1" dirty="0"/>
              <a:t>C-transformace</a:t>
            </a:r>
            <a:r>
              <a:rPr lang="cs-CZ" altLang="cs-CZ" sz="1800" dirty="0"/>
              <a:t> (</a:t>
            </a:r>
            <a:r>
              <a:rPr lang="cs-CZ" altLang="cs-CZ" sz="1800" dirty="0" err="1"/>
              <a:t>culture</a:t>
            </a:r>
            <a:r>
              <a:rPr lang="cs-CZ" altLang="cs-CZ" sz="1800" dirty="0"/>
              <a:t> </a:t>
            </a:r>
            <a:r>
              <a:rPr lang="cs-CZ" altLang="cs-CZ" sz="1800" dirty="0" err="1"/>
              <a:t>transformations</a:t>
            </a:r>
            <a:r>
              <a:rPr lang="cs-CZ" altLang="cs-CZ" sz="1800" dirty="0"/>
              <a:t>)  –   změny způsobené činností lidí </a:t>
            </a:r>
          </a:p>
          <a:p>
            <a:pPr marL="0" indent="0">
              <a:buNone/>
              <a:defRPr/>
            </a:pPr>
            <a:r>
              <a:rPr lang="cs-CZ" altLang="cs-CZ" sz="1800" dirty="0"/>
              <a:t>                                                                                –  zacházení s předměty (např. s odpadem)</a:t>
            </a:r>
          </a:p>
          <a:p>
            <a:pPr>
              <a:defRPr/>
            </a:pPr>
            <a:endParaRPr lang="cs-CZ" altLang="cs-CZ" sz="1800" dirty="0"/>
          </a:p>
          <a:p>
            <a:pPr>
              <a:defRPr/>
            </a:pPr>
            <a:r>
              <a:rPr lang="cs-CZ" altLang="cs-CZ" sz="1800" b="1" dirty="0"/>
              <a:t>N-transformace</a:t>
            </a:r>
            <a:r>
              <a:rPr lang="cs-CZ" altLang="cs-CZ" sz="1800" dirty="0"/>
              <a:t> (</a:t>
            </a:r>
            <a:r>
              <a:rPr lang="cs-CZ" altLang="cs-CZ" sz="1800" dirty="0" err="1"/>
              <a:t>nature</a:t>
            </a:r>
            <a:r>
              <a:rPr lang="cs-CZ" altLang="cs-CZ" sz="1800" dirty="0"/>
              <a:t> </a:t>
            </a:r>
            <a:r>
              <a:rPr lang="cs-CZ" altLang="cs-CZ" sz="1800" dirty="0" err="1"/>
              <a:t>transformations</a:t>
            </a:r>
            <a:r>
              <a:rPr lang="cs-CZ" altLang="cs-CZ" sz="1800" dirty="0"/>
              <a:t>)  –  změny způsobené přírodními procesy:  eroze, sedimentace, klima</a:t>
            </a:r>
          </a:p>
        </p:txBody>
      </p:sp>
      <p:pic>
        <p:nvPicPr>
          <p:cNvPr id="14340" name="Obrázek 3">
            <a:extLst>
              <a:ext uri="{FF2B5EF4-FFF2-40B4-BE49-F238E27FC236}">
                <a16:creationId xmlns:a16="http://schemas.microsoft.com/office/drawing/2014/main" id="{A76B6DC4-FD49-2B36-99B5-60E1EBCDE0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909" y="3803273"/>
            <a:ext cx="7580616" cy="290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9713607-BEF1-FA97-4723-EABAE7766FDB}"/>
              </a:ext>
            </a:extLst>
          </p:cNvPr>
          <p:cNvSpPr>
            <a:spLocks noGrp="1"/>
          </p:cNvSpPr>
          <p:nvPr>
            <p:ph idx="1"/>
          </p:nvPr>
        </p:nvSpPr>
        <p:spPr>
          <a:xfrm>
            <a:off x="2825393" y="432231"/>
            <a:ext cx="9366607" cy="5804900"/>
          </a:xfrm>
        </p:spPr>
        <p:txBody>
          <a:bodyPr/>
          <a:lstStyle/>
          <a:p>
            <a:pPr marL="0" indent="0">
              <a:buNone/>
              <a:defRPr/>
            </a:pPr>
            <a:endParaRPr lang="cs-CZ" sz="2000" dirty="0"/>
          </a:p>
          <a:p>
            <a:pPr>
              <a:defRPr/>
            </a:pPr>
            <a:r>
              <a:rPr lang="cs-CZ" sz="2000" dirty="0"/>
              <a:t>  </a:t>
            </a:r>
            <a:r>
              <a:rPr lang="en-US" sz="2000" b="1" dirty="0"/>
              <a:t>S</a:t>
            </a:r>
            <a:r>
              <a:rPr lang="cs-CZ" sz="2000" b="1" dirty="0" err="1"/>
              <a:t>chiffer</a:t>
            </a:r>
            <a:r>
              <a:rPr lang="en-US" sz="2000" b="1" dirty="0"/>
              <a:t>, M. B.</a:t>
            </a:r>
            <a:r>
              <a:rPr lang="cs-CZ" sz="2000" b="1" dirty="0"/>
              <a:t>:</a:t>
            </a:r>
          </a:p>
          <a:p>
            <a:pPr marL="0" indent="0">
              <a:buNone/>
              <a:defRPr/>
            </a:pPr>
            <a:r>
              <a:rPr lang="cs-CZ" sz="2000" b="1" dirty="0"/>
              <a:t>       –</a:t>
            </a:r>
            <a:r>
              <a:rPr lang="en-US" sz="2000" b="1" dirty="0"/>
              <a:t> 1976</a:t>
            </a:r>
            <a:r>
              <a:rPr lang="en-US" sz="2000" dirty="0"/>
              <a:t>: Behavioral Archaeology. New York.</a:t>
            </a:r>
            <a:r>
              <a:rPr lang="cs-CZ" sz="2000" dirty="0"/>
              <a:t> </a:t>
            </a:r>
          </a:p>
          <a:p>
            <a:pPr marL="0" indent="0">
              <a:buNone/>
              <a:defRPr/>
            </a:pPr>
            <a:r>
              <a:rPr lang="cs-CZ" sz="2000" dirty="0"/>
              <a:t>       –</a:t>
            </a:r>
            <a:r>
              <a:rPr lang="en-US" sz="2000" dirty="0"/>
              <a:t> </a:t>
            </a:r>
            <a:r>
              <a:rPr lang="en-US" sz="2000" b="1" dirty="0"/>
              <a:t>1983</a:t>
            </a:r>
            <a:r>
              <a:rPr lang="en-US" sz="2000" dirty="0"/>
              <a:t>: Toward the identification of formation processes. </a:t>
            </a:r>
            <a:r>
              <a:rPr lang="cs-CZ" sz="2000" dirty="0"/>
              <a:t>A</a:t>
            </a:r>
            <a:r>
              <a:rPr lang="en-US" sz="2000" dirty="0" err="1"/>
              <a:t>merican</a:t>
            </a:r>
            <a:r>
              <a:rPr lang="en-US" sz="2000" dirty="0"/>
              <a:t> </a:t>
            </a:r>
            <a:r>
              <a:rPr lang="cs-CZ" sz="2000" dirty="0"/>
              <a:t> </a:t>
            </a:r>
            <a:r>
              <a:rPr lang="en-US" sz="2000" dirty="0"/>
              <a:t>Antiquity 48,</a:t>
            </a:r>
            <a:endParaRPr lang="cs-CZ" sz="2000" dirty="0"/>
          </a:p>
          <a:p>
            <a:pPr marL="0" indent="0">
              <a:buNone/>
              <a:defRPr/>
            </a:pPr>
            <a:r>
              <a:rPr lang="cs-CZ" sz="2000" dirty="0"/>
              <a:t>                     </a:t>
            </a:r>
            <a:r>
              <a:rPr lang="en-US" sz="2000" dirty="0"/>
              <a:t> 675-706.</a:t>
            </a:r>
            <a:r>
              <a:rPr lang="cs-CZ" sz="2000" dirty="0"/>
              <a:t> </a:t>
            </a:r>
          </a:p>
          <a:p>
            <a:pPr marL="0" indent="0">
              <a:buNone/>
              <a:defRPr/>
            </a:pPr>
            <a:r>
              <a:rPr lang="cs-CZ" sz="2000" dirty="0"/>
              <a:t>       – </a:t>
            </a:r>
            <a:r>
              <a:rPr lang="en-US" sz="2000" b="1" dirty="0"/>
              <a:t>1987</a:t>
            </a:r>
            <a:r>
              <a:rPr lang="en-US" sz="2000" dirty="0"/>
              <a:t>: Formation Processes of the archaeological Record. Albuquerque. </a:t>
            </a:r>
          </a:p>
          <a:p>
            <a:pPr>
              <a:defRPr/>
            </a:pPr>
            <a:endParaRPr lang="cs-CZ" sz="2000" dirty="0"/>
          </a:p>
          <a:p>
            <a:pPr>
              <a:defRPr/>
            </a:pPr>
            <a:endParaRPr lang="cs-CZ" sz="2000" dirty="0"/>
          </a:p>
          <a:p>
            <a:pPr>
              <a:defRPr/>
            </a:pPr>
            <a:endParaRPr lang="cs-CZ" sz="2000" dirty="0"/>
          </a:p>
          <a:p>
            <a:pPr>
              <a:defRPr/>
            </a:pPr>
            <a:endParaRPr lang="cs-CZ" sz="2000" dirty="0"/>
          </a:p>
          <a:p>
            <a:pPr>
              <a:defRPr/>
            </a:pPr>
            <a:r>
              <a:rPr lang="cs-CZ" sz="2000" b="1" dirty="0"/>
              <a:t>Neústupný, E.:</a:t>
            </a:r>
          </a:p>
          <a:p>
            <a:pPr marL="0" indent="0">
              <a:buNone/>
              <a:defRPr/>
            </a:pPr>
            <a:r>
              <a:rPr lang="cs-CZ" sz="2000" dirty="0"/>
              <a:t>    – 2007:  Metoda archeologie. Plzeň. </a:t>
            </a:r>
          </a:p>
          <a:p>
            <a:pPr marL="0" indent="0">
              <a:buNone/>
              <a:defRPr/>
            </a:pPr>
            <a:r>
              <a:rPr lang="cs-CZ" sz="2000" dirty="0"/>
              <a:t>    – 2010:  Teorie archeologie. Plzeň.</a:t>
            </a:r>
          </a:p>
        </p:txBody>
      </p:sp>
      <p:pic>
        <p:nvPicPr>
          <p:cNvPr id="15365" name="Obrázek 6">
            <a:extLst>
              <a:ext uri="{FF2B5EF4-FFF2-40B4-BE49-F238E27FC236}">
                <a16:creationId xmlns:a16="http://schemas.microsoft.com/office/drawing/2014/main" id="{5ADAC86F-642B-C5A1-C4CD-E13FB5F4FA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328" y="123290"/>
            <a:ext cx="2574065" cy="35962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Obrázek 3" descr="Obsah obrázku text&#10;&#10;Popis byl vytvořen automaticky">
            <a:extLst>
              <a:ext uri="{FF2B5EF4-FFF2-40B4-BE49-F238E27FC236}">
                <a16:creationId xmlns:a16="http://schemas.microsoft.com/office/drawing/2014/main" id="{515DAF04-E068-8434-5A33-D52716D94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1869" y="3238571"/>
            <a:ext cx="2255380" cy="3254338"/>
          </a:xfrm>
          <a:prstGeom prst="rect">
            <a:avLst/>
          </a:prstGeom>
        </p:spPr>
      </p:pic>
      <p:pic>
        <p:nvPicPr>
          <p:cNvPr id="6" name="Obrázek 5">
            <a:extLst>
              <a:ext uri="{FF2B5EF4-FFF2-40B4-BE49-F238E27FC236}">
                <a16:creationId xmlns:a16="http://schemas.microsoft.com/office/drawing/2014/main" id="{0341BD6C-5453-8A19-CA4A-0566D0DAF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048" y="3238571"/>
            <a:ext cx="2169559" cy="32543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5D993A4E-2278-4CE7-A813-3F4A14187BC8}"/>
              </a:ext>
            </a:extLst>
          </p:cNvPr>
          <p:cNvSpPr>
            <a:spLocks noGrp="1" noChangeArrowheads="1"/>
          </p:cNvSpPr>
          <p:nvPr>
            <p:ph type="title"/>
          </p:nvPr>
        </p:nvSpPr>
        <p:spPr>
          <a:xfrm>
            <a:off x="1966913" y="33338"/>
            <a:ext cx="8229600" cy="1143000"/>
          </a:xfrm>
        </p:spPr>
        <p:txBody>
          <a:bodyPr/>
          <a:lstStyle/>
          <a:p>
            <a:r>
              <a:rPr lang="cs-CZ" altLang="cs-CZ" sz="3200" b="1" dirty="0">
                <a:solidFill>
                  <a:srgbClr val="FF0000"/>
                </a:solidFill>
              </a:rPr>
              <a:t>                      </a:t>
            </a:r>
            <a:r>
              <a:rPr lang="cs-CZ" altLang="cs-CZ" sz="3200" b="1" dirty="0" err="1">
                <a:solidFill>
                  <a:srgbClr val="FF0000"/>
                </a:solidFill>
              </a:rPr>
              <a:t>Postdepoziční</a:t>
            </a:r>
            <a:r>
              <a:rPr lang="cs-CZ" altLang="cs-CZ" sz="3200" b="1" dirty="0">
                <a:solidFill>
                  <a:srgbClr val="FF0000"/>
                </a:solidFill>
              </a:rPr>
              <a:t> změny</a:t>
            </a:r>
            <a:endParaRPr lang="cs-CZ" altLang="cs-CZ" sz="3200" dirty="0">
              <a:solidFill>
                <a:srgbClr val="FF0000"/>
              </a:solidFill>
            </a:endParaRPr>
          </a:p>
        </p:txBody>
      </p:sp>
      <p:sp>
        <p:nvSpPr>
          <p:cNvPr id="3" name="Zástupný symbol pro obsah 2">
            <a:extLst>
              <a:ext uri="{FF2B5EF4-FFF2-40B4-BE49-F238E27FC236}">
                <a16:creationId xmlns:a16="http://schemas.microsoft.com/office/drawing/2014/main" id="{7AA07BD0-ED9E-8F5A-9E3A-0D98B729F534}"/>
              </a:ext>
            </a:extLst>
          </p:cNvPr>
          <p:cNvSpPr>
            <a:spLocks noGrp="1"/>
          </p:cNvSpPr>
          <p:nvPr>
            <p:ph idx="1"/>
          </p:nvPr>
        </p:nvSpPr>
        <p:spPr>
          <a:xfrm>
            <a:off x="708917" y="1066800"/>
            <a:ext cx="11483083" cy="5943600"/>
          </a:xfrm>
        </p:spPr>
        <p:txBody>
          <a:bodyPr>
            <a:normAutofit lnSpcReduction="10000"/>
          </a:bodyPr>
          <a:lstStyle/>
          <a:p>
            <a:pPr>
              <a:defRPr/>
            </a:pPr>
            <a:r>
              <a:rPr lang="cs-CZ" sz="1800" b="1" dirty="0" err="1"/>
              <a:t>Predepoziční</a:t>
            </a:r>
            <a:r>
              <a:rPr lang="cs-CZ" sz="1800" b="1" dirty="0"/>
              <a:t> transformace:   </a:t>
            </a:r>
            <a:r>
              <a:rPr lang="cs-CZ" sz="1800" dirty="0"/>
              <a:t>změny účelu a funkce předmětů</a:t>
            </a:r>
          </a:p>
          <a:p>
            <a:pPr marL="0" indent="0">
              <a:buNone/>
              <a:defRPr/>
            </a:pPr>
            <a:r>
              <a:rPr lang="cs-CZ" sz="1800" dirty="0"/>
              <a:t>     –  sekundární využití nádob:  obaly na potraviny, ukládání předmětů (schránky na mince, cennosti), obaly obětin</a:t>
            </a:r>
          </a:p>
          <a:p>
            <a:pPr marL="0" indent="0">
              <a:buNone/>
              <a:defRPr/>
            </a:pPr>
            <a:r>
              <a:rPr lang="cs-CZ" sz="1800" dirty="0"/>
              <a:t>   </a:t>
            </a:r>
          </a:p>
          <a:p>
            <a:pPr>
              <a:defRPr/>
            </a:pPr>
            <a:r>
              <a:rPr lang="cs-CZ" sz="1800" b="1" dirty="0"/>
              <a:t>Zániková transformace:</a:t>
            </a:r>
            <a:r>
              <a:rPr lang="cs-CZ" sz="1800" dirty="0"/>
              <a:t>   vyloučení ze živého světa ztrátou účelu </a:t>
            </a:r>
          </a:p>
          <a:p>
            <a:pPr marL="0" indent="0">
              <a:buNone/>
              <a:defRPr/>
            </a:pPr>
            <a:r>
              <a:rPr lang="cs-CZ" sz="1800" dirty="0"/>
              <a:t>      –  životnost nádob:  poškození, vyřazení, vyhození, opuštění vlivem událostí (požár, válka), znepřístupnění </a:t>
            </a:r>
          </a:p>
          <a:p>
            <a:pPr marL="0" indent="0">
              <a:buNone/>
              <a:defRPr/>
            </a:pPr>
            <a:r>
              <a:rPr lang="cs-CZ" sz="1800" dirty="0"/>
              <a:t>                                          (obětina), zapomenutí (depot) </a:t>
            </a:r>
          </a:p>
          <a:p>
            <a:pPr marL="0" indent="0">
              <a:buNone/>
              <a:defRPr/>
            </a:pPr>
            <a:r>
              <a:rPr lang="cs-CZ" sz="1800" dirty="0"/>
              <a:t>     –  kulturní (terciální) zbytek:  střepy: používané jako přesleny, zpevnění cest, tyglíky, klenby pecí</a:t>
            </a:r>
          </a:p>
          <a:p>
            <a:pPr marL="0" indent="0">
              <a:buNone/>
              <a:defRPr/>
            </a:pPr>
            <a:r>
              <a:rPr lang="cs-CZ" sz="1800" dirty="0"/>
              <a:t>                                                   </a:t>
            </a:r>
          </a:p>
          <a:p>
            <a:pPr>
              <a:defRPr/>
            </a:pPr>
            <a:r>
              <a:rPr lang="cs-CZ" sz="1800" b="1" dirty="0" err="1"/>
              <a:t>Postdepoziční</a:t>
            </a:r>
            <a:r>
              <a:rPr lang="cs-CZ" sz="1800" b="1" dirty="0"/>
              <a:t> transformace:  </a:t>
            </a:r>
            <a:r>
              <a:rPr lang="cs-CZ" sz="1800" dirty="0"/>
              <a:t>působení na „mrtvé“ předměty </a:t>
            </a:r>
          </a:p>
          <a:p>
            <a:pPr marL="0" indent="0">
              <a:buNone/>
              <a:defRPr/>
            </a:pPr>
            <a:r>
              <a:rPr lang="cs-CZ" sz="1800" dirty="0"/>
              <a:t>                                                          a)  antropogenní vliv:  čištění jímek, redepozice (planýrky, navážky)  </a:t>
            </a:r>
          </a:p>
          <a:p>
            <a:pPr marL="0" indent="0">
              <a:buNone/>
              <a:defRPr/>
            </a:pPr>
            <a:r>
              <a:rPr lang="cs-CZ" sz="1800" dirty="0"/>
              <a:t>                                                          b)  přírodní vliv:  </a:t>
            </a:r>
            <a:r>
              <a:rPr lang="cs-CZ" sz="1800" dirty="0" err="1"/>
              <a:t>geoturbace</a:t>
            </a:r>
            <a:r>
              <a:rPr lang="cs-CZ" sz="1800" dirty="0"/>
              <a:t>  –  eroze svahových sedimentů </a:t>
            </a:r>
          </a:p>
          <a:p>
            <a:pPr marL="0" indent="0">
              <a:buNone/>
              <a:defRPr/>
            </a:pPr>
            <a:r>
              <a:rPr lang="cs-CZ" sz="1800" dirty="0"/>
              <a:t>                                                                                                              –  akumulace povodňových (</a:t>
            </a:r>
            <a:r>
              <a:rPr lang="cs-CZ" sz="1800" dirty="0" err="1"/>
              <a:t>alluviálních</a:t>
            </a:r>
            <a:r>
              <a:rPr lang="cs-CZ" sz="1800" dirty="0"/>
              <a:t>) sedimentů </a:t>
            </a:r>
          </a:p>
          <a:p>
            <a:pPr marL="0" indent="0">
              <a:buNone/>
              <a:defRPr/>
            </a:pPr>
            <a:r>
              <a:rPr lang="cs-CZ" sz="1800" dirty="0"/>
              <a:t>                                                                                                              –  </a:t>
            </a:r>
            <a:r>
              <a:rPr lang="cs-CZ" sz="1800" dirty="0" err="1"/>
              <a:t>bioturbace</a:t>
            </a:r>
            <a:r>
              <a:rPr lang="cs-CZ" sz="1800" dirty="0"/>
              <a:t>, </a:t>
            </a:r>
            <a:r>
              <a:rPr lang="cs-CZ" sz="1800" dirty="0" err="1"/>
              <a:t>faunaturbace</a:t>
            </a:r>
            <a:r>
              <a:rPr lang="cs-CZ" sz="1800" dirty="0"/>
              <a:t>, </a:t>
            </a:r>
            <a:r>
              <a:rPr lang="cs-CZ" sz="1800" dirty="0" err="1"/>
              <a:t>floraturbace</a:t>
            </a:r>
            <a:r>
              <a:rPr lang="cs-CZ" sz="1800" dirty="0"/>
              <a:t>, </a:t>
            </a:r>
            <a:r>
              <a:rPr lang="cs-CZ" sz="1800" dirty="0" err="1"/>
              <a:t>pedoturbace</a:t>
            </a:r>
            <a:r>
              <a:rPr lang="cs-CZ" sz="1800" dirty="0"/>
              <a:t> </a:t>
            </a:r>
          </a:p>
          <a:p>
            <a:pPr marL="0" indent="0">
              <a:buNone/>
              <a:defRPr/>
            </a:pPr>
            <a:endParaRPr lang="cs-CZ" sz="1800" dirty="0"/>
          </a:p>
          <a:p>
            <a:pPr>
              <a:defRPr/>
            </a:pPr>
            <a:r>
              <a:rPr lang="cs-CZ" sz="1800" b="1" dirty="0" err="1"/>
              <a:t>Sensu</a:t>
            </a:r>
            <a:r>
              <a:rPr lang="cs-CZ" sz="1800" b="1" dirty="0"/>
              <a:t> </a:t>
            </a:r>
            <a:r>
              <a:rPr lang="cs-CZ" sz="1800" b="1" dirty="0" err="1"/>
              <a:t>stricto</a:t>
            </a:r>
            <a:r>
              <a:rPr lang="cs-CZ" sz="1800" b="1" dirty="0"/>
              <a:t> </a:t>
            </a:r>
            <a:r>
              <a:rPr lang="cs-CZ" sz="1800" dirty="0"/>
              <a:t>(v </a:t>
            </a:r>
            <a:r>
              <a:rPr lang="cs-CZ" sz="1800" dirty="0" err="1"/>
              <a:t>usším</a:t>
            </a:r>
            <a:r>
              <a:rPr lang="cs-CZ" sz="1800" dirty="0"/>
              <a:t> slova smyslu):  hrubá exkavace (výkopy), smíchání nálezů</a:t>
            </a:r>
          </a:p>
          <a:p>
            <a:pPr>
              <a:defRPr/>
            </a:pPr>
            <a:r>
              <a:rPr lang="cs-CZ" sz="1800" b="1" dirty="0"/>
              <a:t>Kvartérní transformace:  </a:t>
            </a:r>
            <a:r>
              <a:rPr lang="cs-CZ" sz="1800" dirty="0"/>
              <a:t>výběr nebo redukce archeologických pramenů</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EF18E25D-2314-92E1-CAFB-7654113E9FFA}"/>
              </a:ext>
            </a:extLst>
          </p:cNvPr>
          <p:cNvSpPr>
            <a:spLocks noGrp="1" noChangeArrowheads="1"/>
          </p:cNvSpPr>
          <p:nvPr>
            <p:ph type="title"/>
          </p:nvPr>
        </p:nvSpPr>
        <p:spPr>
          <a:xfrm>
            <a:off x="1981200" y="152400"/>
            <a:ext cx="8229600" cy="1143000"/>
          </a:xfrm>
        </p:spPr>
        <p:txBody>
          <a:bodyPr/>
          <a:lstStyle/>
          <a:p>
            <a:r>
              <a:rPr lang="cs-CZ" altLang="cs-CZ" sz="3200" b="1" dirty="0">
                <a:solidFill>
                  <a:srgbClr val="FF0000"/>
                </a:solidFill>
              </a:rPr>
              <a:t>                      Teorie odpadových areálů </a:t>
            </a:r>
          </a:p>
        </p:txBody>
      </p:sp>
      <p:sp>
        <p:nvSpPr>
          <p:cNvPr id="3" name="Zástupný symbol pro obsah 2">
            <a:extLst>
              <a:ext uri="{FF2B5EF4-FFF2-40B4-BE49-F238E27FC236}">
                <a16:creationId xmlns:a16="http://schemas.microsoft.com/office/drawing/2014/main" id="{84E1A020-D708-3676-8F34-F259EE3FFD96}"/>
              </a:ext>
            </a:extLst>
          </p:cNvPr>
          <p:cNvSpPr>
            <a:spLocks noGrp="1"/>
          </p:cNvSpPr>
          <p:nvPr>
            <p:ph idx="1"/>
          </p:nvPr>
        </p:nvSpPr>
        <p:spPr>
          <a:xfrm>
            <a:off x="688368" y="1295400"/>
            <a:ext cx="11332395" cy="5562600"/>
          </a:xfrm>
        </p:spPr>
        <p:txBody>
          <a:bodyPr>
            <a:normAutofit/>
          </a:bodyPr>
          <a:lstStyle/>
          <a:p>
            <a:pPr marL="0" indent="0">
              <a:buNone/>
              <a:defRPr/>
            </a:pPr>
            <a:endParaRPr lang="cs-CZ" sz="1800" dirty="0"/>
          </a:p>
          <a:p>
            <a:pPr>
              <a:defRPr/>
            </a:pPr>
            <a:r>
              <a:rPr lang="cs-CZ" sz="2000" b="1" dirty="0">
                <a:solidFill>
                  <a:srgbClr val="FF0000"/>
                </a:solidFill>
              </a:rPr>
              <a:t>4 kategorie:</a:t>
            </a:r>
          </a:p>
          <a:p>
            <a:pPr>
              <a:defRPr/>
            </a:pPr>
            <a:endParaRPr lang="cs-CZ" sz="2000" dirty="0"/>
          </a:p>
          <a:p>
            <a:pPr>
              <a:defRPr/>
            </a:pPr>
            <a:r>
              <a:rPr lang="cs-CZ" sz="2000" b="1" dirty="0"/>
              <a:t> Primární odpad: </a:t>
            </a:r>
            <a:r>
              <a:rPr lang="cs-CZ" sz="2000" dirty="0"/>
              <a:t> zůstává „in </a:t>
            </a:r>
            <a:r>
              <a:rPr lang="cs-CZ" sz="2000" dirty="0" err="1"/>
              <a:t>situ</a:t>
            </a:r>
            <a:r>
              <a:rPr lang="cs-CZ" sz="2000" dirty="0"/>
              <a:t>“ (na místě)  neodklizené zlomky keramiky v prostoru užívání</a:t>
            </a:r>
          </a:p>
          <a:p>
            <a:pPr marL="0" indent="0">
              <a:buNone/>
              <a:defRPr/>
            </a:pPr>
            <a:endParaRPr lang="cs-CZ" sz="2000" dirty="0"/>
          </a:p>
          <a:p>
            <a:pPr>
              <a:defRPr/>
            </a:pPr>
            <a:r>
              <a:rPr lang="cs-CZ" sz="2000" dirty="0"/>
              <a:t> </a:t>
            </a:r>
            <a:r>
              <a:rPr lang="cs-CZ" sz="2000" b="1" dirty="0"/>
              <a:t>Sekundární odpad:  </a:t>
            </a:r>
            <a:r>
              <a:rPr lang="cs-CZ" sz="2000" dirty="0"/>
              <a:t>keramika odklizená na dvůr, veřejná prostranství, do jímek </a:t>
            </a:r>
          </a:p>
          <a:p>
            <a:pPr>
              <a:defRPr/>
            </a:pPr>
            <a:endParaRPr lang="cs-CZ" sz="2000" dirty="0"/>
          </a:p>
          <a:p>
            <a:pPr>
              <a:defRPr/>
            </a:pPr>
            <a:r>
              <a:rPr lang="cs-CZ" sz="2000" b="1" dirty="0"/>
              <a:t>Terciární odpad (odpad vyššího řádu):</a:t>
            </a:r>
            <a:r>
              <a:rPr lang="cs-CZ" sz="2000" dirty="0"/>
              <a:t>  </a:t>
            </a:r>
            <a:r>
              <a:rPr lang="cs-CZ" sz="2000" dirty="0" err="1"/>
              <a:t>redepozie</a:t>
            </a:r>
            <a:r>
              <a:rPr lang="cs-CZ" sz="2000" dirty="0"/>
              <a:t> ze sekundárního uložení, čištění jímek, planýrky</a:t>
            </a:r>
          </a:p>
          <a:p>
            <a:pPr>
              <a:defRPr/>
            </a:pPr>
            <a:endParaRPr lang="cs-CZ" sz="2000" dirty="0"/>
          </a:p>
          <a:p>
            <a:pPr>
              <a:defRPr/>
            </a:pPr>
            <a:r>
              <a:rPr lang="cs-CZ" sz="2000" b="1" dirty="0"/>
              <a:t>Odpad de facto:</a:t>
            </a:r>
            <a:r>
              <a:rPr lang="cs-CZ" sz="2000" dirty="0"/>
              <a:t>  hrnčířské vsázky, požárové nebo povodňové destrukce, intencionální (záměrné uložení),</a:t>
            </a:r>
          </a:p>
          <a:p>
            <a:pPr marL="0" indent="0">
              <a:buNone/>
              <a:defRPr/>
            </a:pPr>
            <a:r>
              <a:rPr lang="cs-CZ" sz="2000" dirty="0"/>
              <a:t>                                   např. depoty  (hromadné nálezy)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92313" y="0"/>
            <a:ext cx="8229600" cy="1143000"/>
          </a:xfrm>
        </p:spPr>
        <p:txBody>
          <a:bodyPr/>
          <a:lstStyle/>
          <a:p>
            <a:pPr eaLnBrk="1" hangingPunct="1"/>
            <a:r>
              <a:rPr lang="cs-CZ" altLang="cs-CZ" sz="3200" b="1" dirty="0">
                <a:solidFill>
                  <a:srgbClr val="FF0000"/>
                </a:solidFill>
              </a:rPr>
              <a:t>                     Třídění movitých pramenů</a:t>
            </a:r>
          </a:p>
        </p:txBody>
      </p:sp>
      <p:sp>
        <p:nvSpPr>
          <p:cNvPr id="4099" name="Rectangle 3"/>
          <p:cNvSpPr>
            <a:spLocks noGrp="1" noChangeArrowheads="1"/>
          </p:cNvSpPr>
          <p:nvPr>
            <p:ph type="body" idx="1"/>
          </p:nvPr>
        </p:nvSpPr>
        <p:spPr>
          <a:xfrm>
            <a:off x="616449" y="1125538"/>
            <a:ext cx="11575551" cy="5932808"/>
          </a:xfrm>
        </p:spPr>
        <p:txBody>
          <a:bodyPr>
            <a:normAutofit/>
          </a:bodyPr>
          <a:lstStyle/>
          <a:p>
            <a:pPr eaLnBrk="1" hangingPunct="1">
              <a:lnSpc>
                <a:spcPct val="80000"/>
              </a:lnSpc>
              <a:defRPr/>
            </a:pPr>
            <a:r>
              <a:rPr lang="cs-CZ" altLang="cs-CZ" sz="1900" b="1" u="sng" dirty="0">
                <a:solidFill>
                  <a:srgbClr val="FF0000"/>
                </a:solidFill>
              </a:rPr>
              <a:t>1. Artefaktové:</a:t>
            </a:r>
          </a:p>
          <a:p>
            <a:pPr eaLnBrk="1" hangingPunct="1">
              <a:lnSpc>
                <a:spcPct val="80000"/>
              </a:lnSpc>
              <a:buFontTx/>
              <a:buNone/>
              <a:defRPr/>
            </a:pPr>
            <a:endParaRPr lang="cs-CZ" altLang="cs-CZ" sz="1900" b="1" u="sng" dirty="0"/>
          </a:p>
          <a:p>
            <a:pPr eaLnBrk="1" hangingPunct="1">
              <a:lnSpc>
                <a:spcPct val="80000"/>
              </a:lnSpc>
              <a:buFontTx/>
              <a:buNone/>
              <a:defRPr/>
            </a:pPr>
            <a:r>
              <a:rPr lang="cs-CZ" altLang="cs-CZ" sz="1600" dirty="0"/>
              <a:t>     –  jednoduché  (nádoba, radlice)</a:t>
            </a:r>
          </a:p>
          <a:p>
            <a:pPr eaLnBrk="1" hangingPunct="1">
              <a:lnSpc>
                <a:spcPct val="80000"/>
              </a:lnSpc>
              <a:buFontTx/>
              <a:buNone/>
              <a:defRPr/>
            </a:pPr>
            <a:r>
              <a:rPr lang="cs-CZ" altLang="cs-CZ" sz="1600" dirty="0"/>
              <a:t>     –  kombinované  (sekera s násadou, šíp s ratištěm)</a:t>
            </a:r>
          </a:p>
          <a:p>
            <a:pPr eaLnBrk="1" hangingPunct="1">
              <a:lnSpc>
                <a:spcPct val="80000"/>
              </a:lnSpc>
              <a:buFontTx/>
              <a:buNone/>
              <a:defRPr/>
            </a:pPr>
            <a:r>
              <a:rPr lang="cs-CZ" altLang="cs-CZ" sz="1600" dirty="0"/>
              <a:t>     –  složené  (komplex - pohřebiště, komponenty - hroby, nálezový celek - výbava)   formální vlastnosti:   tvar, barva, velikost</a:t>
            </a:r>
          </a:p>
          <a:p>
            <a:pPr eaLnBrk="1" hangingPunct="1">
              <a:lnSpc>
                <a:spcPct val="80000"/>
              </a:lnSpc>
              <a:buFontTx/>
              <a:buNone/>
              <a:defRPr/>
            </a:pPr>
            <a:r>
              <a:rPr lang="cs-CZ" altLang="cs-CZ" sz="1600" dirty="0"/>
              <a:t>                                                                                                                                                      prostorové vlastnosti:   přírodní prostředí</a:t>
            </a:r>
          </a:p>
          <a:p>
            <a:pPr eaLnBrk="1" hangingPunct="1">
              <a:lnSpc>
                <a:spcPct val="80000"/>
              </a:lnSpc>
              <a:buFontTx/>
              <a:buNone/>
              <a:defRPr/>
            </a:pPr>
            <a:endParaRPr lang="cs-CZ" altLang="cs-CZ" sz="1600" dirty="0"/>
          </a:p>
          <a:p>
            <a:pPr eaLnBrk="1" hangingPunct="1">
              <a:lnSpc>
                <a:spcPct val="80000"/>
              </a:lnSpc>
              <a:defRPr/>
            </a:pPr>
            <a:r>
              <a:rPr lang="cs-CZ" altLang="cs-CZ" sz="1800" b="1" u="sng" dirty="0">
                <a:solidFill>
                  <a:srgbClr val="FF0000"/>
                </a:solidFill>
              </a:rPr>
              <a:t>2. </a:t>
            </a:r>
            <a:r>
              <a:rPr lang="cs-CZ" altLang="cs-CZ" sz="1800" b="1" u="sng" dirty="0" err="1">
                <a:solidFill>
                  <a:srgbClr val="FF0000"/>
                </a:solidFill>
              </a:rPr>
              <a:t>Ekofaktové</a:t>
            </a:r>
            <a:r>
              <a:rPr lang="cs-CZ" altLang="cs-CZ" sz="1800" b="1" dirty="0">
                <a:solidFill>
                  <a:srgbClr val="FF0000"/>
                </a:solidFill>
              </a:rPr>
              <a:t>   </a:t>
            </a:r>
            <a:r>
              <a:rPr lang="cs-CZ" altLang="cs-CZ" sz="1600" dirty="0"/>
              <a:t>–   zahrnují přírodní vlastnosti artefaktů (chemické složení, obsah uhlíku)</a:t>
            </a:r>
            <a:endParaRPr lang="cs-CZ" altLang="cs-CZ" sz="1600" b="1" dirty="0"/>
          </a:p>
          <a:p>
            <a:pPr eaLnBrk="1" hangingPunct="1">
              <a:lnSpc>
                <a:spcPct val="80000"/>
              </a:lnSpc>
              <a:buFontTx/>
              <a:buNone/>
              <a:defRPr/>
            </a:pPr>
            <a:r>
              <a:rPr lang="cs-CZ" altLang="cs-CZ" sz="1600" b="1" dirty="0"/>
              <a:t>                                          </a:t>
            </a:r>
            <a:r>
              <a:rPr lang="cs-CZ" altLang="cs-CZ" sz="1600" dirty="0"/>
              <a:t>a)</a:t>
            </a:r>
            <a:r>
              <a:rPr lang="cs-CZ" altLang="cs-CZ" sz="1600" b="1" dirty="0"/>
              <a:t> </a:t>
            </a:r>
            <a:r>
              <a:rPr lang="cs-CZ" altLang="cs-CZ" sz="1600" dirty="0"/>
              <a:t>organického (biologického) původu  </a:t>
            </a:r>
            <a:r>
              <a:rPr lang="cs-CZ" altLang="cs-CZ" sz="1600" b="1" dirty="0"/>
              <a:t> </a:t>
            </a:r>
            <a:r>
              <a:rPr lang="cs-CZ" altLang="cs-CZ" sz="1600" dirty="0"/>
              <a:t>–</a:t>
            </a:r>
            <a:r>
              <a:rPr lang="cs-CZ" altLang="cs-CZ" sz="1600" b="1" dirty="0"/>
              <a:t>   </a:t>
            </a:r>
            <a:r>
              <a:rPr lang="cs-CZ" altLang="cs-CZ" sz="1600" dirty="0"/>
              <a:t>lidské pozůstatky</a:t>
            </a:r>
          </a:p>
          <a:p>
            <a:pPr eaLnBrk="1" hangingPunct="1">
              <a:lnSpc>
                <a:spcPct val="80000"/>
              </a:lnSpc>
              <a:buFontTx/>
              <a:buNone/>
              <a:defRPr/>
            </a:pPr>
            <a:r>
              <a:rPr lang="cs-CZ" altLang="cs-CZ" sz="1600" dirty="0"/>
              <a:t>                                                                                                                –   fauna (zvířectva) </a:t>
            </a:r>
          </a:p>
          <a:p>
            <a:pPr eaLnBrk="1" hangingPunct="1">
              <a:lnSpc>
                <a:spcPct val="80000"/>
              </a:lnSpc>
              <a:buFontTx/>
              <a:buNone/>
              <a:defRPr/>
            </a:pPr>
            <a:r>
              <a:rPr lang="cs-CZ" altLang="cs-CZ" sz="1600" dirty="0"/>
              <a:t>                                                                                                                –   flóra (vegetace: kulturní plodiny, plevely)</a:t>
            </a:r>
          </a:p>
          <a:p>
            <a:pPr eaLnBrk="1" hangingPunct="1">
              <a:lnSpc>
                <a:spcPct val="80000"/>
              </a:lnSpc>
              <a:buFontTx/>
              <a:buNone/>
              <a:defRPr/>
            </a:pPr>
            <a:r>
              <a:rPr lang="cs-CZ" altLang="cs-CZ" sz="1600" dirty="0"/>
              <a:t>                                          b) anorganického původu  –  bronz, železo (souvisí s technologiemi)</a:t>
            </a:r>
          </a:p>
          <a:p>
            <a:pPr eaLnBrk="1" hangingPunct="1">
              <a:lnSpc>
                <a:spcPct val="80000"/>
              </a:lnSpc>
              <a:buFontTx/>
              <a:buNone/>
              <a:defRPr/>
            </a:pPr>
            <a:r>
              <a:rPr lang="cs-CZ" altLang="cs-CZ" sz="1600" dirty="0"/>
              <a:t>          </a:t>
            </a:r>
          </a:p>
          <a:p>
            <a:pPr eaLnBrk="1" hangingPunct="1">
              <a:lnSpc>
                <a:spcPct val="80000"/>
              </a:lnSpc>
              <a:defRPr/>
            </a:pPr>
            <a:r>
              <a:rPr lang="cs-CZ" altLang="cs-CZ" sz="1600" b="1" u="sng" dirty="0">
                <a:solidFill>
                  <a:srgbClr val="FF0000"/>
                </a:solidFill>
              </a:rPr>
              <a:t>3. Přírodní (</a:t>
            </a:r>
            <a:r>
              <a:rPr lang="cs-CZ" altLang="cs-CZ" sz="1600" b="1" u="sng" dirty="0" err="1">
                <a:solidFill>
                  <a:srgbClr val="FF0000"/>
                </a:solidFill>
              </a:rPr>
              <a:t>enviromentální</a:t>
            </a:r>
            <a:r>
              <a:rPr lang="cs-CZ" altLang="cs-CZ" sz="1600" b="1" u="sng" dirty="0">
                <a:solidFill>
                  <a:srgbClr val="FF0000"/>
                </a:solidFill>
              </a:rPr>
              <a:t>)</a:t>
            </a:r>
            <a:r>
              <a:rPr lang="cs-CZ" altLang="cs-CZ" sz="1600" dirty="0"/>
              <a:t>    –   geologické vrstvy (horniny, půda) </a:t>
            </a:r>
          </a:p>
          <a:p>
            <a:pPr eaLnBrk="1" hangingPunct="1">
              <a:lnSpc>
                <a:spcPct val="80000"/>
              </a:lnSpc>
              <a:buFontTx/>
              <a:buNone/>
              <a:defRPr/>
            </a:pPr>
            <a:r>
              <a:rPr lang="cs-CZ" altLang="cs-CZ" sz="1600" dirty="0"/>
              <a:t>                                                             –   vodní toky </a:t>
            </a:r>
          </a:p>
          <a:p>
            <a:pPr eaLnBrk="1" hangingPunct="1">
              <a:lnSpc>
                <a:spcPct val="80000"/>
              </a:lnSpc>
              <a:buFontTx/>
              <a:buNone/>
              <a:defRPr/>
            </a:pPr>
            <a:r>
              <a:rPr lang="cs-CZ" altLang="cs-CZ" sz="1600" dirty="0"/>
              <a:t>                                                             –  reliéf krajiny</a:t>
            </a:r>
          </a:p>
          <a:p>
            <a:pPr eaLnBrk="1" hangingPunct="1">
              <a:lnSpc>
                <a:spcPct val="80000"/>
              </a:lnSpc>
              <a:buFontTx/>
              <a:buNone/>
              <a:defRPr/>
            </a:pPr>
            <a:r>
              <a:rPr lang="cs-CZ" altLang="cs-CZ" sz="1600" dirty="0"/>
              <a:t>                                                             –  podnebí (klima)</a:t>
            </a:r>
          </a:p>
        </p:txBody>
      </p:sp>
    </p:spTree>
    <p:extLst>
      <p:ext uri="{BB962C8B-B14F-4D97-AF65-F5344CB8AC3E}">
        <p14:creationId xmlns:p14="http://schemas.microsoft.com/office/powerpoint/2010/main" val="1614225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92313" y="0"/>
            <a:ext cx="8229600" cy="1143000"/>
          </a:xfrm>
        </p:spPr>
        <p:txBody>
          <a:bodyPr/>
          <a:lstStyle/>
          <a:p>
            <a:r>
              <a:rPr lang="cs-CZ" altLang="cs-CZ" sz="3200" b="1" dirty="0"/>
              <a:t>                        </a:t>
            </a:r>
            <a:r>
              <a:rPr lang="cs-CZ" altLang="cs-CZ" sz="3200" b="1" dirty="0">
                <a:solidFill>
                  <a:srgbClr val="FF0000"/>
                </a:solidFill>
              </a:rPr>
              <a:t>Archeologické prameny</a:t>
            </a:r>
            <a:r>
              <a:rPr lang="cs-CZ" altLang="cs-CZ" sz="3200" dirty="0">
                <a:solidFill>
                  <a:srgbClr val="FF0000"/>
                </a:solidFill>
              </a:rPr>
              <a:t>:</a:t>
            </a:r>
          </a:p>
        </p:txBody>
      </p:sp>
      <p:sp>
        <p:nvSpPr>
          <p:cNvPr id="5123" name="Rectangle 3"/>
          <p:cNvSpPr>
            <a:spLocks noGrp="1" noChangeArrowheads="1"/>
          </p:cNvSpPr>
          <p:nvPr>
            <p:ph type="body" idx="1"/>
          </p:nvPr>
        </p:nvSpPr>
        <p:spPr>
          <a:xfrm>
            <a:off x="1427018" y="981076"/>
            <a:ext cx="9351818" cy="6048375"/>
          </a:xfrm>
        </p:spPr>
        <p:txBody>
          <a:bodyPr>
            <a:normAutofit/>
          </a:bodyPr>
          <a:lstStyle/>
          <a:p>
            <a:pPr>
              <a:lnSpc>
                <a:spcPct val="80000"/>
              </a:lnSpc>
            </a:pPr>
            <a:r>
              <a:rPr lang="cs-CZ" altLang="cs-CZ" sz="1400" b="1" u="sng" dirty="0">
                <a:solidFill>
                  <a:srgbClr val="FF0000"/>
                </a:solidFill>
              </a:rPr>
              <a:t>Poloha</a:t>
            </a:r>
            <a:r>
              <a:rPr lang="cs-CZ" altLang="cs-CZ" sz="1400" b="1" dirty="0"/>
              <a:t>   –  pod zemí</a:t>
            </a:r>
          </a:p>
          <a:p>
            <a:pPr>
              <a:lnSpc>
                <a:spcPct val="80000"/>
              </a:lnSpc>
              <a:buFontTx/>
              <a:buNone/>
            </a:pPr>
            <a:r>
              <a:rPr lang="cs-CZ" altLang="cs-CZ" sz="1400" b="1" dirty="0"/>
              <a:t>                     –  nad zemí (zásypy kleneb) </a:t>
            </a:r>
          </a:p>
          <a:p>
            <a:pPr>
              <a:lnSpc>
                <a:spcPct val="80000"/>
              </a:lnSpc>
              <a:buFontTx/>
              <a:buNone/>
            </a:pPr>
            <a:r>
              <a:rPr lang="cs-CZ" altLang="cs-CZ" sz="1400" b="1" dirty="0"/>
              <a:t>                     –  ve vodě</a:t>
            </a:r>
          </a:p>
          <a:p>
            <a:pPr>
              <a:lnSpc>
                <a:spcPct val="80000"/>
              </a:lnSpc>
              <a:buFontTx/>
              <a:buNone/>
            </a:pPr>
            <a:endParaRPr lang="cs-CZ" altLang="cs-CZ" sz="1400" b="1" dirty="0"/>
          </a:p>
          <a:p>
            <a:pPr>
              <a:lnSpc>
                <a:spcPct val="80000"/>
              </a:lnSpc>
            </a:pPr>
            <a:r>
              <a:rPr lang="cs-CZ" altLang="cs-CZ" sz="1400" b="1" u="sng" dirty="0">
                <a:solidFill>
                  <a:srgbClr val="FF0000"/>
                </a:solidFill>
              </a:rPr>
              <a:t>Manipulovatelnost</a:t>
            </a:r>
            <a:r>
              <a:rPr lang="cs-CZ" altLang="cs-CZ" sz="1400" b="1" dirty="0"/>
              <a:t>   –   nemovité („nepřenosné“)</a:t>
            </a:r>
          </a:p>
          <a:p>
            <a:pPr>
              <a:lnSpc>
                <a:spcPct val="80000"/>
              </a:lnSpc>
              <a:buFontTx/>
              <a:buNone/>
            </a:pPr>
            <a:r>
              <a:rPr lang="cs-CZ" altLang="cs-CZ" sz="1400" b="1" dirty="0"/>
              <a:t>                                            –   movité („přenosné“)</a:t>
            </a:r>
          </a:p>
          <a:p>
            <a:pPr>
              <a:lnSpc>
                <a:spcPct val="80000"/>
              </a:lnSpc>
              <a:buFontTx/>
              <a:buNone/>
            </a:pPr>
            <a:endParaRPr lang="cs-CZ" altLang="cs-CZ" sz="1400" b="1" dirty="0"/>
          </a:p>
          <a:p>
            <a:pPr>
              <a:lnSpc>
                <a:spcPct val="80000"/>
              </a:lnSpc>
            </a:pPr>
            <a:r>
              <a:rPr lang="cs-CZ" altLang="cs-CZ" sz="1400" b="1" u="sng" dirty="0">
                <a:solidFill>
                  <a:srgbClr val="FF0000"/>
                </a:solidFill>
              </a:rPr>
              <a:t>Způsobu uchovávání</a:t>
            </a:r>
            <a:r>
              <a:rPr lang="cs-CZ" altLang="cs-CZ" sz="1400" b="1" dirty="0"/>
              <a:t>   –   v terénu (in </a:t>
            </a:r>
            <a:r>
              <a:rPr lang="cs-CZ" altLang="cs-CZ" sz="1400" b="1" dirty="0" err="1"/>
              <a:t>situ</a:t>
            </a:r>
            <a:r>
              <a:rPr lang="cs-CZ" altLang="cs-CZ" sz="1400" b="1" dirty="0"/>
              <a:t>)</a:t>
            </a:r>
          </a:p>
          <a:p>
            <a:pPr>
              <a:lnSpc>
                <a:spcPct val="80000"/>
              </a:lnSpc>
              <a:buFontTx/>
              <a:buNone/>
            </a:pPr>
            <a:r>
              <a:rPr lang="cs-CZ" altLang="cs-CZ" sz="1400" b="1" dirty="0"/>
              <a:t>                                              –   mimo terén (in </a:t>
            </a:r>
            <a:r>
              <a:rPr lang="cs-CZ" altLang="cs-CZ" sz="1400" b="1" dirty="0" err="1"/>
              <a:t>fondo</a:t>
            </a:r>
            <a:r>
              <a:rPr lang="cs-CZ" altLang="cs-CZ" sz="1400" b="1" dirty="0"/>
              <a:t>)</a:t>
            </a:r>
          </a:p>
          <a:p>
            <a:pPr>
              <a:lnSpc>
                <a:spcPct val="80000"/>
              </a:lnSpc>
              <a:buFontTx/>
              <a:buNone/>
            </a:pPr>
            <a:endParaRPr lang="cs-CZ" altLang="cs-CZ" sz="1400" b="1" dirty="0"/>
          </a:p>
          <a:p>
            <a:pPr>
              <a:lnSpc>
                <a:spcPct val="80000"/>
              </a:lnSpc>
            </a:pPr>
            <a:r>
              <a:rPr lang="cs-CZ" altLang="cs-CZ" sz="1400" b="1" u="sng" dirty="0">
                <a:solidFill>
                  <a:srgbClr val="FF0000"/>
                </a:solidFill>
              </a:rPr>
              <a:t>Materiál</a:t>
            </a:r>
            <a:r>
              <a:rPr lang="cs-CZ" altLang="cs-CZ" sz="1400" b="1" dirty="0"/>
              <a:t>   –   neorganické materiály (hlína, kámen, sklo aj.)</a:t>
            </a:r>
          </a:p>
          <a:p>
            <a:pPr>
              <a:lnSpc>
                <a:spcPct val="80000"/>
              </a:lnSpc>
              <a:buFontTx/>
              <a:buNone/>
            </a:pPr>
            <a:r>
              <a:rPr lang="cs-CZ" altLang="cs-CZ" sz="1400" b="1" dirty="0"/>
              <a:t>                        –   organické materiály (dřevo, kůže, jantar, kosti aj.)</a:t>
            </a:r>
          </a:p>
          <a:p>
            <a:pPr>
              <a:lnSpc>
                <a:spcPct val="80000"/>
              </a:lnSpc>
              <a:buFontTx/>
              <a:buNone/>
            </a:pPr>
            <a:endParaRPr lang="cs-CZ" altLang="cs-CZ" sz="1400" b="1" dirty="0"/>
          </a:p>
          <a:p>
            <a:pPr>
              <a:lnSpc>
                <a:spcPct val="80000"/>
              </a:lnSpc>
            </a:pPr>
            <a:r>
              <a:rPr lang="cs-CZ" altLang="cs-CZ" sz="1400" b="1" u="sng" dirty="0">
                <a:solidFill>
                  <a:srgbClr val="FF0000"/>
                </a:solidFill>
              </a:rPr>
              <a:t>Předpokládaný účel</a:t>
            </a:r>
            <a:r>
              <a:rPr lang="cs-CZ" altLang="cs-CZ" sz="1400" b="1" dirty="0"/>
              <a:t>   –   </a:t>
            </a:r>
            <a:r>
              <a:rPr lang="cs-CZ" altLang="cs-CZ" sz="1400" b="1" dirty="0">
                <a:solidFill>
                  <a:srgbClr val="FF0000"/>
                </a:solidFill>
              </a:rPr>
              <a:t>movité:</a:t>
            </a:r>
            <a:r>
              <a:rPr lang="cs-CZ" altLang="cs-CZ" sz="1400" b="1" dirty="0"/>
              <a:t>   nástroje, zbraně, ozdoby, kultovní předměty, platidla (movité) </a:t>
            </a:r>
          </a:p>
          <a:p>
            <a:pPr marL="0" indent="0">
              <a:lnSpc>
                <a:spcPct val="80000"/>
              </a:lnSpc>
              <a:buNone/>
            </a:pPr>
            <a:r>
              <a:rPr lang="cs-CZ" altLang="cs-CZ" sz="1400" b="1" dirty="0"/>
              <a:t>                                             –   </a:t>
            </a:r>
            <a:r>
              <a:rPr lang="cs-CZ" altLang="cs-CZ" sz="1400" b="1" dirty="0">
                <a:solidFill>
                  <a:srgbClr val="FF0000"/>
                </a:solidFill>
              </a:rPr>
              <a:t>nemovité:</a:t>
            </a:r>
            <a:r>
              <a:rPr lang="cs-CZ" altLang="cs-CZ" sz="1400" b="1" dirty="0"/>
              <a:t>  sídliště, pohřebiště, fortifikace, výrobní a těžební areály (nemovité)</a:t>
            </a:r>
          </a:p>
          <a:p>
            <a:pPr>
              <a:lnSpc>
                <a:spcPct val="80000"/>
              </a:lnSpc>
              <a:buFontTx/>
              <a:buNone/>
            </a:pPr>
            <a:endParaRPr lang="cs-CZ" altLang="cs-CZ" sz="1400" b="1" dirty="0"/>
          </a:p>
          <a:p>
            <a:pPr>
              <a:lnSpc>
                <a:spcPct val="80000"/>
              </a:lnSpc>
            </a:pPr>
            <a:r>
              <a:rPr lang="cs-CZ" altLang="cs-CZ" sz="1400" b="1" u="sng" dirty="0">
                <a:solidFill>
                  <a:srgbClr val="FF0000"/>
                </a:solidFill>
              </a:rPr>
              <a:t>Účel lidské aktivity</a:t>
            </a:r>
            <a:r>
              <a:rPr lang="cs-CZ" altLang="cs-CZ" sz="1400" b="1" dirty="0"/>
              <a:t>   –   artefaktové prameny (předměty vyrobené člověkem) </a:t>
            </a:r>
          </a:p>
          <a:p>
            <a:pPr marL="0" indent="0">
              <a:lnSpc>
                <a:spcPct val="80000"/>
              </a:lnSpc>
              <a:buNone/>
            </a:pPr>
            <a:r>
              <a:rPr lang="cs-CZ" altLang="cs-CZ" sz="1400" b="1" dirty="0"/>
              <a:t>                                           –   </a:t>
            </a:r>
            <a:r>
              <a:rPr lang="cs-CZ" altLang="cs-CZ" sz="1400" b="1" dirty="0" err="1"/>
              <a:t>ekofaktové</a:t>
            </a:r>
            <a:r>
              <a:rPr lang="cs-CZ" altLang="cs-CZ" sz="1400" b="1" dirty="0"/>
              <a:t> prameny (lidské, zvířecí skelety, bronz, železo, kulturní plodiny) </a:t>
            </a:r>
          </a:p>
          <a:p>
            <a:pPr marL="0" indent="0">
              <a:lnSpc>
                <a:spcPct val="80000"/>
              </a:lnSpc>
              <a:buNone/>
            </a:pPr>
            <a:r>
              <a:rPr lang="cs-CZ" altLang="cs-CZ" sz="1400" b="1" dirty="0"/>
              <a:t>                                           –   přírodní prameny (paleobotanické, zoologické, antropologické aj.)</a:t>
            </a:r>
          </a:p>
        </p:txBody>
      </p:sp>
    </p:spTree>
    <p:extLst>
      <p:ext uri="{BB962C8B-B14F-4D97-AF65-F5344CB8AC3E}">
        <p14:creationId xmlns:p14="http://schemas.microsoft.com/office/powerpoint/2010/main" val="383335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274619" y="0"/>
            <a:ext cx="9642762" cy="1143000"/>
          </a:xfrm>
        </p:spPr>
        <p:txBody>
          <a:bodyPr/>
          <a:lstStyle/>
          <a:p>
            <a:pPr>
              <a:defRPr/>
            </a:pPr>
            <a:r>
              <a:rPr lang="cs-CZ" altLang="cs-CZ" sz="3200" b="1" dirty="0">
                <a:solidFill>
                  <a:srgbClr val="FF0000"/>
                </a:solidFill>
                <a:effectLst>
                  <a:outerShdw blurRad="38100" dist="38100" dir="2700000" algn="tl">
                    <a:srgbClr val="000000">
                      <a:alpha val="43137"/>
                    </a:srgbClr>
                  </a:outerShdw>
                </a:effectLst>
              </a:rPr>
              <a:t>                                  </a:t>
            </a:r>
            <a:r>
              <a:rPr lang="cs-CZ" altLang="cs-CZ" sz="3200" b="1" dirty="0">
                <a:solidFill>
                  <a:srgbClr val="FF0000"/>
                </a:solidFill>
              </a:rPr>
              <a:t>Historické prameny</a:t>
            </a:r>
          </a:p>
        </p:txBody>
      </p:sp>
      <p:sp>
        <p:nvSpPr>
          <p:cNvPr id="26627" name="Rectangle 5"/>
          <p:cNvSpPr>
            <a:spLocks noGrp="1" noChangeArrowheads="1"/>
          </p:cNvSpPr>
          <p:nvPr>
            <p:ph idx="1"/>
          </p:nvPr>
        </p:nvSpPr>
        <p:spPr>
          <a:xfrm>
            <a:off x="623455" y="1258888"/>
            <a:ext cx="11568545" cy="5748087"/>
          </a:xfrm>
        </p:spPr>
        <p:txBody>
          <a:bodyPr>
            <a:normAutofit/>
          </a:bodyPr>
          <a:lstStyle/>
          <a:p>
            <a:pPr>
              <a:defRPr/>
            </a:pPr>
            <a:r>
              <a:rPr lang="cs-CZ" sz="2000" b="1" dirty="0">
                <a:solidFill>
                  <a:srgbClr val="FF0000"/>
                </a:solidFill>
              </a:rPr>
              <a:t>Prameny  </a:t>
            </a:r>
            <a:r>
              <a:rPr lang="cs-CZ" sz="2000" dirty="0"/>
              <a:t>–</a:t>
            </a:r>
            <a:r>
              <a:rPr lang="cs-CZ" sz="2000" b="1" dirty="0">
                <a:solidFill>
                  <a:srgbClr val="FF0000"/>
                </a:solidFill>
              </a:rPr>
              <a:t>  </a:t>
            </a:r>
            <a:r>
              <a:rPr lang="cs-CZ" sz="2000" b="1" dirty="0"/>
              <a:t>1.  nepsané:  hmotné  </a:t>
            </a:r>
            <a:r>
              <a:rPr lang="cs-CZ" sz="2000" dirty="0"/>
              <a:t>(</a:t>
            </a:r>
            <a:r>
              <a:rPr lang="cs-CZ" sz="2000" dirty="0" err="1"/>
              <a:t>archeologizované</a:t>
            </a:r>
            <a:r>
              <a:rPr lang="cs-CZ" sz="2000" dirty="0"/>
              <a:t> pozůstatky)</a:t>
            </a:r>
          </a:p>
          <a:p>
            <a:pPr marL="0" indent="0">
              <a:lnSpc>
                <a:spcPct val="80000"/>
              </a:lnSpc>
              <a:buNone/>
              <a:defRPr/>
            </a:pPr>
            <a:r>
              <a:rPr lang="cs-CZ" sz="2000" dirty="0"/>
              <a:t>                                                   a)  archeologické památky – všechny </a:t>
            </a:r>
            <a:r>
              <a:rPr lang="cs-CZ" altLang="cs-CZ" sz="2000" dirty="0"/>
              <a:t>pozůstatky lidské existence  </a:t>
            </a:r>
          </a:p>
          <a:p>
            <a:pPr marL="0" indent="0">
              <a:lnSpc>
                <a:spcPct val="80000"/>
              </a:lnSpc>
              <a:buNone/>
              <a:defRPr/>
            </a:pPr>
            <a:r>
              <a:rPr lang="cs-CZ" sz="2000" dirty="0"/>
              <a:t>                                                   b)  archeologické prameny – </a:t>
            </a:r>
            <a:r>
              <a:rPr lang="cs-CZ" altLang="cs-CZ" sz="2000" dirty="0"/>
              <a:t>předměty informující o lidské minulosti </a:t>
            </a:r>
          </a:p>
          <a:p>
            <a:pPr marL="0" indent="0">
              <a:lnSpc>
                <a:spcPct val="80000"/>
              </a:lnSpc>
              <a:buNone/>
              <a:defRPr/>
            </a:pPr>
            <a:r>
              <a:rPr lang="cs-CZ" sz="2000" dirty="0"/>
              <a:t>                                                   c)  archeologické nálezy – </a:t>
            </a:r>
            <a:r>
              <a:rPr lang="cs-CZ" altLang="cs-CZ" sz="2000" dirty="0"/>
              <a:t>věci dokládající život člověka a jeho činnost v minulosti</a:t>
            </a:r>
          </a:p>
          <a:p>
            <a:pPr marL="0" indent="0">
              <a:lnSpc>
                <a:spcPct val="80000"/>
              </a:lnSpc>
              <a:buNone/>
              <a:defRPr/>
            </a:pPr>
            <a:endParaRPr lang="cs-CZ" sz="2000" dirty="0"/>
          </a:p>
          <a:p>
            <a:pPr marL="0" indent="0">
              <a:buNone/>
              <a:defRPr/>
            </a:pPr>
            <a:r>
              <a:rPr lang="cs-CZ" sz="2000" dirty="0"/>
              <a:t>                          </a:t>
            </a:r>
            <a:r>
              <a:rPr lang="cs-CZ" sz="2000" b="1" dirty="0"/>
              <a:t>2.  psané:  historické </a:t>
            </a:r>
            <a:r>
              <a:rPr lang="cs-CZ" sz="2000" dirty="0"/>
              <a:t>(obsahem nehmotné)</a:t>
            </a:r>
            <a:r>
              <a:rPr lang="cs-CZ" sz="2000" b="1" dirty="0"/>
              <a:t>  </a:t>
            </a:r>
          </a:p>
          <a:p>
            <a:pPr marL="0" indent="0">
              <a:buNone/>
              <a:defRPr/>
            </a:pPr>
            <a:r>
              <a:rPr lang="cs-CZ" sz="2000" b="1" dirty="0"/>
              <a:t>                                              </a:t>
            </a:r>
            <a:r>
              <a:rPr lang="cs-CZ" sz="2000" dirty="0"/>
              <a:t>a)</a:t>
            </a:r>
            <a:r>
              <a:rPr lang="cs-CZ" sz="2000" b="1" dirty="0"/>
              <a:t>  </a:t>
            </a:r>
            <a:r>
              <a:rPr lang="cs-CZ" sz="2000" dirty="0"/>
              <a:t>písemné (psané, tištěné)</a:t>
            </a:r>
          </a:p>
          <a:p>
            <a:pPr marL="0" indent="0">
              <a:buNone/>
              <a:defRPr/>
            </a:pPr>
            <a:r>
              <a:rPr lang="cs-CZ" sz="2000" dirty="0"/>
              <a:t>                                              b)  obrazové (ikonografické) </a:t>
            </a:r>
          </a:p>
          <a:p>
            <a:pPr marL="0" indent="0">
              <a:buNone/>
              <a:defRPr/>
            </a:pPr>
            <a:r>
              <a:rPr lang="cs-CZ" sz="2000" dirty="0"/>
              <a:t>                                              c)  jazykové (lingvistické)</a:t>
            </a:r>
          </a:p>
          <a:p>
            <a:pPr marL="0" indent="0">
              <a:buNone/>
              <a:defRPr/>
            </a:pPr>
            <a:endParaRPr lang="cs-CZ" sz="2000" dirty="0"/>
          </a:p>
          <a:p>
            <a:pPr marL="0" indent="0">
              <a:buNone/>
              <a:defRPr/>
            </a:pPr>
            <a:r>
              <a:rPr lang="cs-CZ" sz="2000" dirty="0"/>
              <a:t>                           </a:t>
            </a:r>
            <a:r>
              <a:rPr lang="cs-CZ" sz="2000" b="1" dirty="0"/>
              <a:t>3.</a:t>
            </a:r>
            <a:r>
              <a:rPr lang="cs-CZ" sz="2000" dirty="0"/>
              <a:t>  </a:t>
            </a:r>
            <a:r>
              <a:rPr lang="cs-CZ" sz="2000" b="1" dirty="0"/>
              <a:t>kartografické</a:t>
            </a:r>
            <a:r>
              <a:rPr lang="cs-CZ" sz="2000" dirty="0"/>
              <a:t>   –   historické mapy, plány</a:t>
            </a:r>
          </a:p>
          <a:p>
            <a:pPr marL="0" indent="0">
              <a:buNone/>
              <a:defRPr/>
            </a:pPr>
            <a:endParaRPr lang="cs-CZ" sz="2000" dirty="0"/>
          </a:p>
          <a:p>
            <a:pPr marL="0" indent="0">
              <a:buNone/>
              <a:defRPr/>
            </a:pPr>
            <a:r>
              <a:rPr lang="cs-CZ" sz="2000" b="1" dirty="0"/>
              <a:t>                           4.  jazykové</a:t>
            </a:r>
            <a:r>
              <a:rPr lang="cs-CZ" sz="2000" dirty="0"/>
              <a:t>  –   lingvistické</a:t>
            </a:r>
          </a:p>
          <a:p>
            <a:pPr marL="0" indent="0">
              <a:spcBef>
                <a:spcPts val="0"/>
              </a:spcBef>
              <a:buNone/>
            </a:pPr>
            <a:endParaRPr lang="cs-CZ" altLang="cs-CZ" sz="1800" dirty="0"/>
          </a:p>
        </p:txBody>
      </p:sp>
    </p:spTree>
    <p:extLst>
      <p:ext uri="{BB962C8B-B14F-4D97-AF65-F5344CB8AC3E}">
        <p14:creationId xmlns:p14="http://schemas.microsoft.com/office/powerpoint/2010/main" val="2951834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D78A37D5-180C-4170-8A57-0A360FEDAECB}"/>
              </a:ext>
            </a:extLst>
          </p:cNvPr>
          <p:cNvSpPr>
            <a:spLocks noGrp="1" noChangeArrowheads="1"/>
          </p:cNvSpPr>
          <p:nvPr>
            <p:ph type="title"/>
          </p:nvPr>
        </p:nvSpPr>
        <p:spPr/>
        <p:txBody>
          <a:bodyPr/>
          <a:lstStyle/>
          <a:p>
            <a:pPr eaLnBrk="1" hangingPunct="1"/>
            <a:r>
              <a:rPr lang="cs-CZ" altLang="cs-CZ" sz="3200" b="1" dirty="0">
                <a:solidFill>
                  <a:srgbClr val="FF0000"/>
                </a:solidFill>
              </a:rPr>
              <a:t>                               Archeologická památková péče</a:t>
            </a:r>
          </a:p>
        </p:txBody>
      </p:sp>
      <p:sp>
        <p:nvSpPr>
          <p:cNvPr id="27651" name="Rectangle 5">
            <a:extLst>
              <a:ext uri="{FF2B5EF4-FFF2-40B4-BE49-F238E27FC236}">
                <a16:creationId xmlns:a16="http://schemas.microsoft.com/office/drawing/2014/main" id="{F1726A18-3933-416F-8787-5D759EF4B7E2}"/>
              </a:ext>
            </a:extLst>
          </p:cNvPr>
          <p:cNvSpPr>
            <a:spLocks noGrp="1" noChangeArrowheads="1"/>
          </p:cNvSpPr>
          <p:nvPr>
            <p:ph idx="1"/>
          </p:nvPr>
        </p:nvSpPr>
        <p:spPr>
          <a:xfrm>
            <a:off x="1397285" y="1812944"/>
            <a:ext cx="10150868" cy="4857750"/>
          </a:xfrm>
        </p:spPr>
        <p:txBody>
          <a:bodyPr/>
          <a:lstStyle/>
          <a:p>
            <a:pPr marL="0" indent="0">
              <a:buNone/>
              <a:defRPr/>
            </a:pPr>
            <a:endParaRPr lang="cs-CZ" altLang="cs-CZ" dirty="0"/>
          </a:p>
          <a:p>
            <a:pPr eaLnBrk="1" hangingPunct="1">
              <a:defRPr/>
            </a:pPr>
            <a:r>
              <a:rPr lang="cs-CZ" altLang="cs-CZ" sz="2000" dirty="0"/>
              <a:t>Z hlediska archeologie jako vědního oboru je ochrana archeologických pramenů nezbytným procesem k zachování pramenné základny archeologie, která se zabývá záchranou archeologických pramenů a informací jako problémem vědeckým (Sommer 1997, 7). </a:t>
            </a:r>
          </a:p>
          <a:p>
            <a:pPr eaLnBrk="1" hangingPunct="1">
              <a:defRPr/>
            </a:pPr>
            <a:endParaRPr lang="cs-CZ" altLang="cs-CZ" sz="2000" dirty="0"/>
          </a:p>
          <a:p>
            <a:pPr eaLnBrk="1" hangingPunct="1">
              <a:defRPr/>
            </a:pPr>
            <a:r>
              <a:rPr lang="cs-CZ" altLang="cs-CZ" sz="2000" dirty="0"/>
              <a:t>Soubor speciálních zásad a legitimních postupů směřujících k ochraně památek obecně.</a:t>
            </a:r>
          </a:p>
          <a:p>
            <a:pPr eaLnBrk="1" hangingPunct="1">
              <a:buFontTx/>
              <a:buNone/>
              <a:defRPr/>
            </a:pPr>
            <a:endParaRPr lang="cs-CZ" altLang="cs-CZ" sz="2000" dirty="0"/>
          </a:p>
          <a:p>
            <a:pPr eaLnBrk="1" hangingPunct="1">
              <a:defRPr/>
            </a:pPr>
            <a:r>
              <a:rPr lang="cs-CZ" altLang="cs-CZ" sz="2000" dirty="0"/>
              <a:t>Zahrnuje příslušnou část památkové péče, která se zabývá záchranou archeologických pramenů a informací, jež představují pramennou základnu archeologie jako vědního oboru.</a:t>
            </a:r>
          </a:p>
          <a:p>
            <a:pPr eaLnBrk="1" hangingPunct="1">
              <a:defRPr/>
            </a:pPr>
            <a:endParaRPr lang="cs-CZ" altLang="cs-CZ"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758AB25-FDCE-48CA-9BB4-DC7C838F654A}"/>
              </a:ext>
            </a:extLst>
          </p:cNvPr>
          <p:cNvSpPr>
            <a:spLocks noGrp="1" noChangeArrowheads="1"/>
          </p:cNvSpPr>
          <p:nvPr>
            <p:ph type="title"/>
          </p:nvPr>
        </p:nvSpPr>
        <p:spPr>
          <a:xfrm>
            <a:off x="1653416" y="0"/>
            <a:ext cx="8885167" cy="1143000"/>
          </a:xfrm>
        </p:spPr>
        <p:txBody>
          <a:bodyPr/>
          <a:lstStyle/>
          <a:p>
            <a:pPr eaLnBrk="1" hangingPunct="1"/>
            <a:r>
              <a:rPr lang="cs-CZ" altLang="cs-CZ" sz="2400" b="1" dirty="0">
                <a:solidFill>
                  <a:srgbClr val="FF0000"/>
                </a:solidFill>
              </a:rPr>
              <a:t>     Mezinárodní právní předpisy k ochraně archeologických  památek </a:t>
            </a:r>
          </a:p>
        </p:txBody>
      </p:sp>
      <p:sp>
        <p:nvSpPr>
          <p:cNvPr id="7171" name="Rectangle 3">
            <a:extLst>
              <a:ext uri="{FF2B5EF4-FFF2-40B4-BE49-F238E27FC236}">
                <a16:creationId xmlns:a16="http://schemas.microsoft.com/office/drawing/2014/main" id="{BE3AD270-FCA4-4B6E-8EB5-65E1B7855513}"/>
              </a:ext>
            </a:extLst>
          </p:cNvPr>
          <p:cNvSpPr>
            <a:spLocks noGrp="1" noChangeArrowheads="1"/>
          </p:cNvSpPr>
          <p:nvPr>
            <p:ph type="body" idx="1"/>
          </p:nvPr>
        </p:nvSpPr>
        <p:spPr>
          <a:xfrm>
            <a:off x="729465" y="1268414"/>
            <a:ext cx="11013897" cy="5589586"/>
          </a:xfrm>
        </p:spPr>
        <p:txBody>
          <a:bodyPr>
            <a:normAutofit fontScale="92500" lnSpcReduction="20000"/>
          </a:bodyPr>
          <a:lstStyle/>
          <a:p>
            <a:pPr eaLnBrk="1" hangingPunct="1">
              <a:lnSpc>
                <a:spcPct val="80000"/>
              </a:lnSpc>
              <a:buFontTx/>
              <a:buAutoNum type="arabicPeriod"/>
            </a:pPr>
            <a:r>
              <a:rPr lang="cs-CZ" altLang="cs-CZ" sz="2200" b="1" u="sng" dirty="0">
                <a:solidFill>
                  <a:srgbClr val="FF0000"/>
                </a:solidFill>
              </a:rPr>
              <a:t> Mezinárodní úmluvy:</a:t>
            </a:r>
            <a:r>
              <a:rPr lang="cs-CZ" altLang="cs-CZ" sz="2200" b="1" dirty="0">
                <a:solidFill>
                  <a:srgbClr val="FF0000"/>
                </a:solidFill>
              </a:rPr>
              <a:t> </a:t>
            </a:r>
          </a:p>
          <a:p>
            <a:pPr eaLnBrk="1" hangingPunct="1">
              <a:lnSpc>
                <a:spcPct val="80000"/>
              </a:lnSpc>
              <a:buFontTx/>
              <a:buNone/>
            </a:pPr>
            <a:endParaRPr lang="cs-CZ" altLang="cs-CZ" sz="1600" b="1" dirty="0"/>
          </a:p>
          <a:p>
            <a:pPr eaLnBrk="1" hangingPunct="1">
              <a:lnSpc>
                <a:spcPct val="80000"/>
              </a:lnSpc>
              <a:buFontTx/>
              <a:buNone/>
            </a:pPr>
            <a:r>
              <a:rPr lang="cs-CZ" altLang="cs-CZ" sz="1600" b="1" dirty="0"/>
              <a:t>            Úmluva o ochraně světového kulturního a přírodního dědictví UNESCO</a:t>
            </a:r>
          </a:p>
          <a:p>
            <a:pPr eaLnBrk="1" hangingPunct="1">
              <a:lnSpc>
                <a:spcPct val="80000"/>
              </a:lnSpc>
              <a:buFontTx/>
              <a:buNone/>
            </a:pPr>
            <a:r>
              <a:rPr lang="cs-CZ" altLang="cs-CZ" sz="1600" b="1" dirty="0"/>
              <a:t>            1972:   </a:t>
            </a:r>
            <a:r>
              <a:rPr lang="cs-CZ" altLang="cs-CZ" sz="1600" dirty="0"/>
              <a:t>ve Stockholmu, v platnost vstoupila v roce 1975</a:t>
            </a:r>
          </a:p>
          <a:p>
            <a:pPr eaLnBrk="1" hangingPunct="1">
              <a:lnSpc>
                <a:spcPct val="80000"/>
              </a:lnSpc>
              <a:buFontTx/>
              <a:buNone/>
            </a:pPr>
            <a:r>
              <a:rPr lang="cs-CZ" altLang="cs-CZ" sz="1600" b="1" dirty="0"/>
              <a:t>          </a:t>
            </a:r>
            <a:endParaRPr lang="cs-CZ" altLang="cs-CZ" sz="1600" b="1" i="1" dirty="0"/>
          </a:p>
          <a:p>
            <a:pPr eaLnBrk="1" hangingPunct="1">
              <a:lnSpc>
                <a:spcPct val="80000"/>
              </a:lnSpc>
              <a:buFontTx/>
              <a:buNone/>
            </a:pPr>
            <a:r>
              <a:rPr lang="cs-CZ" altLang="cs-CZ" sz="1600" b="1" i="1" dirty="0"/>
              <a:t>            </a:t>
            </a:r>
            <a:r>
              <a:rPr lang="cs-CZ" altLang="cs-CZ" sz="1600" b="1" dirty="0"/>
              <a:t>Úmluva o ochraně archeologického dědictví Evropy  (tzv. Maltská konvence)  </a:t>
            </a:r>
          </a:p>
          <a:p>
            <a:pPr eaLnBrk="1" hangingPunct="1">
              <a:lnSpc>
                <a:spcPct val="80000"/>
              </a:lnSpc>
              <a:buFontTx/>
              <a:buNone/>
            </a:pPr>
            <a:r>
              <a:rPr lang="cs-CZ" altLang="cs-CZ" sz="1600" b="1" dirty="0"/>
              <a:t>            1992</a:t>
            </a:r>
            <a:r>
              <a:rPr lang="cs-CZ" altLang="cs-CZ" sz="1600" dirty="0"/>
              <a:t>:  v La </a:t>
            </a:r>
            <a:r>
              <a:rPr lang="cs-CZ" altLang="cs-CZ" sz="1600" dirty="0" err="1"/>
              <a:t>Valetě</a:t>
            </a:r>
            <a:r>
              <a:rPr lang="cs-CZ" altLang="cs-CZ" sz="1600" dirty="0"/>
              <a:t>, v platnost vstoupila v r. 1995 (u nás 2000)</a:t>
            </a:r>
          </a:p>
          <a:p>
            <a:pPr eaLnBrk="1" hangingPunct="1">
              <a:lnSpc>
                <a:spcPct val="80000"/>
              </a:lnSpc>
              <a:buFontTx/>
              <a:buNone/>
            </a:pPr>
            <a:r>
              <a:rPr lang="cs-CZ" altLang="cs-CZ" sz="1600" b="1" dirty="0"/>
              <a:t> </a:t>
            </a:r>
          </a:p>
          <a:p>
            <a:pPr eaLnBrk="1" hangingPunct="1">
              <a:lnSpc>
                <a:spcPct val="80000"/>
              </a:lnSpc>
              <a:buFontTx/>
              <a:buNone/>
            </a:pPr>
            <a:r>
              <a:rPr lang="cs-CZ" altLang="cs-CZ" sz="1600" b="1" dirty="0"/>
              <a:t>            Úmluva o ochraně architektonického dědictví Evropy (tzv. Granadská konvence:  </a:t>
            </a:r>
          </a:p>
          <a:p>
            <a:pPr eaLnBrk="1" hangingPunct="1">
              <a:lnSpc>
                <a:spcPct val="80000"/>
              </a:lnSpc>
              <a:buFontTx/>
              <a:buNone/>
            </a:pPr>
            <a:r>
              <a:rPr lang="cs-CZ" altLang="cs-CZ" sz="1600" b="1" dirty="0"/>
              <a:t>            1985: </a:t>
            </a:r>
            <a:r>
              <a:rPr lang="cs-CZ" altLang="cs-CZ" sz="1600" dirty="0"/>
              <a:t> v Granadě, vstoupila v platnost v r. 1987 (u nás 2000)</a:t>
            </a:r>
          </a:p>
          <a:p>
            <a:pPr eaLnBrk="1" hangingPunct="1">
              <a:lnSpc>
                <a:spcPct val="80000"/>
              </a:lnSpc>
              <a:buFontTx/>
              <a:buNone/>
            </a:pPr>
            <a:endParaRPr lang="cs-CZ" altLang="cs-CZ" sz="1600" b="1" dirty="0"/>
          </a:p>
          <a:p>
            <a:pPr eaLnBrk="1" hangingPunct="1">
              <a:lnSpc>
                <a:spcPct val="80000"/>
              </a:lnSpc>
              <a:buFontTx/>
              <a:buChar char="-"/>
            </a:pPr>
            <a:endParaRPr lang="cs-CZ" altLang="cs-CZ" sz="1600" b="1" dirty="0"/>
          </a:p>
          <a:p>
            <a:pPr eaLnBrk="1" hangingPunct="1">
              <a:lnSpc>
                <a:spcPct val="80000"/>
              </a:lnSpc>
              <a:buFontTx/>
              <a:buAutoNum type="arabicPeriod" startAt="2"/>
            </a:pPr>
            <a:r>
              <a:rPr lang="cs-CZ" altLang="cs-CZ" sz="2200" b="1" u="sng" dirty="0">
                <a:solidFill>
                  <a:srgbClr val="FF0000"/>
                </a:solidFill>
              </a:rPr>
              <a:t> Mezinárodní charty ICOMOS:</a:t>
            </a:r>
          </a:p>
          <a:p>
            <a:pPr eaLnBrk="1" hangingPunct="1">
              <a:lnSpc>
                <a:spcPct val="80000"/>
              </a:lnSpc>
              <a:buFontTx/>
              <a:buNone/>
            </a:pPr>
            <a:endParaRPr lang="cs-CZ" altLang="cs-CZ" sz="1600" b="1" u="sng" dirty="0"/>
          </a:p>
          <a:p>
            <a:pPr eaLnBrk="1" hangingPunct="1">
              <a:lnSpc>
                <a:spcPct val="80000"/>
              </a:lnSpc>
              <a:buFontTx/>
              <a:buNone/>
            </a:pPr>
            <a:r>
              <a:rPr lang="cs-CZ" altLang="cs-CZ" sz="1600" b="1" dirty="0"/>
              <a:t>          Aténská charta (Atény 1931)</a:t>
            </a:r>
          </a:p>
          <a:p>
            <a:pPr eaLnBrk="1" hangingPunct="1">
              <a:lnSpc>
                <a:spcPct val="80000"/>
              </a:lnSpc>
              <a:buFontTx/>
              <a:buNone/>
            </a:pPr>
            <a:r>
              <a:rPr lang="cs-CZ" altLang="cs-CZ" sz="1600" b="1" dirty="0"/>
              <a:t>          Benátská charta (Benátky 1964) </a:t>
            </a:r>
          </a:p>
          <a:p>
            <a:pPr eaLnBrk="1" hangingPunct="1">
              <a:lnSpc>
                <a:spcPct val="80000"/>
              </a:lnSpc>
              <a:buFontTx/>
              <a:buNone/>
            </a:pPr>
            <a:r>
              <a:rPr lang="cs-CZ" altLang="cs-CZ" sz="1600" b="1" dirty="0"/>
              <a:t>          Florentská charta (Florencie 1982)</a:t>
            </a:r>
          </a:p>
          <a:p>
            <a:pPr eaLnBrk="1" hangingPunct="1">
              <a:lnSpc>
                <a:spcPct val="80000"/>
              </a:lnSpc>
              <a:buFontTx/>
              <a:buNone/>
            </a:pPr>
            <a:r>
              <a:rPr lang="cs-CZ" altLang="cs-CZ" sz="1600" b="1" dirty="0"/>
              <a:t>          Washingtonská charta (Washington 1987) </a:t>
            </a:r>
          </a:p>
          <a:p>
            <a:pPr eaLnBrk="1" hangingPunct="1">
              <a:lnSpc>
                <a:spcPct val="80000"/>
              </a:lnSpc>
              <a:buFontTx/>
              <a:buNone/>
            </a:pPr>
            <a:r>
              <a:rPr lang="cs-CZ" altLang="cs-CZ" sz="1600" b="1" dirty="0"/>
              <a:t>          Charta ICOMOS o Ochraně a zabezpečení archeologického dědictví (</a:t>
            </a:r>
            <a:r>
              <a:rPr lang="cs-CZ" altLang="cs-CZ" sz="1600" b="1" dirty="0" err="1"/>
              <a:t>Lausane</a:t>
            </a:r>
            <a:r>
              <a:rPr lang="cs-CZ" altLang="cs-CZ" sz="1600" b="1" dirty="0"/>
              <a:t> 1990) </a:t>
            </a:r>
          </a:p>
          <a:p>
            <a:pPr eaLnBrk="1" hangingPunct="1">
              <a:lnSpc>
                <a:spcPct val="80000"/>
              </a:lnSpc>
              <a:buFontTx/>
              <a:buNone/>
            </a:pPr>
            <a:r>
              <a:rPr lang="cs-CZ" altLang="cs-CZ" sz="1600" b="1" dirty="0"/>
              <a:t>          Charta o ochraně a zabezpečení archeologického dědictví pod vodou (Sofia 1996)</a:t>
            </a:r>
          </a:p>
          <a:p>
            <a:pPr eaLnBrk="1" hangingPunct="1">
              <a:lnSpc>
                <a:spcPct val="80000"/>
              </a:lnSpc>
              <a:buFontTx/>
              <a:buNone/>
            </a:pPr>
            <a:endParaRPr lang="cs-CZ" altLang="cs-CZ" sz="1600" b="1" u="sng" dirty="0"/>
          </a:p>
          <a:p>
            <a:pPr eaLnBrk="1" hangingPunct="1">
              <a:lnSpc>
                <a:spcPct val="80000"/>
              </a:lnSpc>
              <a:buFontTx/>
              <a:buNone/>
            </a:pPr>
            <a:endParaRPr lang="cs-CZ" altLang="cs-CZ" sz="1600" b="1" u="sng" dirty="0"/>
          </a:p>
          <a:p>
            <a:pPr eaLnBrk="1" hangingPunct="1">
              <a:lnSpc>
                <a:spcPct val="80000"/>
              </a:lnSpc>
              <a:buFontTx/>
              <a:buNone/>
            </a:pPr>
            <a:endParaRPr lang="cs-CZ" altLang="cs-CZ" sz="1400" b="1" i="1" dirty="0"/>
          </a:p>
        </p:txBody>
      </p:sp>
    </p:spTree>
    <p:extLst>
      <p:ext uri="{BB962C8B-B14F-4D97-AF65-F5344CB8AC3E}">
        <p14:creationId xmlns:p14="http://schemas.microsoft.com/office/powerpoint/2010/main" val="2417539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127CC513-E470-4360-91A5-139236E0CD63}"/>
              </a:ext>
            </a:extLst>
          </p:cNvPr>
          <p:cNvSpPr>
            <a:spLocks noGrp="1" noChangeArrowheads="1"/>
          </p:cNvSpPr>
          <p:nvPr>
            <p:ph idx="1"/>
          </p:nvPr>
        </p:nvSpPr>
        <p:spPr>
          <a:xfrm>
            <a:off x="647272" y="568860"/>
            <a:ext cx="11544728" cy="6412429"/>
          </a:xfrm>
        </p:spPr>
        <p:txBody>
          <a:bodyPr>
            <a:noAutofit/>
          </a:bodyPr>
          <a:lstStyle/>
          <a:p>
            <a:pPr marL="609600" indent="-609600">
              <a:defRPr/>
            </a:pPr>
            <a:r>
              <a:rPr lang="cs-CZ" altLang="cs-CZ" sz="2400" b="1" dirty="0">
                <a:solidFill>
                  <a:srgbClr val="FF0000"/>
                </a:solidFill>
              </a:rPr>
              <a:t>Úmluva o ochraně </a:t>
            </a:r>
            <a:r>
              <a:rPr lang="cs-CZ" altLang="cs-CZ" sz="2400" b="1" u="sng" dirty="0">
                <a:solidFill>
                  <a:srgbClr val="FF0000"/>
                </a:solidFill>
              </a:rPr>
              <a:t>archeologického</a:t>
            </a:r>
            <a:r>
              <a:rPr lang="cs-CZ" altLang="cs-CZ" sz="2400" b="1" dirty="0">
                <a:solidFill>
                  <a:srgbClr val="FF0000"/>
                </a:solidFill>
              </a:rPr>
              <a:t> dědictví Evropy, tzv. Maltská konvence </a:t>
            </a:r>
          </a:p>
          <a:p>
            <a:pPr marL="0" indent="0">
              <a:buNone/>
              <a:defRPr/>
            </a:pPr>
            <a:endParaRPr lang="cs-CZ" altLang="cs-CZ" sz="2000" dirty="0">
              <a:solidFill>
                <a:srgbClr val="FF0000"/>
              </a:solidFill>
            </a:endParaRPr>
          </a:p>
          <a:p>
            <a:pPr marL="609600" indent="-609600">
              <a:buNone/>
              <a:defRPr/>
            </a:pPr>
            <a:r>
              <a:rPr lang="cs-CZ" altLang="cs-CZ" sz="2000" dirty="0"/>
              <a:t>            přijata 16. ledna </a:t>
            </a:r>
            <a:r>
              <a:rPr lang="cs-CZ" altLang="cs-CZ" sz="2000" b="1" dirty="0"/>
              <a:t>1992</a:t>
            </a:r>
            <a:r>
              <a:rPr lang="cs-CZ" altLang="cs-CZ" sz="2000" dirty="0"/>
              <a:t> v La Vallettě; za ČR podepsána ve Štrasburku  17. prosince 1998 </a:t>
            </a:r>
          </a:p>
          <a:p>
            <a:pPr marL="609600" indent="-609600">
              <a:buNone/>
              <a:defRPr/>
            </a:pPr>
            <a:r>
              <a:rPr lang="cs-CZ" altLang="cs-CZ" sz="2000" dirty="0"/>
              <a:t>             v platnost vstoupila 23. září 2000   (je nadřazena památkovému zákonu č. 20/1987 Sb.)</a:t>
            </a:r>
          </a:p>
          <a:p>
            <a:pPr marL="609600" indent="-609600">
              <a:buNone/>
              <a:defRPr/>
            </a:pPr>
            <a:endParaRPr lang="cs-CZ" altLang="cs-CZ" sz="2000" b="1" dirty="0"/>
          </a:p>
          <a:p>
            <a:pPr marL="609600" indent="-609600">
              <a:defRPr/>
            </a:pPr>
            <a:r>
              <a:rPr lang="cs-CZ" altLang="cs-CZ" sz="2000" b="1" dirty="0"/>
              <a:t>Cíl:</a:t>
            </a:r>
            <a:r>
              <a:rPr lang="cs-CZ" altLang="cs-CZ" sz="2000" dirty="0"/>
              <a:t>  Ochrana a zachování archeologického kulturního dědictví pro budoucí generace za účelem jeho</a:t>
            </a:r>
          </a:p>
          <a:p>
            <a:pPr marL="0" indent="0">
              <a:buNone/>
              <a:defRPr/>
            </a:pPr>
            <a:r>
              <a:rPr lang="cs-CZ" altLang="cs-CZ" sz="2000" dirty="0"/>
              <a:t>                  vědeckého studia, které přispívá k poznání historie lidstva a jeho  vztahu k přirozenému prostředí</a:t>
            </a:r>
          </a:p>
          <a:p>
            <a:pPr marL="609600" indent="-609600">
              <a:defRPr/>
            </a:pPr>
            <a:endParaRPr lang="cs-CZ" altLang="cs-CZ" sz="2000" dirty="0"/>
          </a:p>
          <a:p>
            <a:pPr marL="609600" indent="-609600">
              <a:defRPr/>
            </a:pPr>
            <a:r>
              <a:rPr lang="cs-CZ" altLang="cs-CZ" sz="2000" b="1" dirty="0"/>
              <a:t>Zajištění </a:t>
            </a:r>
            <a:r>
              <a:rPr lang="cs-CZ" altLang="cs-CZ" sz="2000" dirty="0"/>
              <a:t> -  právní ochrany movitých i nemovitých archeologických památek </a:t>
            </a:r>
          </a:p>
          <a:p>
            <a:pPr marL="609600" indent="-609600">
              <a:buNone/>
              <a:defRPr/>
            </a:pPr>
            <a:r>
              <a:rPr lang="cs-CZ" altLang="cs-CZ" sz="2000" dirty="0"/>
              <a:t>                             -  odborné provádění výzkumů s využitím nedestruktivních metod průzkumu (konzervace)</a:t>
            </a:r>
          </a:p>
          <a:p>
            <a:pPr marL="609600" indent="-609600">
              <a:buNone/>
              <a:defRPr/>
            </a:pPr>
            <a:r>
              <a:rPr lang="cs-CZ" altLang="cs-CZ" sz="2000" dirty="0"/>
              <a:t>                             -  fyzické ochrany archeologického dědictví (rezervace, uložení)</a:t>
            </a:r>
          </a:p>
          <a:p>
            <a:pPr marL="609600" indent="-609600">
              <a:buNone/>
              <a:defRPr/>
            </a:pPr>
            <a:r>
              <a:rPr lang="cs-CZ" altLang="cs-CZ" sz="2000" dirty="0"/>
              <a:t>                             -  úhrady nákladů výzkumu a konzervace nálezů</a:t>
            </a:r>
          </a:p>
          <a:p>
            <a:pPr marL="609600" indent="-609600">
              <a:buNone/>
              <a:defRPr/>
            </a:pPr>
            <a:r>
              <a:rPr lang="cs-CZ" altLang="cs-CZ" sz="2000" dirty="0"/>
              <a:t>                             -  šíření vědeckých informací o výsledcích výzkumů (publikace aj.)</a:t>
            </a:r>
          </a:p>
          <a:p>
            <a:pPr marL="609600" indent="-609600">
              <a:buNone/>
              <a:defRPr/>
            </a:pPr>
            <a:r>
              <a:rPr lang="cs-CZ" altLang="cs-CZ" sz="2000" dirty="0"/>
              <a:t>                             -  zabránění nezákonnému obchodu s archeologickým dědictvím </a:t>
            </a:r>
          </a:p>
          <a:p>
            <a:pPr marL="609600" indent="-609600">
              <a:buNone/>
              <a:defRPr/>
            </a:pPr>
            <a:r>
              <a:rPr lang="cs-CZ" altLang="cs-CZ" sz="2000" dirty="0"/>
              <a:t>                             -  kontrolu naplňování Úmluvy Výborem expertů</a:t>
            </a:r>
          </a:p>
        </p:txBody>
      </p:sp>
    </p:spTree>
    <p:extLst>
      <p:ext uri="{BB962C8B-B14F-4D97-AF65-F5344CB8AC3E}">
        <p14:creationId xmlns:p14="http://schemas.microsoft.com/office/powerpoint/2010/main" val="288740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sah 2">
            <a:extLst>
              <a:ext uri="{FF2B5EF4-FFF2-40B4-BE49-F238E27FC236}">
                <a16:creationId xmlns:a16="http://schemas.microsoft.com/office/drawing/2014/main" id="{000543C3-1B70-4DFE-A338-035E00D97435}"/>
              </a:ext>
            </a:extLst>
          </p:cNvPr>
          <p:cNvSpPr>
            <a:spLocks noGrp="1"/>
          </p:cNvSpPr>
          <p:nvPr>
            <p:ph idx="1"/>
          </p:nvPr>
        </p:nvSpPr>
        <p:spPr>
          <a:xfrm>
            <a:off x="821933" y="765174"/>
            <a:ext cx="11044719" cy="6092825"/>
          </a:xfrm>
        </p:spPr>
        <p:txBody>
          <a:bodyPr>
            <a:normAutofit/>
          </a:bodyPr>
          <a:lstStyle/>
          <a:p>
            <a:pPr marL="0" indent="0">
              <a:buNone/>
            </a:pPr>
            <a:endParaRPr lang="cs-CZ" altLang="cs-CZ" sz="2000" b="1" dirty="0">
              <a:solidFill>
                <a:srgbClr val="FF0000"/>
              </a:solidFill>
            </a:endParaRPr>
          </a:p>
          <a:p>
            <a:r>
              <a:rPr lang="cs-CZ" altLang="cs-CZ" sz="2000" b="1" dirty="0">
                <a:solidFill>
                  <a:srgbClr val="FF0000"/>
                </a:solidFill>
              </a:rPr>
              <a:t>Článek 1:  </a:t>
            </a:r>
            <a:r>
              <a:rPr lang="cs-CZ" altLang="cs-CZ" sz="2000" b="1" dirty="0"/>
              <a:t>Archeologické dědictví </a:t>
            </a:r>
            <a:r>
              <a:rPr lang="cs-CZ" altLang="cs-CZ" sz="2000" dirty="0"/>
              <a:t>definuje jako veškeré pozůstatky a objekty a jakékoli stopy po lidstvu z minulých období, jejichž uchování a studium umožňuje vysledovat vývoj historie lidstva a jeho vztah k přirozenému prostředí, o nichž jsou hlavními zdroji informací vykopávky nebo objevy a další metody výzkumu lidstva a které jsou situované na jakémkoli místě v jurisdikci smluvních stran. Zahrnuty do něj jsou stavby, konstrukce, skupiny budov, zastavěná území, movité objekty, památky dalšího druhu a také jejich související prostředí nacházející se jak na souši, tak pod vodou. </a:t>
            </a:r>
          </a:p>
          <a:p>
            <a:endParaRPr lang="cs-CZ" altLang="cs-CZ" sz="2000" b="1" dirty="0">
              <a:solidFill>
                <a:srgbClr val="FF0000"/>
              </a:solidFill>
            </a:endParaRPr>
          </a:p>
          <a:p>
            <a:endParaRPr lang="cs-CZ" altLang="cs-CZ" sz="2000" b="1" dirty="0">
              <a:solidFill>
                <a:srgbClr val="FF0000"/>
              </a:solidFill>
            </a:endParaRPr>
          </a:p>
          <a:p>
            <a:endParaRPr lang="cs-CZ" altLang="cs-CZ" sz="2000" b="1" dirty="0">
              <a:solidFill>
                <a:srgbClr val="FF0000"/>
              </a:solidFill>
            </a:endParaRPr>
          </a:p>
          <a:p>
            <a:endParaRPr lang="cs-CZ" altLang="cs-CZ" sz="2000" b="1" dirty="0">
              <a:solidFill>
                <a:srgbClr val="FF0000"/>
              </a:solidFill>
            </a:endParaRPr>
          </a:p>
          <a:p>
            <a:endParaRPr lang="cs-CZ" altLang="cs-CZ" sz="2000" b="1" dirty="0">
              <a:solidFill>
                <a:srgbClr val="FF0000"/>
              </a:solidFill>
            </a:endParaRPr>
          </a:p>
          <a:p>
            <a:endParaRPr lang="cs-CZ" altLang="cs-CZ" sz="2000" b="1" dirty="0">
              <a:solidFill>
                <a:srgbClr val="FF0000"/>
              </a:solidFill>
            </a:endParaRPr>
          </a:p>
          <a:p>
            <a:endParaRPr lang="cs-CZ" altLang="cs-CZ" sz="2000" b="1" dirty="0">
              <a:solidFill>
                <a:srgbClr val="FF0000"/>
              </a:solidFill>
            </a:endParaRPr>
          </a:p>
          <a:p>
            <a:pPr marL="0" indent="0">
              <a:buNone/>
            </a:pPr>
            <a:endParaRPr lang="cs-CZ" altLang="cs-CZ" sz="2000" b="1" dirty="0">
              <a:solidFill>
                <a:srgbClr val="FF0000"/>
              </a:solidFill>
            </a:endParaRPr>
          </a:p>
          <a:p>
            <a:endParaRPr lang="cs-CZ" altLang="cs-CZ" dirty="0"/>
          </a:p>
        </p:txBody>
      </p:sp>
    </p:spTree>
    <p:extLst>
      <p:ext uri="{BB962C8B-B14F-4D97-AF65-F5344CB8AC3E}">
        <p14:creationId xmlns:p14="http://schemas.microsoft.com/office/powerpoint/2010/main" val="3429567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6A48EAD7-AB4C-4709-994F-98F6C6489AEC}"/>
              </a:ext>
            </a:extLst>
          </p:cNvPr>
          <p:cNvSpPr>
            <a:spLocks noGrp="1" noChangeArrowheads="1"/>
          </p:cNvSpPr>
          <p:nvPr>
            <p:ph idx="1"/>
          </p:nvPr>
        </p:nvSpPr>
        <p:spPr>
          <a:xfrm>
            <a:off x="626724" y="765174"/>
            <a:ext cx="11565276" cy="6092825"/>
          </a:xfrm>
        </p:spPr>
        <p:txBody>
          <a:bodyPr>
            <a:normAutofit lnSpcReduction="10000"/>
          </a:bodyPr>
          <a:lstStyle/>
          <a:p>
            <a:pPr marL="609600" indent="-609600"/>
            <a:r>
              <a:rPr lang="cs-CZ" altLang="cs-CZ" sz="2400" b="1" dirty="0">
                <a:solidFill>
                  <a:srgbClr val="FF0000"/>
                </a:solidFill>
              </a:rPr>
              <a:t>Úmluva o ochraně </a:t>
            </a:r>
            <a:r>
              <a:rPr lang="cs-CZ" altLang="cs-CZ" sz="2400" b="1" u="sng" dirty="0">
                <a:solidFill>
                  <a:srgbClr val="FF0000"/>
                </a:solidFill>
              </a:rPr>
              <a:t>architektonického</a:t>
            </a:r>
            <a:r>
              <a:rPr lang="cs-CZ" altLang="cs-CZ" sz="2400" b="1" dirty="0">
                <a:solidFill>
                  <a:srgbClr val="FF0000"/>
                </a:solidFill>
              </a:rPr>
              <a:t> dědictví Evropy, tzv. Granadská konvence </a:t>
            </a:r>
          </a:p>
          <a:p>
            <a:pPr marL="609600" indent="-609600">
              <a:buNone/>
            </a:pPr>
            <a:endParaRPr lang="cs-CZ" altLang="cs-CZ" sz="2000" dirty="0"/>
          </a:p>
          <a:p>
            <a:pPr marL="609600" indent="-609600">
              <a:buNone/>
            </a:pPr>
            <a:r>
              <a:rPr lang="cs-CZ" altLang="cs-CZ" sz="1600" dirty="0"/>
              <a:t>              </a:t>
            </a:r>
            <a:r>
              <a:rPr lang="cs-CZ" altLang="cs-CZ" sz="2000" dirty="0"/>
              <a:t>přijata 3. října </a:t>
            </a:r>
            <a:r>
              <a:rPr lang="cs-CZ" altLang="cs-CZ" sz="2000" b="1" dirty="0"/>
              <a:t>1985</a:t>
            </a:r>
            <a:r>
              <a:rPr lang="cs-CZ" altLang="cs-CZ" sz="2000" dirty="0"/>
              <a:t> v Granadě; 24. června 1998 za ČR podepsána ve Štrasburku</a:t>
            </a:r>
          </a:p>
          <a:p>
            <a:pPr marL="609600" indent="-609600">
              <a:buNone/>
            </a:pPr>
            <a:r>
              <a:rPr lang="cs-CZ" altLang="cs-CZ" sz="2000" dirty="0"/>
              <a:t>           v platnost vstoupila 1. srpna 2000  (v ČR)</a:t>
            </a:r>
          </a:p>
          <a:p>
            <a:pPr marL="609600" indent="-609600"/>
            <a:endParaRPr lang="cs-CZ" altLang="cs-CZ" sz="2000" dirty="0"/>
          </a:p>
          <a:p>
            <a:pPr marL="609600" indent="-609600"/>
            <a:r>
              <a:rPr lang="cs-CZ" altLang="cs-CZ" sz="2000" b="1" dirty="0"/>
              <a:t>Cíl:   </a:t>
            </a:r>
            <a:r>
              <a:rPr lang="cs-CZ" altLang="cs-CZ" sz="2000" dirty="0"/>
              <a:t>ochrana architektonického dědictví, staveb a jejich pozůstatků pro budoucí  generace jako </a:t>
            </a:r>
          </a:p>
          <a:p>
            <a:pPr marL="0" indent="0">
              <a:buNone/>
            </a:pPr>
            <a:r>
              <a:rPr lang="cs-CZ" altLang="cs-CZ" sz="2000" dirty="0"/>
              <a:t>                   součást kulturní identity</a:t>
            </a:r>
          </a:p>
          <a:p>
            <a:pPr marL="609600" indent="-609600">
              <a:buNone/>
            </a:pPr>
            <a:endParaRPr lang="cs-CZ" altLang="cs-CZ" sz="2000" dirty="0"/>
          </a:p>
          <a:p>
            <a:pPr marL="609600" indent="-609600"/>
            <a:r>
              <a:rPr lang="cs-CZ" altLang="cs-CZ" sz="2000" b="1" dirty="0"/>
              <a:t>Zajištění </a:t>
            </a:r>
            <a:r>
              <a:rPr lang="cs-CZ" altLang="cs-CZ" sz="2000" dirty="0"/>
              <a:t> -  vedení soupisů chráněných památek, architekt. souborů a míst</a:t>
            </a:r>
          </a:p>
          <a:p>
            <a:pPr marL="609600" indent="-609600">
              <a:buNone/>
            </a:pPr>
            <a:r>
              <a:rPr lang="cs-CZ" altLang="cs-CZ" sz="2000" dirty="0"/>
              <a:t>                            -  přijetí zákonných opatření na ochranu architektonického dědictví</a:t>
            </a:r>
          </a:p>
          <a:p>
            <a:pPr marL="609600" indent="-609600">
              <a:buNone/>
            </a:pPr>
            <a:r>
              <a:rPr lang="cs-CZ" altLang="cs-CZ" sz="2000" dirty="0"/>
              <a:t>                            -  zákaz přemísťování památek mimo nezbytné případy</a:t>
            </a:r>
          </a:p>
          <a:p>
            <a:pPr marL="609600" indent="-609600">
              <a:buNone/>
            </a:pPr>
            <a:r>
              <a:rPr lang="cs-CZ" altLang="cs-CZ" sz="2000" dirty="0"/>
              <a:t>                            -  předcházení zničení chráněných statků</a:t>
            </a:r>
          </a:p>
          <a:p>
            <a:pPr marL="609600" indent="-609600">
              <a:buNone/>
            </a:pPr>
            <a:r>
              <a:rPr lang="cs-CZ" altLang="cs-CZ" sz="2000" dirty="0"/>
              <a:t>                            -  podpora vědeckého výzkumu z hlediska omezení škodlivých účinků prostředí </a:t>
            </a:r>
          </a:p>
          <a:p>
            <a:pPr marL="609600" indent="-609600">
              <a:buNone/>
            </a:pPr>
            <a:r>
              <a:rPr lang="cs-CZ" altLang="cs-CZ" sz="2000" dirty="0"/>
              <a:t>                            -  podpora soukromých aktivit v rámci údržby, konzervace a restaurování </a:t>
            </a:r>
          </a:p>
          <a:p>
            <a:pPr marL="609600" indent="-609600">
              <a:buNone/>
            </a:pPr>
            <a:r>
              <a:rPr lang="cs-CZ" altLang="cs-CZ" sz="2000" dirty="0"/>
              <a:t>                            -  poskytování informací veřejnosti k oživení zájmu o ochranu  </a:t>
            </a:r>
          </a:p>
          <a:p>
            <a:pPr marL="609600" indent="-609600">
              <a:buNone/>
            </a:pPr>
            <a:r>
              <a:rPr lang="cs-CZ" altLang="cs-CZ" sz="2000" dirty="0"/>
              <a:t>                            -  uplatňování principů Úmluvy Výborem expertů </a:t>
            </a:r>
          </a:p>
        </p:txBody>
      </p:sp>
    </p:spTree>
    <p:extLst>
      <p:ext uri="{BB962C8B-B14F-4D97-AF65-F5344CB8AC3E}">
        <p14:creationId xmlns:p14="http://schemas.microsoft.com/office/powerpoint/2010/main" val="47143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a:extLst>
              <a:ext uri="{FF2B5EF4-FFF2-40B4-BE49-F238E27FC236}">
                <a16:creationId xmlns:a16="http://schemas.microsoft.com/office/drawing/2014/main" id="{FCF4E19A-85E8-4D37-9DCB-5632BADD2F33}"/>
              </a:ext>
            </a:extLst>
          </p:cNvPr>
          <p:cNvSpPr>
            <a:spLocks noGrp="1" noChangeArrowheads="1"/>
          </p:cNvSpPr>
          <p:nvPr>
            <p:ph idx="1"/>
          </p:nvPr>
        </p:nvSpPr>
        <p:spPr>
          <a:xfrm>
            <a:off x="606175" y="764213"/>
            <a:ext cx="11585825" cy="6093787"/>
          </a:xfrm>
        </p:spPr>
        <p:txBody>
          <a:bodyPr>
            <a:normAutofit fontScale="92500" lnSpcReduction="10000"/>
          </a:bodyPr>
          <a:lstStyle/>
          <a:p>
            <a:pPr marL="609600" indent="-609600">
              <a:buAutoNum type="arabicPeriod" startAt="2"/>
              <a:defRPr/>
            </a:pPr>
            <a:r>
              <a:rPr lang="cs-CZ" altLang="cs-CZ" sz="2400" b="1" u="sng" dirty="0">
                <a:solidFill>
                  <a:srgbClr val="FF0000"/>
                </a:solidFill>
              </a:rPr>
              <a:t>Národní legislativa</a:t>
            </a:r>
            <a:r>
              <a:rPr lang="cs-CZ" altLang="cs-CZ" sz="2400" dirty="0">
                <a:solidFill>
                  <a:srgbClr val="FF0000"/>
                </a:solidFill>
              </a:rPr>
              <a:t> </a:t>
            </a:r>
            <a:r>
              <a:rPr lang="cs-CZ" altLang="cs-CZ" sz="2000" dirty="0"/>
              <a:t>(právní předpisy daného státu)</a:t>
            </a:r>
          </a:p>
          <a:p>
            <a:pPr marL="0" indent="0">
              <a:buNone/>
              <a:defRPr/>
            </a:pPr>
            <a:endParaRPr lang="cs-CZ" altLang="cs-CZ" sz="2000" dirty="0"/>
          </a:p>
          <a:p>
            <a:pPr marL="609600" indent="-609600">
              <a:buNone/>
              <a:defRPr/>
            </a:pPr>
            <a:r>
              <a:rPr lang="cs-CZ" altLang="cs-CZ" sz="2000" b="1" dirty="0"/>
              <a:t>a) </a:t>
            </a:r>
            <a:r>
              <a:rPr lang="cs-CZ" altLang="cs-CZ" sz="2000" b="1" i="1" dirty="0"/>
              <a:t> </a:t>
            </a:r>
            <a:r>
              <a:rPr lang="cs-CZ" altLang="cs-CZ" sz="2000" b="1" u="sng" dirty="0"/>
              <a:t>Zákonné akty: </a:t>
            </a:r>
          </a:p>
          <a:p>
            <a:pPr marL="609600" indent="-609600">
              <a:buNone/>
              <a:defRPr/>
            </a:pPr>
            <a:endParaRPr lang="cs-CZ" altLang="cs-CZ" sz="2000" dirty="0"/>
          </a:p>
          <a:p>
            <a:pPr marL="609600" indent="-609600">
              <a:defRPr/>
            </a:pPr>
            <a:r>
              <a:rPr lang="cs-CZ" altLang="cs-CZ" sz="2000" dirty="0"/>
              <a:t>Zákon č. 20/1987 Sb., o státní památkové péči (tzv. památkový zákon,  archeologie: § 21 – 24) </a:t>
            </a:r>
          </a:p>
          <a:p>
            <a:pPr marL="609600" indent="-609600">
              <a:defRPr/>
            </a:pPr>
            <a:r>
              <a:rPr lang="cs-CZ" altLang="cs-CZ" sz="2000" dirty="0"/>
              <a:t>Zákon č. 183/2006 Sb., o územním plánování a stavebním řádu (tzv. stavební zákon,</a:t>
            </a:r>
          </a:p>
          <a:p>
            <a:pPr marL="0" indent="0">
              <a:buNone/>
              <a:defRPr/>
            </a:pPr>
            <a:r>
              <a:rPr lang="cs-CZ" altLang="cs-CZ" sz="2000" dirty="0"/>
              <a:t>                                                                                                                              nepředvídaný nález § 176 )</a:t>
            </a:r>
          </a:p>
          <a:p>
            <a:pPr marL="609600" indent="-609600">
              <a:defRPr/>
            </a:pPr>
            <a:r>
              <a:rPr lang="cs-CZ" altLang="cs-CZ" sz="2000" dirty="0"/>
              <a:t>Zákon č. 122/2000 Sb., o ochraně sbírek muzejní povahy (tzv. zákon o sbírkách)</a:t>
            </a:r>
          </a:p>
          <a:p>
            <a:pPr marL="609600" indent="-609600">
              <a:buNone/>
              <a:defRPr/>
            </a:pPr>
            <a:endParaRPr lang="cs-CZ" altLang="cs-CZ" sz="2000" dirty="0"/>
          </a:p>
          <a:p>
            <a:pPr marL="609600" indent="-609600">
              <a:buNone/>
              <a:defRPr/>
            </a:pPr>
            <a:r>
              <a:rPr lang="cs-CZ" altLang="cs-CZ" sz="2000" b="1" dirty="0"/>
              <a:t> b)   </a:t>
            </a:r>
            <a:r>
              <a:rPr lang="cs-CZ" altLang="cs-CZ" sz="2000" b="1" u="sng" dirty="0"/>
              <a:t>Podzákonné akty:</a:t>
            </a:r>
            <a:r>
              <a:rPr lang="cs-CZ" altLang="cs-CZ" sz="2000" u="sng" dirty="0"/>
              <a:t> </a:t>
            </a:r>
          </a:p>
          <a:p>
            <a:pPr marL="609600" indent="-609600">
              <a:buNone/>
              <a:defRPr/>
            </a:pPr>
            <a:endParaRPr lang="cs-CZ" altLang="cs-CZ" sz="2000" dirty="0"/>
          </a:p>
          <a:p>
            <a:pPr marL="609600" indent="-609600">
              <a:defRPr/>
            </a:pPr>
            <a:r>
              <a:rPr lang="cs-CZ" altLang="cs-CZ" sz="2000" dirty="0"/>
              <a:t>Dohoda o rozsahu a podmínkách provádění archeologických výzkumů  </a:t>
            </a:r>
          </a:p>
          <a:p>
            <a:pPr eaLnBrk="1" hangingPunct="1">
              <a:buFontTx/>
              <a:buNone/>
              <a:defRPr/>
            </a:pPr>
            <a:r>
              <a:rPr lang="cs-CZ" altLang="cs-CZ" sz="2000" b="1" dirty="0"/>
              <a:t>           </a:t>
            </a:r>
            <a:r>
              <a:rPr lang="cs-CZ" altLang="cs-CZ" sz="2000" dirty="0"/>
              <a:t>Oprávněné organizace  –  mohou provádět záchrannou archeologickou činnost na základě: </a:t>
            </a:r>
          </a:p>
          <a:p>
            <a:pPr eaLnBrk="1" hangingPunct="1">
              <a:buFontTx/>
              <a:buNone/>
              <a:defRPr/>
            </a:pPr>
            <a:r>
              <a:rPr lang="cs-CZ" altLang="cs-CZ" sz="2000" dirty="0"/>
              <a:t>                                                         1)  Oprávnění k provádění archeologických výzkumů (vydává MK ČR)</a:t>
            </a:r>
          </a:p>
          <a:p>
            <a:pPr eaLnBrk="1" hangingPunct="1">
              <a:buFontTx/>
              <a:buNone/>
              <a:defRPr/>
            </a:pPr>
            <a:r>
              <a:rPr lang="cs-CZ" altLang="cs-CZ" sz="2000" dirty="0"/>
              <a:t>                                                         2)  Dohody o provádění archeologických výzkumů (uzavřená s AV ČR skrze AÚ AV ČR)</a:t>
            </a:r>
          </a:p>
          <a:p>
            <a:pPr marL="0" indent="0">
              <a:buNone/>
              <a:defRPr/>
            </a:pPr>
            <a:r>
              <a:rPr lang="cs-CZ" altLang="cs-CZ" sz="2000" dirty="0"/>
              <a:t>                                                               (na základě § 21, odst. 2 zákona 20/1987 Sb., o státní památkové péči)</a:t>
            </a:r>
          </a:p>
          <a:p>
            <a:pPr marL="609600" indent="-609600">
              <a:buNone/>
              <a:defRPr/>
            </a:pPr>
            <a:endParaRPr lang="cs-CZ" altLang="cs-CZ" sz="2000" dirty="0"/>
          </a:p>
          <a:p>
            <a:pPr marL="609600" indent="-609600">
              <a:buNone/>
              <a:defRPr/>
            </a:pPr>
            <a:endParaRPr lang="cs-CZ" altLang="cs-CZ" sz="2000" dirty="0"/>
          </a:p>
        </p:txBody>
      </p:sp>
    </p:spTree>
    <p:extLst>
      <p:ext uri="{BB962C8B-B14F-4D97-AF65-F5344CB8AC3E}">
        <p14:creationId xmlns:p14="http://schemas.microsoft.com/office/powerpoint/2010/main" val="887255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1">
            <a:extLst>
              <a:ext uri="{FF2B5EF4-FFF2-40B4-BE49-F238E27FC236}">
                <a16:creationId xmlns:a16="http://schemas.microsoft.com/office/drawing/2014/main" id="{A6DCA859-D26C-4724-8F43-9A943E5B4BCF}"/>
              </a:ext>
            </a:extLst>
          </p:cNvPr>
          <p:cNvPicPr>
            <a:picLocks noChangeAspect="1"/>
          </p:cNvPicPr>
          <p:nvPr/>
        </p:nvPicPr>
        <p:blipFill>
          <a:blip r:embed="rId2">
            <a:extLst>
              <a:ext uri="{28A0092B-C50C-407E-A947-70E740481C1C}">
                <a14:useLocalDpi xmlns:a14="http://schemas.microsoft.com/office/drawing/2010/main" val="0"/>
              </a:ext>
            </a:extLst>
          </a:blip>
          <a:srcRect l="37271" t="9595" r="37271" b="26373"/>
          <a:stretch>
            <a:fillRect/>
          </a:stretch>
        </p:blipFill>
        <p:spPr bwMode="auto">
          <a:xfrm>
            <a:off x="283057" y="-73573"/>
            <a:ext cx="5076825" cy="717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ovéPole 2">
            <a:extLst>
              <a:ext uri="{FF2B5EF4-FFF2-40B4-BE49-F238E27FC236}">
                <a16:creationId xmlns:a16="http://schemas.microsoft.com/office/drawing/2014/main" id="{FF91B013-8FC9-4332-AAC9-5CF7B4E0C38B}"/>
              </a:ext>
            </a:extLst>
          </p:cNvPr>
          <p:cNvSpPr txBox="1">
            <a:spLocks noChangeArrowheads="1"/>
          </p:cNvSpPr>
          <p:nvPr/>
        </p:nvSpPr>
        <p:spPr bwMode="auto">
          <a:xfrm>
            <a:off x="5665076" y="1018730"/>
            <a:ext cx="649539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solidFill>
                  <a:srgbClr val="FF0000"/>
                </a:solidFill>
              </a:rPr>
              <a:t>Archeologický fond </a:t>
            </a:r>
            <a:r>
              <a:rPr lang="cs-CZ" altLang="cs-CZ" sz="1800" dirty="0"/>
              <a:t>definuje jako archeologické nálezy a příslušnou dokumentaci označenou za primární, tzn. dokumenty související s přípravou výzkumu, terénní poznámky, popisy kontextů, kresebnou i fotografickou dokumentaci nálezových situací a nálezů, fotogrammetrii, plány, mapy, databázové soubory, hlášení, laboratorní analýzy atd. a to v analogové i digitální podobě. Výsledným shrnutím primární dokumentace je nálezová zpráva. </a:t>
            </a:r>
          </a:p>
          <a:p>
            <a:pPr>
              <a:spcBef>
                <a:spcPct val="0"/>
              </a:spcBef>
              <a:buFontTx/>
              <a:buNone/>
            </a:pPr>
            <a:endParaRPr lang="cs-CZ" altLang="cs-CZ" sz="1800" dirty="0"/>
          </a:p>
          <a:p>
            <a:pPr>
              <a:spcBef>
                <a:spcPct val="0"/>
              </a:spcBef>
              <a:buFontTx/>
              <a:buNone/>
            </a:pPr>
            <a:endParaRPr lang="cs-CZ" altLang="cs-CZ" sz="1800" dirty="0"/>
          </a:p>
          <a:p>
            <a:pPr>
              <a:spcBef>
                <a:spcPct val="0"/>
              </a:spcBef>
              <a:buFontTx/>
              <a:buNone/>
            </a:pPr>
            <a:r>
              <a:rPr lang="cs-CZ" altLang="cs-CZ" sz="1800" dirty="0"/>
              <a:t>PERRIN, K.–BROWN, D. H. – LANGE, G.–BIBBY, D. –CARLSSON, A. – DEGRAEVE, A .– KUNA, M. – LARSSON, Y. – PÁLSDÓTTIR, S. U. – STOLL-TUCKER, B. – DUNNING,  C .– ROGALLA VON BIEBERSTEIN, A.: Standardy a příručka k dobré praxi péče o archeologické fondy v Evropě. </a:t>
            </a:r>
            <a:r>
              <a:rPr lang="cs-CZ" altLang="cs-CZ" sz="1800" dirty="0" err="1"/>
              <a:t>Europae</a:t>
            </a:r>
            <a:r>
              <a:rPr lang="cs-CZ" altLang="cs-CZ" sz="1800" dirty="0"/>
              <a:t> </a:t>
            </a:r>
            <a:r>
              <a:rPr lang="cs-CZ" altLang="cs-CZ" sz="1800" dirty="0" err="1"/>
              <a:t>Archaelogia</a:t>
            </a:r>
            <a:r>
              <a:rPr lang="cs-CZ" altLang="cs-CZ" sz="1800" dirty="0"/>
              <a:t> </a:t>
            </a:r>
            <a:r>
              <a:rPr lang="cs-CZ" altLang="cs-CZ" sz="1800" dirty="0" err="1"/>
              <a:t>Consilium</a:t>
            </a:r>
            <a:r>
              <a:rPr lang="cs-CZ" altLang="cs-CZ" sz="1800" dirty="0"/>
              <a:t> (EAC) se sídlem v belgickém </a:t>
            </a:r>
            <a:r>
              <a:rPr lang="cs-CZ" altLang="cs-CZ" sz="1800" dirty="0" err="1"/>
              <a:t>Namuru</a:t>
            </a:r>
            <a:r>
              <a:rPr lang="cs-CZ" altLang="cs-CZ" sz="1800" dirty="0"/>
              <a:t>.</a:t>
            </a:r>
          </a:p>
          <a:p>
            <a:pPr>
              <a:spcBef>
                <a:spcPct val="0"/>
              </a:spcBef>
              <a:buFontTx/>
              <a:buNone/>
            </a:pPr>
            <a:endParaRPr lang="cs-CZ" altLang="cs-CZ" sz="1800" dirty="0"/>
          </a:p>
        </p:txBody>
      </p:sp>
    </p:spTree>
    <p:extLst>
      <p:ext uri="{BB962C8B-B14F-4D97-AF65-F5344CB8AC3E}">
        <p14:creationId xmlns:p14="http://schemas.microsoft.com/office/powerpoint/2010/main" val="1034444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Obrázek 1">
            <a:extLst>
              <a:ext uri="{FF2B5EF4-FFF2-40B4-BE49-F238E27FC236}">
                <a16:creationId xmlns:a16="http://schemas.microsoft.com/office/drawing/2014/main" id="{C55D86B8-E957-4DE0-B515-4FF8BBF71C5E}"/>
              </a:ext>
            </a:extLst>
          </p:cNvPr>
          <p:cNvPicPr>
            <a:picLocks noChangeAspect="1"/>
          </p:cNvPicPr>
          <p:nvPr/>
        </p:nvPicPr>
        <p:blipFill>
          <a:blip r:embed="rId2">
            <a:extLst>
              <a:ext uri="{28A0092B-C50C-407E-A947-70E740481C1C}">
                <a14:useLocalDpi xmlns:a14="http://schemas.microsoft.com/office/drawing/2010/main" val="0"/>
              </a:ext>
            </a:extLst>
          </a:blip>
          <a:srcRect l="50552" t="11610" r="24542" b="25391"/>
          <a:stretch>
            <a:fillRect/>
          </a:stretch>
        </p:blipFill>
        <p:spPr bwMode="auto">
          <a:xfrm>
            <a:off x="1062039" y="23812"/>
            <a:ext cx="47879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ovéPole 2">
            <a:extLst>
              <a:ext uri="{FF2B5EF4-FFF2-40B4-BE49-F238E27FC236}">
                <a16:creationId xmlns:a16="http://schemas.microsoft.com/office/drawing/2014/main" id="{DC55EACF-558E-4490-A5AC-189CF0ECF711}"/>
              </a:ext>
            </a:extLst>
          </p:cNvPr>
          <p:cNvSpPr txBox="1">
            <a:spLocks noChangeArrowheads="1"/>
          </p:cNvSpPr>
          <p:nvPr/>
        </p:nvSpPr>
        <p:spPr bwMode="auto">
          <a:xfrm>
            <a:off x="6342063" y="1351507"/>
            <a:ext cx="551285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dirty="0">
                <a:solidFill>
                  <a:srgbClr val="FF0000"/>
                </a:solidFill>
              </a:rPr>
              <a:t>Starší právní předpisy:</a:t>
            </a:r>
          </a:p>
          <a:p>
            <a:pPr>
              <a:spcBef>
                <a:spcPct val="0"/>
              </a:spcBef>
              <a:buFontTx/>
              <a:buNone/>
            </a:pPr>
            <a:endParaRPr lang="cs-CZ" altLang="cs-CZ" sz="2400" dirty="0"/>
          </a:p>
          <a:p>
            <a:pPr>
              <a:spcBef>
                <a:spcPct val="0"/>
              </a:spcBef>
              <a:buFontTx/>
              <a:buNone/>
            </a:pPr>
            <a:r>
              <a:rPr lang="cs-CZ" altLang="cs-CZ" sz="1800" b="1" dirty="0"/>
              <a:t>Nařízení vlády Protektorátu Čechy a Morava č. 274/1941 Sbírky, o archeologických památkách </a:t>
            </a:r>
          </a:p>
          <a:p>
            <a:pPr>
              <a:spcBef>
                <a:spcPct val="0"/>
              </a:spcBef>
              <a:buFontTx/>
              <a:buNone/>
            </a:pPr>
            <a:r>
              <a:rPr lang="cs-CZ" altLang="cs-CZ" sz="1800" dirty="0"/>
              <a:t>– opravňoval k výzkumům jen SAÚ (Státní</a:t>
            </a:r>
          </a:p>
          <a:p>
            <a:pPr>
              <a:spcBef>
                <a:spcPct val="0"/>
              </a:spcBef>
              <a:buFontTx/>
              <a:buNone/>
            </a:pPr>
            <a:r>
              <a:rPr lang="cs-CZ" altLang="cs-CZ" sz="1800" dirty="0"/>
              <a:t>   archeologický ústav), který mohl povolit</a:t>
            </a:r>
          </a:p>
          <a:p>
            <a:pPr>
              <a:spcBef>
                <a:spcPct val="0"/>
              </a:spcBef>
              <a:buFontTx/>
              <a:buNone/>
            </a:pPr>
            <a:r>
              <a:rPr lang="cs-CZ" altLang="cs-CZ" sz="1800" dirty="0"/>
              <a:t>   výzkumy muzeím, pokud měly odborníky</a:t>
            </a:r>
          </a:p>
          <a:p>
            <a:pPr>
              <a:spcBef>
                <a:spcPct val="0"/>
              </a:spcBef>
              <a:buFontTx/>
              <a:buNone/>
            </a:pPr>
            <a:endParaRPr lang="cs-CZ" altLang="cs-CZ" sz="1800" dirty="0"/>
          </a:p>
          <a:p>
            <a:pPr>
              <a:spcBef>
                <a:spcPct val="0"/>
              </a:spcBef>
              <a:buFontTx/>
              <a:buNone/>
            </a:pPr>
            <a:r>
              <a:rPr lang="cs-CZ" altLang="cs-CZ" sz="1800" b="1" dirty="0"/>
              <a:t>Zákon č. 22/1958 Sbírky, o kulturních památkách </a:t>
            </a:r>
          </a:p>
          <a:p>
            <a:pPr>
              <a:spcBef>
                <a:spcPct val="0"/>
              </a:spcBef>
              <a:buFontTx/>
              <a:buNone/>
            </a:pPr>
            <a:r>
              <a:rPr lang="cs-CZ" altLang="cs-CZ" sz="1800" dirty="0"/>
              <a:t>– v 3. části byly ustanovení o  </a:t>
            </a:r>
          </a:p>
          <a:p>
            <a:pPr>
              <a:spcBef>
                <a:spcPct val="0"/>
              </a:spcBef>
              <a:buFontTx/>
              <a:buNone/>
            </a:pPr>
            <a:r>
              <a:rPr lang="cs-CZ" altLang="cs-CZ" sz="1800" dirty="0"/>
              <a:t>   výzkumech (§ 15-17) </a:t>
            </a:r>
          </a:p>
          <a:p>
            <a:pPr>
              <a:spcBef>
                <a:spcPct val="0"/>
              </a:spcBef>
              <a:buFontTx/>
              <a:buNone/>
            </a:pPr>
            <a:r>
              <a:rPr lang="cs-CZ" altLang="cs-CZ" sz="1800" dirty="0"/>
              <a:t>– veškeré movité nálezy byly státním majetkem</a:t>
            </a:r>
          </a:p>
          <a:p>
            <a:pPr>
              <a:spcBef>
                <a:spcPct val="0"/>
              </a:spcBef>
              <a:buFontTx/>
              <a:buNone/>
            </a:pPr>
            <a:r>
              <a:rPr lang="cs-CZ" altLang="cs-CZ" sz="1800" dirty="0"/>
              <a:t>    a ukládaly se v muzeích</a:t>
            </a:r>
          </a:p>
          <a:p>
            <a:pPr>
              <a:spcBef>
                <a:spcPct val="0"/>
              </a:spcBef>
              <a:buFontTx/>
              <a:buNone/>
            </a:pPr>
            <a:r>
              <a:rPr lang="cs-CZ" altLang="cs-CZ" sz="1800" dirty="0"/>
              <a:t> </a:t>
            </a:r>
          </a:p>
        </p:txBody>
      </p:sp>
      <p:sp>
        <p:nvSpPr>
          <p:cNvPr id="12292" name="TextovéPole 3">
            <a:extLst>
              <a:ext uri="{FF2B5EF4-FFF2-40B4-BE49-F238E27FC236}">
                <a16:creationId xmlns:a16="http://schemas.microsoft.com/office/drawing/2014/main" id="{A32D5ECE-8B5A-4DFB-89FA-76F355045FF2}"/>
              </a:ext>
            </a:extLst>
          </p:cNvPr>
          <p:cNvSpPr txBox="1">
            <a:spLocks noChangeArrowheads="1"/>
          </p:cNvSpPr>
          <p:nvPr/>
        </p:nvSpPr>
        <p:spPr bwMode="auto">
          <a:xfrm>
            <a:off x="3648076" y="6499226"/>
            <a:ext cx="155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b="1">
                <a:solidFill>
                  <a:srgbClr val="FFC000"/>
                </a:solidFill>
              </a:rPr>
              <a:t>Plzeň 2014</a:t>
            </a:r>
          </a:p>
        </p:txBody>
      </p:sp>
    </p:spTree>
    <p:extLst>
      <p:ext uri="{BB962C8B-B14F-4D97-AF65-F5344CB8AC3E}">
        <p14:creationId xmlns:p14="http://schemas.microsoft.com/office/powerpoint/2010/main" val="2958414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5BD36A38-043B-4598-8073-1ED4C97DB883}"/>
              </a:ext>
            </a:extLst>
          </p:cNvPr>
          <p:cNvSpPr>
            <a:spLocks noGrp="1"/>
          </p:cNvSpPr>
          <p:nvPr>
            <p:ph type="title"/>
          </p:nvPr>
        </p:nvSpPr>
        <p:spPr>
          <a:xfrm>
            <a:off x="842481" y="0"/>
            <a:ext cx="10387173" cy="1143000"/>
          </a:xfrm>
        </p:spPr>
        <p:txBody>
          <a:bodyPr/>
          <a:lstStyle/>
          <a:p>
            <a:r>
              <a:rPr lang="cs-CZ" altLang="cs-CZ" sz="3200" b="1" dirty="0">
                <a:solidFill>
                  <a:srgbClr val="FF0000"/>
                </a:solidFill>
              </a:rPr>
              <a:t>Organizace oprávněné k provádění archeologického výzkumu</a:t>
            </a:r>
          </a:p>
        </p:txBody>
      </p:sp>
      <p:sp>
        <p:nvSpPr>
          <p:cNvPr id="3" name="Zástupný symbol pro obsah 2">
            <a:extLst>
              <a:ext uri="{FF2B5EF4-FFF2-40B4-BE49-F238E27FC236}">
                <a16:creationId xmlns:a16="http://schemas.microsoft.com/office/drawing/2014/main" id="{FEA755CF-E453-478A-B82B-D8FA17A01EF0}"/>
              </a:ext>
            </a:extLst>
          </p:cNvPr>
          <p:cNvSpPr>
            <a:spLocks noGrp="1"/>
          </p:cNvSpPr>
          <p:nvPr>
            <p:ph idx="1"/>
          </p:nvPr>
        </p:nvSpPr>
        <p:spPr>
          <a:xfrm>
            <a:off x="359597" y="1142999"/>
            <a:ext cx="11832403" cy="5833153"/>
          </a:xfrm>
        </p:spPr>
        <p:txBody>
          <a:bodyPr>
            <a:normAutofit fontScale="92500" lnSpcReduction="10000"/>
          </a:bodyPr>
          <a:lstStyle/>
          <a:p>
            <a:pPr>
              <a:defRPr/>
            </a:pPr>
            <a:r>
              <a:rPr lang="cs-CZ" sz="1900" b="1" dirty="0">
                <a:solidFill>
                  <a:srgbClr val="FF0000"/>
                </a:solidFill>
              </a:rPr>
              <a:t>1. skupina   –   Organizace veřejného sektoru zřizované:</a:t>
            </a:r>
            <a:endParaRPr lang="cs-CZ" sz="1900" dirty="0">
              <a:solidFill>
                <a:srgbClr val="FF0000"/>
              </a:solidFill>
            </a:endParaRPr>
          </a:p>
          <a:p>
            <a:pPr marL="0" indent="0">
              <a:buNone/>
              <a:defRPr/>
            </a:pPr>
            <a:r>
              <a:rPr lang="cs-CZ" sz="1900" dirty="0"/>
              <a:t>                               a) </a:t>
            </a:r>
            <a:r>
              <a:rPr lang="cs-CZ" sz="1900" u="sng" dirty="0"/>
              <a:t>Akademií věd </a:t>
            </a:r>
            <a:r>
              <a:rPr lang="cs-CZ" sz="1900" dirty="0"/>
              <a:t> –  Archeologické ústavy Praze a Brně, </a:t>
            </a:r>
            <a:r>
              <a:rPr lang="cs-CZ" sz="1900" dirty="0" err="1"/>
              <a:t>v.v.i</a:t>
            </a:r>
            <a:r>
              <a:rPr lang="cs-CZ" sz="1900" dirty="0"/>
              <a:t>.</a:t>
            </a:r>
          </a:p>
          <a:p>
            <a:pPr marL="0" indent="0">
              <a:buNone/>
              <a:defRPr/>
            </a:pPr>
            <a:r>
              <a:rPr lang="cs-CZ" sz="1900" dirty="0"/>
              <a:t>                               b) </a:t>
            </a:r>
            <a:r>
              <a:rPr lang="cs-CZ" sz="1900" u="sng" dirty="0"/>
              <a:t>Ministerstvem kultury</a:t>
            </a:r>
            <a:r>
              <a:rPr lang="cs-CZ" sz="1900" dirty="0"/>
              <a:t>  –  Národní památkové ústavy (Státní památková péče) – příspěvkové organizace</a:t>
            </a:r>
          </a:p>
          <a:p>
            <a:pPr marL="0" indent="0">
              <a:buNone/>
              <a:defRPr/>
            </a:pPr>
            <a:r>
              <a:rPr lang="cs-CZ" sz="1900" dirty="0"/>
              <a:t>                                                                             –  Muzea (NM, MZM, SZM) – příspěvkové organizace</a:t>
            </a:r>
          </a:p>
          <a:p>
            <a:pPr eaLnBrk="1" hangingPunct="1">
              <a:buFontTx/>
              <a:buNone/>
              <a:defRPr/>
            </a:pPr>
            <a:r>
              <a:rPr lang="cs-CZ" sz="1900" dirty="0"/>
              <a:t>                               c) </a:t>
            </a:r>
            <a:r>
              <a:rPr lang="cs-CZ" sz="1900" u="sng" dirty="0"/>
              <a:t>Ministerstvem školství</a:t>
            </a:r>
            <a:r>
              <a:rPr lang="cs-CZ" sz="1900" dirty="0"/>
              <a:t> –  </a:t>
            </a:r>
            <a:r>
              <a:rPr lang="cs-CZ" altLang="cs-CZ" sz="1900" dirty="0"/>
              <a:t>Ústav pro archeologii FF UK v Praze, AÚ FF JU v ČB, KA ZU v Plzni,   </a:t>
            </a:r>
          </a:p>
          <a:p>
            <a:pPr eaLnBrk="1" hangingPunct="1">
              <a:buFontTx/>
              <a:buNone/>
              <a:defRPr/>
            </a:pPr>
            <a:r>
              <a:rPr lang="cs-CZ" altLang="cs-CZ" sz="1900" dirty="0"/>
              <a:t>                                                                                KA FF UHK, ÚAM MU v Brně, OA FPF SLU v Opavě, Sekce</a:t>
            </a:r>
          </a:p>
          <a:p>
            <a:pPr eaLnBrk="1" hangingPunct="1">
              <a:buFontTx/>
              <a:buNone/>
              <a:defRPr/>
            </a:pPr>
            <a:r>
              <a:rPr lang="cs-CZ" altLang="cs-CZ" sz="1900" dirty="0"/>
              <a:t>                                                                                archeologie katedry historie FF UP v Olomouci </a:t>
            </a:r>
          </a:p>
          <a:p>
            <a:pPr marL="0" indent="0">
              <a:buNone/>
              <a:defRPr/>
            </a:pPr>
            <a:endParaRPr lang="cs-CZ" sz="1900" dirty="0"/>
          </a:p>
          <a:p>
            <a:pPr>
              <a:defRPr/>
            </a:pPr>
            <a:r>
              <a:rPr lang="cs-CZ" sz="1900" b="1" dirty="0">
                <a:solidFill>
                  <a:srgbClr val="FF0000"/>
                </a:solidFill>
              </a:rPr>
              <a:t>2. skupina  –  Organizace veřejného sektoru zřizované:</a:t>
            </a:r>
          </a:p>
          <a:p>
            <a:pPr marL="0" indent="0">
              <a:buFontTx/>
              <a:buNone/>
              <a:defRPr/>
            </a:pPr>
            <a:r>
              <a:rPr lang="cs-CZ" sz="1900" dirty="0"/>
              <a:t>                              a) </a:t>
            </a:r>
            <a:r>
              <a:rPr lang="cs-CZ" sz="1900" u="sng" dirty="0"/>
              <a:t>kraji </a:t>
            </a:r>
            <a:r>
              <a:rPr lang="cs-CZ" sz="1900" dirty="0"/>
              <a:t> –  Ústavy archeologické památkové péče: ÚAPPSZČ, ÚAPPSČ, ÚAPPB (Brno), AC Olomouc </a:t>
            </a:r>
          </a:p>
          <a:p>
            <a:pPr marL="0" indent="0">
              <a:buFontTx/>
              <a:buNone/>
              <a:defRPr/>
            </a:pPr>
            <a:r>
              <a:rPr lang="cs-CZ" sz="1900" dirty="0"/>
              <a:t>                                            –  Muzea: VM v Olomouci, Muzeum v Bruntále</a:t>
            </a:r>
          </a:p>
          <a:p>
            <a:pPr marL="0" indent="0">
              <a:buFontTx/>
              <a:buNone/>
              <a:defRPr/>
            </a:pPr>
            <a:r>
              <a:rPr lang="cs-CZ" sz="1900" dirty="0"/>
              <a:t>                              b) </a:t>
            </a:r>
            <a:r>
              <a:rPr lang="cs-CZ" sz="1900" u="sng" dirty="0"/>
              <a:t>obcemi </a:t>
            </a:r>
            <a:r>
              <a:rPr lang="cs-CZ" sz="1900" dirty="0"/>
              <a:t> –  </a:t>
            </a:r>
            <a:r>
              <a:rPr lang="cs-CZ" altLang="cs-CZ" sz="1900" dirty="0"/>
              <a:t>příspěvkové organizace obce nebo organizační složky obce</a:t>
            </a:r>
          </a:p>
          <a:p>
            <a:pPr marL="0" indent="0">
              <a:buFontTx/>
              <a:buNone/>
              <a:defRPr/>
            </a:pPr>
            <a:r>
              <a:rPr lang="cs-CZ" sz="1900" dirty="0"/>
              <a:t>                                                     Muzeum hl. města Prahy, Městské muzeum v Čelákovicích, Ostravské muzeum</a:t>
            </a:r>
          </a:p>
          <a:p>
            <a:pPr marL="0" indent="0">
              <a:buNone/>
              <a:defRPr/>
            </a:pPr>
            <a:r>
              <a:rPr lang="cs-CZ" sz="1900" b="1" dirty="0">
                <a:solidFill>
                  <a:srgbClr val="FF0000"/>
                </a:solidFill>
              </a:rPr>
              <a:t>3. skupina  –  Organizace soukromého sektoru: </a:t>
            </a:r>
          </a:p>
          <a:p>
            <a:pPr marL="0" indent="0">
              <a:buFontTx/>
              <a:buNone/>
              <a:defRPr/>
            </a:pPr>
            <a:r>
              <a:rPr lang="cs-CZ" sz="1900" b="1" dirty="0"/>
              <a:t>                         </a:t>
            </a:r>
            <a:r>
              <a:rPr lang="cs-CZ" sz="1900" dirty="0"/>
              <a:t>a) </a:t>
            </a:r>
            <a:r>
              <a:rPr lang="cs-CZ" sz="1900" u="sng" dirty="0"/>
              <a:t>neziskové organizace se statutem obecně prospěšných společností  </a:t>
            </a:r>
            <a:r>
              <a:rPr lang="cs-CZ" sz="1900" dirty="0"/>
              <a:t>–   </a:t>
            </a:r>
            <a:r>
              <a:rPr lang="cs-CZ" sz="1900" dirty="0" err="1"/>
              <a:t>Archaia</a:t>
            </a:r>
            <a:r>
              <a:rPr lang="cs-CZ" sz="1900" dirty="0"/>
              <a:t> Praha, </a:t>
            </a:r>
            <a:r>
              <a:rPr lang="cs-CZ" sz="1900" dirty="0" err="1"/>
              <a:t>Brno,aj</a:t>
            </a:r>
            <a:r>
              <a:rPr lang="cs-CZ" sz="1900" dirty="0"/>
              <a:t>. </a:t>
            </a:r>
          </a:p>
          <a:p>
            <a:pPr marL="0" indent="0">
              <a:buFontTx/>
              <a:buNone/>
              <a:defRPr/>
            </a:pPr>
            <a:r>
              <a:rPr lang="cs-CZ" sz="1900" dirty="0"/>
              <a:t>                         b) </a:t>
            </a:r>
            <a:r>
              <a:rPr lang="cs-CZ" sz="1900" u="sng" dirty="0"/>
              <a:t>neziskové organizace se statutem spolků</a:t>
            </a:r>
            <a:r>
              <a:rPr lang="cs-CZ" sz="1900" dirty="0"/>
              <a:t> – dříve občanská sdružení (</a:t>
            </a:r>
            <a:r>
              <a:rPr lang="cs-CZ" sz="1900" dirty="0" err="1"/>
              <a:t>o.s</a:t>
            </a:r>
            <a:r>
              <a:rPr lang="cs-CZ" sz="1900" dirty="0"/>
              <a:t>.):  Syrakus, o. s.</a:t>
            </a:r>
          </a:p>
          <a:p>
            <a:pPr marL="0" indent="0">
              <a:buNone/>
              <a:defRPr/>
            </a:pPr>
            <a:endParaRPr lang="cs-CZ" sz="2000" dirty="0"/>
          </a:p>
          <a:p>
            <a:pPr marL="0" indent="0">
              <a:buNone/>
              <a:defRPr/>
            </a:pPr>
            <a:endParaRPr lang="cs-CZ" sz="2000" dirty="0"/>
          </a:p>
          <a:p>
            <a:pPr>
              <a:defRPr/>
            </a:pPr>
            <a:endParaRPr lang="cs-CZ" sz="2000" dirty="0"/>
          </a:p>
        </p:txBody>
      </p:sp>
    </p:spTree>
    <p:extLst>
      <p:ext uri="{BB962C8B-B14F-4D97-AF65-F5344CB8AC3E}">
        <p14:creationId xmlns:p14="http://schemas.microsoft.com/office/powerpoint/2010/main" val="1529836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554804" y="808759"/>
            <a:ext cx="11548153" cy="6229350"/>
          </a:xfrm>
        </p:spPr>
        <p:txBody>
          <a:bodyPr>
            <a:normAutofit/>
          </a:bodyPr>
          <a:lstStyle/>
          <a:p>
            <a:pPr>
              <a:lnSpc>
                <a:spcPct val="80000"/>
              </a:lnSpc>
            </a:pPr>
            <a:r>
              <a:rPr lang="cs-CZ" altLang="cs-CZ" sz="2400" b="1" dirty="0">
                <a:solidFill>
                  <a:srgbClr val="FF0000"/>
                </a:solidFill>
              </a:rPr>
              <a:t>Zákon 20/1987:     § 23a - Vlastnictví movitých archeologických nálezů:    </a:t>
            </a:r>
            <a:r>
              <a:rPr lang="cs-CZ" altLang="cs-CZ" sz="2400" b="1" dirty="0">
                <a:solidFill>
                  <a:srgbClr val="0070C0"/>
                </a:solidFill>
              </a:rPr>
              <a:t>(uložení nálezů)</a:t>
            </a:r>
          </a:p>
          <a:p>
            <a:pPr>
              <a:lnSpc>
                <a:spcPct val="80000"/>
              </a:lnSpc>
              <a:buFontTx/>
              <a:buNone/>
            </a:pPr>
            <a:endParaRPr lang="cs-CZ" altLang="cs-CZ" sz="2000" b="1" dirty="0"/>
          </a:p>
          <a:p>
            <a:pPr>
              <a:lnSpc>
                <a:spcPct val="80000"/>
              </a:lnSpc>
            </a:pPr>
            <a:r>
              <a:rPr lang="cs-CZ" altLang="cs-CZ" sz="1800" b="1" dirty="0"/>
              <a:t>(1) </a:t>
            </a:r>
            <a:r>
              <a:rPr lang="cs-CZ" altLang="cs-CZ" sz="1800" dirty="0"/>
              <a:t>Movité archeologické nálezy jsou vlastnictvím kraje, nejsou-li vlastnictvím státu nebo obce.</a:t>
            </a:r>
          </a:p>
          <a:p>
            <a:pPr>
              <a:lnSpc>
                <a:spcPct val="80000"/>
              </a:lnSpc>
              <a:buFontTx/>
              <a:buNone/>
            </a:pPr>
            <a:endParaRPr lang="cs-CZ" altLang="cs-CZ" sz="1800" dirty="0"/>
          </a:p>
          <a:p>
            <a:pPr>
              <a:lnSpc>
                <a:spcPct val="80000"/>
              </a:lnSpc>
            </a:pPr>
            <a:r>
              <a:rPr lang="cs-CZ" altLang="cs-CZ" sz="1800" b="1" dirty="0"/>
              <a:t>(2)</a:t>
            </a:r>
            <a:r>
              <a:rPr lang="cs-CZ" altLang="cs-CZ" sz="1800" dirty="0"/>
              <a:t> Movité archeologické nálezy jsou vlastnictvím kraje, nejde-li o nálezy příspěvkové organizace nebo organizační složky obce, které jsou jejím vlastnictvím, nebo jde-li o nálezy získané státní organizací nebo organizační složkou státu, které jsou vlastnictvím České republiky.</a:t>
            </a:r>
          </a:p>
          <a:p>
            <a:pPr>
              <a:lnSpc>
                <a:spcPct val="80000"/>
              </a:lnSpc>
              <a:buFontTx/>
              <a:buNone/>
            </a:pPr>
            <a:endParaRPr lang="cs-CZ" altLang="cs-CZ" sz="1800" dirty="0"/>
          </a:p>
          <a:p>
            <a:pPr>
              <a:lnSpc>
                <a:spcPct val="80000"/>
              </a:lnSpc>
            </a:pPr>
            <a:r>
              <a:rPr lang="cs-CZ" altLang="cs-CZ" sz="1800" b="1" dirty="0"/>
              <a:t>(3)</a:t>
            </a:r>
            <a:r>
              <a:rPr lang="cs-CZ" altLang="cs-CZ" sz="1800" dirty="0"/>
              <a:t> Movité archeologické nálezy ve vlastnictvím kraje se ukládají v krajském muzeu; nálezy ve vlastnictví obce v obecním muzeu  (případně zřízeném jinou obcí nebo krajem). S movitými archeologickými nálezy ve vlastnictví ČR jsou příslušné hospodařit státní organizace nebo organizační složky státu, které při provádění archeologických výzkumů nález učinily; tyto movité archeologické nálezy se ukládají zpravidla v muzeích zřízených MK nebo v jiných státních organizacích nebo organizačních složkách státu, pokud jsou v nich trvale uchovávány sbírky muzejní povahy.</a:t>
            </a:r>
          </a:p>
          <a:p>
            <a:pPr>
              <a:lnSpc>
                <a:spcPct val="80000"/>
              </a:lnSpc>
              <a:buFontTx/>
              <a:buNone/>
            </a:pPr>
            <a:endParaRPr lang="cs-CZ" altLang="cs-CZ" sz="1800" dirty="0"/>
          </a:p>
          <a:p>
            <a:pPr>
              <a:lnSpc>
                <a:spcPct val="80000"/>
              </a:lnSpc>
            </a:pPr>
            <a:r>
              <a:rPr lang="cs-CZ" altLang="cs-CZ" sz="1800" b="1" dirty="0"/>
              <a:t>(4)</a:t>
            </a:r>
            <a:r>
              <a:rPr lang="cs-CZ" altLang="cs-CZ" sz="1800" dirty="0"/>
              <a:t> Kraj a obec jsou povinny převést movitý archeologický nález do vlastnictví České republiky za cenu stanovenou v posudku znalcem, pokud je o to MK ě požádá ve lhůtě 3 let ode dne, kdy byl movitý archeologický nález učiněn. MK je  povinno uhradit kraji nebo obci nutné náklady vzniklé v souvislosti s movitým archeologickým nálezem, </a:t>
            </a:r>
            <a:r>
              <a:rPr lang="cs-CZ" altLang="cs-CZ" sz="1800" u="sng" dirty="0"/>
              <a:t>s výjimkou odměny a náhrady poskytnutých nálezci</a:t>
            </a:r>
            <a:r>
              <a:rPr lang="cs-CZ" altLang="cs-CZ" sz="1800" dirty="0"/>
              <a:t>. 4. Znalce určí a náklady spojené s vyhotovením posudku nese MK.</a:t>
            </a:r>
          </a:p>
          <a:p>
            <a:pPr>
              <a:lnSpc>
                <a:spcPct val="80000"/>
              </a:lnSpc>
            </a:pPr>
            <a:endParaRPr lang="cs-CZ" altLang="cs-CZ" sz="1800" dirty="0"/>
          </a:p>
        </p:txBody>
      </p:sp>
    </p:spTree>
    <p:extLst>
      <p:ext uri="{BB962C8B-B14F-4D97-AF65-F5344CB8AC3E}">
        <p14:creationId xmlns:p14="http://schemas.microsoft.com/office/powerpoint/2010/main" val="133878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62A15-2D51-470C-CCD9-B13D36907368}"/>
              </a:ext>
            </a:extLst>
          </p:cNvPr>
          <p:cNvSpPr>
            <a:spLocks noGrp="1"/>
          </p:cNvSpPr>
          <p:nvPr>
            <p:ph type="title"/>
          </p:nvPr>
        </p:nvSpPr>
        <p:spPr>
          <a:xfrm>
            <a:off x="838200" y="18255"/>
            <a:ext cx="10515600" cy="1325563"/>
          </a:xfrm>
        </p:spPr>
        <p:txBody>
          <a:bodyPr/>
          <a:lstStyle/>
          <a:p>
            <a:r>
              <a:rPr lang="cs-CZ" dirty="0"/>
              <a:t>                            </a:t>
            </a:r>
            <a:r>
              <a:rPr lang="cs-CZ" sz="3200" b="1" dirty="0">
                <a:solidFill>
                  <a:srgbClr val="FF0000"/>
                </a:solidFill>
              </a:rPr>
              <a:t>Interdisciplinarita</a:t>
            </a:r>
          </a:p>
        </p:txBody>
      </p:sp>
      <p:sp>
        <p:nvSpPr>
          <p:cNvPr id="3" name="Zástupný obsah 2">
            <a:extLst>
              <a:ext uri="{FF2B5EF4-FFF2-40B4-BE49-F238E27FC236}">
                <a16:creationId xmlns:a16="http://schemas.microsoft.com/office/drawing/2014/main" id="{21031DF7-8679-A61F-4AEF-A7E4DF4EF216}"/>
              </a:ext>
            </a:extLst>
          </p:cNvPr>
          <p:cNvSpPr>
            <a:spLocks noGrp="1"/>
          </p:cNvSpPr>
          <p:nvPr>
            <p:ph idx="1"/>
          </p:nvPr>
        </p:nvSpPr>
        <p:spPr>
          <a:xfrm>
            <a:off x="838199" y="1469204"/>
            <a:ext cx="11213387" cy="5370541"/>
          </a:xfrm>
        </p:spPr>
        <p:txBody>
          <a:bodyPr>
            <a:normAutofit/>
          </a:bodyPr>
          <a:lstStyle/>
          <a:p>
            <a:pPr algn="l"/>
            <a:r>
              <a:rPr lang="cs-CZ" sz="2000" b="1" i="0" u="none" strike="noStrike" baseline="0" dirty="0"/>
              <a:t>50. léta  </a:t>
            </a:r>
            <a:r>
              <a:rPr lang="cs-CZ" sz="2000" b="0" i="0" u="none" strike="noStrike" baseline="0" dirty="0"/>
              <a:t>–  rozvoj tzv. historické archeologie:    využívání poznatků  humanitních věd</a:t>
            </a:r>
          </a:p>
          <a:p>
            <a:pPr marL="0" indent="0" algn="l">
              <a:buNone/>
            </a:pPr>
            <a:r>
              <a:rPr lang="cs-CZ" sz="2000" dirty="0"/>
              <a:t>                                                                                        historie, kulturní antropologie, etnografie</a:t>
            </a:r>
          </a:p>
          <a:p>
            <a:pPr marL="0" indent="0" algn="l">
              <a:buNone/>
            </a:pPr>
            <a:r>
              <a:rPr lang="cs-CZ" sz="2000" dirty="0"/>
              <a:t>                                                                                 </a:t>
            </a:r>
          </a:p>
          <a:p>
            <a:pPr marL="0" indent="0" algn="l">
              <a:buNone/>
            </a:pPr>
            <a:r>
              <a:rPr lang="cs-CZ" sz="2000" b="0" i="0" u="none" strike="noStrike" baseline="0" dirty="0"/>
              <a:t>                                                                             </a:t>
            </a:r>
          </a:p>
          <a:p>
            <a:pPr algn="l"/>
            <a:r>
              <a:rPr lang="cs-CZ" sz="2000" b="1" i="0" u="none" strike="noStrike" baseline="0" dirty="0"/>
              <a:t>60. až 70. léta  </a:t>
            </a:r>
            <a:r>
              <a:rPr lang="cs-CZ" sz="2000" b="0" i="0" u="none" strike="noStrike" baseline="0" dirty="0"/>
              <a:t>–  využívání poznatků přírodních věd:  antropologie (fyzická)</a:t>
            </a:r>
          </a:p>
          <a:p>
            <a:pPr algn="l"/>
            <a:endParaRPr lang="cs-CZ" sz="2000" dirty="0"/>
          </a:p>
          <a:p>
            <a:pPr algn="l"/>
            <a:r>
              <a:rPr lang="cs-CZ" sz="2000" b="1" i="0" u="none" strike="noStrike" baseline="0" dirty="0"/>
              <a:t>80. až 90. léta  </a:t>
            </a:r>
            <a:r>
              <a:rPr lang="cs-CZ" sz="2000" b="0" i="0" u="none" strike="noStrike" baseline="0" dirty="0"/>
              <a:t>–   enviromentální výzkum, </a:t>
            </a:r>
            <a:r>
              <a:rPr lang="cs-CZ" sz="2000" dirty="0"/>
              <a:t>petrografie</a:t>
            </a:r>
          </a:p>
          <a:p>
            <a:pPr algn="l"/>
            <a:endParaRPr lang="cs-CZ" sz="2000" b="0" i="0" u="none" strike="noStrike" baseline="0" dirty="0"/>
          </a:p>
          <a:p>
            <a:pPr algn="l"/>
            <a:r>
              <a:rPr lang="cs-CZ" sz="2000" b="1" dirty="0"/>
              <a:t>Od 90. let  </a:t>
            </a:r>
            <a:r>
              <a:rPr lang="cs-CZ" sz="2000" dirty="0"/>
              <a:t>–  metody nedestruktivního průzkumu:  letecké snímkování, GIS</a:t>
            </a:r>
          </a:p>
          <a:p>
            <a:pPr marL="0" indent="0" algn="l">
              <a:buNone/>
            </a:pPr>
            <a:r>
              <a:rPr lang="cs-CZ" sz="2000" dirty="0"/>
              <a:t>                                                                                                geofyzikální:   </a:t>
            </a:r>
            <a:r>
              <a:rPr lang="cs-CZ" sz="2000" dirty="0" err="1"/>
              <a:t>geoelektické</a:t>
            </a:r>
            <a:endParaRPr lang="cs-CZ" sz="2000" dirty="0"/>
          </a:p>
          <a:p>
            <a:pPr marL="0" indent="0" algn="l">
              <a:buNone/>
            </a:pPr>
            <a:r>
              <a:rPr lang="cs-CZ" sz="2000" dirty="0"/>
              <a:t>                                                                                                                         geotermické</a:t>
            </a:r>
          </a:p>
          <a:p>
            <a:pPr marL="0" indent="0" algn="l">
              <a:buNone/>
            </a:pPr>
            <a:r>
              <a:rPr lang="cs-CZ" sz="2000" dirty="0"/>
              <a:t>                                                                                                                         geochemické </a:t>
            </a:r>
          </a:p>
          <a:p>
            <a:pPr marL="0" indent="0" algn="l">
              <a:buNone/>
            </a:pPr>
            <a:r>
              <a:rPr lang="cs-CZ" sz="2000" dirty="0"/>
              <a:t>                                                                                                                         seismické</a:t>
            </a:r>
          </a:p>
        </p:txBody>
      </p:sp>
    </p:spTree>
    <p:extLst>
      <p:ext uri="{BB962C8B-B14F-4D97-AF65-F5344CB8AC3E}">
        <p14:creationId xmlns:p14="http://schemas.microsoft.com/office/powerpoint/2010/main" val="891527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789709" y="673822"/>
            <a:ext cx="10668000" cy="6553200"/>
          </a:xfrm>
        </p:spPr>
        <p:txBody>
          <a:bodyPr/>
          <a:lstStyle/>
          <a:p>
            <a:pPr>
              <a:defRPr/>
            </a:pPr>
            <a:r>
              <a:rPr lang="cs-CZ" altLang="cs-CZ" sz="2400" b="1" dirty="0">
                <a:solidFill>
                  <a:srgbClr val="FF0000"/>
                </a:solidFill>
              </a:rPr>
              <a:t>§ 23 -  Archeologický nález:</a:t>
            </a:r>
          </a:p>
          <a:p>
            <a:pPr>
              <a:buFontTx/>
              <a:buNone/>
              <a:defRPr/>
            </a:pPr>
            <a:endParaRPr lang="cs-CZ" altLang="cs-CZ" sz="2400" b="1" dirty="0"/>
          </a:p>
          <a:p>
            <a:pPr>
              <a:defRPr/>
            </a:pPr>
            <a:r>
              <a:rPr lang="cs-CZ" altLang="cs-CZ" sz="2000" b="1" dirty="0"/>
              <a:t>(1)</a:t>
            </a:r>
            <a:r>
              <a:rPr lang="cs-CZ" altLang="cs-CZ" sz="2000" dirty="0"/>
              <a:t> Archeologickým nálezem je věc (soubor věcí), která je dokladem nebo pozůstatkem života člověka a jeho činnosti od počátku jeho vývoje do novověku a zachovala se zpravidla pod zemí. </a:t>
            </a:r>
          </a:p>
          <a:p>
            <a:pPr>
              <a:defRPr/>
            </a:pPr>
            <a:endParaRPr lang="cs-CZ" altLang="cs-CZ" sz="2000" dirty="0"/>
          </a:p>
          <a:p>
            <a:pPr>
              <a:defRPr/>
            </a:pPr>
            <a:r>
              <a:rPr lang="cs-CZ" altLang="cs-CZ" sz="2000" b="1" dirty="0"/>
              <a:t>(2)</a:t>
            </a:r>
            <a:r>
              <a:rPr lang="cs-CZ" altLang="cs-CZ" sz="2000" dirty="0"/>
              <a:t> Archeologický nález, který nebyl učiněn při provádění výzkumů, musí být oznámen </a:t>
            </a:r>
            <a:r>
              <a:rPr lang="cs-CZ" altLang="cs-CZ" sz="2000" u="sng" dirty="0"/>
              <a:t>AÚ nebo nejbližšímu muzeu</a:t>
            </a:r>
            <a:r>
              <a:rPr lang="cs-CZ" altLang="cs-CZ" sz="2000" dirty="0"/>
              <a:t> přímo nebo prostřednictvím obce, v jejímž obvodu k nálezu došlo. Oznámení je povinen učinit nálezce nebo osoba odpovědná za provádění prací nejpozději druhého dne nebo potom, kdy se o něm dověděl.</a:t>
            </a:r>
          </a:p>
          <a:p>
            <a:pPr marL="0" indent="0">
              <a:buNone/>
              <a:defRPr/>
            </a:pPr>
            <a:endParaRPr lang="cs-CZ" altLang="cs-CZ" sz="2000" dirty="0"/>
          </a:p>
          <a:p>
            <a:pPr>
              <a:defRPr/>
            </a:pPr>
            <a:r>
              <a:rPr lang="cs-CZ" altLang="cs-CZ" sz="2000" b="1" dirty="0"/>
              <a:t>(3)</a:t>
            </a:r>
            <a:r>
              <a:rPr lang="cs-CZ" altLang="cs-CZ" sz="2000" dirty="0"/>
              <a:t> Archeologický nález i naleziště musí být ponechány beze změny do prohlídky ARÚ nejméně po dobu pěti pracovních dnů, než se učiní  opatření nezbytná pro okamžitou záchranu.</a:t>
            </a:r>
          </a:p>
          <a:p>
            <a:pPr>
              <a:defRPr/>
            </a:pPr>
            <a:endParaRPr lang="cs-CZ" altLang="cs-CZ" sz="2000" dirty="0"/>
          </a:p>
          <a:p>
            <a:pPr>
              <a:defRPr/>
            </a:pPr>
            <a:r>
              <a:rPr lang="cs-CZ" altLang="cs-CZ" sz="2000" dirty="0"/>
              <a:t>(4)  Právo na odměnu do výše 10% ceny drahého kovu nebo kulturně historické hodnoty určené na základě odborného posudku (poskytne krajský úřad). Nálezce má právo na náhradu nutných nákladů. </a:t>
            </a:r>
          </a:p>
          <a:p>
            <a:pPr>
              <a:defRPr/>
            </a:pPr>
            <a:endParaRPr lang="cs-CZ" altLang="cs-CZ" sz="2000" dirty="0"/>
          </a:p>
          <a:p>
            <a:pPr>
              <a:buFontTx/>
              <a:buNone/>
              <a:defRPr/>
            </a:pPr>
            <a:endParaRPr lang="cs-CZ" altLang="cs-CZ" sz="2000" dirty="0"/>
          </a:p>
        </p:txBody>
      </p:sp>
    </p:spTree>
    <p:extLst>
      <p:ext uri="{BB962C8B-B14F-4D97-AF65-F5344CB8AC3E}">
        <p14:creationId xmlns:p14="http://schemas.microsoft.com/office/powerpoint/2010/main" val="636663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898073" y="185304"/>
            <a:ext cx="8229600" cy="1143000"/>
          </a:xfrm>
        </p:spPr>
        <p:txBody>
          <a:bodyPr/>
          <a:lstStyle/>
          <a:p>
            <a:r>
              <a:rPr lang="cs-CZ" altLang="cs-CZ" sz="2800" b="1" dirty="0">
                <a:solidFill>
                  <a:srgbClr val="FF0000"/>
                </a:solidFill>
              </a:rPr>
              <a:t>                                           </a:t>
            </a:r>
            <a:r>
              <a:rPr lang="cs-CZ" altLang="cs-CZ" sz="3200" b="1" dirty="0">
                <a:solidFill>
                  <a:srgbClr val="FF0000"/>
                </a:solidFill>
              </a:rPr>
              <a:t>Nálezné </a:t>
            </a:r>
          </a:p>
        </p:txBody>
      </p:sp>
      <p:sp>
        <p:nvSpPr>
          <p:cNvPr id="3" name="Zástupný symbol pro obsah 2"/>
          <p:cNvSpPr>
            <a:spLocks noGrp="1"/>
          </p:cNvSpPr>
          <p:nvPr>
            <p:ph idx="1"/>
          </p:nvPr>
        </p:nvSpPr>
        <p:spPr>
          <a:xfrm>
            <a:off x="471054" y="1522268"/>
            <a:ext cx="11720946" cy="5507038"/>
          </a:xfrm>
        </p:spPr>
        <p:txBody>
          <a:bodyPr>
            <a:normAutofit/>
          </a:bodyPr>
          <a:lstStyle/>
          <a:p>
            <a:pPr>
              <a:defRPr/>
            </a:pPr>
            <a:r>
              <a:rPr lang="cs-CZ" sz="2000" b="1" dirty="0"/>
              <a:t>Podmínky stanoví § 23a památkového zákona:</a:t>
            </a:r>
          </a:p>
          <a:p>
            <a:pPr marL="0" indent="0">
              <a:buNone/>
              <a:defRPr/>
            </a:pPr>
            <a:r>
              <a:rPr lang="cs-CZ" sz="2000" dirty="0"/>
              <a:t>     –  nález nesmí být učiněn při provádění řádného arch. výzkumu </a:t>
            </a:r>
          </a:p>
          <a:p>
            <a:pPr marL="0" indent="0">
              <a:buNone/>
              <a:defRPr/>
            </a:pPr>
            <a:r>
              <a:rPr lang="cs-CZ" sz="2000" dirty="0"/>
              <a:t>     –  nález musí být řádně oznámen </a:t>
            </a:r>
          </a:p>
          <a:p>
            <a:pPr marL="0" indent="0">
              <a:buNone/>
              <a:defRPr/>
            </a:pPr>
            <a:r>
              <a:rPr lang="cs-CZ" sz="2000" dirty="0"/>
              <a:t>     –  nález musí být odborně vyzvednut a zdokumentován </a:t>
            </a:r>
          </a:p>
          <a:p>
            <a:pPr marL="0" indent="0">
              <a:buNone/>
              <a:defRPr/>
            </a:pPr>
            <a:r>
              <a:rPr lang="cs-CZ" sz="2000" dirty="0"/>
              <a:t>     –  nálezné nelze vyplatit za nález získaný nelegální činností (např. při užití detektoru kovů) </a:t>
            </a:r>
          </a:p>
          <a:p>
            <a:pPr marL="0" indent="0">
              <a:buNone/>
              <a:defRPr/>
            </a:pPr>
            <a:endParaRPr lang="cs-CZ" sz="2000" dirty="0"/>
          </a:p>
          <a:p>
            <a:pPr>
              <a:defRPr/>
            </a:pPr>
            <a:r>
              <a:rPr lang="cs-CZ" sz="2000" b="1" dirty="0"/>
              <a:t>Nálezné vyplácí Krajský úřad na základě:</a:t>
            </a:r>
          </a:p>
          <a:p>
            <a:pPr marL="0" indent="0">
              <a:buNone/>
              <a:defRPr/>
            </a:pPr>
            <a:r>
              <a:rPr lang="cs-CZ" sz="2000" dirty="0"/>
              <a:t>     –  odborného posudku, který buď stanoví hodnotu vzácného kovu, či u </a:t>
            </a:r>
          </a:p>
          <a:p>
            <a:pPr marL="0" indent="0">
              <a:buNone/>
              <a:defRPr/>
            </a:pPr>
            <a:r>
              <a:rPr lang="cs-CZ" sz="2000" dirty="0"/>
              <a:t>         předmětů, které nejsou z drahých kovů či jiných cenných materiálů, stanoví kulturně historickou hodnotu </a:t>
            </a:r>
          </a:p>
          <a:p>
            <a:pPr marL="0" indent="0">
              <a:buNone/>
              <a:defRPr/>
            </a:pPr>
            <a:r>
              <a:rPr lang="cs-CZ" sz="2000" dirty="0"/>
              <a:t>     –  u předmětů z drahých kovů má povinnost vyplatit nálezci nálezné ve výši ceny kovu a u ostatních </a:t>
            </a:r>
          </a:p>
          <a:p>
            <a:pPr marL="0" indent="0">
              <a:buNone/>
              <a:defRPr/>
            </a:pPr>
            <a:r>
              <a:rPr lang="cs-CZ" sz="2000" dirty="0"/>
              <a:t>         předmětů až do výše 10% kulturně historické hodnoty.</a:t>
            </a:r>
          </a:p>
        </p:txBody>
      </p:sp>
    </p:spTree>
    <p:extLst>
      <p:ext uri="{BB962C8B-B14F-4D97-AF65-F5344CB8AC3E}">
        <p14:creationId xmlns:p14="http://schemas.microsoft.com/office/powerpoint/2010/main" val="489155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a:xfrm>
            <a:off x="1981201" y="274638"/>
            <a:ext cx="4691063" cy="1143000"/>
          </a:xfrm>
        </p:spPr>
        <p:txBody>
          <a:bodyPr/>
          <a:lstStyle/>
          <a:p>
            <a:r>
              <a:rPr lang="cs-CZ" altLang="cs-CZ" sz="3200" b="1">
                <a:solidFill>
                  <a:srgbClr val="FF0000"/>
                </a:solidFill>
              </a:rPr>
              <a:t>Nálezné</a:t>
            </a:r>
          </a:p>
        </p:txBody>
      </p:sp>
      <p:sp>
        <p:nvSpPr>
          <p:cNvPr id="3" name="Zástupný symbol pro obsah 2"/>
          <p:cNvSpPr>
            <a:spLocks noGrp="1"/>
          </p:cNvSpPr>
          <p:nvPr>
            <p:ph idx="1"/>
          </p:nvPr>
        </p:nvSpPr>
        <p:spPr>
          <a:xfrm>
            <a:off x="429492" y="2029691"/>
            <a:ext cx="11319162" cy="4997450"/>
          </a:xfrm>
        </p:spPr>
        <p:txBody>
          <a:bodyPr/>
          <a:lstStyle/>
          <a:p>
            <a:pPr>
              <a:defRPr/>
            </a:pPr>
            <a:r>
              <a:rPr lang="cs-CZ" sz="2000" b="1" dirty="0"/>
              <a:t>2009</a:t>
            </a:r>
            <a:r>
              <a:rPr lang="cs-CZ" sz="2000" dirty="0"/>
              <a:t>:   </a:t>
            </a:r>
            <a:r>
              <a:rPr lang="cs-CZ" sz="2000" b="1" dirty="0" err="1"/>
              <a:t>Lešnice</a:t>
            </a:r>
            <a:r>
              <a:rPr lang="cs-CZ" sz="2000" b="1" dirty="0"/>
              <a:t> u Dubé </a:t>
            </a:r>
            <a:r>
              <a:rPr lang="cs-CZ" sz="2000" dirty="0"/>
              <a:t>(okr. Č. Lípa)</a:t>
            </a:r>
          </a:p>
          <a:p>
            <a:pPr marL="0" indent="0">
              <a:buNone/>
              <a:defRPr/>
            </a:pPr>
            <a:r>
              <a:rPr lang="cs-CZ" sz="2000" dirty="0"/>
              <a:t>                 nález amfory z pozdní doby bronzové (R HB3) </a:t>
            </a:r>
          </a:p>
          <a:p>
            <a:pPr marL="0" indent="0">
              <a:buNone/>
              <a:defRPr/>
            </a:pPr>
            <a:r>
              <a:rPr lang="cs-CZ" sz="2000" dirty="0"/>
              <a:t>     </a:t>
            </a:r>
          </a:p>
          <a:p>
            <a:pPr marL="0" indent="0">
              <a:buNone/>
              <a:defRPr/>
            </a:pPr>
            <a:endParaRPr lang="cs-CZ" sz="2000" dirty="0"/>
          </a:p>
          <a:p>
            <a:pPr>
              <a:defRPr/>
            </a:pPr>
            <a:r>
              <a:rPr lang="cs-CZ" sz="2000" dirty="0"/>
              <a:t>Kulturně historická hodnota byla stanovena posudkem Archeologického ústavu AV ČR v Praze, v. v. i. na 7500 Kč, tj. nálezné 750 Kč, což se krajskému úřadu zdálo nepřiměřeně nízké.</a:t>
            </a:r>
          </a:p>
          <a:p>
            <a:pPr>
              <a:defRPr/>
            </a:pPr>
            <a:endParaRPr lang="cs-CZ" sz="2000" dirty="0"/>
          </a:p>
          <a:p>
            <a:pPr>
              <a:defRPr/>
            </a:pPr>
            <a:r>
              <a:rPr lang="cs-CZ" sz="2000" dirty="0"/>
              <a:t>Nad rámec zákona bylo rozhodnuto o nálezném ve výši 3000 Kč, což mělo být vyjádřením ocenění za odevzdání vzácného nálezu. </a:t>
            </a:r>
          </a:p>
          <a:p>
            <a:pPr>
              <a:defRPr/>
            </a:pPr>
            <a:endParaRPr lang="cs-CZ" sz="2000" dirty="0"/>
          </a:p>
          <a:p>
            <a:pPr>
              <a:defRPr/>
            </a:pPr>
            <a:r>
              <a:rPr lang="cs-CZ" sz="2000" dirty="0"/>
              <a:t>Nález je uložen ve sbírkách Vlastivědného muzea a galerie v České Lípě.</a:t>
            </a:r>
          </a:p>
        </p:txBody>
      </p:sp>
      <p:pic>
        <p:nvPicPr>
          <p:cNvPr id="29700" name="Obrázek 3"/>
          <p:cNvPicPr>
            <a:picLocks noChangeAspect="1"/>
          </p:cNvPicPr>
          <p:nvPr/>
        </p:nvPicPr>
        <p:blipFill>
          <a:blip r:embed="rId2">
            <a:extLst>
              <a:ext uri="{28A0092B-C50C-407E-A947-70E740481C1C}">
                <a14:useLocalDpi xmlns:a14="http://schemas.microsoft.com/office/drawing/2010/main" val="0"/>
              </a:ext>
            </a:extLst>
          </a:blip>
          <a:srcRect l="22330" t="28345" r="52214" b="35234"/>
          <a:stretch>
            <a:fillRect/>
          </a:stretch>
        </p:blipFill>
        <p:spPr bwMode="auto">
          <a:xfrm>
            <a:off x="7825942" y="274638"/>
            <a:ext cx="39227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643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a:xfrm>
            <a:off x="1774826" y="0"/>
            <a:ext cx="3756025" cy="1143000"/>
          </a:xfrm>
        </p:spPr>
        <p:txBody>
          <a:bodyPr/>
          <a:lstStyle/>
          <a:p>
            <a:r>
              <a:rPr lang="cs-CZ" altLang="cs-CZ" b="1">
                <a:solidFill>
                  <a:srgbClr val="FF0000"/>
                </a:solidFill>
              </a:rPr>
              <a:t>Nálezné</a:t>
            </a:r>
            <a:endParaRPr lang="cs-CZ" altLang="cs-CZ"/>
          </a:p>
        </p:txBody>
      </p:sp>
      <p:sp>
        <p:nvSpPr>
          <p:cNvPr id="3" name="Zástupný symbol pro obsah 2"/>
          <p:cNvSpPr>
            <a:spLocks noGrp="1"/>
          </p:cNvSpPr>
          <p:nvPr>
            <p:ph idx="1"/>
          </p:nvPr>
        </p:nvSpPr>
        <p:spPr>
          <a:xfrm>
            <a:off x="568035" y="1143000"/>
            <a:ext cx="11097491" cy="5526088"/>
          </a:xfrm>
        </p:spPr>
        <p:txBody>
          <a:bodyPr>
            <a:normAutofit fontScale="92500" lnSpcReduction="10000"/>
          </a:bodyPr>
          <a:lstStyle/>
          <a:p>
            <a:pPr>
              <a:defRPr/>
            </a:pPr>
            <a:r>
              <a:rPr lang="cs-CZ" sz="2000" b="1" dirty="0"/>
              <a:t>2015</a:t>
            </a:r>
            <a:r>
              <a:rPr lang="cs-CZ" sz="2000" dirty="0"/>
              <a:t>:    </a:t>
            </a:r>
            <a:r>
              <a:rPr lang="cs-CZ" sz="2000" b="1" dirty="0"/>
              <a:t>Chýšť na Pardubicku </a:t>
            </a:r>
          </a:p>
          <a:p>
            <a:pPr marL="0" indent="0">
              <a:buNone/>
              <a:defRPr/>
            </a:pPr>
            <a:r>
              <a:rPr lang="cs-CZ" sz="2000" dirty="0"/>
              <a:t>                  nález 400 kusů denárů Boleslava II.</a:t>
            </a:r>
          </a:p>
          <a:p>
            <a:pPr marL="0" indent="0">
              <a:buNone/>
              <a:defRPr/>
            </a:pPr>
            <a:r>
              <a:rPr lang="cs-CZ" sz="2000" dirty="0"/>
              <a:t>                  2. pol. z 10. stol.  (+ 300 dalších) </a:t>
            </a:r>
          </a:p>
          <a:p>
            <a:pPr marL="0" indent="0">
              <a:buNone/>
              <a:defRPr/>
            </a:pPr>
            <a:endParaRPr lang="cs-CZ" sz="2000" dirty="0"/>
          </a:p>
          <a:p>
            <a:pPr>
              <a:defRPr/>
            </a:pPr>
            <a:r>
              <a:rPr lang="cs-CZ" sz="2000" dirty="0"/>
              <a:t>Na základě znaleckého posudku z Národního muzea </a:t>
            </a:r>
          </a:p>
          <a:p>
            <a:pPr marL="0" indent="0">
              <a:buNone/>
              <a:defRPr/>
            </a:pPr>
            <a:r>
              <a:rPr lang="cs-CZ" sz="2000" dirty="0"/>
              <a:t>    v Praze byla hodnota stanovena na 23,5 mil. Kč.</a:t>
            </a:r>
          </a:p>
          <a:p>
            <a:pPr marL="0" indent="0">
              <a:buNone/>
              <a:defRPr/>
            </a:pPr>
            <a:endParaRPr lang="cs-CZ" sz="2000" dirty="0"/>
          </a:p>
          <a:p>
            <a:pPr>
              <a:defRPr/>
            </a:pPr>
            <a:r>
              <a:rPr lang="cs-CZ" sz="2000" dirty="0"/>
              <a:t>Protože by odměna odvozená z ceny drahého kovu</a:t>
            </a:r>
          </a:p>
          <a:p>
            <a:pPr marL="0" indent="0">
              <a:buNone/>
              <a:defRPr/>
            </a:pPr>
            <a:r>
              <a:rPr lang="cs-CZ" sz="2000" dirty="0"/>
              <a:t>    činila 11 tis. Kč., což by bylo demotivující, konečná </a:t>
            </a:r>
          </a:p>
          <a:p>
            <a:pPr marL="0" indent="0">
              <a:buNone/>
              <a:defRPr/>
            </a:pPr>
            <a:r>
              <a:rPr lang="cs-CZ" sz="2000" dirty="0"/>
              <a:t>     cena byla stanovena a 2 mil. Kč. </a:t>
            </a:r>
          </a:p>
          <a:p>
            <a:pPr marL="0" indent="0">
              <a:buNone/>
              <a:defRPr/>
            </a:pPr>
            <a:endParaRPr lang="cs-CZ" sz="2000" dirty="0"/>
          </a:p>
          <a:p>
            <a:pPr>
              <a:defRPr/>
            </a:pPr>
            <a:r>
              <a:rPr lang="cs-CZ" sz="2000" dirty="0"/>
              <a:t>Depot byl uložen v keramické nádobě, k jejímuž </a:t>
            </a:r>
          </a:p>
          <a:p>
            <a:pPr marL="0" indent="0">
              <a:buNone/>
              <a:defRPr/>
            </a:pPr>
            <a:r>
              <a:rPr lang="cs-CZ" sz="2000" dirty="0"/>
              <a:t>     narušení došlo před pěti lety, když  zemědělci koupili </a:t>
            </a:r>
          </a:p>
          <a:p>
            <a:pPr marL="0" indent="0">
              <a:buNone/>
              <a:defRPr/>
            </a:pPr>
            <a:r>
              <a:rPr lang="cs-CZ" sz="2000" dirty="0"/>
              <a:t>     nové stroje. Roztroušené mince zajistili archeologové </a:t>
            </a:r>
          </a:p>
          <a:p>
            <a:pPr marL="0" indent="0">
              <a:buNone/>
              <a:defRPr/>
            </a:pPr>
            <a:r>
              <a:rPr lang="cs-CZ" sz="2000" dirty="0"/>
              <a:t>    (celkem téměř jednou tolik).</a:t>
            </a:r>
          </a:p>
        </p:txBody>
      </p:sp>
      <p:pic>
        <p:nvPicPr>
          <p:cNvPr id="30724" name="Obrázek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8326" t="46065" r="56641" b="8656"/>
          <a:stretch/>
        </p:blipFill>
        <p:spPr bwMode="auto">
          <a:xfrm>
            <a:off x="7135574" y="323576"/>
            <a:ext cx="4294426" cy="312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ek 4"/>
          <p:cNvPicPr>
            <a:picLocks noChangeAspect="1"/>
          </p:cNvPicPr>
          <p:nvPr/>
        </p:nvPicPr>
        <p:blipFill rotWithShape="1">
          <a:blip r:embed="rId4">
            <a:extLst>
              <a:ext uri="{28A0092B-C50C-407E-A947-70E740481C1C}">
                <a14:useLocalDpi xmlns:a14="http://schemas.microsoft.com/office/drawing/2010/main" val="0"/>
              </a:ext>
            </a:extLst>
          </a:blip>
          <a:srcRect l="-1830" r="5183"/>
          <a:stretch/>
        </p:blipFill>
        <p:spPr bwMode="auto">
          <a:xfrm>
            <a:off x="7038109" y="3642833"/>
            <a:ext cx="4391891" cy="302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017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31515" y="431515"/>
            <a:ext cx="11760485" cy="6426485"/>
          </a:xfrm>
        </p:spPr>
        <p:txBody>
          <a:bodyPr>
            <a:normAutofit/>
          </a:bodyPr>
          <a:lstStyle/>
          <a:p>
            <a:pPr marL="0" indent="0" eaLnBrk="1" hangingPunct="1">
              <a:buNone/>
              <a:defRPr/>
            </a:pPr>
            <a:endParaRPr lang="cs-CZ" altLang="cs-CZ" sz="1800" dirty="0"/>
          </a:p>
          <a:p>
            <a:pPr marL="0" indent="0" eaLnBrk="1" hangingPunct="1">
              <a:buNone/>
              <a:defRPr/>
            </a:pPr>
            <a:r>
              <a:rPr lang="cs-CZ" altLang="cs-CZ" sz="2400" b="1" dirty="0">
                <a:solidFill>
                  <a:srgbClr val="FF0000"/>
                </a:solidFill>
              </a:rPr>
              <a:t>                                               Odevzdání náhodného nálezu:</a:t>
            </a:r>
          </a:p>
          <a:p>
            <a:pPr marL="0" indent="0" eaLnBrk="1" hangingPunct="1">
              <a:buNone/>
              <a:defRPr/>
            </a:pPr>
            <a:endParaRPr lang="cs-CZ" altLang="cs-CZ" sz="1800" b="1" dirty="0"/>
          </a:p>
          <a:p>
            <a:pPr marL="0" indent="0" eaLnBrk="1" hangingPunct="1">
              <a:buNone/>
              <a:defRPr/>
            </a:pPr>
            <a:endParaRPr lang="cs-CZ" altLang="cs-CZ" sz="1800" b="1" dirty="0"/>
          </a:p>
          <a:p>
            <a:pPr marL="0" indent="0" eaLnBrk="1" hangingPunct="1">
              <a:buNone/>
              <a:defRPr/>
            </a:pPr>
            <a:r>
              <a:rPr lang="cs-CZ" altLang="cs-CZ" sz="1800" b="1" dirty="0"/>
              <a:t>      </a:t>
            </a:r>
            <a:r>
              <a:rPr lang="cs-CZ" altLang="cs-CZ" sz="1800" dirty="0"/>
              <a:t>–  </a:t>
            </a:r>
            <a:r>
              <a:rPr lang="cs-CZ" altLang="cs-CZ" sz="1800" b="1" dirty="0"/>
              <a:t>Náhodné nálezy:    </a:t>
            </a:r>
            <a:r>
              <a:rPr lang="cs-CZ" altLang="cs-CZ" sz="1800" dirty="0"/>
              <a:t>jsou majetkem kraje a ukládají se v krajském muzeu</a:t>
            </a:r>
          </a:p>
          <a:p>
            <a:pPr marL="0" indent="0" eaLnBrk="1" hangingPunct="1">
              <a:buNone/>
              <a:defRPr/>
            </a:pPr>
            <a:endParaRPr lang="cs-CZ" altLang="cs-CZ" sz="1800" dirty="0"/>
          </a:p>
          <a:p>
            <a:pPr marL="0" indent="0" eaLnBrk="1" hangingPunct="1">
              <a:buNone/>
              <a:defRPr/>
            </a:pPr>
            <a:r>
              <a:rPr lang="cs-CZ" altLang="cs-CZ" sz="1800" b="1" dirty="0"/>
              <a:t>      </a:t>
            </a:r>
            <a:r>
              <a:rPr lang="cs-CZ" altLang="cs-CZ" sz="1800" dirty="0"/>
              <a:t>–  </a:t>
            </a:r>
            <a:r>
              <a:rPr lang="cs-CZ" altLang="cs-CZ" sz="1800" b="1" dirty="0"/>
              <a:t>Nálezné:</a:t>
            </a:r>
            <a:r>
              <a:rPr lang="cs-CZ" altLang="cs-CZ" sz="1800" dirty="0"/>
              <a:t>   vypočítává se z ceny stanovené posudkem (odborný posudek viz Důvodová zpráva k zák. č. 20/1987)  </a:t>
            </a:r>
          </a:p>
          <a:p>
            <a:pPr marL="0" indent="0" eaLnBrk="1" hangingPunct="1">
              <a:buNone/>
              <a:defRPr/>
            </a:pPr>
            <a:endParaRPr lang="cs-CZ" altLang="cs-CZ" sz="1800" dirty="0"/>
          </a:p>
          <a:p>
            <a:pPr marL="0" indent="0">
              <a:buNone/>
              <a:defRPr/>
            </a:pPr>
            <a:r>
              <a:rPr lang="cs-CZ" altLang="cs-CZ" sz="1800" dirty="0"/>
              <a:t>      –   </a:t>
            </a:r>
            <a:r>
              <a:rPr lang="cs-CZ" altLang="cs-CZ" sz="1800" b="1" dirty="0"/>
              <a:t>Neodevzdání:   </a:t>
            </a:r>
            <a:r>
              <a:rPr lang="cs-CZ" altLang="cs-CZ" sz="1800" dirty="0"/>
              <a:t>Trestní zákoník č. 40/2009 Sb. kvalifikuje jako:  – § 205:  krádež </a:t>
            </a:r>
          </a:p>
          <a:p>
            <a:pPr eaLnBrk="1" hangingPunct="1">
              <a:buFontTx/>
              <a:buNone/>
              <a:defRPr/>
            </a:pPr>
            <a:r>
              <a:rPr lang="cs-CZ" altLang="cs-CZ" sz="1800" dirty="0"/>
              <a:t>                                                                                                                         – § 207:  neoprávněné užívání cizí věci </a:t>
            </a:r>
          </a:p>
          <a:p>
            <a:pPr eaLnBrk="1" hangingPunct="1">
              <a:buFontTx/>
              <a:buNone/>
              <a:defRPr/>
            </a:pPr>
            <a:r>
              <a:rPr lang="cs-CZ" altLang="cs-CZ" sz="1800" dirty="0"/>
              <a:t>                                                                                                                         – § 209:  podvod </a:t>
            </a:r>
          </a:p>
          <a:p>
            <a:pPr eaLnBrk="1" hangingPunct="1">
              <a:buFontTx/>
              <a:buNone/>
              <a:defRPr/>
            </a:pPr>
            <a:r>
              <a:rPr lang="cs-CZ" altLang="cs-CZ" sz="1800" dirty="0"/>
              <a:t>                                                                                                                         – § 219:  zatajení věci </a:t>
            </a:r>
          </a:p>
          <a:p>
            <a:pPr eaLnBrk="1" hangingPunct="1">
              <a:buFontTx/>
              <a:buNone/>
              <a:defRPr/>
            </a:pPr>
            <a:r>
              <a:rPr lang="cs-CZ" altLang="cs-CZ" sz="1800" dirty="0"/>
              <a:t>                                                                                                                         – § 220:  porušení povinnosti při správě cizího majetku</a:t>
            </a:r>
          </a:p>
          <a:p>
            <a:pPr eaLnBrk="1" hangingPunct="1">
              <a:buFontTx/>
              <a:buNone/>
              <a:defRPr/>
            </a:pPr>
            <a:r>
              <a:rPr lang="cs-CZ" altLang="cs-CZ" sz="1800" dirty="0"/>
              <a:t>                                                                                                                         – § 228:  poškození cizí věci </a:t>
            </a:r>
          </a:p>
          <a:p>
            <a:pPr eaLnBrk="1" hangingPunct="1">
              <a:buFontTx/>
              <a:buNone/>
              <a:defRPr/>
            </a:pPr>
            <a:r>
              <a:rPr lang="cs-CZ" altLang="cs-CZ" sz="1800" dirty="0"/>
              <a:t>                                                                                                                         – § 229:   zneužívání vlastnictví</a:t>
            </a:r>
          </a:p>
        </p:txBody>
      </p:sp>
    </p:spTree>
    <p:extLst>
      <p:ext uri="{BB962C8B-B14F-4D97-AF65-F5344CB8AC3E}">
        <p14:creationId xmlns:p14="http://schemas.microsoft.com/office/powerpoint/2010/main" val="4150613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a:extLst>
              <a:ext uri="{FF2B5EF4-FFF2-40B4-BE49-F238E27FC236}">
                <a16:creationId xmlns:a16="http://schemas.microsoft.com/office/drawing/2014/main" id="{E6B160DA-BF48-11DB-EADB-08D8E8FD1FEC}"/>
              </a:ext>
            </a:extLst>
          </p:cNvPr>
          <p:cNvSpPr>
            <a:spLocks noGrp="1" noChangeArrowheads="1"/>
          </p:cNvSpPr>
          <p:nvPr>
            <p:ph idx="1"/>
          </p:nvPr>
        </p:nvSpPr>
        <p:spPr>
          <a:xfrm>
            <a:off x="657545" y="339046"/>
            <a:ext cx="11534455" cy="6518953"/>
          </a:xfrm>
        </p:spPr>
        <p:txBody>
          <a:bodyPr>
            <a:normAutofit/>
          </a:bodyPr>
          <a:lstStyle/>
          <a:p>
            <a:pPr eaLnBrk="1" hangingPunct="1">
              <a:buFontTx/>
              <a:buNone/>
            </a:pPr>
            <a:r>
              <a:rPr lang="cs-CZ" altLang="cs-CZ" b="1" i="1" dirty="0"/>
              <a:t>                       </a:t>
            </a:r>
            <a:r>
              <a:rPr lang="cs-CZ" altLang="cs-CZ" b="1" dirty="0">
                <a:solidFill>
                  <a:srgbClr val="FF0000"/>
                </a:solidFill>
              </a:rPr>
              <a:t>Archeologické nálezy</a:t>
            </a:r>
            <a:r>
              <a:rPr lang="cs-CZ" altLang="cs-CZ" sz="3200" b="1" dirty="0">
                <a:solidFill>
                  <a:srgbClr val="FF0000"/>
                </a:solidFill>
              </a:rPr>
              <a:t> z hlediska způsobu nalezení</a:t>
            </a:r>
            <a:endParaRPr lang="cs-CZ" altLang="cs-CZ" sz="3200" dirty="0">
              <a:solidFill>
                <a:srgbClr val="FF0000"/>
              </a:solidFill>
            </a:endParaRPr>
          </a:p>
          <a:p>
            <a:pPr eaLnBrk="1" hangingPunct="1">
              <a:buFontTx/>
              <a:buNone/>
            </a:pPr>
            <a:r>
              <a:rPr lang="cs-CZ" altLang="cs-CZ" dirty="0"/>
              <a:t> </a:t>
            </a:r>
          </a:p>
          <a:p>
            <a:pPr eaLnBrk="1" hangingPunct="1">
              <a:buFontTx/>
              <a:buNone/>
            </a:pPr>
            <a:r>
              <a:rPr lang="cs-CZ" altLang="cs-CZ" b="1" dirty="0"/>
              <a:t>   </a:t>
            </a:r>
            <a:r>
              <a:rPr lang="cs-CZ" altLang="cs-CZ" sz="2000" b="1" dirty="0"/>
              <a:t>a)</a:t>
            </a:r>
            <a:r>
              <a:rPr lang="cs-CZ" altLang="cs-CZ" b="1" dirty="0"/>
              <a:t> </a:t>
            </a:r>
            <a:r>
              <a:rPr lang="cs-CZ" altLang="cs-CZ" sz="2000" b="1" u="sng" dirty="0"/>
              <a:t>během archeologického výzkumu:</a:t>
            </a:r>
            <a:r>
              <a:rPr lang="cs-CZ" altLang="cs-CZ" sz="2000" b="1" dirty="0"/>
              <a:t>    </a:t>
            </a:r>
          </a:p>
          <a:p>
            <a:pPr eaLnBrk="1" hangingPunct="1">
              <a:buFontTx/>
              <a:buNone/>
            </a:pPr>
            <a:r>
              <a:rPr lang="cs-CZ" altLang="cs-CZ" sz="2000" dirty="0"/>
              <a:t>              </a:t>
            </a:r>
            <a:r>
              <a:rPr lang="cs-CZ" altLang="cs-CZ" sz="1800" dirty="0"/>
              <a:t>–  stavebník je povinen ohlásit stavební záměr na území  s archeologickými nálezy AÚ AV ČR, který</a:t>
            </a:r>
          </a:p>
          <a:p>
            <a:pPr eaLnBrk="1" hangingPunct="1">
              <a:buFontTx/>
              <a:buNone/>
            </a:pPr>
            <a:r>
              <a:rPr lang="cs-CZ" altLang="cs-CZ" sz="1800" dirty="0"/>
              <a:t>                    provede výzkum (nebo oprávněná organizace </a:t>
            </a:r>
          </a:p>
          <a:p>
            <a:pPr eaLnBrk="1" hangingPunct="1">
              <a:buFontTx/>
              <a:buNone/>
            </a:pPr>
            <a:r>
              <a:rPr lang="cs-CZ" altLang="cs-CZ" sz="1800" dirty="0"/>
              <a:t>               –  postup na základě vyhodnocení stavební dokumentace a terénních  poznatků </a:t>
            </a:r>
          </a:p>
          <a:p>
            <a:pPr eaLnBrk="1" hangingPunct="1">
              <a:buFontTx/>
              <a:buNone/>
            </a:pPr>
            <a:r>
              <a:rPr lang="cs-CZ" altLang="cs-CZ" sz="1800" dirty="0"/>
              <a:t>               –  neohlásí-li stavebník svůj záměr, může stavební úřad zastavit stavbu  nebo může být zahájeno</a:t>
            </a:r>
          </a:p>
          <a:p>
            <a:pPr eaLnBrk="1" hangingPunct="1">
              <a:buFontTx/>
              <a:buNone/>
            </a:pPr>
            <a:r>
              <a:rPr lang="cs-CZ" altLang="cs-CZ" sz="1800" dirty="0"/>
              <a:t>                   správní řízení a tento čin může být kvalifikován jako přestupek s pokutou až do výše 0,5 </a:t>
            </a:r>
            <a:r>
              <a:rPr lang="cs-CZ" altLang="cs-CZ" sz="1800" dirty="0" err="1"/>
              <a:t>mil.Kč</a:t>
            </a:r>
            <a:r>
              <a:rPr lang="cs-CZ" altLang="cs-CZ" sz="1800" dirty="0"/>
              <a:t>,</a:t>
            </a:r>
          </a:p>
          <a:p>
            <a:pPr eaLnBrk="1" hangingPunct="1">
              <a:buFontTx/>
              <a:buNone/>
            </a:pPr>
            <a:r>
              <a:rPr lang="cs-CZ" altLang="cs-CZ" sz="1800" dirty="0"/>
              <a:t>                   případně může být na stavebníka podáno trestní oznámení pro podezření z poškozování cizí věci </a:t>
            </a:r>
          </a:p>
          <a:p>
            <a:pPr eaLnBrk="1" hangingPunct="1">
              <a:buFontTx/>
              <a:buNone/>
            </a:pPr>
            <a:r>
              <a:rPr lang="cs-CZ" altLang="cs-CZ" sz="1800" dirty="0"/>
              <a:t>                   (§ 257 trestního řádu ČR) či krádeže (§ 247 trestního řádu ČR).</a:t>
            </a:r>
          </a:p>
          <a:p>
            <a:pPr eaLnBrk="1" hangingPunct="1">
              <a:buFontTx/>
              <a:buNone/>
            </a:pPr>
            <a:endParaRPr lang="cs-CZ" altLang="cs-CZ" sz="1800" dirty="0"/>
          </a:p>
          <a:p>
            <a:pPr eaLnBrk="1" hangingPunct="1">
              <a:buFontTx/>
              <a:buNone/>
            </a:pPr>
            <a:r>
              <a:rPr lang="cs-CZ" altLang="cs-CZ" sz="2000" dirty="0"/>
              <a:t>      </a:t>
            </a:r>
            <a:r>
              <a:rPr lang="cs-CZ" altLang="cs-CZ" sz="2000" b="1" dirty="0"/>
              <a:t>b)   </a:t>
            </a:r>
            <a:r>
              <a:rPr lang="cs-CZ" altLang="cs-CZ" sz="2000" b="1" u="sng" dirty="0"/>
              <a:t>v rámci vědecké odborné činnosti:</a:t>
            </a:r>
            <a:r>
              <a:rPr lang="cs-CZ" altLang="cs-CZ" sz="2000" b="1" dirty="0"/>
              <a:t>  </a:t>
            </a:r>
          </a:p>
          <a:p>
            <a:pPr eaLnBrk="1" hangingPunct="1">
              <a:buFontTx/>
              <a:buNone/>
            </a:pPr>
            <a:r>
              <a:rPr lang="cs-CZ" altLang="cs-CZ" sz="2000" dirty="0"/>
              <a:t>              </a:t>
            </a:r>
            <a:r>
              <a:rPr lang="cs-CZ" altLang="cs-CZ" sz="1800" dirty="0"/>
              <a:t>–   jde o ojedinělé nálezy (povrchové sběry) získané při terénní prospekci a regulérní výzkumy vyvolané</a:t>
            </a:r>
          </a:p>
          <a:p>
            <a:pPr eaLnBrk="1" hangingPunct="1">
              <a:buFontTx/>
              <a:buNone/>
            </a:pPr>
            <a:r>
              <a:rPr lang="cs-CZ" altLang="cs-CZ" sz="1800" dirty="0"/>
              <a:t>                    odborným zájmem (badatelské).</a:t>
            </a:r>
          </a:p>
          <a:p>
            <a:pPr eaLnBrk="1" hangingPunct="1">
              <a:buFontTx/>
              <a:buNone/>
            </a:pPr>
            <a:endParaRPr lang="cs-CZ" altLang="cs-CZ"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FDC22759-393D-CE3B-EC27-8C25D998A32F}"/>
              </a:ext>
            </a:extLst>
          </p:cNvPr>
          <p:cNvSpPr>
            <a:spLocks noGrp="1" noChangeArrowheads="1"/>
          </p:cNvSpPr>
          <p:nvPr>
            <p:ph type="body" idx="1"/>
          </p:nvPr>
        </p:nvSpPr>
        <p:spPr>
          <a:xfrm>
            <a:off x="184935" y="764981"/>
            <a:ext cx="12007065" cy="6015963"/>
          </a:xfrm>
        </p:spPr>
        <p:txBody>
          <a:bodyPr>
            <a:normAutofit/>
          </a:bodyPr>
          <a:lstStyle/>
          <a:p>
            <a:pPr eaLnBrk="1" hangingPunct="1">
              <a:lnSpc>
                <a:spcPct val="80000"/>
              </a:lnSpc>
              <a:buFontTx/>
              <a:buNone/>
            </a:pPr>
            <a:r>
              <a:rPr lang="cs-CZ" altLang="cs-CZ" sz="2000" b="1" dirty="0"/>
              <a:t>    c)   </a:t>
            </a:r>
            <a:r>
              <a:rPr lang="cs-CZ" altLang="cs-CZ" sz="2000" b="1" u="sng" dirty="0"/>
              <a:t>náhodné či ojedinělé nálezy:</a:t>
            </a:r>
            <a:r>
              <a:rPr lang="cs-CZ" altLang="cs-CZ" sz="2000" b="1" dirty="0"/>
              <a:t> </a:t>
            </a:r>
          </a:p>
          <a:p>
            <a:pPr eaLnBrk="1" hangingPunct="1">
              <a:lnSpc>
                <a:spcPct val="80000"/>
              </a:lnSpc>
              <a:buFontTx/>
              <a:buNone/>
            </a:pPr>
            <a:endParaRPr lang="cs-CZ" altLang="cs-CZ" sz="2000" dirty="0"/>
          </a:p>
          <a:p>
            <a:pPr eaLnBrk="1" hangingPunct="1">
              <a:lnSpc>
                <a:spcPct val="80000"/>
              </a:lnSpc>
              <a:buFontTx/>
              <a:buNone/>
            </a:pPr>
            <a:endParaRPr lang="cs-CZ" altLang="cs-CZ" sz="1600" b="1" dirty="0"/>
          </a:p>
          <a:p>
            <a:pPr eaLnBrk="1" hangingPunct="1">
              <a:lnSpc>
                <a:spcPct val="80000"/>
              </a:lnSpc>
              <a:buFontTx/>
              <a:buNone/>
            </a:pPr>
            <a:r>
              <a:rPr lang="cs-CZ" altLang="cs-CZ" sz="2000" dirty="0"/>
              <a:t>            –   podle § 23, odstavec 2, 3 zákona č. 20/1987 Sb. musí nálezce nebo osoba  odpovědná za provádění prací</a:t>
            </a:r>
          </a:p>
          <a:p>
            <a:pPr eaLnBrk="1" hangingPunct="1">
              <a:lnSpc>
                <a:spcPct val="80000"/>
              </a:lnSpc>
              <a:buFontTx/>
              <a:buNone/>
            </a:pPr>
            <a:r>
              <a:rPr lang="cs-CZ" altLang="cs-CZ" sz="2000" dirty="0"/>
              <a:t>                 nález ohlásit Archeologickému ústavu, nejbližšímu muzeu nebo oprávněné organizaci </a:t>
            </a:r>
          </a:p>
          <a:p>
            <a:pPr eaLnBrk="1" hangingPunct="1">
              <a:lnSpc>
                <a:spcPct val="80000"/>
              </a:lnSpc>
              <a:buFontTx/>
              <a:buNone/>
            </a:pPr>
            <a:r>
              <a:rPr lang="cs-CZ" altLang="cs-CZ" sz="2000" dirty="0"/>
              <a:t>            –   místo nálezu musí být po dobu pěti dnů ponecháno beze změny až do příchodu archeologa, který </a:t>
            </a:r>
          </a:p>
          <a:p>
            <a:pPr eaLnBrk="1" hangingPunct="1">
              <a:lnSpc>
                <a:spcPct val="80000"/>
              </a:lnSpc>
              <a:buFontTx/>
              <a:buNone/>
            </a:pPr>
            <a:r>
              <a:rPr lang="cs-CZ" altLang="cs-CZ" sz="2000" dirty="0"/>
              <a:t>                 zajistí nález před poškozením, zničením nebo odcizením  </a:t>
            </a:r>
          </a:p>
          <a:p>
            <a:pPr eaLnBrk="1" hangingPunct="1">
              <a:lnSpc>
                <a:spcPct val="80000"/>
              </a:lnSpc>
              <a:buFontTx/>
              <a:buNone/>
            </a:pPr>
            <a:r>
              <a:rPr lang="cs-CZ" altLang="cs-CZ" sz="2000" dirty="0"/>
              <a:t>            –   jde-li o cenný nález, pak má nálezce právo na odměnu (§23 odst. 4), kterou poskytuje krajský úřad </a:t>
            </a:r>
          </a:p>
          <a:p>
            <a:pPr eaLnBrk="1" hangingPunct="1">
              <a:lnSpc>
                <a:spcPct val="80000"/>
              </a:lnSpc>
              <a:buFontTx/>
              <a:buNone/>
            </a:pPr>
            <a:r>
              <a:rPr lang="cs-CZ" altLang="cs-CZ" sz="2000" dirty="0"/>
              <a:t>                  na základě písemné žádosti ve lhůtě do jednoho roku od nálezu (§ 19 prováděcí vyhlášky 66/1988 k </a:t>
            </a:r>
          </a:p>
          <a:p>
            <a:pPr eaLnBrk="1" hangingPunct="1">
              <a:lnSpc>
                <a:spcPct val="80000"/>
              </a:lnSpc>
              <a:buFontTx/>
              <a:buNone/>
            </a:pPr>
            <a:r>
              <a:rPr lang="cs-CZ" altLang="cs-CZ" sz="2000" dirty="0"/>
              <a:t>                  zákonu č. 20/1987 Sb.) </a:t>
            </a:r>
          </a:p>
          <a:p>
            <a:pPr eaLnBrk="1" hangingPunct="1">
              <a:lnSpc>
                <a:spcPct val="80000"/>
              </a:lnSpc>
              <a:buFontTx/>
              <a:buNone/>
            </a:pPr>
            <a:r>
              <a:rPr lang="cs-CZ" altLang="cs-CZ" sz="2000" dirty="0"/>
              <a:t>           –    u cenného materiálu (jantar, drahé kovy) se hodnota určí na základě odborného posudku AÚ AV ČR </a:t>
            </a:r>
          </a:p>
          <a:p>
            <a:pPr eaLnBrk="1" hangingPunct="1">
              <a:lnSpc>
                <a:spcPct val="80000"/>
              </a:lnSpc>
              <a:buFontTx/>
              <a:buNone/>
            </a:pPr>
            <a:r>
              <a:rPr lang="cs-CZ" altLang="cs-CZ" sz="2000" dirty="0"/>
              <a:t>                 nebo Národního muzea</a:t>
            </a:r>
          </a:p>
          <a:p>
            <a:pPr eaLnBrk="1" hangingPunct="1">
              <a:lnSpc>
                <a:spcPct val="80000"/>
              </a:lnSpc>
              <a:buFontTx/>
              <a:buNone/>
            </a:pPr>
            <a:r>
              <a:rPr lang="cs-CZ" altLang="cs-CZ" sz="2000" dirty="0"/>
              <a:t>           –   neoznámení (porušení oznamovací povinnosti) je sankcionováno pokutou do výše 4 mil. Kč. a lhůta </a:t>
            </a:r>
          </a:p>
          <a:p>
            <a:pPr eaLnBrk="1" hangingPunct="1">
              <a:lnSpc>
                <a:spcPct val="80000"/>
              </a:lnSpc>
              <a:buFontTx/>
              <a:buNone/>
            </a:pPr>
            <a:r>
              <a:rPr lang="cs-CZ" altLang="cs-CZ" sz="2000" dirty="0"/>
              <a:t>                běží ode dne, kdy se krajský úřad o porušení povinnosti dověděl; pokuta je splatná do třiceti dnů od</a:t>
            </a:r>
          </a:p>
          <a:p>
            <a:pPr eaLnBrk="1" hangingPunct="1">
              <a:lnSpc>
                <a:spcPct val="80000"/>
              </a:lnSpc>
              <a:buFontTx/>
              <a:buNone/>
            </a:pPr>
            <a:r>
              <a:rPr lang="cs-CZ" altLang="cs-CZ" sz="2000" dirty="0"/>
              <a:t>                 nabytí právní moci rozhodnutí a příjmem je kraj.</a:t>
            </a:r>
          </a:p>
          <a:p>
            <a:pPr eaLnBrk="1" hangingPunct="1">
              <a:lnSpc>
                <a:spcPct val="80000"/>
              </a:lnSpc>
              <a:buFontTx/>
              <a:buNone/>
            </a:pPr>
            <a:endParaRPr lang="cs-CZ" altLang="cs-CZ" sz="16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C92CA59E-A946-41E8-AB40-934665441D96}"/>
              </a:ext>
            </a:extLst>
          </p:cNvPr>
          <p:cNvSpPr>
            <a:spLocks noGrp="1"/>
          </p:cNvSpPr>
          <p:nvPr>
            <p:ph type="title"/>
          </p:nvPr>
        </p:nvSpPr>
        <p:spPr>
          <a:xfrm>
            <a:off x="1981200" y="115888"/>
            <a:ext cx="8229600" cy="1143000"/>
          </a:xfrm>
        </p:spPr>
        <p:txBody>
          <a:bodyPr/>
          <a:lstStyle/>
          <a:p>
            <a:r>
              <a:rPr lang="cs-CZ" altLang="cs-CZ" sz="3200" b="1" dirty="0">
                <a:solidFill>
                  <a:srgbClr val="FF0000"/>
                </a:solidFill>
              </a:rPr>
              <a:t>                                       Sankce</a:t>
            </a:r>
          </a:p>
        </p:txBody>
      </p:sp>
      <p:sp>
        <p:nvSpPr>
          <p:cNvPr id="3" name="Zástupný symbol pro obsah 2">
            <a:extLst>
              <a:ext uri="{FF2B5EF4-FFF2-40B4-BE49-F238E27FC236}">
                <a16:creationId xmlns:a16="http://schemas.microsoft.com/office/drawing/2014/main" id="{B7899DBA-ECB8-40F8-96B9-A5C2148EAFE7}"/>
              </a:ext>
            </a:extLst>
          </p:cNvPr>
          <p:cNvSpPr>
            <a:spLocks noGrp="1"/>
          </p:cNvSpPr>
          <p:nvPr>
            <p:ph idx="1"/>
          </p:nvPr>
        </p:nvSpPr>
        <p:spPr>
          <a:xfrm>
            <a:off x="924673" y="1258888"/>
            <a:ext cx="11120181" cy="5599112"/>
          </a:xfrm>
        </p:spPr>
        <p:txBody>
          <a:bodyPr>
            <a:normAutofit/>
          </a:bodyPr>
          <a:lstStyle/>
          <a:p>
            <a:pPr>
              <a:defRPr/>
            </a:pPr>
            <a:r>
              <a:rPr lang="cs-CZ" sz="2000" b="1" dirty="0"/>
              <a:t>Zákon 20/1987, o státní památkové péči ukládá: </a:t>
            </a:r>
          </a:p>
          <a:p>
            <a:pPr marL="0" indent="0">
              <a:buNone/>
              <a:defRPr/>
            </a:pPr>
            <a:r>
              <a:rPr lang="cs-CZ" sz="2000" dirty="0"/>
              <a:t>      – </a:t>
            </a:r>
            <a:r>
              <a:rPr lang="cs-CZ" sz="2000" b="1" dirty="0"/>
              <a:t>stavebníkovi:</a:t>
            </a:r>
            <a:r>
              <a:rPr lang="cs-CZ" sz="2000" dirty="0"/>
              <a:t>    oznámit záměr stavět na území s archeologickými nálezy </a:t>
            </a:r>
          </a:p>
          <a:p>
            <a:pPr marL="0" indent="0">
              <a:buNone/>
              <a:defRPr/>
            </a:pPr>
            <a:r>
              <a:rPr lang="cs-CZ" sz="2000" dirty="0"/>
              <a:t>                                      ARÚ a umožnit jemu, nebo oprávněné organizaci provést záchranný výzkum </a:t>
            </a:r>
          </a:p>
          <a:p>
            <a:pPr marL="0" indent="0">
              <a:buNone/>
              <a:defRPr/>
            </a:pPr>
            <a:r>
              <a:rPr lang="cs-CZ" sz="2000" dirty="0"/>
              <a:t>     –  </a:t>
            </a:r>
            <a:r>
              <a:rPr lang="cs-CZ" sz="2000" b="1" dirty="0"/>
              <a:t>oprávněné organizaci:  </a:t>
            </a:r>
            <a:r>
              <a:rPr lang="cs-CZ" sz="2000" dirty="0"/>
              <a:t>povinnost oznámit ARÚ zahájení výzkumů a podat mu o jejich</a:t>
            </a:r>
          </a:p>
          <a:p>
            <a:pPr marL="0" indent="0">
              <a:buNone/>
              <a:defRPr/>
            </a:pPr>
            <a:r>
              <a:rPr lang="cs-CZ" sz="2000" dirty="0"/>
              <a:t>                                                   výsledcích zprávu.</a:t>
            </a:r>
          </a:p>
          <a:p>
            <a:pPr marL="0" indent="0">
              <a:buNone/>
              <a:defRPr/>
            </a:pPr>
            <a:endParaRPr lang="cs-CZ" sz="2000" b="1" dirty="0"/>
          </a:p>
          <a:p>
            <a:pPr>
              <a:defRPr/>
            </a:pPr>
            <a:r>
              <a:rPr lang="cs-CZ" sz="2000" b="1" dirty="0"/>
              <a:t>Právnické a fyzické osoby:   neohlášení AÚ</a:t>
            </a:r>
            <a:r>
              <a:rPr lang="cs-CZ" sz="2000" dirty="0"/>
              <a:t>:   pokuta do </a:t>
            </a:r>
            <a:r>
              <a:rPr lang="cs-CZ" sz="2000" b="1" dirty="0">
                <a:solidFill>
                  <a:srgbClr val="FF0000"/>
                </a:solidFill>
              </a:rPr>
              <a:t>4 mil. </a:t>
            </a:r>
            <a:r>
              <a:rPr lang="cs-CZ" sz="2000" dirty="0"/>
              <a:t>(uloží Krajský úřad)</a:t>
            </a:r>
          </a:p>
          <a:p>
            <a:pPr marL="0" indent="0">
              <a:buNone/>
              <a:defRPr/>
            </a:pPr>
            <a:r>
              <a:rPr lang="cs-CZ" sz="2000" dirty="0"/>
              <a:t>     –   zahájení výzkumu oprávněnou organizací (§ 21 odst. 4)</a:t>
            </a:r>
          </a:p>
          <a:p>
            <a:pPr marL="0" indent="0">
              <a:buNone/>
              <a:defRPr/>
            </a:pPr>
            <a:r>
              <a:rPr lang="cs-CZ" sz="2000" dirty="0"/>
              <a:t>     –   oznámení stavebních prací stavebníkem  (§ 22 odst. 2)</a:t>
            </a:r>
          </a:p>
          <a:p>
            <a:pPr marL="0" indent="0">
              <a:buNone/>
              <a:defRPr/>
            </a:pPr>
            <a:r>
              <a:rPr lang="cs-CZ" sz="2000" dirty="0"/>
              <a:t>     –   provádění arch. výzkumu bez povolení (</a:t>
            </a:r>
            <a:r>
              <a:rPr lang="pl-PL" sz="2000" dirty="0"/>
              <a:t>§ 35 odst. 2 a § 39, odst. 2) </a:t>
            </a:r>
          </a:p>
          <a:p>
            <a:pPr marL="0" indent="0">
              <a:buNone/>
              <a:defRPr/>
            </a:pPr>
            <a:r>
              <a:rPr lang="pl-PL" sz="2000" dirty="0"/>
              <a:t>     –   hlášení nálezu mimo arch. výzkum (§ 23 odst. 2):  i muzeu nebo obci</a:t>
            </a:r>
            <a:endParaRPr lang="cs-CZ" sz="2000" dirty="0"/>
          </a:p>
          <a:p>
            <a:pPr>
              <a:defRPr/>
            </a:pPr>
            <a:endParaRPr lang="cs-CZ" sz="2000" dirty="0"/>
          </a:p>
          <a:p>
            <a:pPr>
              <a:defRPr/>
            </a:pPr>
            <a:r>
              <a:rPr lang="cs-CZ" sz="2000" b="1" dirty="0"/>
              <a:t>Fyzické osoby</a:t>
            </a:r>
            <a:r>
              <a:rPr lang="cs-CZ" sz="2000" dirty="0"/>
              <a:t>:     pokuta do </a:t>
            </a:r>
            <a:r>
              <a:rPr lang="cs-CZ" sz="2000" b="1" dirty="0">
                <a:solidFill>
                  <a:srgbClr val="FF0000"/>
                </a:solidFill>
              </a:rPr>
              <a:t>2 mil.  </a:t>
            </a:r>
            <a:r>
              <a:rPr lang="cs-CZ" sz="2000" dirty="0"/>
              <a:t>(uloží Okresní úřad s rozšířenou působností)</a:t>
            </a:r>
          </a:p>
          <a:p>
            <a:pPr marL="0" indent="0">
              <a:buNone/>
              <a:defRPr/>
            </a:pPr>
            <a:r>
              <a:rPr lang="cs-CZ" sz="2000" dirty="0"/>
              <a:t>     – neoprávněné výkopy na území s arch. nálezy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70D36872-E141-4B82-9FFF-138B72BE9147}"/>
              </a:ext>
            </a:extLst>
          </p:cNvPr>
          <p:cNvSpPr>
            <a:spLocks noGrp="1" noChangeArrowheads="1"/>
          </p:cNvSpPr>
          <p:nvPr>
            <p:ph type="body" idx="1"/>
          </p:nvPr>
        </p:nvSpPr>
        <p:spPr>
          <a:xfrm>
            <a:off x="840826" y="580696"/>
            <a:ext cx="11351174" cy="6277303"/>
          </a:xfrm>
        </p:spPr>
        <p:txBody>
          <a:bodyPr/>
          <a:lstStyle/>
          <a:p>
            <a:pPr marL="0" indent="0">
              <a:buNone/>
            </a:pPr>
            <a:r>
              <a:rPr lang="cs-CZ" altLang="cs-CZ" sz="3200" b="1" dirty="0">
                <a:solidFill>
                  <a:srgbClr val="FF0000"/>
                </a:solidFill>
                <a:latin typeface="+mj-lt"/>
              </a:rPr>
              <a:t>                              Náhrada za majetkovou újmu:</a:t>
            </a:r>
          </a:p>
          <a:p>
            <a:pPr>
              <a:buFontTx/>
              <a:buNone/>
            </a:pPr>
            <a:endParaRPr lang="cs-CZ" altLang="cs-CZ" sz="2400" b="1" dirty="0"/>
          </a:p>
          <a:p>
            <a:r>
              <a:rPr lang="cs-CZ" altLang="cs-CZ" sz="2000" b="1" dirty="0"/>
              <a:t>(1)</a:t>
            </a:r>
            <a:r>
              <a:rPr lang="cs-CZ" altLang="cs-CZ" sz="2000" dirty="0"/>
              <a:t> </a:t>
            </a:r>
            <a:r>
              <a:rPr lang="cs-CZ" sz="2000" b="1" dirty="0"/>
              <a:t>Zákon 20/1987, o státní památkové péči, </a:t>
            </a:r>
            <a:r>
              <a:rPr lang="cs-CZ" altLang="cs-CZ" sz="2000" b="1" dirty="0"/>
              <a:t>§ 24</a:t>
            </a:r>
            <a:r>
              <a:rPr lang="cs-CZ" sz="2000" b="1" dirty="0"/>
              <a:t>: </a:t>
            </a:r>
            <a:endParaRPr lang="cs-CZ" altLang="cs-CZ" sz="2000" dirty="0"/>
          </a:p>
          <a:p>
            <a:endParaRPr lang="cs-CZ" altLang="cs-CZ" sz="2000" dirty="0"/>
          </a:p>
          <a:p>
            <a:r>
              <a:rPr lang="cs-CZ" altLang="cs-CZ" sz="2000" dirty="0"/>
              <a:t>(1)Při provádění archeologických výzkumů jsou Archeologický ústav a oprávněné organizace povinny dbát na oprávněné zájmy vlastníků (správců, uživatelů) nemovitostí. </a:t>
            </a:r>
          </a:p>
          <a:p>
            <a:pPr>
              <a:buFontTx/>
              <a:buNone/>
            </a:pPr>
            <a:endParaRPr lang="cs-CZ" altLang="cs-CZ" sz="2000" dirty="0"/>
          </a:p>
          <a:p>
            <a:r>
              <a:rPr lang="cs-CZ" altLang="cs-CZ" sz="2000" b="1" dirty="0"/>
              <a:t>(2)</a:t>
            </a:r>
            <a:r>
              <a:rPr lang="cs-CZ" altLang="cs-CZ" sz="2000" dirty="0"/>
              <a:t> Je-li vlastník (správce, uživatel) nemovitosti prováděním výzkumu podstatně omezen, má právo na přiměřenou jednorázovou náhradu. Po ukončení prací jsou Archeologický ústav nebo oprávněná organizace povinny uvést nemovitost do předešlého stavu. Když to není možné, pak vzniká nárok na peněžitou náhradu.</a:t>
            </a:r>
          </a:p>
          <a:p>
            <a:pPr>
              <a:buFontTx/>
              <a:buNone/>
            </a:pPr>
            <a:endParaRPr lang="cs-CZ" altLang="cs-CZ" sz="2000" dirty="0"/>
          </a:p>
          <a:p>
            <a:r>
              <a:rPr lang="cs-CZ" altLang="cs-CZ" sz="2000" b="1" dirty="0"/>
              <a:t>(3)</a:t>
            </a:r>
            <a:r>
              <a:rPr lang="cs-CZ" altLang="cs-CZ" sz="2000" dirty="0"/>
              <a:t> Právo na odměnu lze uplatnit do 6ti měsíců od ukončení výzkumu. Nedojde-li k dohodě, rozhoduje krajský úřad.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1948821B-B27A-4CFD-869F-41D65BC2CC98}"/>
              </a:ext>
            </a:extLst>
          </p:cNvPr>
          <p:cNvSpPr>
            <a:spLocks noGrp="1" noChangeArrowheads="1"/>
          </p:cNvSpPr>
          <p:nvPr>
            <p:ph type="title"/>
          </p:nvPr>
        </p:nvSpPr>
        <p:spPr>
          <a:xfrm>
            <a:off x="838200" y="190464"/>
            <a:ext cx="10515600" cy="1325563"/>
          </a:xfrm>
        </p:spPr>
        <p:txBody>
          <a:bodyPr/>
          <a:lstStyle/>
          <a:p>
            <a:pPr eaLnBrk="1" hangingPunct="1"/>
            <a:r>
              <a:rPr lang="cs-CZ" altLang="cs-CZ" sz="3200" b="1" dirty="0">
                <a:solidFill>
                  <a:srgbClr val="FF0000"/>
                </a:solidFill>
              </a:rPr>
              <a:t>                                                    Muzeum</a:t>
            </a:r>
          </a:p>
        </p:txBody>
      </p:sp>
      <p:sp>
        <p:nvSpPr>
          <p:cNvPr id="44035" name="Rectangle 5">
            <a:extLst>
              <a:ext uri="{FF2B5EF4-FFF2-40B4-BE49-F238E27FC236}">
                <a16:creationId xmlns:a16="http://schemas.microsoft.com/office/drawing/2014/main" id="{A972A167-C776-4B96-B791-71F5262EB854}"/>
              </a:ext>
            </a:extLst>
          </p:cNvPr>
          <p:cNvSpPr>
            <a:spLocks noGrp="1" noChangeArrowheads="1"/>
          </p:cNvSpPr>
          <p:nvPr>
            <p:ph idx="1"/>
          </p:nvPr>
        </p:nvSpPr>
        <p:spPr>
          <a:xfrm>
            <a:off x="636998" y="1516027"/>
            <a:ext cx="11301573" cy="5341973"/>
          </a:xfrm>
        </p:spPr>
        <p:txBody>
          <a:bodyPr/>
          <a:lstStyle/>
          <a:p>
            <a:pPr eaLnBrk="1" hangingPunct="1">
              <a:buFontTx/>
              <a:buNone/>
            </a:pPr>
            <a:r>
              <a:rPr lang="cs-CZ" altLang="cs-CZ" sz="2000" b="1" dirty="0"/>
              <a:t>Definice podle zákona 122/2000 </a:t>
            </a:r>
            <a:r>
              <a:rPr lang="cs-CZ" altLang="cs-CZ" sz="2000" b="1" dirty="0" err="1"/>
              <a:t>Sb</a:t>
            </a:r>
            <a:r>
              <a:rPr lang="cs-CZ" altLang="cs-CZ" sz="2000" b="1" dirty="0"/>
              <a:t> o ochraně sbírek muzejní povahy (§ 2, odst. 3):</a:t>
            </a:r>
          </a:p>
          <a:p>
            <a:pPr eaLnBrk="1" hangingPunct="1">
              <a:buFontTx/>
              <a:buNone/>
            </a:pPr>
            <a:endParaRPr lang="cs-CZ" altLang="cs-CZ" sz="1600" b="1" dirty="0"/>
          </a:p>
          <a:p>
            <a:pPr eaLnBrk="1" hangingPunct="1">
              <a:buFontTx/>
              <a:buNone/>
            </a:pPr>
            <a:r>
              <a:rPr lang="cs-CZ" altLang="cs-CZ" dirty="0"/>
              <a:t>   </a:t>
            </a:r>
            <a:r>
              <a:rPr lang="cs-CZ" altLang="cs-CZ" sz="2000" b="1" dirty="0"/>
              <a:t>Muzeum</a:t>
            </a:r>
            <a:r>
              <a:rPr lang="cs-CZ" altLang="cs-CZ" sz="2000" dirty="0"/>
              <a:t> je instituce, která získává a shromažďuje přírodniny a lidské výtvory pro vědecké studijní   účely, zkoumá prostředí, z něhož jsou přírodniny a lidské výtvory získávány, z vybraných přírodnin a lidských výtvorů vytváří sbírky, které trvale uchovává, eviduje a odborně zpracovává, umožňuje způsobem zaručujícím rovným způsobem bez rozdílu jejich využívání a zpřístupňování poskytováním vybraných veřejných služeb, přičemž účelem těchto činností není zpravidla dosažení zisku. Galerií je muzeum specializované na sbírky výtvarného umění.</a:t>
            </a:r>
          </a:p>
          <a:p>
            <a:pPr eaLnBrk="1" hangingPunct="1">
              <a:buFontTx/>
              <a:buNone/>
            </a:pPr>
            <a:endParaRPr lang="cs-CZ" altLang="cs-CZ" sz="2000" dirty="0"/>
          </a:p>
          <a:p>
            <a:pPr eaLnBrk="1" hangingPunct="1">
              <a:buFontTx/>
              <a:buNone/>
            </a:pPr>
            <a:r>
              <a:rPr lang="cs-CZ" altLang="cs-CZ" sz="2000" b="1" dirty="0"/>
              <a:t>    Sbírka muzejní povahy </a:t>
            </a:r>
            <a:r>
              <a:rPr lang="cs-CZ" altLang="cs-CZ" sz="2000" dirty="0"/>
              <a:t>je sbírka, která je ve své celistvosti významná pro prehistorii, historii, umění, literaturu, techniku, přírodní nebo společenské vědy; tvoří ji soubor sbírkových předmětů shromážděných lidskou činností.</a:t>
            </a:r>
          </a:p>
          <a:p>
            <a:pPr eaLnBrk="1" hangingPunct="1">
              <a:buFontTx/>
              <a:buNone/>
            </a:pPr>
            <a:endParaRPr lang="cs-CZ" altLang="cs-CZ" sz="2000" dirty="0"/>
          </a:p>
          <a:p>
            <a:pPr>
              <a:buNone/>
            </a:pPr>
            <a:r>
              <a:rPr lang="cs-CZ" altLang="cs-CZ" sz="2000" dirty="0"/>
              <a:t>    </a:t>
            </a:r>
            <a:r>
              <a:rPr lang="cs-CZ" altLang="cs-CZ" sz="2000" b="1" dirty="0"/>
              <a:t>Sbírkovým předmětem </a:t>
            </a:r>
            <a:r>
              <a:rPr lang="cs-CZ" altLang="cs-CZ" sz="2000" dirty="0"/>
              <a:t>je zpravidla jedna věc movitá nebo nemovitá, s výjimkou případů souborů věcí, mezi nimiž je vzájemný vztah, které se zpracovávají v </a:t>
            </a:r>
            <a:r>
              <a:rPr lang="cs-CZ" altLang="cs-CZ" sz="2000" b="1" dirty="0"/>
              <a:t>hromadné evidenci.</a:t>
            </a:r>
          </a:p>
          <a:p>
            <a:pPr eaLnBrk="1" hangingPunct="1">
              <a:buFontTx/>
              <a:buNone/>
            </a:pPr>
            <a:endParaRPr lang="cs-CZ" altLang="cs-CZ"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a:extLst>
              <a:ext uri="{FF2B5EF4-FFF2-40B4-BE49-F238E27FC236}">
                <a16:creationId xmlns:a16="http://schemas.microsoft.com/office/drawing/2014/main" id="{E37691BB-4988-DE9A-61A2-C0F97382C8A3}"/>
              </a:ext>
            </a:extLst>
          </p:cNvPr>
          <p:cNvSpPr>
            <a:spLocks noGrp="1" noChangeArrowheads="1"/>
          </p:cNvSpPr>
          <p:nvPr>
            <p:ph type="title"/>
          </p:nvPr>
        </p:nvSpPr>
        <p:spPr>
          <a:xfrm>
            <a:off x="2057400" y="152400"/>
            <a:ext cx="8153400" cy="1066800"/>
          </a:xfrm>
        </p:spPr>
        <p:txBody>
          <a:bodyPr/>
          <a:lstStyle/>
          <a:p>
            <a:pPr eaLnBrk="1" hangingPunct="1"/>
            <a:r>
              <a:rPr lang="cs-CZ" altLang="cs-CZ" sz="3200" b="1" dirty="0">
                <a:solidFill>
                  <a:srgbClr val="FF0000"/>
                </a:solidFill>
              </a:rPr>
              <a:t>                   Vztah archeologie a historie</a:t>
            </a:r>
          </a:p>
        </p:txBody>
      </p:sp>
      <p:sp>
        <p:nvSpPr>
          <p:cNvPr id="3" name="Zástupný symbol pro obsah 2">
            <a:extLst>
              <a:ext uri="{FF2B5EF4-FFF2-40B4-BE49-F238E27FC236}">
                <a16:creationId xmlns:a16="http://schemas.microsoft.com/office/drawing/2014/main" id="{DE208575-EC8D-9A6B-1329-AF97303B726B}"/>
              </a:ext>
            </a:extLst>
          </p:cNvPr>
          <p:cNvSpPr>
            <a:spLocks noGrp="1"/>
          </p:cNvSpPr>
          <p:nvPr>
            <p:ph idx="1"/>
          </p:nvPr>
        </p:nvSpPr>
        <p:spPr>
          <a:xfrm>
            <a:off x="780835" y="1417638"/>
            <a:ext cx="11013897" cy="5529700"/>
          </a:xfrm>
        </p:spPr>
        <p:txBody>
          <a:bodyPr/>
          <a:lstStyle/>
          <a:p>
            <a:pPr eaLnBrk="1" hangingPunct="1">
              <a:defRPr/>
            </a:pPr>
            <a:r>
              <a:rPr lang="cs-CZ" sz="2000" b="1" dirty="0">
                <a:solidFill>
                  <a:srgbClr val="FF0000"/>
                </a:solidFill>
              </a:rPr>
              <a:t>Archeologie  </a:t>
            </a:r>
            <a:r>
              <a:rPr lang="cs-CZ" sz="2000" b="1" dirty="0"/>
              <a:t>–</a:t>
            </a:r>
            <a:r>
              <a:rPr lang="cs-CZ" sz="2000" b="1" dirty="0">
                <a:solidFill>
                  <a:srgbClr val="FF0000"/>
                </a:solidFill>
              </a:rPr>
              <a:t> </a:t>
            </a:r>
            <a:r>
              <a:rPr lang="cs-CZ" sz="2000" dirty="0"/>
              <a:t> je samostatný obor, který využívá postupy a poznatky dalších vědních oborů, </a:t>
            </a:r>
          </a:p>
          <a:p>
            <a:pPr marL="0" indent="0" eaLnBrk="1" hangingPunct="1">
              <a:buNone/>
              <a:defRPr/>
            </a:pPr>
            <a:r>
              <a:rPr lang="cs-CZ" sz="2000" dirty="0"/>
              <a:t>                                což rozšiřuje jeho vypovídací schopnosti </a:t>
            </a:r>
          </a:p>
          <a:p>
            <a:pPr marL="0" indent="0" eaLnBrk="1" hangingPunct="1">
              <a:buNone/>
              <a:defRPr/>
            </a:pPr>
            <a:r>
              <a:rPr lang="cs-CZ" sz="2000" dirty="0"/>
              <a:t>                            –  mezioborový přístup </a:t>
            </a:r>
          </a:p>
          <a:p>
            <a:pPr marL="0" indent="0">
              <a:buNone/>
              <a:defRPr/>
            </a:pPr>
            <a:endParaRPr lang="cs-CZ" sz="2000" dirty="0"/>
          </a:p>
          <a:p>
            <a:pPr eaLnBrk="1" hangingPunct="1">
              <a:defRPr/>
            </a:pPr>
            <a:r>
              <a:rPr lang="cs-CZ" sz="2000" b="1" dirty="0"/>
              <a:t>Jiří Macháček: </a:t>
            </a:r>
            <a:r>
              <a:rPr lang="cs-CZ" sz="2000" dirty="0"/>
              <a:t>…„Zároveň integrovala postupy a poznatky z mnoha dalších vědních oborů, které přímo revolučním způsobem rozšířily její gnozeologický potenciál v oblastech, jako je absolutní datování (např. dendrochronologie), historická krajina (např. geografické informační systémy) či urbanismus sídlišť (např. geofyzikální prospekce)…Jinými slovy, archeologie je dnes mnohem lépe připravena na řešení složitých otázek souvisejících s vývojem lidské kultury a může konkurovat vlastními interpretačními modely i v oblastech, kde dosud dominovala historiografie se svými písemnými prameny.“ (ČČH 106, 2008, s. 598–626).</a:t>
            </a:r>
          </a:p>
          <a:p>
            <a:pPr eaLnBrk="1" hangingPunct="1">
              <a:defRPr/>
            </a:pPr>
            <a:endParaRPr lang="cs-CZ" sz="2000" dirty="0"/>
          </a:p>
          <a:p>
            <a:pPr>
              <a:defRPr/>
            </a:pPr>
            <a:r>
              <a:rPr lang="cs-CZ" sz="2000" b="1" dirty="0"/>
              <a:t>Jan Klápště:  </a:t>
            </a:r>
            <a:r>
              <a:rPr lang="cs-CZ" sz="2000" dirty="0"/>
              <a:t>„Archeologii středověku od bádání o středověkých starožitnostech odlišuje schopnost kvalifikovaně získávat primární data a schopnost formulovat a řešit projekty, které se mohou stát součástí obecně chápané </a:t>
            </a:r>
            <a:r>
              <a:rPr lang="cs-CZ" sz="2000" dirty="0" err="1"/>
              <a:t>medievistiky</a:t>
            </a:r>
            <a:r>
              <a:rPr lang="cs-CZ" sz="2000" dirty="0"/>
              <a:t> a uplatnit je i v širším společenském diskurzu.“</a:t>
            </a:r>
          </a:p>
          <a:p>
            <a:pPr eaLnBrk="1" hangingPunct="1">
              <a:defRPr/>
            </a:pPr>
            <a:endParaRPr lang="cs-CZ"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cz-museums.cz/amg/UserFiles/Image/zalman_priruckaI.jpg">
            <a:extLst>
              <a:ext uri="{FF2B5EF4-FFF2-40B4-BE49-F238E27FC236}">
                <a16:creationId xmlns:a16="http://schemas.microsoft.com/office/drawing/2014/main" id="{F21B2BFD-AB1F-4554-879E-D7D4A7FA6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88914"/>
            <a:ext cx="24844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descr="http://www.cz-museums.cz/amg/UserFiles/Image/publikace%20AMG/priruckaII.JPG">
            <a:extLst>
              <a:ext uri="{FF2B5EF4-FFF2-40B4-BE49-F238E27FC236}">
                <a16:creationId xmlns:a16="http://schemas.microsoft.com/office/drawing/2014/main" id="{4D7DC2B6-9114-400D-BD91-D99688137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6" y="211138"/>
            <a:ext cx="24939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http://www.cz-museums.cz/amg/UserFiles/Image/zalman_ma%20hlava.jpg">
            <a:extLst>
              <a:ext uri="{FF2B5EF4-FFF2-40B4-BE49-F238E27FC236}">
                <a16:creationId xmlns:a16="http://schemas.microsoft.com/office/drawing/2014/main" id="{C085A2EE-38BF-4767-A3C5-758987D72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9" y="241300"/>
            <a:ext cx="24479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descr="http://www.mjakub.cz/obrazky/f1139_jz.jpg">
            <a:extLst>
              <a:ext uri="{FF2B5EF4-FFF2-40B4-BE49-F238E27FC236}">
                <a16:creationId xmlns:a16="http://schemas.microsoft.com/office/drawing/2014/main" id="{5FB6684D-FB74-4886-B9FB-7A35C8EDC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02"/>
          <a:stretch>
            <a:fillRect/>
          </a:stretch>
        </p:blipFill>
        <p:spPr bwMode="auto">
          <a:xfrm>
            <a:off x="1774826" y="3282950"/>
            <a:ext cx="31273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0" descr="http://www.cz-museums.cz/amg/UserFiles/Image/ML_1992.JPG">
            <a:extLst>
              <a:ext uri="{FF2B5EF4-FFF2-40B4-BE49-F238E27FC236}">
                <a16:creationId xmlns:a16="http://schemas.microsoft.com/office/drawing/2014/main" id="{63D968E5-9985-4C12-BDD2-3EA06F41A3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938" y="3246438"/>
            <a:ext cx="230505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4" descr="http://www.cz-museums.cz/amg/UserFiles/Image/publikace%20AMG/0224_0001.jpg">
            <a:extLst>
              <a:ext uri="{FF2B5EF4-FFF2-40B4-BE49-F238E27FC236}">
                <a16:creationId xmlns:a16="http://schemas.microsoft.com/office/drawing/2014/main" id="{FE9465F8-FC11-40BD-917B-7FBC569715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2389" y="3319464"/>
            <a:ext cx="232092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838200" y="157307"/>
            <a:ext cx="10515600" cy="1325563"/>
          </a:xfrm>
        </p:spPr>
        <p:txBody>
          <a:bodyPr/>
          <a:lstStyle/>
          <a:p>
            <a:pPr eaLnBrk="1" hangingPunct="1"/>
            <a:r>
              <a:rPr lang="cs-CZ" altLang="cs-CZ" sz="3200" b="1" dirty="0">
                <a:solidFill>
                  <a:srgbClr val="FF0000"/>
                </a:solidFill>
              </a:rPr>
              <a:t>                                Způsoby nabývání sbírek</a:t>
            </a:r>
          </a:p>
        </p:txBody>
      </p:sp>
      <p:sp>
        <p:nvSpPr>
          <p:cNvPr id="24579" name="Rectangle 5"/>
          <p:cNvSpPr>
            <a:spLocks noGrp="1" noChangeArrowheads="1"/>
          </p:cNvSpPr>
          <p:nvPr>
            <p:ph idx="1"/>
          </p:nvPr>
        </p:nvSpPr>
        <p:spPr>
          <a:xfrm>
            <a:off x="1330037" y="1678422"/>
            <a:ext cx="10238508" cy="4916342"/>
          </a:xfrm>
        </p:spPr>
        <p:txBody>
          <a:bodyPr>
            <a:normAutofit fontScale="92500" lnSpcReduction="10000"/>
          </a:bodyPr>
          <a:lstStyle/>
          <a:p>
            <a:pPr marL="609600" indent="-609600">
              <a:buFontTx/>
              <a:buAutoNum type="alphaLcParenR"/>
            </a:pPr>
            <a:r>
              <a:rPr lang="cs-CZ" altLang="cs-CZ" sz="2000" b="1" dirty="0"/>
              <a:t>úplatné nabytí  </a:t>
            </a:r>
            <a:r>
              <a:rPr lang="cs-CZ" altLang="cs-CZ" sz="2000" dirty="0"/>
              <a:t>–  koupě: spíše výjimečné, např. koupě, pozůstalosti aj.</a:t>
            </a:r>
          </a:p>
          <a:p>
            <a:pPr marL="609600" indent="-609600">
              <a:buNone/>
            </a:pPr>
            <a:endParaRPr lang="cs-CZ" altLang="cs-CZ" sz="2000" b="1" dirty="0"/>
          </a:p>
          <a:p>
            <a:pPr marL="609600" indent="-609600">
              <a:buNone/>
            </a:pPr>
            <a:r>
              <a:rPr lang="cs-CZ" altLang="cs-CZ" sz="2000" b="1" dirty="0"/>
              <a:t>b)       bezúplatné   </a:t>
            </a:r>
            <a:r>
              <a:rPr lang="cs-CZ" altLang="cs-CZ" sz="2000" dirty="0"/>
              <a:t>–    vlastním výzkumem</a:t>
            </a:r>
          </a:p>
          <a:p>
            <a:pPr marL="609600" indent="-609600">
              <a:buNone/>
            </a:pPr>
            <a:r>
              <a:rPr lang="cs-CZ" altLang="cs-CZ" sz="2000" dirty="0"/>
              <a:t>                                  –    dědictvím</a:t>
            </a:r>
          </a:p>
          <a:p>
            <a:pPr marL="609600" indent="-609600">
              <a:buNone/>
            </a:pPr>
            <a:r>
              <a:rPr lang="cs-CZ" altLang="cs-CZ" sz="2000" dirty="0"/>
              <a:t>                                  –    darem    </a:t>
            </a:r>
          </a:p>
          <a:p>
            <a:pPr marL="609600" indent="-609600">
              <a:buNone/>
            </a:pPr>
            <a:r>
              <a:rPr lang="cs-CZ" altLang="cs-CZ" sz="2000" dirty="0"/>
              <a:t>                                  –     převodem od právnických osob	</a:t>
            </a:r>
          </a:p>
          <a:p>
            <a:pPr marL="609600" indent="-609600">
              <a:buNone/>
            </a:pPr>
            <a:r>
              <a:rPr lang="cs-CZ" altLang="cs-CZ" sz="2000" dirty="0"/>
              <a:t>                                  –     záměrným vytvářením dokladů (modely, repliky)</a:t>
            </a:r>
          </a:p>
          <a:p>
            <a:pPr marL="609600" indent="-609600">
              <a:buNone/>
            </a:pPr>
            <a:endParaRPr lang="cs-CZ" altLang="cs-CZ" sz="2000" b="1" dirty="0"/>
          </a:p>
          <a:p>
            <a:pPr marL="609600" indent="-609600">
              <a:buFontTx/>
              <a:buAutoNum type="alphaLcParenR" startAt="3"/>
            </a:pPr>
            <a:r>
              <a:rPr lang="cs-CZ" altLang="cs-CZ" sz="2000" b="1" dirty="0"/>
              <a:t>převodem   </a:t>
            </a:r>
            <a:r>
              <a:rPr lang="cs-CZ" altLang="cs-CZ" sz="2000" dirty="0"/>
              <a:t>–   převedení z jiné instituce</a:t>
            </a:r>
          </a:p>
          <a:p>
            <a:pPr marL="0" indent="0">
              <a:buNone/>
            </a:pPr>
            <a:endParaRPr lang="cs-CZ" altLang="cs-CZ" sz="2000" dirty="0"/>
          </a:p>
          <a:p>
            <a:pPr marL="0" indent="0">
              <a:buNone/>
            </a:pPr>
            <a:endParaRPr lang="cs-CZ" altLang="cs-CZ" sz="2000" dirty="0"/>
          </a:p>
          <a:p>
            <a:pPr marL="0" indent="0">
              <a:buNone/>
            </a:pPr>
            <a:r>
              <a:rPr lang="cs-CZ" altLang="cs-CZ" sz="2000" b="1" dirty="0"/>
              <a:t>Evidence muzejních sbírek   </a:t>
            </a:r>
            <a:r>
              <a:rPr lang="cs-CZ" altLang="cs-CZ" sz="2000" dirty="0"/>
              <a:t>–   odborná činnost, během níž se z </a:t>
            </a:r>
            <a:r>
              <a:rPr lang="cs-CZ" altLang="cs-CZ" sz="2000" b="1" dirty="0"/>
              <a:t>archeologických nálezů</a:t>
            </a:r>
          </a:p>
          <a:p>
            <a:pPr marL="0" indent="0">
              <a:buNone/>
            </a:pPr>
            <a:r>
              <a:rPr lang="cs-CZ" altLang="cs-CZ" sz="2000" b="1" dirty="0"/>
              <a:t>                                                         </a:t>
            </a:r>
            <a:r>
              <a:rPr lang="cs-CZ" altLang="cs-CZ" sz="2000" dirty="0"/>
              <a:t>stávají muzejní </a:t>
            </a:r>
            <a:r>
              <a:rPr lang="cs-CZ" altLang="cs-CZ" sz="2000" b="1" dirty="0"/>
              <a:t>sbírkové předměty</a:t>
            </a:r>
          </a:p>
          <a:p>
            <a:pPr marL="0" indent="0">
              <a:buNone/>
            </a:pPr>
            <a:endParaRPr lang="cs-CZ" altLang="cs-CZ" sz="2000" dirty="0"/>
          </a:p>
        </p:txBody>
      </p:sp>
    </p:spTree>
    <p:extLst>
      <p:ext uri="{BB962C8B-B14F-4D97-AF65-F5344CB8AC3E}">
        <p14:creationId xmlns:p14="http://schemas.microsoft.com/office/powerpoint/2010/main" val="2414309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594475" y="41273"/>
            <a:ext cx="4835525" cy="1143001"/>
          </a:xfrm>
        </p:spPr>
        <p:txBody>
          <a:bodyPr/>
          <a:lstStyle/>
          <a:p>
            <a:r>
              <a:rPr lang="cs-CZ" altLang="cs-CZ" sz="3200" dirty="0">
                <a:solidFill>
                  <a:srgbClr val="FF0000"/>
                </a:solidFill>
              </a:rPr>
              <a:t>         </a:t>
            </a:r>
            <a:r>
              <a:rPr lang="cs-CZ" altLang="cs-CZ" sz="3200" b="1" dirty="0">
                <a:solidFill>
                  <a:srgbClr val="FF0000"/>
                </a:solidFill>
              </a:rPr>
              <a:t>Evidence sbírek</a:t>
            </a:r>
          </a:p>
        </p:txBody>
      </p:sp>
      <p:pic>
        <p:nvPicPr>
          <p:cNvPr id="317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9292" y="-12700"/>
            <a:ext cx="5003801" cy="687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t="2930" b="8829"/>
          <a:stretch>
            <a:fillRect/>
          </a:stretch>
        </p:blipFill>
        <p:spPr bwMode="auto">
          <a:xfrm>
            <a:off x="6998494" y="2754312"/>
            <a:ext cx="31686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6289820" y="1184274"/>
            <a:ext cx="514018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b="1" dirty="0"/>
              <a:t>Zlomek tzv. hunského kotle z 1. poloviny 5. stol., nalezený roku 1907 při úpatí kopce „Hradisko“ u obce Razová mezi Horním Benešovem a Bruntálem. </a:t>
            </a:r>
          </a:p>
          <a:p>
            <a:pPr>
              <a:spcBef>
                <a:spcPct val="0"/>
              </a:spcBef>
              <a:buFontTx/>
              <a:buNone/>
            </a:pPr>
            <a:r>
              <a:rPr lang="cs-CZ" altLang="cs-CZ" sz="1600" b="1" dirty="0"/>
              <a:t>Souvisí s hunskou expanzí do Horního Poodří v době stěhování národů. </a:t>
            </a:r>
          </a:p>
        </p:txBody>
      </p:sp>
    </p:spTree>
    <p:extLst>
      <p:ext uri="{BB962C8B-B14F-4D97-AF65-F5344CB8AC3E}">
        <p14:creationId xmlns:p14="http://schemas.microsoft.com/office/powerpoint/2010/main" val="105782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1">
            <a:extLst>
              <a:ext uri="{FF2B5EF4-FFF2-40B4-BE49-F238E27FC236}">
                <a16:creationId xmlns:a16="http://schemas.microsoft.com/office/drawing/2014/main" id="{579BB2DB-07EE-4491-9E99-0CC8B0B325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8601" y="1"/>
            <a:ext cx="5821363"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Obrázek 2">
            <a:extLst>
              <a:ext uri="{FF2B5EF4-FFF2-40B4-BE49-F238E27FC236}">
                <a16:creationId xmlns:a16="http://schemas.microsoft.com/office/drawing/2014/main" id="{9C0CC5AB-5DC4-454E-8D0E-EBC84F986D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4600576"/>
            <a:ext cx="2414588"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1" descr="ucho">
            <a:extLst>
              <a:ext uri="{FF2B5EF4-FFF2-40B4-BE49-F238E27FC236}">
                <a16:creationId xmlns:a16="http://schemas.microsoft.com/office/drawing/2014/main" id="{C902B707-903A-4BB6-87E3-D28F5822A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0"/>
            <a:ext cx="16779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Obrázek 4">
            <a:extLst>
              <a:ext uri="{FF2B5EF4-FFF2-40B4-BE49-F238E27FC236}">
                <a16:creationId xmlns:a16="http://schemas.microsoft.com/office/drawing/2014/main" id="{0F0A1446-0B71-4D81-B2AD-056032DB4F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6600" y="2705101"/>
            <a:ext cx="11890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Obdélník 1">
            <a:extLst>
              <a:ext uri="{FF2B5EF4-FFF2-40B4-BE49-F238E27FC236}">
                <a16:creationId xmlns:a16="http://schemas.microsoft.com/office/drawing/2014/main" id="{02FC2504-D75F-46A5-9D77-BA993D941A4C}"/>
              </a:ext>
            </a:extLst>
          </p:cNvPr>
          <p:cNvSpPr>
            <a:spLocks noChangeArrowheads="1"/>
          </p:cNvSpPr>
          <p:nvPr/>
        </p:nvSpPr>
        <p:spPr bwMode="auto">
          <a:xfrm>
            <a:off x="7494588" y="2335214"/>
            <a:ext cx="315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1907</a:t>
            </a:r>
            <a:r>
              <a:rPr lang="cs-CZ" altLang="cs-CZ" sz="1800"/>
              <a:t> </a:t>
            </a:r>
            <a:r>
              <a:rPr lang="cs-CZ" altLang="cs-CZ" sz="1800" b="1"/>
              <a:t>–  Razová „Hradisko“ </a:t>
            </a:r>
          </a:p>
        </p:txBody>
      </p:sp>
      <p:sp>
        <p:nvSpPr>
          <p:cNvPr id="32775" name="TextovéPole 3">
            <a:extLst>
              <a:ext uri="{FF2B5EF4-FFF2-40B4-BE49-F238E27FC236}">
                <a16:creationId xmlns:a16="http://schemas.microsoft.com/office/drawing/2014/main" id="{D843ED3E-9928-4197-8832-88339BDAB9D5}"/>
              </a:ext>
            </a:extLst>
          </p:cNvPr>
          <p:cNvSpPr txBox="1">
            <a:spLocks noChangeArrowheads="1"/>
          </p:cNvSpPr>
          <p:nvPr/>
        </p:nvSpPr>
        <p:spPr bwMode="auto">
          <a:xfrm>
            <a:off x="7977188" y="4289425"/>
            <a:ext cx="190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 </a:t>
            </a:r>
            <a:r>
              <a:rPr lang="cs-CZ" altLang="cs-CZ" sz="1800" b="1"/>
              <a:t>2009</a:t>
            </a:r>
            <a:r>
              <a:rPr lang="cs-CZ" altLang="cs-CZ" sz="1800"/>
              <a:t> </a:t>
            </a:r>
            <a:r>
              <a:rPr lang="cs-CZ" altLang="cs-CZ" sz="1800" b="1"/>
              <a:t>– Lichnov</a:t>
            </a:r>
          </a:p>
        </p:txBody>
      </p:sp>
      <p:sp>
        <p:nvSpPr>
          <p:cNvPr id="32776" name="TextovéPole 4">
            <a:extLst>
              <a:ext uri="{FF2B5EF4-FFF2-40B4-BE49-F238E27FC236}">
                <a16:creationId xmlns:a16="http://schemas.microsoft.com/office/drawing/2014/main" id="{86C67C40-0ECC-4A5B-8304-DEF74134EEA5}"/>
              </a:ext>
            </a:extLst>
          </p:cNvPr>
          <p:cNvSpPr txBox="1">
            <a:spLocks noChangeArrowheads="1"/>
          </p:cNvSpPr>
          <p:nvPr/>
        </p:nvSpPr>
        <p:spPr bwMode="auto">
          <a:xfrm>
            <a:off x="7423151" y="6488114"/>
            <a:ext cx="321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2013</a:t>
            </a:r>
            <a:r>
              <a:rPr lang="cs-CZ" altLang="cs-CZ" sz="1800"/>
              <a:t> </a:t>
            </a:r>
            <a:r>
              <a:rPr lang="cs-CZ" altLang="cs-CZ" sz="1800" b="1"/>
              <a:t>– Milotice nad Opavou</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1094508" y="526474"/>
            <a:ext cx="10861965" cy="6742113"/>
          </a:xfrm>
        </p:spPr>
        <p:txBody>
          <a:bodyPr>
            <a:normAutofit/>
          </a:bodyPr>
          <a:lstStyle/>
          <a:p>
            <a:pPr marL="609600" indent="-609600">
              <a:buNone/>
            </a:pPr>
            <a:r>
              <a:rPr lang="cs-CZ" altLang="cs-CZ" sz="2400" b="1" dirty="0">
                <a:solidFill>
                  <a:srgbClr val="FF0000"/>
                </a:solidFill>
              </a:rPr>
              <a:t>                                                    Obsah evidenčního záznamu:</a:t>
            </a:r>
          </a:p>
          <a:p>
            <a:pPr marL="609600" indent="-609600">
              <a:buNone/>
            </a:pPr>
            <a:endParaRPr lang="cs-CZ" altLang="cs-CZ" sz="2400" b="1" u="sng" dirty="0"/>
          </a:p>
          <a:p>
            <a:pPr>
              <a:buFontTx/>
              <a:buNone/>
            </a:pPr>
            <a:r>
              <a:rPr lang="cs-CZ" altLang="cs-CZ" sz="2000" b="1" dirty="0"/>
              <a:t>§ 9, odst. 1, písmena d zákona 122/2000 Sb. o ochraně sbírek muzejní povahy  (tzv. zákon o sbírkách)</a:t>
            </a:r>
          </a:p>
          <a:p>
            <a:pPr marL="609600" indent="-609600">
              <a:buNone/>
            </a:pPr>
            <a:endParaRPr lang="cs-CZ" altLang="cs-CZ" sz="2000" dirty="0"/>
          </a:p>
          <a:p>
            <a:pPr marL="609600" indent="-609600">
              <a:buNone/>
            </a:pPr>
            <a:r>
              <a:rPr lang="cs-CZ" altLang="cs-CZ" sz="1600" dirty="0"/>
              <a:t>       </a:t>
            </a:r>
            <a:r>
              <a:rPr lang="cs-CZ" altLang="cs-CZ" sz="1600" b="1" dirty="0"/>
              <a:t>a)   </a:t>
            </a:r>
            <a:r>
              <a:rPr lang="cs-CZ" altLang="cs-CZ" sz="1600" b="1" u="sng" dirty="0"/>
              <a:t>Název předmětu</a:t>
            </a:r>
            <a:r>
              <a:rPr lang="cs-CZ" altLang="cs-CZ" sz="1600" b="1" dirty="0"/>
              <a:t>   –  </a:t>
            </a:r>
            <a:r>
              <a:rPr lang="cs-CZ" altLang="cs-CZ" sz="1600" dirty="0"/>
              <a:t>jde-li o více věcí movitých, tj. o soubor, pak se tyto údaje vztahují na celý soubor </a:t>
            </a:r>
          </a:p>
          <a:p>
            <a:pPr marL="609600" indent="-609600">
              <a:buNone/>
            </a:pPr>
            <a:r>
              <a:rPr lang="cs-CZ" altLang="cs-CZ" sz="1600" b="1" dirty="0"/>
              <a:t>       b)   </a:t>
            </a:r>
            <a:r>
              <a:rPr lang="cs-CZ" altLang="cs-CZ" sz="1600" b="1" u="sng" dirty="0"/>
              <a:t>Území nálezu</a:t>
            </a:r>
            <a:r>
              <a:rPr lang="cs-CZ" altLang="cs-CZ" sz="1600" b="1" dirty="0"/>
              <a:t>    –   </a:t>
            </a:r>
            <a:r>
              <a:rPr lang="cs-CZ" altLang="cs-CZ" sz="1600" dirty="0"/>
              <a:t>katastrální území obce, lokalita může být vymezena tratí,  parcelním číslem, číslem popisným aj.</a:t>
            </a:r>
          </a:p>
          <a:p>
            <a:pPr marL="609600" indent="-609600">
              <a:buNone/>
            </a:pPr>
            <a:r>
              <a:rPr lang="cs-CZ" altLang="cs-CZ" sz="1600" b="1" dirty="0"/>
              <a:t>                                         –    </a:t>
            </a:r>
            <a:r>
              <a:rPr lang="cs-CZ" altLang="cs-CZ" sz="1600" dirty="0"/>
              <a:t>kartografické (mapový list) nebo geodetické (souřadnice)</a:t>
            </a:r>
            <a:r>
              <a:rPr lang="cs-CZ" altLang="cs-CZ" sz="1600" b="1" dirty="0"/>
              <a:t>                                           </a:t>
            </a:r>
          </a:p>
          <a:p>
            <a:pPr marL="609600" indent="-609600">
              <a:buNone/>
            </a:pPr>
            <a:r>
              <a:rPr lang="cs-CZ" altLang="cs-CZ" sz="1600" b="1" dirty="0"/>
              <a:t>       c)  </a:t>
            </a:r>
            <a:r>
              <a:rPr lang="cs-CZ" altLang="cs-CZ" sz="1600" b="1" u="sng" dirty="0"/>
              <a:t>Způsob a okolnosti nabytí</a:t>
            </a:r>
            <a:r>
              <a:rPr lang="cs-CZ" altLang="cs-CZ" sz="1600" b="1" dirty="0"/>
              <a:t>   –  </a:t>
            </a:r>
            <a:r>
              <a:rPr lang="cs-CZ" altLang="cs-CZ" sz="1600" dirty="0"/>
              <a:t>datum získání</a:t>
            </a:r>
          </a:p>
          <a:p>
            <a:pPr marL="609600" indent="-609600">
              <a:buNone/>
            </a:pPr>
            <a:r>
              <a:rPr lang="cs-CZ" altLang="cs-CZ" sz="1600" b="1" dirty="0"/>
              <a:t>                                                             –   </a:t>
            </a:r>
            <a:r>
              <a:rPr lang="cs-CZ" altLang="cs-CZ" sz="1600" dirty="0"/>
              <a:t>informace o nabytí  (sběr, výzkum – odkaz na doklad) </a:t>
            </a:r>
          </a:p>
          <a:p>
            <a:pPr marL="609600" indent="-609600">
              <a:buNone/>
            </a:pPr>
            <a:r>
              <a:rPr lang="cs-CZ" altLang="cs-CZ" sz="1600" b="1" dirty="0"/>
              <a:t>                                                             –   </a:t>
            </a:r>
            <a:r>
              <a:rPr lang="cs-CZ" altLang="cs-CZ" sz="1600" dirty="0"/>
              <a:t>zvláštní okolnosti, které nález provázely </a:t>
            </a:r>
          </a:p>
          <a:p>
            <a:pPr marL="609600" indent="-609600">
              <a:buNone/>
            </a:pPr>
            <a:r>
              <a:rPr lang="cs-CZ" altLang="cs-CZ" sz="1600" b="1" dirty="0"/>
              <a:t>      d)   </a:t>
            </a:r>
            <a:r>
              <a:rPr lang="cs-CZ" altLang="cs-CZ" sz="1600" b="1" u="sng" dirty="0"/>
              <a:t>Stav předmětu</a:t>
            </a:r>
            <a:r>
              <a:rPr lang="cs-CZ" altLang="cs-CZ" sz="1600" b="1" dirty="0"/>
              <a:t>    </a:t>
            </a:r>
            <a:r>
              <a:rPr lang="cs-CZ" altLang="cs-CZ" sz="1600" dirty="0"/>
              <a:t>–   může být uveden v popisu (poškození, fragmentace)      </a:t>
            </a:r>
            <a:r>
              <a:rPr lang="cs-CZ" altLang="cs-CZ" sz="1600" b="1" dirty="0"/>
              <a:t>               </a:t>
            </a:r>
          </a:p>
          <a:p>
            <a:pPr marL="609600" indent="-609600">
              <a:buNone/>
            </a:pPr>
            <a:r>
              <a:rPr lang="cs-CZ" altLang="cs-CZ" sz="1600" b="1" dirty="0"/>
              <a:t>      e)   </a:t>
            </a:r>
            <a:r>
              <a:rPr lang="cs-CZ" altLang="cs-CZ" sz="1600" b="1" u="sng" dirty="0"/>
              <a:t>Evidenční číslo</a:t>
            </a:r>
            <a:r>
              <a:rPr lang="cs-CZ" altLang="cs-CZ" sz="1600" b="1" dirty="0"/>
              <a:t>    –   </a:t>
            </a:r>
            <a:r>
              <a:rPr lang="cs-CZ" altLang="cs-CZ" sz="1600" dirty="0"/>
              <a:t>přírůstkové:  zařazení do chronologické evidence</a:t>
            </a:r>
          </a:p>
          <a:p>
            <a:pPr marL="609600" indent="-609600">
              <a:buNone/>
            </a:pPr>
            <a:r>
              <a:rPr lang="cs-CZ" altLang="cs-CZ" sz="1600" b="1" dirty="0"/>
              <a:t>                                          –    </a:t>
            </a:r>
            <a:r>
              <a:rPr lang="cs-CZ" altLang="cs-CZ" sz="1600" dirty="0"/>
              <a:t>inventární:  přírůstkové číslo se ponechává</a:t>
            </a:r>
          </a:p>
          <a:p>
            <a:pPr marL="609600" indent="-609600">
              <a:buNone/>
            </a:pPr>
            <a:r>
              <a:rPr lang="cs-CZ" altLang="cs-CZ" sz="1600" b="1" dirty="0"/>
              <a:t>                                          –    </a:t>
            </a:r>
            <a:r>
              <a:rPr lang="cs-CZ" altLang="cs-CZ" sz="1600" dirty="0"/>
              <a:t>označení evidenčním číslem (odstranitelné , nesmí znehodnotit předmět)</a:t>
            </a:r>
            <a:endParaRPr lang="cs-CZ" altLang="cs-CZ" sz="1600" u="sng" dirty="0"/>
          </a:p>
          <a:p>
            <a:pPr marL="609600" indent="-609600">
              <a:buNone/>
            </a:pPr>
            <a:r>
              <a:rPr lang="cs-CZ" altLang="cs-CZ" sz="1600" b="1" dirty="0"/>
              <a:t>      f)   </a:t>
            </a:r>
            <a:r>
              <a:rPr lang="cs-CZ" altLang="cs-CZ" sz="1600" b="1" u="sng" dirty="0"/>
              <a:t>Označení archiválií</a:t>
            </a:r>
            <a:r>
              <a:rPr lang="cs-CZ" altLang="cs-CZ" sz="1600" b="1" dirty="0"/>
              <a:t>   –  </a:t>
            </a:r>
            <a:r>
              <a:rPr lang="cs-CZ" altLang="cs-CZ" sz="1600" dirty="0"/>
              <a:t>archiválie nemohou být  sbírkovými předměty, ale v případě archeologických předmětů mohou </a:t>
            </a:r>
          </a:p>
          <a:p>
            <a:pPr marL="609600" indent="-609600">
              <a:buNone/>
            </a:pPr>
            <a:r>
              <a:rPr lang="cs-CZ" altLang="cs-CZ" sz="1600" dirty="0"/>
              <a:t>                                                     tvořit doprovodnou dokumentaci (např. pozůstalost)</a:t>
            </a:r>
          </a:p>
        </p:txBody>
      </p:sp>
    </p:spTree>
    <p:extLst>
      <p:ext uri="{BB962C8B-B14F-4D97-AF65-F5344CB8AC3E}">
        <p14:creationId xmlns:p14="http://schemas.microsoft.com/office/powerpoint/2010/main" val="318579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brázek karty">
            <a:extLst>
              <a:ext uri="{FF2B5EF4-FFF2-40B4-BE49-F238E27FC236}">
                <a16:creationId xmlns:a16="http://schemas.microsoft.com/office/drawing/2014/main" id="{BC860922-B4B6-45E2-85CA-CEB4300EEAAB}"/>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737136" y="516938"/>
            <a:ext cx="8329612"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2C19F5F1-B607-4EFC-A9F6-1E3083859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836614"/>
            <a:ext cx="758825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8E4EFE43-C418-4765-A440-71B87E3CA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5776" y="836614"/>
            <a:ext cx="129222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426EF48B-86FE-F272-0F9F-3A9019383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07" y="3789362"/>
            <a:ext cx="5117031" cy="286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depo (4)">
            <a:extLst>
              <a:ext uri="{FF2B5EF4-FFF2-40B4-BE49-F238E27FC236}">
                <a16:creationId xmlns:a16="http://schemas.microsoft.com/office/drawing/2014/main" id="{C87706F7-E6EB-EC14-5A4A-86FB1F1B9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650" y="200347"/>
            <a:ext cx="4864350" cy="343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depo (2)">
            <a:extLst>
              <a:ext uri="{FF2B5EF4-FFF2-40B4-BE49-F238E27FC236}">
                <a16:creationId xmlns:a16="http://schemas.microsoft.com/office/drawing/2014/main" id="{5F57DA5B-8D77-C2EA-A64C-2DB99F392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169865"/>
            <a:ext cx="4587732" cy="305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Depozitář 010">
            <a:extLst>
              <a:ext uri="{FF2B5EF4-FFF2-40B4-BE49-F238E27FC236}">
                <a16:creationId xmlns:a16="http://schemas.microsoft.com/office/drawing/2014/main" id="{F38B140C-5F1E-CDC6-52A4-127D3D27C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5759" y="3429000"/>
            <a:ext cx="4258959" cy="313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4CD200AF-64E2-49CE-AF2C-A888C38E5D28}"/>
              </a:ext>
            </a:extLst>
          </p:cNvPr>
          <p:cNvSpPr>
            <a:spLocks noGrp="1" noChangeArrowheads="1"/>
          </p:cNvSpPr>
          <p:nvPr>
            <p:ph type="title"/>
          </p:nvPr>
        </p:nvSpPr>
        <p:spPr>
          <a:xfrm>
            <a:off x="1981200" y="105952"/>
            <a:ext cx="8229600" cy="1143000"/>
          </a:xfrm>
        </p:spPr>
        <p:txBody>
          <a:bodyPr/>
          <a:lstStyle/>
          <a:p>
            <a:pPr eaLnBrk="1" hangingPunct="1"/>
            <a:r>
              <a:rPr lang="cs-CZ" altLang="cs-CZ" sz="3200" b="1" dirty="0"/>
              <a:t>                    </a:t>
            </a:r>
            <a:r>
              <a:rPr lang="cs-CZ" altLang="cs-CZ" sz="3200" b="1" dirty="0">
                <a:solidFill>
                  <a:srgbClr val="FF0000"/>
                </a:solidFill>
              </a:rPr>
              <a:t>Společenské využití sbírek</a:t>
            </a:r>
          </a:p>
        </p:txBody>
      </p:sp>
      <p:sp>
        <p:nvSpPr>
          <p:cNvPr id="61443" name="Rectangle 5">
            <a:extLst>
              <a:ext uri="{FF2B5EF4-FFF2-40B4-BE49-F238E27FC236}">
                <a16:creationId xmlns:a16="http://schemas.microsoft.com/office/drawing/2014/main" id="{5F45CDE0-4D17-48E7-9D66-F42771E3FA79}"/>
              </a:ext>
            </a:extLst>
          </p:cNvPr>
          <p:cNvSpPr>
            <a:spLocks noGrp="1" noChangeArrowheads="1"/>
          </p:cNvSpPr>
          <p:nvPr>
            <p:ph idx="1"/>
          </p:nvPr>
        </p:nvSpPr>
        <p:spPr>
          <a:xfrm>
            <a:off x="585627" y="1404349"/>
            <a:ext cx="11229653" cy="5540981"/>
          </a:xfrm>
        </p:spPr>
        <p:txBody>
          <a:bodyPr>
            <a:normAutofit/>
          </a:bodyPr>
          <a:lstStyle/>
          <a:p>
            <a:pPr eaLnBrk="1" hangingPunct="1"/>
            <a:r>
              <a:rPr lang="cs-CZ" altLang="cs-CZ" sz="1800" dirty="0"/>
              <a:t>Sbírkový fond v muzeích (celkem 65 mil. sbírkových předmětů, z toho přes 12 mil. archeologických) slouží k účelům:</a:t>
            </a:r>
          </a:p>
          <a:p>
            <a:pPr eaLnBrk="1" hangingPunct="1"/>
            <a:r>
              <a:rPr lang="cs-CZ" altLang="cs-CZ" sz="1800" dirty="0"/>
              <a:t>1.  </a:t>
            </a:r>
            <a:r>
              <a:rPr lang="cs-CZ" altLang="cs-CZ" sz="1800" b="1" u="sng" dirty="0"/>
              <a:t>Badatelským</a:t>
            </a:r>
            <a:r>
              <a:rPr lang="cs-CZ" altLang="cs-CZ" sz="1800" dirty="0"/>
              <a:t> (studijním a vědeckým):     a)  v muzeích   –  zpracování sbírek, grantové projekty aj.</a:t>
            </a:r>
          </a:p>
          <a:p>
            <a:pPr eaLnBrk="1" hangingPunct="1">
              <a:buFontTx/>
              <a:buNone/>
            </a:pPr>
            <a:r>
              <a:rPr lang="cs-CZ" altLang="cs-CZ" sz="1800" dirty="0"/>
              <a:t>                                                                                 b)   jiných institucí  –  vysoké školy (zpracování studentských prací)                                              </a:t>
            </a:r>
          </a:p>
          <a:p>
            <a:pPr eaLnBrk="1" hangingPunct="1">
              <a:buFontTx/>
              <a:buNone/>
            </a:pPr>
            <a:r>
              <a:rPr lang="cs-CZ" altLang="cs-CZ" sz="1800" dirty="0"/>
              <a:t>                                                                                                                   –   archeologické ústavy (vědecké práce)</a:t>
            </a:r>
          </a:p>
          <a:p>
            <a:pPr eaLnBrk="1" hangingPunct="1">
              <a:buFontTx/>
              <a:buNone/>
            </a:pPr>
            <a:r>
              <a:rPr lang="cs-CZ" altLang="cs-CZ" sz="1800" dirty="0"/>
              <a:t>                                                                                                                   –   ostatní archeologické instituce (ÚAPP, NPÚ)</a:t>
            </a:r>
          </a:p>
          <a:p>
            <a:pPr eaLnBrk="1" hangingPunct="1"/>
            <a:r>
              <a:rPr lang="cs-CZ" altLang="cs-CZ" sz="1800" b="1" dirty="0"/>
              <a:t>2.  </a:t>
            </a:r>
            <a:r>
              <a:rPr lang="cs-CZ" altLang="cs-CZ" sz="1800" b="1" u="sng" dirty="0"/>
              <a:t>Vzdělávacím</a:t>
            </a:r>
            <a:r>
              <a:rPr lang="cs-CZ" altLang="cs-CZ" sz="1800" dirty="0"/>
              <a:t> (didaktickým):   přednášky, doprovodné muzejní programy (odborné i populárně naučné)</a:t>
            </a:r>
          </a:p>
          <a:p>
            <a:pPr eaLnBrk="1" hangingPunct="1">
              <a:buFontTx/>
              <a:buNone/>
            </a:pPr>
            <a:r>
              <a:rPr lang="cs-CZ" altLang="cs-CZ" sz="1800" dirty="0"/>
              <a:t>                                                             muzejní spolky (archeologické kroužky)</a:t>
            </a:r>
          </a:p>
          <a:p>
            <a:pPr eaLnBrk="1" hangingPunct="1"/>
            <a:r>
              <a:rPr lang="cs-CZ" altLang="cs-CZ" sz="1800" b="1" dirty="0"/>
              <a:t>3.  </a:t>
            </a:r>
            <a:r>
              <a:rPr lang="cs-CZ" altLang="cs-CZ" sz="1800" b="1" u="sng" dirty="0"/>
              <a:t>Presentačním</a:t>
            </a:r>
            <a:r>
              <a:rPr lang="cs-CZ" altLang="cs-CZ" sz="1800" dirty="0"/>
              <a:t>:  a)  výstavním    –   výstavy, expozice</a:t>
            </a:r>
          </a:p>
          <a:p>
            <a:pPr eaLnBrk="1" hangingPunct="1">
              <a:buFontTx/>
              <a:buNone/>
            </a:pPr>
            <a:r>
              <a:rPr lang="cs-CZ" altLang="cs-CZ" sz="1800" dirty="0"/>
              <a:t>                                                                 –   elektronické prezentace sbírek (internet, e-Sbírky)                 </a:t>
            </a:r>
          </a:p>
          <a:p>
            <a:pPr eaLnBrk="1" hangingPunct="1">
              <a:buFontTx/>
              <a:buNone/>
            </a:pPr>
            <a:r>
              <a:rPr lang="cs-CZ" altLang="cs-CZ" sz="1800" dirty="0"/>
              <a:t>                                                                 –   presentace v terénu (</a:t>
            </a:r>
            <a:r>
              <a:rPr lang="cs-CZ" altLang="cs-CZ" sz="1800" dirty="0" err="1"/>
              <a:t>archeoskanzeny</a:t>
            </a:r>
            <a:r>
              <a:rPr lang="cs-CZ" altLang="cs-CZ" sz="1800" dirty="0"/>
              <a:t> a naučné stezky)</a:t>
            </a:r>
          </a:p>
          <a:p>
            <a:pPr eaLnBrk="1" hangingPunct="1">
              <a:buFontTx/>
              <a:buNone/>
            </a:pPr>
            <a:r>
              <a:rPr lang="cs-CZ" altLang="cs-CZ" sz="1800" dirty="0"/>
              <a:t>                                      b) publikačním  –   periodické publikace (muzejní časopisy) </a:t>
            </a:r>
          </a:p>
          <a:p>
            <a:pPr eaLnBrk="1" hangingPunct="1">
              <a:buFontTx/>
              <a:buNone/>
            </a:pPr>
            <a:r>
              <a:rPr lang="cs-CZ" altLang="cs-CZ" sz="1800" dirty="0"/>
              <a:t>                                                                  –   neperiodické publikace (brožury, letáky aj.)       </a:t>
            </a:r>
          </a:p>
          <a:p>
            <a:pPr eaLnBrk="1" hangingPunct="1">
              <a:buFontTx/>
              <a:buNone/>
            </a:pPr>
            <a:r>
              <a:rPr lang="cs-CZ" altLang="cs-CZ" sz="1800" dirty="0"/>
              <a:t>                                                                  –   populárně naučené (katalogy sbírek)</a:t>
            </a:r>
          </a:p>
          <a:p>
            <a:pPr eaLnBrk="1" hangingPunct="1">
              <a:buFontTx/>
              <a:buNone/>
            </a:pPr>
            <a:r>
              <a:rPr lang="cs-CZ" altLang="cs-CZ" sz="1800" dirty="0"/>
              <a:t>                                                                  –   odborné (odborné časopisy, monografie, nálezové zprávy)</a:t>
            </a:r>
          </a:p>
          <a:p>
            <a:pPr eaLnBrk="1" hangingPunct="1">
              <a:buFontTx/>
              <a:buNone/>
            </a:pPr>
            <a:endParaRPr lang="cs-CZ" altLang="cs-CZ"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0"/>
            <a:ext cx="8229600" cy="1143000"/>
          </a:xfrm>
        </p:spPr>
        <p:txBody>
          <a:bodyPr/>
          <a:lstStyle/>
          <a:p>
            <a:pPr eaLnBrk="1" hangingPunct="1">
              <a:defRPr/>
            </a:pPr>
            <a:r>
              <a:rPr lang="cs-CZ" altLang="cs-CZ" sz="3200" b="1" dirty="0">
                <a:solidFill>
                  <a:srgbClr val="FF0000"/>
                </a:solidFill>
              </a:rPr>
              <a:t>                        Archeologické prameny</a:t>
            </a:r>
          </a:p>
        </p:txBody>
      </p:sp>
      <p:sp>
        <p:nvSpPr>
          <p:cNvPr id="5123" name="Rectangle 3"/>
          <p:cNvSpPr>
            <a:spLocks noGrp="1" noChangeArrowheads="1"/>
          </p:cNvSpPr>
          <p:nvPr>
            <p:ph type="body" idx="1"/>
          </p:nvPr>
        </p:nvSpPr>
        <p:spPr>
          <a:xfrm>
            <a:off x="503434" y="1268414"/>
            <a:ext cx="11563875" cy="5589587"/>
          </a:xfrm>
        </p:spPr>
        <p:txBody>
          <a:bodyPr>
            <a:normAutofit fontScale="92500" lnSpcReduction="20000"/>
          </a:bodyPr>
          <a:lstStyle/>
          <a:p>
            <a:pPr eaLnBrk="1" hangingPunct="1">
              <a:lnSpc>
                <a:spcPct val="80000"/>
              </a:lnSpc>
              <a:defRPr/>
            </a:pPr>
            <a:endParaRPr lang="cs-CZ" altLang="cs-CZ" sz="1800" b="1" dirty="0"/>
          </a:p>
          <a:p>
            <a:pPr eaLnBrk="1" hangingPunct="1">
              <a:lnSpc>
                <a:spcPct val="80000"/>
              </a:lnSpc>
              <a:defRPr/>
            </a:pPr>
            <a:r>
              <a:rPr lang="cs-CZ" altLang="cs-CZ" sz="2200" b="1" dirty="0"/>
              <a:t>Laická definice    </a:t>
            </a:r>
            <a:r>
              <a:rPr lang="cs-CZ" altLang="cs-CZ" sz="2200" dirty="0"/>
              <a:t>–</a:t>
            </a:r>
            <a:r>
              <a:rPr lang="cs-CZ" altLang="cs-CZ" sz="2200" b="1" dirty="0"/>
              <a:t>   </a:t>
            </a:r>
            <a:r>
              <a:rPr lang="cs-CZ" altLang="cs-CZ" sz="2200" dirty="0"/>
              <a:t>archeologické prameny jsou vše, co se nachází pod zemí </a:t>
            </a:r>
          </a:p>
          <a:p>
            <a:pPr eaLnBrk="1" hangingPunct="1">
              <a:lnSpc>
                <a:spcPct val="80000"/>
              </a:lnSpc>
              <a:buFontTx/>
              <a:buNone/>
              <a:defRPr/>
            </a:pPr>
            <a:r>
              <a:rPr lang="cs-CZ" altLang="cs-CZ" sz="2200" dirty="0"/>
              <a:t>                                   –   zavádějící, protože vynechává artefakty, které pod zemí nikdy nebyly </a:t>
            </a:r>
          </a:p>
          <a:p>
            <a:pPr eaLnBrk="1" hangingPunct="1">
              <a:lnSpc>
                <a:spcPct val="80000"/>
              </a:lnSpc>
              <a:buFontTx/>
              <a:buNone/>
              <a:defRPr/>
            </a:pPr>
            <a:endParaRPr lang="cs-CZ" altLang="cs-CZ" sz="2200" b="1" i="1" dirty="0"/>
          </a:p>
          <a:p>
            <a:pPr eaLnBrk="1" hangingPunct="1">
              <a:lnSpc>
                <a:spcPct val="80000"/>
              </a:lnSpc>
              <a:defRPr/>
            </a:pPr>
            <a:r>
              <a:rPr lang="cs-CZ" altLang="cs-CZ" sz="2200" b="1" dirty="0"/>
              <a:t>Odborná definice   </a:t>
            </a:r>
            <a:r>
              <a:rPr lang="cs-CZ" altLang="cs-CZ" sz="2200" dirty="0"/>
              <a:t>–   všechna fakta vnějšího světa, které nesou nějakou informaci o minulém lidském světě </a:t>
            </a:r>
          </a:p>
          <a:p>
            <a:pPr marL="0" indent="0" eaLnBrk="1" hangingPunct="1">
              <a:lnSpc>
                <a:spcPct val="80000"/>
              </a:lnSpc>
              <a:buNone/>
              <a:defRPr/>
            </a:pPr>
            <a:r>
              <a:rPr lang="cs-CZ" altLang="cs-CZ" sz="2200" dirty="0"/>
              <a:t>                                       –   jde o  prameny hmotné (artefakty), z nichž jsou vyděleny prameny historické (psané). </a:t>
            </a:r>
            <a:endParaRPr lang="cs-CZ" altLang="cs-CZ" sz="2200" u="sng" dirty="0"/>
          </a:p>
          <a:p>
            <a:pPr>
              <a:lnSpc>
                <a:spcPct val="80000"/>
              </a:lnSpc>
              <a:buFontTx/>
              <a:buNone/>
            </a:pPr>
            <a:endParaRPr lang="cs-CZ" altLang="cs-CZ" sz="2200" u="sng" dirty="0"/>
          </a:p>
          <a:p>
            <a:r>
              <a:rPr lang="cs-CZ" altLang="cs-CZ" sz="2200" b="1" dirty="0">
                <a:solidFill>
                  <a:srgbClr val="FF0000"/>
                </a:solidFill>
              </a:rPr>
              <a:t>Třídění:</a:t>
            </a:r>
          </a:p>
          <a:p>
            <a:endParaRPr lang="cs-CZ" altLang="cs-CZ" sz="2200" dirty="0"/>
          </a:p>
          <a:p>
            <a:pPr marL="0" indent="0">
              <a:buNone/>
            </a:pPr>
            <a:endParaRPr lang="cs-CZ" altLang="cs-CZ" sz="2200" dirty="0"/>
          </a:p>
          <a:p>
            <a:r>
              <a:rPr lang="cs-CZ" altLang="cs-CZ" sz="2200" dirty="0"/>
              <a:t>1.   </a:t>
            </a:r>
            <a:r>
              <a:rPr lang="cs-CZ" altLang="cs-CZ" sz="2200" b="1" dirty="0"/>
              <a:t>nemovité</a:t>
            </a:r>
            <a:r>
              <a:rPr lang="cs-CZ" altLang="cs-CZ" sz="2200" dirty="0"/>
              <a:t>  –  archeologické objekty, které mohou být vymezeny funkčně či chronologicky </a:t>
            </a:r>
          </a:p>
          <a:p>
            <a:pPr marL="0" indent="0">
              <a:buNone/>
            </a:pPr>
            <a:r>
              <a:rPr lang="cs-CZ" altLang="cs-CZ" sz="2200" dirty="0"/>
              <a:t>                                  terénní útvary určité funkce:  opevnění, sídliště, pohřebiště aj.)</a:t>
            </a:r>
          </a:p>
          <a:p>
            <a:pPr eaLnBrk="1" hangingPunct="1">
              <a:lnSpc>
                <a:spcPct val="80000"/>
              </a:lnSpc>
              <a:buFontTx/>
              <a:buNone/>
              <a:defRPr/>
            </a:pPr>
            <a:endParaRPr lang="cs-CZ" altLang="cs-CZ" sz="2200" dirty="0"/>
          </a:p>
          <a:p>
            <a:r>
              <a:rPr lang="cs-CZ" altLang="cs-CZ" sz="2200" dirty="0"/>
              <a:t>2.   </a:t>
            </a:r>
            <a:r>
              <a:rPr lang="cs-CZ" altLang="cs-CZ" sz="2200" b="1" dirty="0"/>
              <a:t>movité</a:t>
            </a:r>
            <a:r>
              <a:rPr lang="cs-CZ" altLang="cs-CZ" sz="2200" i="1" dirty="0"/>
              <a:t> </a:t>
            </a:r>
            <a:r>
              <a:rPr lang="cs-CZ" altLang="cs-CZ" sz="2200" dirty="0"/>
              <a:t> –  záměrně vyrobené artefakty nebo jejich součásti </a:t>
            </a:r>
          </a:p>
          <a:p>
            <a:pPr marL="0" indent="0">
              <a:buNone/>
            </a:pPr>
            <a:r>
              <a:rPr lang="cs-CZ" altLang="cs-CZ" sz="2200" dirty="0"/>
              <a:t>                              předměty (artefakty):  výrobky z hlíny, kovů, organických materiálů aj.</a:t>
            </a:r>
          </a:p>
          <a:p>
            <a:pPr marL="0" indent="0">
              <a:lnSpc>
                <a:spcPct val="80000"/>
              </a:lnSpc>
              <a:buNone/>
              <a:defRPr/>
            </a:pPr>
            <a:endParaRPr lang="cs-CZ" altLang="cs-CZ" sz="2000" b="1" dirty="0"/>
          </a:p>
          <a:p>
            <a:pPr eaLnBrk="1" hangingPunct="1">
              <a:lnSpc>
                <a:spcPct val="80000"/>
              </a:lnSpc>
              <a:buFontTx/>
              <a:buNone/>
              <a:defRPr/>
            </a:pPr>
            <a:r>
              <a:rPr lang="cs-CZ" altLang="cs-CZ" sz="2000" dirty="0"/>
              <a:t>      </a:t>
            </a:r>
          </a:p>
        </p:txBody>
      </p:sp>
    </p:spTree>
    <p:extLst>
      <p:ext uri="{BB962C8B-B14F-4D97-AF65-F5344CB8AC3E}">
        <p14:creationId xmlns:p14="http://schemas.microsoft.com/office/powerpoint/2010/main" val="102227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B0C84E-4F4C-5D57-5C06-B9B7CAC3CC2E}"/>
              </a:ext>
            </a:extLst>
          </p:cNvPr>
          <p:cNvSpPr>
            <a:spLocks noGrp="1" noChangeArrowheads="1"/>
          </p:cNvSpPr>
          <p:nvPr>
            <p:ph type="title"/>
          </p:nvPr>
        </p:nvSpPr>
        <p:spPr>
          <a:xfrm>
            <a:off x="838200" y="0"/>
            <a:ext cx="10515600" cy="1325563"/>
          </a:xfrm>
        </p:spPr>
        <p:txBody>
          <a:bodyPr/>
          <a:lstStyle/>
          <a:p>
            <a:pPr eaLnBrk="1" hangingPunct="1"/>
            <a:r>
              <a:rPr lang="cs-CZ" altLang="cs-CZ" sz="3200" b="1" dirty="0"/>
              <a:t>                            </a:t>
            </a:r>
            <a:r>
              <a:rPr lang="cs-CZ" altLang="cs-CZ" sz="3200" b="1" dirty="0">
                <a:solidFill>
                  <a:srgbClr val="FF0000"/>
                </a:solidFill>
              </a:rPr>
              <a:t>Nemovité archeologické nálezy</a:t>
            </a:r>
          </a:p>
        </p:txBody>
      </p:sp>
      <p:sp>
        <p:nvSpPr>
          <p:cNvPr id="12291" name="Rectangle 3">
            <a:extLst>
              <a:ext uri="{FF2B5EF4-FFF2-40B4-BE49-F238E27FC236}">
                <a16:creationId xmlns:a16="http://schemas.microsoft.com/office/drawing/2014/main" id="{8BF463C5-6991-0E0C-28E6-A8C9FA67DCEC}"/>
              </a:ext>
            </a:extLst>
          </p:cNvPr>
          <p:cNvSpPr>
            <a:spLocks noGrp="1" noChangeArrowheads="1"/>
          </p:cNvSpPr>
          <p:nvPr>
            <p:ph type="body" idx="1"/>
          </p:nvPr>
        </p:nvSpPr>
        <p:spPr>
          <a:xfrm>
            <a:off x="838200" y="1325563"/>
            <a:ext cx="11059274" cy="5532437"/>
          </a:xfrm>
        </p:spPr>
        <p:txBody>
          <a:bodyPr>
            <a:normAutofit/>
          </a:bodyPr>
          <a:lstStyle/>
          <a:p>
            <a:pPr eaLnBrk="1" hangingPunct="1">
              <a:lnSpc>
                <a:spcPct val="80000"/>
              </a:lnSpc>
              <a:buFontTx/>
              <a:buNone/>
            </a:pPr>
            <a:r>
              <a:rPr lang="cs-CZ" altLang="cs-CZ" sz="2000" b="1" dirty="0"/>
              <a:t>Definuje důvodová zpráva k zákonu č. 20/1987 Sb. o státní památkové péči jako: </a:t>
            </a:r>
          </a:p>
          <a:p>
            <a:pPr eaLnBrk="1" hangingPunct="1">
              <a:lnSpc>
                <a:spcPct val="80000"/>
              </a:lnSpc>
            </a:pPr>
            <a:endParaRPr lang="cs-CZ" altLang="cs-CZ" sz="2000" dirty="0"/>
          </a:p>
          <a:p>
            <a:pPr eaLnBrk="1" hangingPunct="1">
              <a:lnSpc>
                <a:spcPct val="80000"/>
              </a:lnSpc>
            </a:pPr>
            <a:r>
              <a:rPr lang="cs-CZ" altLang="cs-CZ" sz="2000" dirty="0"/>
              <a:t>zbytky opevněných i neopevněných sídlišť, které se zachovaly na povrchu nebo pod povrchem země, jako např. hradiště, tvrziště, kultovní místa, valy, příkopy, brány, jakož i pozůstatky chat, ohnišť, studní, zásobních i odpadových jam, výrobních a hospodářských objektů, cest, polí (</a:t>
            </a:r>
            <a:r>
              <a:rPr lang="cs-CZ" altLang="cs-CZ" sz="2000" dirty="0" err="1"/>
              <a:t>plužin</a:t>
            </a:r>
            <a:r>
              <a:rPr lang="cs-CZ" altLang="cs-CZ" sz="2000" dirty="0"/>
              <a:t>), komunikací apod.</a:t>
            </a:r>
          </a:p>
          <a:p>
            <a:pPr eaLnBrk="1" hangingPunct="1">
              <a:lnSpc>
                <a:spcPct val="80000"/>
              </a:lnSpc>
              <a:buFontTx/>
              <a:buNone/>
            </a:pPr>
            <a:endParaRPr lang="cs-CZ" altLang="cs-CZ" sz="2000" dirty="0"/>
          </a:p>
          <a:p>
            <a:pPr eaLnBrk="1" hangingPunct="1">
              <a:lnSpc>
                <a:spcPct val="80000"/>
              </a:lnSpc>
            </a:pPr>
            <a:r>
              <a:rPr lang="cs-CZ" altLang="cs-CZ" sz="2000" dirty="0"/>
              <a:t>hroby a pohřebiště (žárové nebo kostrové), uchované na povrchu země (mohyly) nebo pod zemí (hroby) apod.</a:t>
            </a:r>
          </a:p>
          <a:p>
            <a:pPr eaLnBrk="1" hangingPunct="1">
              <a:lnSpc>
                <a:spcPct val="80000"/>
              </a:lnSpc>
              <a:buFontTx/>
              <a:buNone/>
            </a:pPr>
            <a:endParaRPr lang="cs-CZ" altLang="cs-CZ" sz="2000" dirty="0"/>
          </a:p>
          <a:p>
            <a:pPr eaLnBrk="1" hangingPunct="1">
              <a:lnSpc>
                <a:spcPct val="80000"/>
              </a:lnSpc>
            </a:pPr>
            <a:r>
              <a:rPr lang="cs-CZ" altLang="cs-CZ" sz="2000" dirty="0"/>
              <a:t>pozůstatky získávání a zpracování surovin, např. stará horní díla jako doly, lomy, </a:t>
            </a:r>
            <a:r>
              <a:rPr lang="cs-CZ" altLang="cs-CZ" sz="2000" dirty="0" err="1"/>
              <a:t>sejpy</a:t>
            </a:r>
            <a:r>
              <a:rPr lang="cs-CZ" altLang="cs-CZ" sz="2000" dirty="0"/>
              <a:t>, haldy apod. (tj. zbytky materiálů po rýžování zlata)</a:t>
            </a:r>
          </a:p>
          <a:p>
            <a:pPr eaLnBrk="1" hangingPunct="1">
              <a:lnSpc>
                <a:spcPct val="80000"/>
              </a:lnSpc>
            </a:pPr>
            <a:endParaRPr lang="cs-CZ" altLang="cs-CZ" sz="2000" dirty="0"/>
          </a:p>
          <a:p>
            <a:pPr eaLnBrk="1" hangingPunct="1">
              <a:lnSpc>
                <a:spcPct val="80000"/>
              </a:lnSpc>
            </a:pPr>
            <a:r>
              <a:rPr lang="cs-CZ" altLang="cs-CZ" sz="2000" dirty="0"/>
              <a:t>jeskyně jako sídliště člověka</a:t>
            </a:r>
          </a:p>
          <a:p>
            <a:pPr eaLnBrk="1" hangingPunct="1">
              <a:lnSpc>
                <a:spcPct val="80000"/>
              </a:lnSpc>
              <a:buFontTx/>
              <a:buNone/>
            </a:pPr>
            <a:endParaRPr lang="cs-CZ" altLang="cs-CZ" sz="2000" dirty="0"/>
          </a:p>
          <a:p>
            <a:pPr eaLnBrk="1" hangingPunct="1">
              <a:lnSpc>
                <a:spcPct val="80000"/>
              </a:lnSpc>
            </a:pPr>
            <a:r>
              <a:rPr lang="cs-CZ" altLang="cs-CZ" sz="2000" dirty="0"/>
              <a:t>staré kresby a nápisy provedené na skalách nebo kamenech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BE6286B-3C85-D361-C3B7-FB3459750999}"/>
              </a:ext>
            </a:extLst>
          </p:cNvPr>
          <p:cNvSpPr>
            <a:spLocks noGrp="1" noChangeArrowheads="1"/>
          </p:cNvSpPr>
          <p:nvPr>
            <p:ph type="title"/>
          </p:nvPr>
        </p:nvSpPr>
        <p:spPr>
          <a:xfrm>
            <a:off x="1993900" y="-3175"/>
            <a:ext cx="8229600" cy="1143000"/>
          </a:xfrm>
        </p:spPr>
        <p:txBody>
          <a:bodyPr/>
          <a:lstStyle/>
          <a:p>
            <a:pPr eaLnBrk="1" hangingPunct="1"/>
            <a:r>
              <a:rPr lang="cs-CZ" altLang="cs-CZ" sz="3200" b="1" dirty="0">
                <a:solidFill>
                  <a:srgbClr val="FF0000"/>
                </a:solidFill>
              </a:rPr>
              <a:t>                 Nemovité archeologické památky</a:t>
            </a:r>
          </a:p>
        </p:txBody>
      </p:sp>
      <p:pic>
        <p:nvPicPr>
          <p:cNvPr id="9219" name="Picture 5" descr="zricenina-hradu-hukvaldy">
            <a:extLst>
              <a:ext uri="{FF2B5EF4-FFF2-40B4-BE49-F238E27FC236}">
                <a16:creationId xmlns:a16="http://schemas.microsoft.com/office/drawing/2014/main" id="{E6DBC2E6-2B17-7655-44A3-CE84BC34C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564" y="3979668"/>
            <a:ext cx="3819525"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3" descr="doubravcice-hradiste">
            <a:extLst>
              <a:ext uri="{FF2B5EF4-FFF2-40B4-BE49-F238E27FC236}">
                <a16:creationId xmlns:a16="http://schemas.microsoft.com/office/drawing/2014/main" id="{F45B99CE-512D-A3BE-9AC2-7896BDFD8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195" y="928993"/>
            <a:ext cx="4157868" cy="277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5">
            <a:extLst>
              <a:ext uri="{FF2B5EF4-FFF2-40B4-BE49-F238E27FC236}">
                <a16:creationId xmlns:a16="http://schemas.microsoft.com/office/drawing/2014/main" id="{6FA232D9-2015-5213-5825-C242B7B36808}"/>
              </a:ext>
            </a:extLst>
          </p:cNvPr>
          <p:cNvSpPr txBox="1">
            <a:spLocks noChangeArrowheads="1"/>
          </p:cNvSpPr>
          <p:nvPr/>
        </p:nvSpPr>
        <p:spPr bwMode="auto">
          <a:xfrm>
            <a:off x="7219157" y="4024334"/>
            <a:ext cx="37163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dirty="0">
                <a:solidFill>
                  <a:schemeClr val="bg1"/>
                </a:solidFill>
              </a:rPr>
              <a:t>Hukvaldy, pravěké hradisko </a:t>
            </a:r>
          </a:p>
          <a:p>
            <a:pPr eaLnBrk="1" hangingPunct="1">
              <a:spcBef>
                <a:spcPct val="0"/>
              </a:spcBef>
              <a:buFontTx/>
              <a:buNone/>
            </a:pPr>
            <a:r>
              <a:rPr lang="cs-CZ" altLang="cs-CZ" sz="1400" b="1" dirty="0">
                <a:solidFill>
                  <a:schemeClr val="bg1"/>
                </a:solidFill>
              </a:rPr>
              <a:t>a středověký hrad</a:t>
            </a:r>
            <a:r>
              <a:rPr lang="cs-CZ" altLang="cs-CZ" sz="1400" dirty="0">
                <a:solidFill>
                  <a:schemeClr val="bg1"/>
                </a:solidFill>
              </a:rPr>
              <a:t> </a:t>
            </a:r>
          </a:p>
        </p:txBody>
      </p:sp>
      <p:sp>
        <p:nvSpPr>
          <p:cNvPr id="9222" name="Text Box 16">
            <a:extLst>
              <a:ext uri="{FF2B5EF4-FFF2-40B4-BE49-F238E27FC236}">
                <a16:creationId xmlns:a16="http://schemas.microsoft.com/office/drawing/2014/main" id="{F17D0CDA-1348-95A6-F817-6F6C7D302BA0}"/>
              </a:ext>
            </a:extLst>
          </p:cNvPr>
          <p:cNvSpPr txBox="1">
            <a:spLocks noChangeArrowheads="1"/>
          </p:cNvSpPr>
          <p:nvPr/>
        </p:nvSpPr>
        <p:spPr bwMode="auto">
          <a:xfrm>
            <a:off x="5575300" y="3275012"/>
            <a:ext cx="35020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dirty="0">
                <a:solidFill>
                  <a:schemeClr val="bg1"/>
                </a:solidFill>
              </a:rPr>
              <a:t>Doubravčice, </a:t>
            </a:r>
            <a:r>
              <a:rPr lang="cs-CZ" altLang="cs-CZ" sz="1400" b="1" dirty="0" err="1">
                <a:solidFill>
                  <a:schemeClr val="bg1"/>
                </a:solidFill>
              </a:rPr>
              <a:t>raněstředověké</a:t>
            </a:r>
            <a:r>
              <a:rPr lang="cs-CZ" altLang="cs-CZ" sz="1400" b="1" dirty="0">
                <a:solidFill>
                  <a:schemeClr val="bg1"/>
                </a:solidFill>
              </a:rPr>
              <a:t> hradiště</a:t>
            </a:r>
          </a:p>
        </p:txBody>
      </p:sp>
      <p:pic>
        <p:nvPicPr>
          <p:cNvPr id="9223" name="Picture 17" descr="195125">
            <a:extLst>
              <a:ext uri="{FF2B5EF4-FFF2-40B4-BE49-F238E27FC236}">
                <a16:creationId xmlns:a16="http://schemas.microsoft.com/office/drawing/2014/main" id="{BF650DF2-B668-079B-ED39-BF2F14C77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754" y="3979668"/>
            <a:ext cx="3471716"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il_fi" descr="030">
            <a:extLst>
              <a:ext uri="{FF2B5EF4-FFF2-40B4-BE49-F238E27FC236}">
                <a16:creationId xmlns:a16="http://schemas.microsoft.com/office/drawing/2014/main" id="{BBC76667-E8C4-9369-76EC-054AC605A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98" y="925483"/>
            <a:ext cx="3715833" cy="28027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5" name="Text Box 19">
            <a:extLst>
              <a:ext uri="{FF2B5EF4-FFF2-40B4-BE49-F238E27FC236}">
                <a16:creationId xmlns:a16="http://schemas.microsoft.com/office/drawing/2014/main" id="{1D84CFD0-5297-9D3A-2BB0-D1A3AB322452}"/>
              </a:ext>
            </a:extLst>
          </p:cNvPr>
          <p:cNvSpPr txBox="1">
            <a:spLocks noChangeArrowheads="1"/>
          </p:cNvSpPr>
          <p:nvPr/>
        </p:nvSpPr>
        <p:spPr bwMode="auto">
          <a:xfrm>
            <a:off x="509298" y="5727700"/>
            <a:ext cx="199368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b="1" dirty="0"/>
              <a:t>  </a:t>
            </a:r>
            <a:r>
              <a:rPr lang="cs-CZ" altLang="cs-CZ" sz="1400" b="1" dirty="0"/>
              <a:t>Výzkum Zlaté uličky</a:t>
            </a:r>
          </a:p>
          <a:p>
            <a:pPr eaLnBrk="1" hangingPunct="1">
              <a:spcBef>
                <a:spcPct val="0"/>
              </a:spcBef>
              <a:buFontTx/>
              <a:buNone/>
            </a:pPr>
            <a:r>
              <a:rPr lang="cs-CZ" altLang="cs-CZ" sz="1400" b="1" dirty="0"/>
              <a:t>   na Pražském hradě</a:t>
            </a:r>
          </a:p>
          <a:p>
            <a:pPr eaLnBrk="1" hangingPunct="1">
              <a:spcBef>
                <a:spcPct val="0"/>
              </a:spcBef>
              <a:buFontTx/>
              <a:buNone/>
            </a:pPr>
            <a:r>
              <a:rPr lang="cs-CZ" altLang="cs-CZ" sz="1400" b="1" dirty="0"/>
              <a:t>   v r. 2010.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1" y="0"/>
            <a:ext cx="8229600" cy="1143000"/>
          </a:xfrm>
        </p:spPr>
        <p:txBody>
          <a:bodyPr/>
          <a:lstStyle/>
          <a:p>
            <a:pPr eaLnBrk="1" hangingPunct="1"/>
            <a:r>
              <a:rPr lang="cs-CZ" altLang="cs-CZ" sz="3200" b="1" dirty="0">
                <a:solidFill>
                  <a:srgbClr val="FF0000"/>
                </a:solidFill>
              </a:rPr>
              <a:t>                   Druhy nemovitých památek</a:t>
            </a:r>
          </a:p>
        </p:txBody>
      </p:sp>
      <p:sp>
        <p:nvSpPr>
          <p:cNvPr id="10243" name="Rectangle 3"/>
          <p:cNvSpPr>
            <a:spLocks noGrp="1" noChangeArrowheads="1"/>
          </p:cNvSpPr>
          <p:nvPr>
            <p:ph type="body" idx="1"/>
          </p:nvPr>
        </p:nvSpPr>
        <p:spPr>
          <a:xfrm>
            <a:off x="1981201" y="692151"/>
            <a:ext cx="9721064" cy="6049963"/>
          </a:xfrm>
        </p:spPr>
        <p:txBody>
          <a:bodyPr>
            <a:normAutofit lnSpcReduction="10000"/>
          </a:bodyPr>
          <a:lstStyle/>
          <a:p>
            <a:pPr eaLnBrk="1" hangingPunct="1">
              <a:buFontTx/>
              <a:buNone/>
              <a:defRPr/>
            </a:pPr>
            <a:endParaRPr lang="cs-CZ" altLang="cs-CZ" sz="2000" dirty="0"/>
          </a:p>
          <a:p>
            <a:pPr eaLnBrk="1" hangingPunct="1">
              <a:buFontTx/>
              <a:buNone/>
              <a:defRPr/>
            </a:pPr>
            <a:r>
              <a:rPr lang="cs-CZ" altLang="cs-CZ" sz="2000" b="1" dirty="0"/>
              <a:t>Památkový zákon č. 20/1987 Sb. rozlišuje:</a:t>
            </a:r>
            <a:endParaRPr lang="cs-CZ" altLang="cs-CZ" sz="2000" dirty="0"/>
          </a:p>
          <a:p>
            <a:pPr eaLnBrk="1" hangingPunct="1">
              <a:defRPr/>
            </a:pPr>
            <a:r>
              <a:rPr lang="cs-CZ" altLang="cs-CZ" sz="2000" dirty="0"/>
              <a:t>Kulturní památky  (celkem 43625 tis.)</a:t>
            </a:r>
          </a:p>
          <a:p>
            <a:pPr eaLnBrk="1" hangingPunct="1">
              <a:defRPr/>
            </a:pPr>
            <a:r>
              <a:rPr lang="cs-CZ" altLang="cs-CZ" sz="2000" dirty="0"/>
              <a:t>Národní kulturní památky  (celkem 319)</a:t>
            </a:r>
          </a:p>
          <a:p>
            <a:pPr eaLnBrk="1" hangingPunct="1">
              <a:defRPr/>
            </a:pPr>
            <a:r>
              <a:rPr lang="cs-CZ" altLang="cs-CZ" sz="2000" dirty="0"/>
              <a:t>Památková rezervace (celkem 612)</a:t>
            </a:r>
          </a:p>
          <a:p>
            <a:pPr eaLnBrk="1" hangingPunct="1">
              <a:defRPr/>
            </a:pPr>
            <a:r>
              <a:rPr lang="cs-CZ" altLang="cs-CZ" sz="2000" dirty="0"/>
              <a:t>Památková zóny (celkem 452 – ochranná pásma)</a:t>
            </a:r>
          </a:p>
          <a:p>
            <a:pPr eaLnBrk="1" hangingPunct="1">
              <a:defRPr/>
            </a:pPr>
            <a:r>
              <a:rPr lang="cs-CZ" altLang="cs-CZ" sz="2000" dirty="0">
                <a:solidFill>
                  <a:srgbClr val="0070C0"/>
                </a:solidFill>
              </a:rPr>
              <a:t>Nový:   Památka místního významu     (ještě nevstoupil v platnost)</a:t>
            </a:r>
          </a:p>
          <a:p>
            <a:pPr marL="0" indent="0">
              <a:buNone/>
              <a:defRPr/>
            </a:pPr>
            <a:r>
              <a:rPr lang="cs-CZ" altLang="cs-CZ" sz="2000" dirty="0">
                <a:solidFill>
                  <a:srgbClr val="0070C0"/>
                </a:solidFill>
              </a:rPr>
              <a:t>                  Archeologický nález</a:t>
            </a:r>
          </a:p>
          <a:p>
            <a:pPr marL="0" indent="0">
              <a:buNone/>
              <a:defRPr/>
            </a:pPr>
            <a:r>
              <a:rPr lang="cs-CZ" altLang="cs-CZ" sz="2000" dirty="0">
                <a:solidFill>
                  <a:srgbClr val="0070C0"/>
                </a:solidFill>
              </a:rPr>
              <a:t>                  Památka s mezinárodním statusem</a:t>
            </a:r>
          </a:p>
          <a:p>
            <a:pPr marL="0" indent="0">
              <a:buNone/>
              <a:defRPr/>
            </a:pPr>
            <a:r>
              <a:rPr lang="cs-CZ" altLang="cs-CZ" sz="2000" dirty="0">
                <a:solidFill>
                  <a:srgbClr val="0070C0"/>
                </a:solidFill>
              </a:rPr>
              <a:t>                  Historická kulturní krajina</a:t>
            </a:r>
          </a:p>
          <a:p>
            <a:pPr marL="0" indent="0">
              <a:buNone/>
              <a:defRPr/>
            </a:pPr>
            <a:endParaRPr lang="cs-CZ" altLang="cs-CZ" sz="2000" dirty="0"/>
          </a:p>
          <a:p>
            <a:pPr eaLnBrk="1" hangingPunct="1">
              <a:defRPr/>
            </a:pPr>
            <a:r>
              <a:rPr lang="cs-CZ" altLang="cs-CZ" sz="2000" b="1" dirty="0"/>
              <a:t>Ústřední seznam kulturních památek ČR</a:t>
            </a:r>
            <a:endParaRPr lang="cs-CZ" altLang="cs-CZ" sz="2000" dirty="0"/>
          </a:p>
          <a:p>
            <a:pPr eaLnBrk="1" hangingPunct="1">
              <a:defRPr/>
            </a:pPr>
            <a:r>
              <a:rPr lang="cs-CZ" altLang="cs-CZ" sz="2000" dirty="0"/>
              <a:t>Památkový katalog:  on-line</a:t>
            </a:r>
          </a:p>
          <a:p>
            <a:pPr eaLnBrk="1" hangingPunct="1">
              <a:defRPr/>
            </a:pPr>
            <a:r>
              <a:rPr lang="cs-CZ" altLang="cs-CZ" sz="2000" dirty="0"/>
              <a:t>Mapy archeologicky chráněných ploch na území Pražské </a:t>
            </a:r>
            <a:r>
              <a:rPr lang="cs-CZ" altLang="cs-CZ" sz="2000" dirty="0" err="1"/>
              <a:t>pam</a:t>
            </a:r>
            <a:r>
              <a:rPr lang="cs-CZ" altLang="cs-CZ" sz="2000" dirty="0"/>
              <a:t>. rezervace</a:t>
            </a:r>
          </a:p>
          <a:p>
            <a:pPr eaLnBrk="1" hangingPunct="1">
              <a:defRPr/>
            </a:pPr>
            <a:r>
              <a:rPr lang="cs-CZ" altLang="cs-CZ" sz="2000" dirty="0"/>
              <a:t>Státní archeologický seznam</a:t>
            </a:r>
          </a:p>
          <a:p>
            <a:pPr eaLnBrk="1" hangingPunct="1">
              <a:defRPr/>
            </a:pPr>
            <a:r>
              <a:rPr lang="cs-CZ" altLang="cs-CZ" sz="2000" dirty="0"/>
              <a:t>Archeologická mapa ČR (evidence arch. výzkumů a nálezů ARÚ)</a:t>
            </a:r>
          </a:p>
          <a:p>
            <a:pPr eaLnBrk="1" hangingPunct="1">
              <a:defRPr/>
            </a:pPr>
            <a:endParaRPr lang="cs-CZ" altLang="cs-CZ" sz="2000" dirty="0"/>
          </a:p>
        </p:txBody>
      </p:sp>
    </p:spTree>
    <p:extLst>
      <p:ext uri="{BB962C8B-B14F-4D97-AF65-F5344CB8AC3E}">
        <p14:creationId xmlns:p14="http://schemas.microsoft.com/office/powerpoint/2010/main" val="3258472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471055" y="371186"/>
            <a:ext cx="11720945" cy="6597650"/>
          </a:xfrm>
        </p:spPr>
        <p:txBody>
          <a:bodyPr>
            <a:normAutofit fontScale="85000" lnSpcReduction="20000"/>
          </a:bodyPr>
          <a:lstStyle/>
          <a:p>
            <a:pPr marL="609600" indent="-609600">
              <a:lnSpc>
                <a:spcPct val="80000"/>
              </a:lnSpc>
              <a:buNone/>
            </a:pPr>
            <a:endParaRPr lang="cs-CZ" altLang="cs-CZ" sz="1800" b="1" dirty="0">
              <a:solidFill>
                <a:srgbClr val="FF0000"/>
              </a:solidFill>
            </a:endParaRPr>
          </a:p>
          <a:p>
            <a:pPr>
              <a:defRPr/>
            </a:pPr>
            <a:r>
              <a:rPr lang="cs-CZ" altLang="cs-CZ" sz="1800" b="1" dirty="0">
                <a:solidFill>
                  <a:srgbClr val="FF0000"/>
                </a:solidFill>
              </a:rPr>
              <a:t>Kulturní památky  </a:t>
            </a:r>
            <a:r>
              <a:rPr lang="cs-CZ" altLang="cs-CZ" sz="1800" dirty="0"/>
              <a:t>–</a:t>
            </a:r>
            <a:r>
              <a:rPr lang="cs-CZ" altLang="cs-CZ" sz="1800" b="1" dirty="0"/>
              <a:t>  </a:t>
            </a:r>
            <a:r>
              <a:rPr lang="cs-CZ" altLang="cs-CZ" sz="1800" dirty="0"/>
              <a:t>movité či nemovité objekty nebo jejich soubory, které jsou významným dokladem  historického vývoje,        </a:t>
            </a:r>
          </a:p>
          <a:p>
            <a:pPr marL="0" indent="0">
              <a:buNone/>
              <a:defRPr/>
            </a:pPr>
            <a:r>
              <a:rPr lang="cs-CZ" altLang="cs-CZ" sz="1800" dirty="0"/>
              <a:t>                                           životního způsobu a prostředí společnosti od nejstarších dob do současnosti </a:t>
            </a:r>
          </a:p>
          <a:p>
            <a:pPr marL="0" indent="0">
              <a:buNone/>
              <a:defRPr/>
            </a:pPr>
            <a:r>
              <a:rPr lang="cs-CZ" altLang="cs-CZ" sz="1800" dirty="0"/>
              <a:t>                                      –  prohlašování provádí MK ČR na základě vyjádření krajského nebo obecního úřadu, eviduje: Ústřední seznam kult. </a:t>
            </a:r>
            <a:r>
              <a:rPr lang="cs-CZ" altLang="cs-CZ" sz="1800" dirty="0" err="1"/>
              <a:t>pam</a:t>
            </a:r>
            <a:r>
              <a:rPr lang="cs-CZ" altLang="cs-CZ" sz="1800" dirty="0"/>
              <a:t> ČR </a:t>
            </a:r>
          </a:p>
          <a:p>
            <a:pPr marL="0" indent="0">
              <a:buNone/>
              <a:defRPr/>
            </a:pPr>
            <a:r>
              <a:rPr lang="cs-CZ" altLang="cs-CZ" sz="1800" dirty="0"/>
              <a:t>                                      –  v případě archeologického nálezu na základě návrhu Akademie věd ČR (archeologického ústavu) </a:t>
            </a:r>
          </a:p>
          <a:p>
            <a:pPr marL="0" indent="0">
              <a:buNone/>
              <a:defRPr/>
            </a:pPr>
            <a:endParaRPr lang="cs-CZ" altLang="cs-CZ" sz="1800" b="1" dirty="0">
              <a:solidFill>
                <a:srgbClr val="FF0000"/>
              </a:solidFill>
            </a:endParaRPr>
          </a:p>
          <a:p>
            <a:pPr>
              <a:defRPr/>
            </a:pPr>
            <a:r>
              <a:rPr lang="cs-CZ" altLang="cs-CZ" sz="1800" b="1" dirty="0">
                <a:solidFill>
                  <a:srgbClr val="FF0000"/>
                </a:solidFill>
              </a:rPr>
              <a:t>Národní kulturní památka  </a:t>
            </a:r>
            <a:r>
              <a:rPr lang="cs-CZ" altLang="cs-CZ" sz="1800" b="1" dirty="0"/>
              <a:t>–</a:t>
            </a:r>
            <a:r>
              <a:rPr lang="cs-CZ" altLang="cs-CZ" sz="1800" b="1" dirty="0">
                <a:solidFill>
                  <a:srgbClr val="FF0000"/>
                </a:solidFill>
              </a:rPr>
              <a:t>  </a:t>
            </a:r>
            <a:r>
              <a:rPr lang="cs-CZ" altLang="cs-CZ" sz="1800" dirty="0"/>
              <a:t>nejvýznamnější součást</a:t>
            </a:r>
            <a:r>
              <a:rPr lang="cs-CZ" altLang="cs-CZ" sz="1800" b="1" dirty="0"/>
              <a:t> </a:t>
            </a:r>
            <a:r>
              <a:rPr lang="cs-CZ" altLang="cs-CZ" sz="1800" dirty="0"/>
              <a:t>kulturního bohatství  národa </a:t>
            </a:r>
          </a:p>
          <a:p>
            <a:pPr marL="0" indent="0">
              <a:buNone/>
              <a:defRPr/>
            </a:pPr>
            <a:r>
              <a:rPr lang="cs-CZ" altLang="cs-CZ" sz="1800" dirty="0"/>
              <a:t>                                                      –  o  vyhlášení rozhoduje vláda ČR, která stanoví podmínky památkové péče</a:t>
            </a:r>
          </a:p>
          <a:p>
            <a:pPr>
              <a:defRPr/>
            </a:pPr>
            <a:r>
              <a:rPr lang="cs-CZ" altLang="cs-CZ" sz="1800" b="1" dirty="0">
                <a:solidFill>
                  <a:srgbClr val="0070C0"/>
                </a:solidFill>
              </a:rPr>
              <a:t>Nově: </a:t>
            </a:r>
            <a:r>
              <a:rPr lang="cs-CZ" altLang="cs-CZ" sz="1800" dirty="0">
                <a:solidFill>
                  <a:srgbClr val="0070C0"/>
                </a:solidFill>
              </a:rPr>
              <a:t>Je celek s mimořádným soustředěním vzájemně prostorově provázaných kulturních památek nebo kombinovaných děl </a:t>
            </a:r>
          </a:p>
          <a:p>
            <a:pPr marL="0" indent="0">
              <a:buNone/>
              <a:defRPr/>
            </a:pPr>
            <a:r>
              <a:rPr lang="cs-CZ" altLang="cs-CZ" sz="1800" dirty="0">
                <a:solidFill>
                  <a:srgbClr val="0070C0"/>
                </a:solidFill>
              </a:rPr>
              <a:t>     člověka a přírody, spjaté se zásadním historickým, archeologickým, typologickým, uměleckým, architektonickým, urbanistickým, vědeckým, </a:t>
            </a:r>
          </a:p>
          <a:p>
            <a:pPr marL="0" indent="0">
              <a:buNone/>
              <a:defRPr/>
            </a:pPr>
            <a:r>
              <a:rPr lang="cs-CZ" altLang="cs-CZ" sz="1800" dirty="0">
                <a:solidFill>
                  <a:srgbClr val="0070C0"/>
                </a:solidFill>
              </a:rPr>
              <a:t>      společenským nebo technickým významem. Památkovou rezervací může být i území, které má výhradně charakter archeologického dědictví. </a:t>
            </a:r>
          </a:p>
          <a:p>
            <a:pPr>
              <a:defRPr/>
            </a:pPr>
            <a:endParaRPr lang="cs-CZ" altLang="cs-CZ" sz="1800" b="1" dirty="0">
              <a:solidFill>
                <a:srgbClr val="FF0000"/>
              </a:solidFill>
            </a:endParaRPr>
          </a:p>
          <a:p>
            <a:pPr>
              <a:defRPr/>
            </a:pPr>
            <a:r>
              <a:rPr lang="cs-CZ" altLang="cs-CZ" sz="1800" b="1" dirty="0">
                <a:solidFill>
                  <a:srgbClr val="FF0000"/>
                </a:solidFill>
              </a:rPr>
              <a:t>Památková rezervace </a:t>
            </a:r>
            <a:r>
              <a:rPr lang="cs-CZ" altLang="cs-CZ" sz="1800" dirty="0"/>
              <a:t> –  území, na němž se vyskytují nemovité kulturní památky nebo archeologické nálezy, které vláda prohlašuje jako celek </a:t>
            </a:r>
          </a:p>
          <a:p>
            <a:pPr marL="0" indent="0">
              <a:buNone/>
              <a:defRPr/>
            </a:pPr>
            <a:r>
              <a:rPr lang="cs-CZ" altLang="cs-CZ" sz="1800" dirty="0"/>
              <a:t>                                              –  podmínky památkové péče se vztahují jak na kulturní památky, tak na ostatní nemovitosti v městských (MPR) nebo </a:t>
            </a:r>
          </a:p>
          <a:p>
            <a:pPr marL="0" indent="0">
              <a:buNone/>
              <a:defRPr/>
            </a:pPr>
            <a:r>
              <a:rPr lang="cs-CZ" altLang="cs-CZ" sz="1800" dirty="0"/>
              <a:t>                                                  vesnických (VPR) památkových rezervacích</a:t>
            </a:r>
          </a:p>
          <a:p>
            <a:pPr marL="0" indent="0">
              <a:buNone/>
              <a:defRPr/>
            </a:pPr>
            <a:endParaRPr lang="cs-CZ" altLang="cs-CZ" sz="1800" b="1" dirty="0">
              <a:solidFill>
                <a:srgbClr val="FF0000"/>
              </a:solidFill>
            </a:endParaRPr>
          </a:p>
          <a:p>
            <a:pPr>
              <a:defRPr/>
            </a:pPr>
            <a:r>
              <a:rPr lang="cs-CZ" altLang="cs-CZ" sz="1800" b="1" dirty="0">
                <a:solidFill>
                  <a:srgbClr val="FF0000"/>
                </a:solidFill>
              </a:rPr>
              <a:t>Památková zóna  </a:t>
            </a:r>
            <a:r>
              <a:rPr lang="cs-CZ" altLang="cs-CZ" sz="1800" b="1" dirty="0"/>
              <a:t>–</a:t>
            </a:r>
            <a:r>
              <a:rPr lang="cs-CZ" altLang="cs-CZ" sz="1800" b="1" dirty="0">
                <a:solidFill>
                  <a:srgbClr val="FF0000"/>
                </a:solidFill>
              </a:rPr>
              <a:t>  </a:t>
            </a:r>
            <a:r>
              <a:rPr lang="cs-CZ" altLang="cs-CZ" sz="1800" dirty="0"/>
              <a:t>území s menším podílem kulturních památek nebo může jít o historické prostředí nebo část krajinného celku s vyšším</a:t>
            </a:r>
          </a:p>
          <a:p>
            <a:pPr marL="0" indent="0">
              <a:buNone/>
              <a:defRPr/>
            </a:pPr>
            <a:r>
              <a:rPr lang="cs-CZ" altLang="cs-CZ" sz="1800" dirty="0"/>
              <a:t>                                         podílem výrazných kulturních hodnot. Památkovou zónu vyhlašuje ministerstvo kultury, které určuje podmínky ochrany.</a:t>
            </a:r>
          </a:p>
          <a:p>
            <a:pPr marL="609600" indent="-609600">
              <a:lnSpc>
                <a:spcPct val="80000"/>
              </a:lnSpc>
              <a:buNone/>
            </a:pPr>
            <a:r>
              <a:rPr lang="cs-CZ" altLang="cs-CZ" sz="1800" b="1" dirty="0">
                <a:solidFill>
                  <a:srgbClr val="9933FF"/>
                </a:solidFill>
              </a:rPr>
              <a:t>     </a:t>
            </a:r>
            <a:r>
              <a:rPr lang="cs-CZ" altLang="cs-CZ" sz="1800" b="1" dirty="0">
                <a:solidFill>
                  <a:srgbClr val="0070C0"/>
                </a:solidFill>
              </a:rPr>
              <a:t>Nově:</a:t>
            </a:r>
            <a:r>
              <a:rPr lang="cs-CZ" altLang="cs-CZ" sz="1800" dirty="0">
                <a:solidFill>
                  <a:srgbClr val="0070C0"/>
                </a:solidFill>
              </a:rPr>
              <a:t> je území jako celek tvořené vzájemně prostorově spojitou skupinou městských nebo venkovských staveb nebo</a:t>
            </a:r>
          </a:p>
          <a:p>
            <a:pPr marL="609600" indent="-609600">
              <a:lnSpc>
                <a:spcPct val="80000"/>
              </a:lnSpc>
              <a:buNone/>
            </a:pPr>
            <a:r>
              <a:rPr lang="cs-CZ" altLang="cs-CZ" sz="1800" dirty="0">
                <a:solidFill>
                  <a:srgbClr val="0070C0"/>
                </a:solidFill>
              </a:rPr>
              <a:t>     kombinovanými díly člověka a přírody, představující dostatečně charakteristické a sourodé oblasti s historickým, archeologickým,</a:t>
            </a:r>
          </a:p>
          <a:p>
            <a:pPr marL="609600" indent="-609600">
              <a:lnSpc>
                <a:spcPct val="80000"/>
              </a:lnSpc>
              <a:buNone/>
            </a:pPr>
            <a:r>
              <a:rPr lang="cs-CZ" altLang="cs-CZ" sz="1800" dirty="0">
                <a:solidFill>
                  <a:srgbClr val="0070C0"/>
                </a:solidFill>
              </a:rPr>
              <a:t>      uměleckým, architektonickým, urbanistickým, krajinným, typologickým, vědeckým, společenským nebo technickým významem</a:t>
            </a:r>
            <a:r>
              <a:rPr lang="cs-CZ" altLang="cs-CZ" sz="1600" dirty="0">
                <a:solidFill>
                  <a:srgbClr val="0070C0"/>
                </a:solidFill>
              </a:rPr>
              <a:t>. </a:t>
            </a:r>
          </a:p>
          <a:p>
            <a:pPr marL="609600" indent="-609600">
              <a:lnSpc>
                <a:spcPct val="80000"/>
              </a:lnSpc>
              <a:buNone/>
            </a:pPr>
            <a:r>
              <a:rPr lang="cs-CZ" altLang="cs-CZ" sz="1800" dirty="0">
                <a:solidFill>
                  <a:srgbClr val="0070C0"/>
                </a:solidFill>
              </a:rPr>
              <a:t>          </a:t>
            </a:r>
          </a:p>
        </p:txBody>
      </p:sp>
    </p:spTree>
    <p:extLst>
      <p:ext uri="{BB962C8B-B14F-4D97-AF65-F5344CB8AC3E}">
        <p14:creationId xmlns:p14="http://schemas.microsoft.com/office/powerpoint/2010/main" val="114623720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TotalTime>
  <Words>5464</Words>
  <Application>Microsoft Office PowerPoint</Application>
  <PresentationFormat>Širokoúhlá obrazovka</PresentationFormat>
  <Paragraphs>553</Paragraphs>
  <Slides>48</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48</vt:i4>
      </vt:variant>
    </vt:vector>
  </HeadingPairs>
  <TitlesOfParts>
    <vt:vector size="53" baseType="lpstr">
      <vt:lpstr>Arial</vt:lpstr>
      <vt:lpstr>Calibri</vt:lpstr>
      <vt:lpstr>Calibri Light</vt:lpstr>
      <vt:lpstr>Times New Roman</vt:lpstr>
      <vt:lpstr>Motiv Office</vt:lpstr>
      <vt:lpstr>Metodologie archeologie středověku a novověku   </vt:lpstr>
      <vt:lpstr>                                  Historické prameny</vt:lpstr>
      <vt:lpstr>                            Interdisciplinarita</vt:lpstr>
      <vt:lpstr>                   Vztah archeologie a historie</vt:lpstr>
      <vt:lpstr>                        Archeologické prameny</vt:lpstr>
      <vt:lpstr>                            Nemovité archeologické nálezy</vt:lpstr>
      <vt:lpstr>                 Nemovité archeologické památky</vt:lpstr>
      <vt:lpstr>                   Druhy nemovitých památek</vt:lpstr>
      <vt:lpstr>Prezentace aplikace PowerPoint</vt:lpstr>
      <vt:lpstr>Prezentace aplikace PowerPoint</vt:lpstr>
      <vt:lpstr>Prezentace aplikace PowerPoint</vt:lpstr>
      <vt:lpstr>                   Movité archeologické nálezy</vt:lpstr>
      <vt:lpstr>                                 Archeologické transformace </vt:lpstr>
      <vt:lpstr>                    Formační zánikové procesy</vt:lpstr>
      <vt:lpstr>Prezentace aplikace PowerPoint</vt:lpstr>
      <vt:lpstr>                      Postdepoziční změny</vt:lpstr>
      <vt:lpstr>                      Teorie odpadových areálů </vt:lpstr>
      <vt:lpstr>                     Třídění movitých pramenů</vt:lpstr>
      <vt:lpstr>                        Archeologické prameny:</vt:lpstr>
      <vt:lpstr>                               Archeologická památková péče</vt:lpstr>
      <vt:lpstr>     Mezinárodní právní předpisy k ochraně archeologických  památek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Organizace oprávněné k provádění archeologického výzkumu</vt:lpstr>
      <vt:lpstr>Prezentace aplikace PowerPoint</vt:lpstr>
      <vt:lpstr>Prezentace aplikace PowerPoint</vt:lpstr>
      <vt:lpstr>                                           Nálezné </vt:lpstr>
      <vt:lpstr>Nálezné</vt:lpstr>
      <vt:lpstr>Nálezné</vt:lpstr>
      <vt:lpstr>Prezentace aplikace PowerPoint</vt:lpstr>
      <vt:lpstr>Prezentace aplikace PowerPoint</vt:lpstr>
      <vt:lpstr>Prezentace aplikace PowerPoint</vt:lpstr>
      <vt:lpstr>                                       Sankce</vt:lpstr>
      <vt:lpstr>Prezentace aplikace PowerPoint</vt:lpstr>
      <vt:lpstr>                                                    Muzeum</vt:lpstr>
      <vt:lpstr>Prezentace aplikace PowerPoint</vt:lpstr>
      <vt:lpstr>                                Způsoby nabývání sbírek</vt:lpstr>
      <vt:lpstr>         Evidence sbírek</vt:lpstr>
      <vt:lpstr>Prezentace aplikace PowerPoint</vt:lpstr>
      <vt:lpstr>Prezentace aplikace PowerPoint</vt:lpstr>
      <vt:lpstr>Prezentace aplikace PowerPoint</vt:lpstr>
      <vt:lpstr>Prezentace aplikace PowerPoint</vt:lpstr>
      <vt:lpstr>Prezentace aplikace PowerPoint</vt:lpstr>
      <vt:lpstr>                    Společenské využití sbírek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Metodologie archeologie středověku a novověku   </dc:title>
  <dc:creator>Markéta Tymonová</dc:creator>
  <cp:lastModifiedBy>tym0001</cp:lastModifiedBy>
  <cp:revision>29</cp:revision>
  <dcterms:created xsi:type="dcterms:W3CDTF">2022-10-04T13:46:54Z</dcterms:created>
  <dcterms:modified xsi:type="dcterms:W3CDTF">2025-10-04T12:20:08Z</dcterms:modified>
</cp:coreProperties>
</file>