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397" r:id="rId4"/>
    <p:sldId id="398" r:id="rId5"/>
    <p:sldId id="438" r:id="rId6"/>
    <p:sldId id="439" r:id="rId7"/>
    <p:sldId id="267" r:id="rId8"/>
    <p:sldId id="278" r:id="rId9"/>
    <p:sldId id="277" r:id="rId10"/>
    <p:sldId id="433" r:id="rId11"/>
    <p:sldId id="434" r:id="rId12"/>
    <p:sldId id="430" r:id="rId13"/>
    <p:sldId id="435" r:id="rId14"/>
    <p:sldId id="431" r:id="rId15"/>
    <p:sldId id="337" r:id="rId16"/>
    <p:sldId id="440" r:id="rId17"/>
    <p:sldId id="442" r:id="rId18"/>
    <p:sldId id="299" r:id="rId19"/>
    <p:sldId id="443" r:id="rId20"/>
    <p:sldId id="286" r:id="rId21"/>
    <p:sldId id="444" r:id="rId22"/>
    <p:sldId id="437" r:id="rId23"/>
    <p:sldId id="423" r:id="rId24"/>
    <p:sldId id="426" r:id="rId25"/>
    <p:sldId id="424" r:id="rId26"/>
    <p:sldId id="427" r:id="rId27"/>
    <p:sldId id="425" r:id="rId28"/>
    <p:sldId id="428" r:id="rId29"/>
    <p:sldId id="402" r:id="rId30"/>
    <p:sldId id="394" r:id="rId31"/>
    <p:sldId id="287" r:id="rId32"/>
    <p:sldId id="288" r:id="rId33"/>
    <p:sldId id="289" r:id="rId34"/>
    <p:sldId id="290" r:id="rId35"/>
    <p:sldId id="373" r:id="rId36"/>
    <p:sldId id="375" r:id="rId37"/>
    <p:sldId id="379" r:id="rId38"/>
    <p:sldId id="378" r:id="rId39"/>
    <p:sldId id="374" r:id="rId40"/>
    <p:sldId id="376" r:id="rId41"/>
    <p:sldId id="377" r:id="rId42"/>
    <p:sldId id="432" r:id="rId43"/>
    <p:sldId id="404" r:id="rId44"/>
    <p:sldId id="293" r:id="rId45"/>
    <p:sldId id="354" r:id="rId46"/>
    <p:sldId id="355" r:id="rId47"/>
    <p:sldId id="340" r:id="rId48"/>
    <p:sldId id="420" r:id="rId49"/>
    <p:sldId id="416" r:id="rId50"/>
    <p:sldId id="418" r:id="rId51"/>
    <p:sldId id="417" r:id="rId52"/>
    <p:sldId id="341" r:id="rId53"/>
    <p:sldId id="419" r:id="rId54"/>
    <p:sldId id="403" r:id="rId55"/>
    <p:sldId id="395" r:id="rId56"/>
    <p:sldId id="399" r:id="rId57"/>
    <p:sldId id="447" r:id="rId58"/>
    <p:sldId id="446" r:id="rId59"/>
    <p:sldId id="449" r:id="rId60"/>
    <p:sldId id="421" r:id="rId61"/>
    <p:sldId id="448" r:id="rId62"/>
    <p:sldId id="400" r:id="rId63"/>
    <p:sldId id="450" r:id="rId64"/>
    <p:sldId id="451" r:id="rId65"/>
    <p:sldId id="453" r:id="rId66"/>
    <p:sldId id="454" r:id="rId67"/>
    <p:sldId id="455" r:id="rId68"/>
    <p:sldId id="456" r:id="rId69"/>
    <p:sldId id="457" r:id="rId70"/>
    <p:sldId id="460" r:id="rId71"/>
    <p:sldId id="461" r:id="rId72"/>
    <p:sldId id="452" r:id="rId73"/>
    <p:sldId id="401" r:id="rId74"/>
    <p:sldId id="263" r:id="rId75"/>
    <p:sldId id="396" r:id="rId76"/>
    <p:sldId id="312" r:id="rId77"/>
    <p:sldId id="422" r:id="rId7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FFFFEB"/>
    <a:srgbClr val="FFF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23EE4-C50D-7DCA-A4A9-9DFCA5ADF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D74F397-A5C9-78F8-CEC3-8945C10E4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4E4452-584B-2B6E-9905-E96E51D8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AE1F0-836E-4650-9BF0-8F85D5916812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FBE4F6-ED25-7A5F-661F-CB71BB18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AD6F8C-4EE1-224F-D0A3-ED08D473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33DF-2450-451A-962C-C5D00F403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7191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161120-1D8F-076A-6F8A-4CC6BD667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1C3EAB4-CAE8-B611-FFA6-1F911715C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AA466C-82D8-F20E-E37B-018271882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AE1F0-836E-4650-9BF0-8F85D5916812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09341C-1656-FD09-B588-A39250780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5F7B74-45E3-FDFA-DCB6-73BA57138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33DF-2450-451A-962C-C5D00F403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7923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6A962AA-1C58-E783-20D6-865B0D3854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1AEB4C1-851E-C095-F54F-684662F36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612C66B-9895-A407-3901-DDE8D3AB5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AE1F0-836E-4650-9BF0-8F85D5916812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10308C-5F65-2B7F-CDC8-2A9D1A349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453339-2AF2-269A-C576-7E3371F04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33DF-2450-451A-962C-C5D00F403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5077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361FD9E-4CE8-6D32-9F4F-E5495496B9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C57A7E2-8684-79D5-4468-452EE013AA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7C91F4C-C4BD-2AAA-5633-D2EC798D7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AFF814-8151-4901-BA11-39C261C655F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7620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0533A0-DC3E-EBDE-3507-401576A10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9631DA-4E31-6C94-C246-8186BD77B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A44C30-9C58-2BA9-1CA4-35679B82F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AE1F0-836E-4650-9BF0-8F85D5916812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1926C86-F7EC-4363-6946-A8C96F129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FF882C-CF7E-35F7-2B1E-2E4EFD8E8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33DF-2450-451A-962C-C5D00F403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2380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B56B88-2B80-EE06-B24B-D83E9AF2C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07231B-23C1-92EB-6077-7597A69E4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4F3C61-16CC-5457-C51A-F16E1F41A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AE1F0-836E-4650-9BF0-8F85D5916812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607457-6238-461F-5DCE-051A428D8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D174DD-AD3C-B1D4-EC54-3E3A23913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33DF-2450-451A-962C-C5D00F403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410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263B53-3C0A-0679-F2B1-265E74501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F794BF-8E64-B593-EC02-A69B26796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F3D63FD-233D-6712-1161-40DC5EB9D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314ED65-F9BE-029F-5691-0A7022D4D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AE1F0-836E-4650-9BF0-8F85D5916812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90DCA7D-7CBB-F445-F8CC-EDD8ECE5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1187CCF-9517-E578-5AD4-34F31DCB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33DF-2450-451A-962C-C5D00F403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83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A06640-A3F2-6EF5-8500-BC2F72D20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E5DD93A-21B8-1CA8-87A5-63A8D0862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E069AC7-620C-C0AC-B214-492D724A9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0F93994-5ADB-BCC2-A61D-BCA0C0EA6A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D3DC384-74B1-7D56-32D4-D24D597090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96A8473-A128-E3C2-C270-9C93F9789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AE1F0-836E-4650-9BF0-8F85D5916812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9E7F8A8-B968-C215-34B5-AA14FD0DC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931A1B8-8370-B845-60F9-5492E817A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33DF-2450-451A-962C-C5D00F403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2267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891862-0D0B-D057-C175-614BDA0BB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A5591B9-25A6-0D91-05B0-2C8F39782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AE1F0-836E-4650-9BF0-8F85D5916812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3D28675-54DF-A05C-6F1C-3D0BB11AB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2533F3D-1E64-779C-AA03-B5A3E7274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33DF-2450-451A-962C-C5D00F403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6021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C5A3710-7422-0779-7392-C58CD639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AE1F0-836E-4650-9BF0-8F85D5916812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FAC9F2F-09C6-97C4-3B69-706F9128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CBB65F8-EBB4-19A2-30CE-BDB9B099E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33DF-2450-451A-962C-C5D00F403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1199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E902A4-B5A2-0F06-9A91-B4BC71265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B386E8-0394-D981-CA67-7520B8A7B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59B7CA4-C05E-67E7-3F5E-0BFCFFFBE7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605A57B-F5DA-0491-7C07-2FDA97208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AE1F0-836E-4650-9BF0-8F85D5916812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7DDBEC1-799B-D121-1D08-62CA0F564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73CCABE-2561-B5D9-341E-3570AEBA6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33DF-2450-451A-962C-C5D00F403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0856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318DC7-D6FD-8126-6623-30CE78962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038DEB8-5E1E-2544-BC9A-F8126A5F78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E4BEFB6-AAA2-4B4E-8507-8C3331F55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6A9009B-A190-1FF3-F137-2CCF6A7C9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AE1F0-836E-4650-9BF0-8F85D5916812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88B74C3-AE33-704C-8EB5-B1FA34767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5C251B4-984A-018A-45FB-A2B5D4E86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33DF-2450-451A-962C-C5D00F403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211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74FE13E-9CD3-17C0-0BED-E0537EA62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27E6442-46AC-009E-5658-FFD6AF741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747B90-9282-68BB-6F5A-C82B17FAFC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AE1F0-836E-4650-9BF0-8F85D5916812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5ED2C9-2334-9D83-2F68-7858CD788A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8AF623-320E-0EEC-12D8-5AC5BFF27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433DF-2450-451A-962C-C5D00F403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9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g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6B6F09E-DCEB-BEC9-CA56-B8FBC2A892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6000">
                <a:effectLst/>
                <a:latin typeface="Times New Roman" panose="02020603050405020304" pitchFamily="18" charset="0"/>
                <a:ea typeface="TimesNewRomanPSMT"/>
              </a:rPr>
              <a:t>Metodologie archeologie středověku a novověku</a:t>
            </a:r>
            <a:br>
              <a:rPr lang="cs-CZ" sz="6000">
                <a:effectLst/>
                <a:latin typeface="Times New Roman" panose="02020603050405020304" pitchFamily="18" charset="0"/>
                <a:ea typeface="TimesNewRomanPSMT"/>
              </a:rPr>
            </a:br>
            <a:endParaRPr lang="cs-CZ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6427DC6-010E-8F01-7E97-12ECECB563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6. </a:t>
            </a:r>
            <a:r>
              <a:rPr lang="cs-CZ" sz="3200" dirty="0">
                <a:effectLst/>
                <a:latin typeface="Times New Roman" panose="02020603050405020304" pitchFamily="18" charset="0"/>
                <a:ea typeface="TimesNewRomanPSMT"/>
              </a:rPr>
              <a:t>Pomocné vědy historické ve službách arch</a:t>
            </a:r>
            <a:r>
              <a:rPr lang="cs-CZ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eologie 1 (paleografie, kodikologie, epigrafika, diplomatika, chronologie)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8985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EDEF8E-07B3-2868-5F4C-005F7C353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8583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Papyrus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29B95C-7878-97FB-5ACB-F57B92EBC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708" y="1099334"/>
            <a:ext cx="11239928" cy="5568593"/>
          </a:xfrm>
        </p:spPr>
        <p:txBody>
          <a:bodyPr>
            <a:normAutofit fontScale="92500" lnSpcReduction="20000"/>
          </a:bodyPr>
          <a:lstStyle/>
          <a:p>
            <a:r>
              <a:rPr lang="cs-CZ" sz="2000" dirty="0"/>
              <a:t>Šáchor papírový (</a:t>
            </a:r>
            <a:r>
              <a:rPr lang="cs-CZ" sz="2000" dirty="0" err="1"/>
              <a:t>Cyperus</a:t>
            </a:r>
            <a:r>
              <a:rPr lang="cs-CZ" sz="2000" dirty="0"/>
              <a:t> papyrus)</a:t>
            </a:r>
          </a:p>
          <a:p>
            <a:endParaRPr lang="cs-CZ" sz="2000" dirty="0"/>
          </a:p>
          <a:p>
            <a:r>
              <a:rPr lang="cs-CZ" sz="2000" b="1" dirty="0"/>
              <a:t>3100</a:t>
            </a:r>
            <a:r>
              <a:rPr lang="cs-CZ" sz="2000" dirty="0"/>
              <a:t>   –   nejstarší v hrobce velmože </a:t>
            </a:r>
            <a:r>
              <a:rPr lang="cs-CZ" sz="2000" dirty="0" err="1"/>
              <a:t>Hemaky</a:t>
            </a:r>
            <a:r>
              <a:rPr lang="cs-CZ" sz="2000" dirty="0"/>
              <a:t>   </a:t>
            </a:r>
          </a:p>
          <a:p>
            <a:r>
              <a:rPr lang="cs-CZ" sz="2000" b="1" dirty="0"/>
              <a:t>77‒79 n. l.</a:t>
            </a:r>
            <a:r>
              <a:rPr lang="cs-CZ" sz="2000" dirty="0"/>
              <a:t>   </a:t>
            </a:r>
            <a:r>
              <a:rPr lang="cs-CZ" sz="2000" b="1" dirty="0"/>
              <a:t>–   Plinius starší:  </a:t>
            </a:r>
            <a:r>
              <a:rPr lang="cs-CZ" sz="2000" dirty="0"/>
              <a:t>v </a:t>
            </a:r>
            <a:r>
              <a:rPr lang="cs-CZ" sz="2000" dirty="0" err="1"/>
              <a:t>Naturalis</a:t>
            </a:r>
            <a:r>
              <a:rPr lang="cs-CZ" sz="2000" dirty="0"/>
              <a:t> </a:t>
            </a:r>
            <a:r>
              <a:rPr lang="cs-CZ" sz="2000" dirty="0" err="1"/>
              <a:t>historia</a:t>
            </a:r>
            <a:r>
              <a:rPr lang="cs-CZ" sz="2000" dirty="0"/>
              <a:t> první popis výroby</a:t>
            </a:r>
          </a:p>
          <a:p>
            <a:r>
              <a:rPr lang="cs-CZ" sz="2000" b="1" dirty="0"/>
              <a:t>1100</a:t>
            </a:r>
            <a:r>
              <a:rPr lang="cs-CZ" sz="2000" dirty="0"/>
              <a:t>   –   vymizení rostliny díky klimatu</a:t>
            </a:r>
          </a:p>
          <a:p>
            <a:r>
              <a:rPr lang="cs-CZ" sz="2000" b="1" dirty="0"/>
              <a:t>od 2. stol.  </a:t>
            </a:r>
            <a:r>
              <a:rPr lang="cs-CZ" sz="2000" dirty="0"/>
              <a:t>–   postupně nahrazen pergamenem </a:t>
            </a:r>
          </a:p>
          <a:p>
            <a:endParaRPr lang="cs-CZ" sz="2000" dirty="0"/>
          </a:p>
          <a:p>
            <a:r>
              <a:rPr lang="cs-CZ" sz="2000" b="1" dirty="0"/>
              <a:t>Rozměry</a:t>
            </a:r>
            <a:r>
              <a:rPr lang="cs-CZ" sz="2000" dirty="0"/>
              <a:t>  –  listy papyru:   délka:  29 ‒ 33 cm, šířka:  22 cm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slepovaly se do svitků tvořených asi 20 listy</a:t>
            </a:r>
          </a:p>
          <a:p>
            <a:pPr marL="0" indent="0">
              <a:buNone/>
            </a:pPr>
            <a:endParaRPr lang="cs-CZ" sz="1400" b="1" dirty="0"/>
          </a:p>
          <a:p>
            <a:r>
              <a:rPr lang="cs-CZ" sz="2000" b="1" dirty="0"/>
              <a:t>Výroba  </a:t>
            </a:r>
            <a:r>
              <a:rPr lang="cs-CZ" sz="2000" dirty="0"/>
              <a:t>–   sloupnutí svrchní vrstvy stonku </a:t>
            </a:r>
          </a:p>
          <a:p>
            <a:pPr marL="0" indent="0">
              <a:buNone/>
            </a:pPr>
            <a:r>
              <a:rPr lang="cs-CZ" sz="2000" dirty="0"/>
              <a:t>                   –   máčení ve vodě</a:t>
            </a:r>
          </a:p>
          <a:p>
            <a:pPr marL="0" indent="0">
              <a:buNone/>
            </a:pPr>
            <a:r>
              <a:rPr lang="cs-CZ" sz="2000" dirty="0"/>
              <a:t>                   –   rozklepání dřeně na pásky </a:t>
            </a:r>
          </a:p>
          <a:p>
            <a:pPr marL="0" indent="0">
              <a:buNone/>
            </a:pPr>
            <a:r>
              <a:rPr lang="cs-CZ" sz="2000" dirty="0"/>
              <a:t>                   –   slepování archů: pásky do kříže (ocet, mouka, voda)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papyrusový list: 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pagina, </a:t>
            </a:r>
            <a:r>
              <a:rPr 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plagula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2000" b="1" dirty="0"/>
          </a:p>
          <a:p>
            <a:pPr marL="0" indent="0">
              <a:buNone/>
            </a:pPr>
            <a:r>
              <a:rPr lang="cs-CZ" sz="2000" dirty="0"/>
              <a:t>                   –   stočení do svitku: 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tzv. </a:t>
            </a:r>
            <a:r>
              <a:rPr 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rotulus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5FAE7E6-AEAE-E368-3A1C-CB7BF1391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935" y="2526430"/>
            <a:ext cx="3540155" cy="279204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CD68E71-F3D7-041C-C8A9-BA7B94F01E0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293813" y="5758666"/>
            <a:ext cx="3370277" cy="983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C77E7E9-E08A-5630-6B9C-56403C47FE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t="23194"/>
          <a:stretch/>
        </p:blipFill>
        <p:spPr>
          <a:xfrm>
            <a:off x="7746715" y="301136"/>
            <a:ext cx="4191855" cy="194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36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3DA33D2-5A2C-3D29-FDDF-5078346D5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441" y="0"/>
            <a:ext cx="4543998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5B4C259-2E3F-B53A-84D0-AA329BE76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86" y="2352781"/>
            <a:ext cx="6107213" cy="417644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3E17BDC-9190-CE3A-E45E-A72B5DD30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86" y="215758"/>
            <a:ext cx="6102295" cy="186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42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D67CC6-60F1-DB68-E169-87532F9D5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8034"/>
            <a:ext cx="10515600" cy="1325563"/>
          </a:xfrm>
        </p:spPr>
        <p:txBody>
          <a:bodyPr/>
          <a:lstStyle/>
          <a:p>
            <a:r>
              <a:rPr lang="cs-CZ" sz="4400" b="1" dirty="0">
                <a:solidFill>
                  <a:srgbClr val="FF0000"/>
                </a:solidFill>
              </a:rPr>
              <a:t>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Pergamen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715C1D-AAEC-2CC3-BAC0-2F5AE3476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012" y="1292122"/>
            <a:ext cx="11441988" cy="5660471"/>
          </a:xfrm>
        </p:spPr>
        <p:txBody>
          <a:bodyPr>
            <a:normAutofit fontScale="70000" lnSpcReduction="20000"/>
          </a:bodyPr>
          <a:lstStyle/>
          <a:p>
            <a:r>
              <a:rPr lang="cs-CZ" sz="2900" b="1" dirty="0"/>
              <a:t>Materiál  </a:t>
            </a:r>
            <a:r>
              <a:rPr lang="cs-CZ" sz="2900" dirty="0"/>
              <a:t> –   nevydělaná zvířecí kůže používaná ve středověku k psaní textů </a:t>
            </a:r>
          </a:p>
          <a:p>
            <a:pPr marL="0" indent="0">
              <a:buNone/>
            </a:pPr>
            <a:r>
              <a:rPr lang="cs-CZ" sz="2900" dirty="0"/>
              <a:t>                      –   oslí, ovčí, kozí, telecí ( nejcennější </a:t>
            </a:r>
            <a:r>
              <a:rPr lang="cs-CZ" sz="2900" dirty="0">
                <a:ea typeface="Arial Unicode MS" pitchFamily="2"/>
                <a:cs typeface="Tahoma" pitchFamily="2"/>
              </a:rPr>
              <a:t>Velín z kůže nenarozených jehňat)</a:t>
            </a:r>
            <a:endParaRPr lang="cs-CZ" sz="2900" dirty="0"/>
          </a:p>
          <a:p>
            <a:pPr marL="0" indent="0">
              <a:buNone/>
            </a:pPr>
            <a:endParaRPr lang="cs-CZ" sz="2900" dirty="0"/>
          </a:p>
          <a:p>
            <a:r>
              <a:rPr lang="cs-CZ" sz="2900" b="1" dirty="0">
                <a:effectLst/>
              </a:rPr>
              <a:t>Původně </a:t>
            </a:r>
            <a:r>
              <a:rPr lang="cs-CZ" sz="2900" dirty="0">
                <a:effectLst/>
              </a:rPr>
              <a:t>  –   nevyčiněné volské a kozí kůže na výrobu bubnů pro náboženské účely </a:t>
            </a:r>
          </a:p>
          <a:p>
            <a:pPr marL="0" indent="0">
              <a:buNone/>
            </a:pPr>
            <a:r>
              <a:rPr lang="cs-CZ" sz="2900" dirty="0"/>
              <a:t>                       </a:t>
            </a:r>
            <a:r>
              <a:rPr lang="cs-CZ" sz="2900" dirty="0">
                <a:effectLst/>
              </a:rPr>
              <a:t>–   Sumer, Egypt, Řecko:  obchod se surovými kůžemi, usněmi, koženým zbožím </a:t>
            </a:r>
          </a:p>
          <a:p>
            <a:pPr marL="0" indent="0">
              <a:buNone/>
            </a:pPr>
            <a:r>
              <a:rPr lang="cs-CZ" sz="2900" dirty="0"/>
              <a:t>                       </a:t>
            </a:r>
            <a:r>
              <a:rPr lang="cs-CZ" sz="2900" dirty="0">
                <a:effectLst/>
              </a:rPr>
              <a:t>–   Řím:   </a:t>
            </a:r>
            <a:r>
              <a:rPr lang="cs-CZ" sz="2900" dirty="0"/>
              <a:t>legie </a:t>
            </a:r>
            <a:r>
              <a:rPr lang="cs-CZ" sz="2900" dirty="0">
                <a:effectLst/>
              </a:rPr>
              <a:t>dobytek chovaly spíše pro kůži než pro maso (koželužny) </a:t>
            </a:r>
          </a:p>
          <a:p>
            <a:pPr marL="0" indent="0">
              <a:buNone/>
            </a:pPr>
            <a:r>
              <a:rPr lang="cs-CZ" sz="2900" dirty="0"/>
              <a:t>                       </a:t>
            </a:r>
            <a:r>
              <a:rPr lang="cs-CZ" sz="2900" dirty="0">
                <a:effectLst/>
              </a:rPr>
              <a:t>–   Pergamon v MA:  od 2.stol. př. n. l.:   </a:t>
            </a:r>
            <a:r>
              <a:rPr lang="cs-CZ" sz="2900" dirty="0"/>
              <a:t>inovován výrobní postup     (Plinius st.:  název )</a:t>
            </a:r>
          </a:p>
          <a:p>
            <a:pPr marL="0" indent="0">
              <a:buNone/>
            </a:pPr>
            <a:r>
              <a:rPr lang="cs-CZ" sz="2900" dirty="0"/>
              <a:t>                                                                                               odmítl dovoz z Egypta</a:t>
            </a:r>
          </a:p>
          <a:p>
            <a:pPr marL="0" indent="0">
              <a:buNone/>
            </a:pPr>
            <a:r>
              <a:rPr lang="cs-CZ" sz="2900" dirty="0"/>
              <a:t>                                                                                               </a:t>
            </a:r>
          </a:p>
          <a:p>
            <a:r>
              <a:rPr lang="cs-CZ" sz="2900" b="1" dirty="0"/>
              <a:t>Druhy pergamenu  </a:t>
            </a:r>
            <a:r>
              <a:rPr lang="cs-CZ" sz="2900" dirty="0"/>
              <a:t> –   jihoevropský:   jednostranný, středomoří (</a:t>
            </a:r>
            <a:r>
              <a:rPr lang="cs-CZ" sz="2900" dirty="0">
                <a:ea typeface="Arial Unicode MS" pitchFamily="2"/>
                <a:cs typeface="Tahoma" pitchFamily="2"/>
              </a:rPr>
              <a:t>Itálie, Španělsko, Francie)</a:t>
            </a:r>
          </a:p>
          <a:p>
            <a:pPr marL="0" indent="0">
              <a:buNone/>
            </a:pPr>
            <a:r>
              <a:rPr lang="cs-CZ" sz="2900" dirty="0"/>
              <a:t>                                        –   středoevropský:  oboustranný, hrubší </a:t>
            </a:r>
            <a:endParaRPr lang="cs-CZ" sz="2900" dirty="0">
              <a:effectLst/>
            </a:endParaRPr>
          </a:p>
          <a:p>
            <a:pPr marL="0" indent="0">
              <a:buNone/>
            </a:pPr>
            <a:r>
              <a:rPr lang="cs-CZ" sz="2900" dirty="0">
                <a:effectLst/>
              </a:rPr>
              <a:t>                                        –   byzantský:   </a:t>
            </a:r>
            <a:r>
              <a:rPr lang="cs-CZ" sz="2900" dirty="0">
                <a:ea typeface="Arial Unicode MS" pitchFamily="2"/>
                <a:cs typeface="Tahoma" pitchFamily="2"/>
              </a:rPr>
              <a:t>potíral bílkem kvůli lesku</a:t>
            </a:r>
            <a:endParaRPr lang="cs-CZ" sz="2900" dirty="0">
              <a:cs typeface="Tahoma" pitchFamily="2"/>
            </a:endParaRPr>
          </a:p>
          <a:p>
            <a:endParaRPr lang="cs-CZ" sz="3200" dirty="0">
              <a:cs typeface="Times New Roman" panose="02020603050405020304" pitchFamily="18" charset="0"/>
            </a:endParaRPr>
          </a:p>
          <a:p>
            <a:r>
              <a:rPr lang="cs-CZ" sz="3200" b="1" dirty="0">
                <a:cs typeface="Times New Roman" panose="02020603050405020304" pitchFamily="18" charset="0"/>
              </a:rPr>
              <a:t>Palimpsesty</a:t>
            </a:r>
            <a:r>
              <a:rPr lang="cs-CZ" sz="3200" dirty="0">
                <a:cs typeface="Times New Roman" panose="02020603050405020304" pitchFamily="18" charset="0"/>
              </a:rPr>
              <a:t>  –  přepsané pergameny:  odstraňování původního písma (smytím, vyškrábáním) </a:t>
            </a:r>
          </a:p>
          <a:p>
            <a:pPr marL="0" indent="0">
              <a:buNone/>
            </a:pPr>
            <a:r>
              <a:rPr lang="cs-CZ" sz="3200" dirty="0">
                <a:cs typeface="Times New Roman" panose="02020603050405020304" pitchFamily="18" charset="0"/>
              </a:rPr>
              <a:t>                           –  přepsání novým textem, tj. </a:t>
            </a:r>
            <a:r>
              <a:rPr lang="cs-CZ" sz="3200" b="1" dirty="0" err="1">
                <a:cs typeface="Times New Roman" panose="02020603050405020304" pitchFamily="18" charset="0"/>
              </a:rPr>
              <a:t>reskribování</a:t>
            </a:r>
            <a:endParaRPr lang="cs-CZ" sz="2900" dirty="0">
              <a:effectLst/>
            </a:endParaRPr>
          </a:p>
          <a:p>
            <a:pPr marL="0" indent="0">
              <a:buNone/>
            </a:pPr>
            <a:endParaRPr lang="cs-CZ" sz="2900" dirty="0"/>
          </a:p>
          <a:p>
            <a:endParaRPr lang="cs-CZ" sz="2900" dirty="0"/>
          </a:p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141189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D4D237-3306-843D-1C90-AF18A5506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118" y="-118348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Pergamen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A9BD37-EFC6-05A8-E353-AC3B382E2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38" y="1345914"/>
            <a:ext cx="8064741" cy="5512085"/>
          </a:xfrm>
        </p:spPr>
        <p:txBody>
          <a:bodyPr>
            <a:normAutofit/>
          </a:bodyPr>
          <a:lstStyle/>
          <a:p>
            <a:r>
              <a:rPr lang="cs-CZ" sz="2000" b="1" dirty="0"/>
              <a:t>Výroba</a:t>
            </a:r>
            <a:r>
              <a:rPr lang="cs-CZ" sz="2000" dirty="0"/>
              <a:t>   –   nasolení a namočení v kádích:  odstranění tuku a špíny</a:t>
            </a:r>
          </a:p>
          <a:p>
            <a:pPr marL="0" indent="0">
              <a:buNone/>
            </a:pPr>
            <a:r>
              <a:rPr lang="cs-CZ" sz="2000" dirty="0"/>
              <a:t>                    –   loužení v </a:t>
            </a:r>
            <a:r>
              <a:rPr lang="cs-CZ" sz="2000" dirty="0">
                <a:effectLst/>
              </a:rPr>
              <a:t>roztoku hašeného vápna: odstranění chlupů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</a:t>
            </a:r>
            <a:r>
              <a:rPr lang="cs-CZ" sz="2000" dirty="0">
                <a:effectLst/>
              </a:rPr>
              <a:t>(ovčí: vápenná pasta)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    –   oddělení vrstev:   lícové (svrchní)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</a:t>
            </a:r>
            <a:r>
              <a:rPr lang="cs-CZ" sz="2000" dirty="0">
                <a:effectLst/>
              </a:rPr>
              <a:t>rubová (spodní – na pergamen) 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    –   </a:t>
            </a:r>
            <a:r>
              <a:rPr lang="cs-CZ" sz="2000" dirty="0"/>
              <a:t>o</a:t>
            </a:r>
            <a:r>
              <a:rPr lang="cs-CZ" sz="2000" dirty="0">
                <a:effectLst/>
              </a:rPr>
              <a:t>dchlupení a mízdření:  oškrábání zbytků chlupů a tuku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</a:t>
            </a:r>
            <a:r>
              <a:rPr lang="cs-CZ" sz="2000" dirty="0">
                <a:effectLst/>
              </a:rPr>
              <a:t>speciálním nožem 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    –   </a:t>
            </a:r>
            <a:r>
              <a:rPr lang="cs-CZ" sz="2000" dirty="0"/>
              <a:t>s</a:t>
            </a:r>
            <a:r>
              <a:rPr lang="cs-CZ" sz="2000" dirty="0">
                <a:effectLst/>
              </a:rPr>
              <a:t>ušení v  dřevěném rámu:  škrábání do stejné tloušťky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>
                <a:effectLst/>
              </a:rPr>
              <a:t>Egypt:   </a:t>
            </a:r>
            <a:r>
              <a:rPr lang="cs-CZ" sz="2000" dirty="0">
                <a:effectLst/>
              </a:rPr>
              <a:t>první činění, </a:t>
            </a:r>
            <a:r>
              <a:rPr lang="cs-CZ" sz="2000" dirty="0" err="1">
                <a:effectLst/>
              </a:rPr>
              <a:t>Rekhmirova</a:t>
            </a:r>
            <a:r>
              <a:rPr lang="cs-CZ" sz="2000" dirty="0">
                <a:effectLst/>
              </a:rPr>
              <a:t> hrobka – 1500 př.n.l.</a:t>
            </a:r>
          </a:p>
          <a:p>
            <a:pPr marL="0" indent="0">
              <a:buNone/>
            </a:pPr>
            <a:endParaRPr lang="cs-CZ" sz="2000" dirty="0">
              <a:effectLst/>
            </a:endParaRPr>
          </a:p>
          <a:p>
            <a:r>
              <a:rPr lang="cs-CZ" sz="2000" b="1" dirty="0">
                <a:effectLst/>
              </a:rPr>
              <a:t>Evropa: </a:t>
            </a:r>
            <a:r>
              <a:rPr lang="cs-CZ" sz="2000" dirty="0">
                <a:effectLst/>
              </a:rPr>
              <a:t> rostlinná činidla  –  bříza, vrba, jedle, modřín, dub, akácie </a:t>
            </a: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6B98CA4-9B66-395C-D8F9-18E82D8B99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" t="3169" r="6123" b="4045"/>
          <a:stretch/>
        </p:blipFill>
        <p:spPr>
          <a:xfrm>
            <a:off x="7935310" y="1104598"/>
            <a:ext cx="3839583" cy="51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45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BA6BF8A-4B96-3DCF-008C-0E0138901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95" y="104186"/>
            <a:ext cx="8174276" cy="585482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A61E56B-4FD7-3815-D8B2-6574FBA94764}"/>
              </a:ext>
            </a:extLst>
          </p:cNvPr>
          <p:cNvSpPr txBox="1"/>
          <p:nvPr/>
        </p:nvSpPr>
        <p:spPr>
          <a:xfrm>
            <a:off x="61645" y="6045928"/>
            <a:ext cx="12068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Zakládací listina litoměřické kapituly knížete Spytihněva II. z roku 1058 je pergamenová listina s výčtem majetku litoměřického kostela svatého Štěpána. Jde o nejstarší dochovaný originál písemnosti vzniklé v Čechách.</a:t>
            </a:r>
          </a:p>
        </p:txBody>
      </p:sp>
    </p:spTree>
    <p:extLst>
      <p:ext uri="{BB962C8B-B14F-4D97-AF65-F5344CB8AC3E}">
        <p14:creationId xmlns:p14="http://schemas.microsoft.com/office/powerpoint/2010/main" val="2219388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78787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                                         Papír a knihtisk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112" y="955497"/>
            <a:ext cx="12037888" cy="59025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/>
              <a:t>                        </a:t>
            </a:r>
            <a:endParaRPr lang="cs-CZ" sz="1800" b="1" dirty="0"/>
          </a:p>
          <a:p>
            <a:r>
              <a:rPr lang="cs-CZ" sz="1800" b="1" dirty="0"/>
              <a:t>2. stol př. n. l. –  10. stol.  </a:t>
            </a:r>
            <a:r>
              <a:rPr lang="cs-CZ" sz="1800" dirty="0"/>
              <a:t>–  </a:t>
            </a:r>
            <a:r>
              <a:rPr lang="cs-CZ" sz="1800" b="1" dirty="0">
                <a:solidFill>
                  <a:srgbClr val="FF0000"/>
                </a:solidFill>
              </a:rPr>
              <a:t>deskotisk: </a:t>
            </a:r>
            <a:r>
              <a:rPr lang="cs-CZ" sz="1800" dirty="0"/>
              <a:t> rozšíření technologie ve východní Asii</a:t>
            </a:r>
          </a:p>
          <a:p>
            <a:endParaRPr lang="cs-CZ" sz="1800" dirty="0"/>
          </a:p>
          <a:p>
            <a:pPr marL="0" indent="0">
              <a:buNone/>
            </a:pPr>
            <a:r>
              <a:rPr lang="cs-CZ" sz="1800" b="1" dirty="0"/>
              <a:t>                                                      vznik  –  dynastie </a:t>
            </a:r>
            <a:r>
              <a:rPr lang="cs-CZ" sz="1800" b="1" dirty="0" err="1"/>
              <a:t>Chan</a:t>
            </a:r>
            <a:r>
              <a:rPr lang="cs-CZ" sz="1800" b="1" dirty="0"/>
              <a:t> </a:t>
            </a:r>
            <a:r>
              <a:rPr lang="cs-CZ" sz="1800" dirty="0"/>
              <a:t>(206 př.n.l.- 220 n.l.): otisk pohyblivých kamenných tabulek  </a:t>
            </a:r>
          </a:p>
          <a:p>
            <a:pPr marL="0" indent="0">
              <a:buNone/>
            </a:pPr>
            <a:r>
              <a:rPr lang="cs-CZ" sz="1800" b="1" dirty="0"/>
              <a:t>                                                                 –</a:t>
            </a:r>
            <a:r>
              <a:rPr lang="cs-CZ" sz="1800" dirty="0"/>
              <a:t>  </a:t>
            </a:r>
            <a:r>
              <a:rPr lang="cs-CZ" sz="1800" b="1" dirty="0"/>
              <a:t>dynastie </a:t>
            </a:r>
            <a:r>
              <a:rPr lang="cs-CZ" sz="1800" b="1" dirty="0" err="1"/>
              <a:t>Suej</a:t>
            </a:r>
            <a:r>
              <a:rPr lang="cs-CZ" sz="1800" dirty="0"/>
              <a:t> (581-618 n. l.): text se ryl do dřevěné desky potřené inkoustem a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otiskl se na hedvábí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</a:t>
            </a:r>
            <a:r>
              <a:rPr lang="cs-CZ" sz="1800" b="1" dirty="0"/>
              <a:t>–  dynastie Tang </a:t>
            </a:r>
            <a:r>
              <a:rPr lang="cs-CZ" sz="1800" dirty="0"/>
              <a:t>(618 – 907):  rozšíření technologie do Koreje, Japonska, Vietnamu, Filipín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105 n. l. </a:t>
            </a:r>
            <a:r>
              <a:rPr lang="cs-CZ" sz="1800" dirty="0"/>
              <a:t>– </a:t>
            </a:r>
            <a:r>
              <a:rPr lang="cs-CZ" sz="1800" b="1" dirty="0">
                <a:solidFill>
                  <a:srgbClr val="FF0000"/>
                </a:solidFill>
              </a:rPr>
              <a:t>vynález papíru</a:t>
            </a:r>
            <a:r>
              <a:rPr lang="cs-CZ" sz="1800" dirty="0"/>
              <a:t>:   císařský úředník </a:t>
            </a:r>
            <a:r>
              <a:rPr lang="cs-CZ" sz="1800" b="1" dirty="0" err="1"/>
              <a:t>Cchaj</a:t>
            </a:r>
            <a:r>
              <a:rPr lang="cs-CZ" sz="1800" b="1" dirty="0"/>
              <a:t> Lun </a:t>
            </a:r>
            <a:r>
              <a:rPr lang="cs-CZ" sz="1800" dirty="0"/>
              <a:t>předložil císaři </a:t>
            </a:r>
            <a:r>
              <a:rPr lang="cs-CZ" sz="1800" b="1" dirty="0" err="1"/>
              <a:t>Cho</a:t>
            </a:r>
            <a:r>
              <a:rPr lang="cs-CZ" sz="1800" b="1" dirty="0"/>
              <a:t> Ti</a:t>
            </a:r>
            <a:r>
              <a:rPr lang="cs-CZ" sz="1800" dirty="0"/>
              <a:t> (Che Ti) vzorky papíru z rostlinných surovin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místo hedvábných vláken se používalo lýko,  konopné hadry, rybářské sítě</a:t>
            </a:r>
            <a:endParaRPr lang="cs-CZ" sz="1800" b="1" dirty="0"/>
          </a:p>
          <a:p>
            <a:endParaRPr lang="cs-CZ" sz="1800" b="1" dirty="0"/>
          </a:p>
          <a:p>
            <a:r>
              <a:rPr lang="cs-CZ" sz="1800" b="1" dirty="0"/>
              <a:t>11. stol.  </a:t>
            </a:r>
            <a:r>
              <a:rPr lang="cs-CZ" sz="1800" dirty="0"/>
              <a:t>–  </a:t>
            </a:r>
            <a:r>
              <a:rPr lang="cs-CZ" sz="1800" b="1" dirty="0">
                <a:solidFill>
                  <a:srgbClr val="FF0000"/>
                </a:solidFill>
              </a:rPr>
              <a:t>knihtisk:  </a:t>
            </a:r>
            <a:r>
              <a:rPr lang="cs-CZ" sz="1800" dirty="0"/>
              <a:t> vynalezl kovář </a:t>
            </a:r>
            <a:r>
              <a:rPr lang="cs-CZ" sz="1800" b="1" dirty="0" err="1"/>
              <a:t>Pi</a:t>
            </a:r>
            <a:r>
              <a:rPr lang="cs-CZ" sz="1800" b="1" dirty="0"/>
              <a:t> </a:t>
            </a:r>
            <a:r>
              <a:rPr lang="cs-CZ" sz="1800" b="1" dirty="0" err="1"/>
              <a:t>Šeng</a:t>
            </a:r>
            <a:r>
              <a:rPr lang="cs-CZ" sz="1800" dirty="0"/>
              <a:t> (</a:t>
            </a:r>
            <a:r>
              <a:rPr lang="cs-CZ" sz="1800" dirty="0" err="1"/>
              <a:t>Bi</a:t>
            </a:r>
            <a:r>
              <a:rPr lang="cs-CZ" sz="1800" dirty="0"/>
              <a:t> </a:t>
            </a:r>
            <a:r>
              <a:rPr lang="cs-CZ" sz="1800" dirty="0" err="1"/>
              <a:t>Šeng</a:t>
            </a:r>
            <a:r>
              <a:rPr lang="cs-CZ" sz="1800" dirty="0"/>
              <a:t>):   vyrobil tenké znaky z hlíny, vypálil je a vlepil do kovového rámu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kniha s čínskými znaky:  až 360 000 kusů typů (smaltované, kovové)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první zmínka o vynálezu v knize </a:t>
            </a:r>
            <a:r>
              <a:rPr lang="cs-CZ" sz="1800" dirty="0" err="1"/>
              <a:t>Ken</a:t>
            </a:r>
            <a:r>
              <a:rPr lang="cs-CZ" sz="1800" dirty="0"/>
              <a:t> </a:t>
            </a:r>
            <a:r>
              <a:rPr lang="cs-CZ" sz="1800" dirty="0" err="1"/>
              <a:t>Šua</a:t>
            </a:r>
            <a:r>
              <a:rPr lang="cs-CZ" sz="1800" dirty="0"/>
              <a:t> (1086:  Statě od jezera snů)</a:t>
            </a:r>
          </a:p>
        </p:txBody>
      </p:sp>
    </p:spTree>
    <p:extLst>
      <p:ext uri="{BB962C8B-B14F-4D97-AF65-F5344CB8AC3E}">
        <p14:creationId xmlns:p14="http://schemas.microsoft.com/office/powerpoint/2010/main" val="246200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955A5B-B355-A667-3BA3-3A307DB7A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cs-CZ" sz="4400" b="1" dirty="0">
                <a:solidFill>
                  <a:srgbClr val="FF0000"/>
                </a:solidFill>
              </a:rPr>
              <a:t>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Papír a knihtisk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8798A0-DECB-99B9-C353-70557772C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1049000" cy="5495927"/>
          </a:xfrm>
        </p:spPr>
        <p:txBody>
          <a:bodyPr>
            <a:normAutofit fontScale="92500" lnSpcReduction="20000"/>
          </a:bodyPr>
          <a:lstStyle/>
          <a:p>
            <a:r>
              <a:rPr lang="cs-CZ" sz="2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7. stol.  </a:t>
            </a:r>
            <a:r>
              <a:rPr lang="cs-CZ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–   převzali Arabové </a:t>
            </a:r>
          </a:p>
          <a:p>
            <a:r>
              <a:rPr lang="cs-CZ" sz="2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první pol. 12. stol.  </a:t>
            </a:r>
            <a:r>
              <a:rPr lang="cs-CZ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–  přes Sicílii a Španělsko do Evropy (křížové výpravám) </a:t>
            </a:r>
          </a:p>
          <a:p>
            <a:pPr marL="0" indent="0">
              <a:buNone/>
            </a:pPr>
            <a:r>
              <a:rPr lang="cs-CZ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–  </a:t>
            </a:r>
            <a:r>
              <a:rPr lang="cs-CZ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Xativa</a:t>
            </a:r>
            <a:r>
              <a:rPr lang="cs-CZ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u Valencie: první papírna v Evropě </a:t>
            </a:r>
          </a:p>
          <a:p>
            <a:endParaRPr lang="cs-CZ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13. a 14. stol.  </a:t>
            </a:r>
            <a:r>
              <a:rPr lang="cs-CZ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–  Itálie</a:t>
            </a:r>
          </a:p>
          <a:p>
            <a:r>
              <a:rPr lang="cs-CZ" sz="2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od pol. 14. stol.  </a:t>
            </a:r>
            <a:r>
              <a:rPr lang="cs-CZ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–  výroba také ve Francii</a:t>
            </a:r>
          </a:p>
          <a:p>
            <a:r>
              <a:rPr lang="cs-CZ" sz="2200" b="1" dirty="0">
                <a:cs typeface="Times New Roman" panose="02020603050405020304" pitchFamily="18" charset="0"/>
              </a:rPr>
              <a:t>1310</a:t>
            </a:r>
            <a:r>
              <a:rPr lang="cs-CZ" sz="2200" dirty="0">
                <a:cs typeface="Times New Roman" panose="02020603050405020304" pitchFamily="18" charset="0"/>
              </a:rPr>
              <a:t>  –  nejstarší papírovou písemností u nás staroměstská městská kniha </a:t>
            </a:r>
            <a:endParaRPr lang="cs-CZ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200" b="1" dirty="0">
                <a:cs typeface="Times New Roman" panose="02020603050405020304" pitchFamily="18" charset="0"/>
              </a:rPr>
              <a:t>1390</a:t>
            </a:r>
            <a:r>
              <a:rPr lang="cs-CZ" sz="2200" dirty="0">
                <a:cs typeface="Times New Roman" panose="02020603050405020304" pitchFamily="18" charset="0"/>
              </a:rPr>
              <a:t>  –  norimberský patricij Ulman </a:t>
            </a:r>
            <a:r>
              <a:rPr lang="cs-CZ" sz="2200" dirty="0" err="1">
                <a:cs typeface="Times New Roman" panose="02020603050405020304" pitchFamily="18" charset="0"/>
              </a:rPr>
              <a:t>Stromer</a:t>
            </a:r>
            <a:r>
              <a:rPr lang="cs-CZ" sz="2200" dirty="0">
                <a:cs typeface="Times New Roman" panose="02020603050405020304" pitchFamily="18" charset="0"/>
              </a:rPr>
              <a:t> </a:t>
            </a:r>
          </a:p>
          <a:p>
            <a:r>
              <a:rPr lang="cs-CZ" sz="2200" b="1" dirty="0"/>
              <a:t>1445 </a:t>
            </a:r>
            <a:r>
              <a:rPr lang="cs-CZ" sz="2200" dirty="0"/>
              <a:t>– </a:t>
            </a:r>
            <a:r>
              <a:rPr lang="cs-CZ" sz="2200" b="1" dirty="0"/>
              <a:t>Jan </a:t>
            </a:r>
            <a:r>
              <a:rPr lang="cs-CZ" sz="2200" b="1" dirty="0" err="1"/>
              <a:t>Gutenberg</a:t>
            </a:r>
            <a:r>
              <a:rPr lang="cs-CZ" sz="2200" b="1" dirty="0"/>
              <a:t>:</a:t>
            </a:r>
            <a:r>
              <a:rPr lang="cs-CZ" sz="2200" dirty="0"/>
              <a:t>    jako první vytiskl Mohučskou bibli</a:t>
            </a:r>
            <a:endParaRPr lang="cs-CZ" sz="2200" dirty="0">
              <a:cs typeface="Times New Roman" panose="02020603050405020304" pitchFamily="18" charset="0"/>
            </a:endParaRPr>
          </a:p>
          <a:p>
            <a:r>
              <a:rPr lang="cs-CZ" sz="2200" b="1" dirty="0">
                <a:cs typeface="Times New Roman" panose="02020603050405020304" pitchFamily="18" charset="0"/>
              </a:rPr>
              <a:t>1499</a:t>
            </a:r>
            <a:r>
              <a:rPr lang="cs-CZ" sz="2200" dirty="0">
                <a:cs typeface="Times New Roman" panose="02020603050405020304" pitchFamily="18" charset="0"/>
              </a:rPr>
              <a:t>  –  král Vladislav udělil mlynáři zbraslavského opata povolení ke sběru hadrů na výroby papíru</a:t>
            </a:r>
          </a:p>
          <a:p>
            <a:r>
              <a:rPr lang="cs-CZ" sz="2200" b="1" dirty="0">
                <a:cs typeface="Times New Roman" panose="02020603050405020304" pitchFamily="18" charset="0"/>
              </a:rPr>
              <a:t>16. stol.  </a:t>
            </a:r>
            <a:r>
              <a:rPr lang="cs-CZ" sz="2200" dirty="0">
                <a:cs typeface="Times New Roman" panose="02020603050405020304" pitchFamily="18" charset="0"/>
              </a:rPr>
              <a:t>–   další papírny:   Čechy:    1505: Trutnov, 1527 (1516): Frýdlant, 1524: Staré Město pražské </a:t>
            </a:r>
          </a:p>
          <a:p>
            <a:pPr marL="0" indent="0">
              <a:buNone/>
            </a:pPr>
            <a:r>
              <a:rPr lang="cs-CZ" sz="2200" dirty="0">
                <a:cs typeface="Times New Roman" panose="02020603050405020304" pitchFamily="18" charset="0"/>
              </a:rPr>
              <a:t>                                                     Morava:  1506:  Olomouc, 1520: Velké Losiny</a:t>
            </a:r>
          </a:p>
          <a:p>
            <a:pPr marL="0" indent="0">
              <a:buNone/>
            </a:pPr>
            <a:r>
              <a:rPr lang="cs-CZ" sz="2200" dirty="0">
                <a:cs typeface="Times New Roman" panose="02020603050405020304" pitchFamily="18" charset="0"/>
              </a:rPr>
              <a:t>                                                     Slezsko:   počátek 16. stol. – Opava</a:t>
            </a:r>
          </a:p>
          <a:p>
            <a:pPr marL="0" indent="0">
              <a:buNone/>
            </a:pPr>
            <a:endParaRPr lang="cs-CZ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Současnost</a:t>
            </a:r>
            <a:r>
              <a:rPr lang="cs-CZ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 –  Velké Losiny:  papírna na ruční papír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4665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32AF44-E1C4-347D-FE15-7BA0C5D3E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cs-CZ" sz="3200" b="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Voskové tabulky</a:t>
            </a:r>
            <a:endParaRPr lang="cs-CZ" sz="3200" dirty="0">
              <a:solidFill>
                <a:srgbClr val="FF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88D4AE-653C-6E35-75F4-043A40358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966" y="1325563"/>
            <a:ext cx="8544910" cy="5697020"/>
          </a:xfrm>
        </p:spPr>
        <p:txBody>
          <a:bodyPr>
            <a:normAutofit/>
          </a:bodyPr>
          <a:lstStyle/>
          <a:p>
            <a:r>
              <a:rPr lang="cs-CZ" sz="2000" dirty="0">
                <a:cs typeface="Times New Roman" panose="02020603050405020304" pitchFamily="18" charset="0"/>
              </a:rPr>
              <a:t> </a:t>
            </a:r>
            <a:r>
              <a:rPr lang="cs-CZ" sz="1800" dirty="0">
                <a:cs typeface="Times New Roman" panose="02020603050405020304" pitchFamily="18" charset="0"/>
              </a:rPr>
              <a:t>Dřevěné nebo kostěné destičky vylité voskem, na něž se psalo </a:t>
            </a:r>
          </a:p>
          <a:p>
            <a:endParaRPr lang="cs-CZ" sz="1800" dirty="0">
              <a:cs typeface="Times New Roman" panose="02020603050405020304" pitchFamily="18" charset="0"/>
            </a:endParaRPr>
          </a:p>
          <a:p>
            <a:r>
              <a:rPr lang="cs-CZ" sz="1800" b="1" dirty="0"/>
              <a:t>Starověk</a:t>
            </a:r>
            <a:r>
              <a:rPr lang="cs-CZ" sz="1800" dirty="0"/>
              <a:t>  –   </a:t>
            </a:r>
            <a:r>
              <a:rPr lang="cs-CZ" sz="1800" dirty="0">
                <a:cs typeface="Times New Roman" panose="02020603050405020304" pitchFamily="18" charset="0"/>
              </a:rPr>
              <a:t>pro evidenci účetnictví nebo k výuce </a:t>
            </a:r>
          </a:p>
          <a:p>
            <a:pPr marL="0" indent="0">
              <a:buNone/>
            </a:pPr>
            <a:r>
              <a:rPr lang="cs-CZ" sz="1800" dirty="0">
                <a:cs typeface="Times New Roman" panose="02020603050405020304" pitchFamily="18" charset="0"/>
              </a:rPr>
              <a:t>                      –   500 př. n. l.:  nejstarší nálezy v Řecku</a:t>
            </a:r>
          </a:p>
          <a:p>
            <a:pPr marL="0" indent="0">
              <a:buNone/>
            </a:pPr>
            <a:r>
              <a:rPr lang="cs-CZ" sz="1800" dirty="0">
                <a:cs typeface="Times New Roman" panose="02020603050405020304" pitchFamily="18" charset="0"/>
              </a:rPr>
              <a:t>                                                 </a:t>
            </a:r>
            <a:r>
              <a:rPr lang="cs-CZ" sz="1800" dirty="0"/>
              <a:t>dle Isidora Sevillského od nich pak Egypťané</a:t>
            </a:r>
            <a:endParaRPr lang="cs-CZ" sz="1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dirty="0">
              <a:cs typeface="Times New Roman" panose="02020603050405020304" pitchFamily="18" charset="0"/>
            </a:endParaRPr>
          </a:p>
          <a:p>
            <a:r>
              <a:rPr lang="cs-CZ" sz="1800" b="1" dirty="0">
                <a:cs typeface="Times New Roman" panose="02020603050405020304" pitchFamily="18" charset="0"/>
              </a:rPr>
              <a:t>Středověk</a:t>
            </a:r>
            <a:r>
              <a:rPr lang="cs-CZ" sz="1800" dirty="0">
                <a:cs typeface="Times New Roman" panose="02020603050405020304" pitchFamily="18" charset="0"/>
              </a:rPr>
              <a:t>  –   11. a 12. stol. stol.:   Skandinávie:  nález z Lundu, </a:t>
            </a:r>
          </a:p>
          <a:p>
            <a:r>
              <a:rPr lang="cs-CZ" sz="1800" dirty="0">
                <a:cs typeface="Times New Roman" panose="02020603050405020304" pitchFamily="18" charset="0"/>
              </a:rPr>
              <a:t>                                                              </a:t>
            </a:r>
            <a:r>
              <a:rPr lang="cs-CZ" sz="1800" dirty="0" err="1">
                <a:cs typeface="Times New Roman" panose="02020603050405020304" pitchFamily="18" charset="0"/>
              </a:rPr>
              <a:t>Trondheimu</a:t>
            </a:r>
            <a:r>
              <a:rPr lang="cs-CZ" sz="1800" dirty="0"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cs typeface="Times New Roman" panose="02020603050405020304" pitchFamily="18" charset="0"/>
              </a:rPr>
              <a:t>Birky</a:t>
            </a:r>
            <a:r>
              <a:rPr lang="cs-CZ" sz="1800" dirty="0"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cs typeface="Times New Roman" panose="02020603050405020304" pitchFamily="18" charset="0"/>
              </a:rPr>
              <a:t>Sigtuny</a:t>
            </a:r>
            <a:r>
              <a:rPr lang="cs-CZ" sz="1800" dirty="0"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cs-CZ" sz="1800" dirty="0">
                <a:cs typeface="Times New Roman" panose="02020603050405020304" pitchFamily="18" charset="0"/>
              </a:rPr>
              <a:t>                        –  14 a 15. stol.:  </a:t>
            </a:r>
            <a:r>
              <a:rPr lang="sv-SE" sz="1800" dirty="0"/>
              <a:t>Gottingen</a:t>
            </a:r>
            <a:r>
              <a:rPr lang="cs-CZ" sz="1800" dirty="0"/>
              <a:t>, Lübeck</a:t>
            </a:r>
          </a:p>
          <a:p>
            <a:pPr marL="0" indent="0">
              <a:buNone/>
            </a:pPr>
            <a:endParaRPr lang="cs-CZ" sz="1800" dirty="0">
              <a:cs typeface="Times New Roman" panose="02020603050405020304" pitchFamily="18" charset="0"/>
            </a:endParaRPr>
          </a:p>
          <a:p>
            <a:r>
              <a:rPr lang="cs-CZ" sz="1800" b="1" dirty="0" err="1">
                <a:cs typeface="Times New Roman" panose="02020603050405020304" pitchFamily="18" charset="0"/>
              </a:rPr>
              <a:t>caudex</a:t>
            </a:r>
            <a:r>
              <a:rPr lang="cs-CZ" sz="1800" dirty="0">
                <a:cs typeface="Times New Roman" panose="02020603050405020304" pitchFamily="18" charset="0"/>
              </a:rPr>
              <a:t> (špalíček) = větší počet tabulek spojených dohromady </a:t>
            </a:r>
          </a:p>
          <a:p>
            <a:pPr marL="0" indent="0">
              <a:buNone/>
            </a:pPr>
            <a:r>
              <a:rPr lang="cs-CZ" sz="1800" dirty="0">
                <a:cs typeface="Times New Roman" panose="02020603050405020304" pitchFamily="18" charset="0"/>
              </a:rPr>
              <a:t>                                    –  ve středověku se termín přenesl na literární rukopisy:  </a:t>
            </a:r>
            <a:r>
              <a:rPr lang="cs-CZ" sz="1800" b="1" dirty="0">
                <a:cs typeface="Times New Roman" panose="02020603050405020304" pitchFamily="18" charset="0"/>
              </a:rPr>
              <a:t>kodexy </a:t>
            </a:r>
          </a:p>
          <a:p>
            <a:pPr marL="0" indent="0">
              <a:buNone/>
            </a:pPr>
            <a:r>
              <a:rPr lang="cs-CZ" sz="1800" b="1" dirty="0">
                <a:cs typeface="Times New Roman" panose="02020603050405020304" pitchFamily="18" charset="0"/>
              </a:rPr>
              <a:t>                                    –  s</a:t>
            </a:r>
            <a:r>
              <a:rPr lang="cs-CZ" sz="1800" dirty="0">
                <a:cs typeface="Times New Roman" panose="02020603050405020304" pitchFamily="18" charset="0"/>
              </a:rPr>
              <a:t>pojovány šňůrou po několika (diptychy, triptychy či </a:t>
            </a:r>
            <a:r>
              <a:rPr lang="cs-CZ" sz="1800" dirty="0" err="1">
                <a:cs typeface="Times New Roman" panose="02020603050405020304" pitchFamily="18" charset="0"/>
              </a:rPr>
              <a:t>polyptychy</a:t>
            </a:r>
            <a:r>
              <a:rPr lang="cs-CZ" sz="1800" dirty="0">
                <a:cs typeface="Times New Roman" panose="02020603050405020304" pitchFamily="18" charset="0"/>
              </a:rPr>
              <a:t>) </a:t>
            </a:r>
            <a:endParaRPr lang="cs-CZ" sz="1800" b="1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dirty="0"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7061FB6-0464-C2B9-F68D-68ADE3A3E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95" y="1703936"/>
            <a:ext cx="4103500" cy="287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84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5">
            <a:extLst>
              <a:ext uri="{FF2B5EF4-FFF2-40B4-BE49-F238E27FC236}">
                <a16:creationId xmlns:a16="http://schemas.microsoft.com/office/drawing/2014/main" id="{384192F3-4D78-CB9D-FE4C-61D2665E9A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3291" y="862012"/>
            <a:ext cx="6133672" cy="5792788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    </a:t>
            </a:r>
            <a:r>
              <a:rPr lang="cs-CZ" altLang="cs-CZ" sz="3200" b="1" dirty="0">
                <a:solidFill>
                  <a:srgbClr val="FF0000"/>
                </a:solidFill>
                <a:latin typeface="+mj-lt"/>
              </a:rPr>
              <a:t>Novgorodský žaltář (</a:t>
            </a:r>
            <a:r>
              <a:rPr lang="cs-CZ" altLang="cs-CZ" sz="3200" b="1" dirty="0" err="1">
                <a:solidFill>
                  <a:srgbClr val="FF0000"/>
                </a:solidFill>
                <a:latin typeface="+mj-lt"/>
              </a:rPr>
              <a:t>nal</a:t>
            </a:r>
            <a:r>
              <a:rPr lang="cs-CZ" altLang="cs-CZ" sz="3200" b="1" dirty="0">
                <a:solidFill>
                  <a:srgbClr val="FF0000"/>
                </a:solidFill>
                <a:latin typeface="+mj-lt"/>
              </a:rPr>
              <a:t>. r. 2000)</a:t>
            </a:r>
          </a:p>
          <a:p>
            <a:pPr eaLnBrk="1" hangingPunct="1">
              <a:buFontTx/>
              <a:buNone/>
            </a:pPr>
            <a:endParaRPr lang="cs-CZ" altLang="cs-CZ" sz="2400" b="1" dirty="0">
              <a:solidFill>
                <a:srgbClr val="FF0000"/>
              </a:solidFill>
              <a:latin typeface="+mj-lt"/>
            </a:endParaRPr>
          </a:p>
          <a:p>
            <a:pPr eaLnBrk="1" hangingPunct="1">
              <a:buFontTx/>
              <a:buNone/>
            </a:pPr>
            <a:r>
              <a:rPr lang="cs-CZ" altLang="cs-CZ" sz="2000" dirty="0"/>
              <a:t>        </a:t>
            </a:r>
            <a:r>
              <a:rPr lang="cs-CZ" altLang="cs-CZ" sz="1800" b="1" dirty="0"/>
              <a:t>10./11. stol.:</a:t>
            </a:r>
          </a:p>
          <a:p>
            <a:pPr eaLnBrk="1" hangingPunct="1">
              <a:buFontTx/>
              <a:buNone/>
            </a:pPr>
            <a:endParaRPr lang="cs-CZ" altLang="cs-CZ" sz="1800" b="1" dirty="0"/>
          </a:p>
          <a:p>
            <a:pPr eaLnBrk="1" hangingPunct="1">
              <a:buFontTx/>
              <a:buNone/>
            </a:pPr>
            <a:r>
              <a:rPr lang="cs-CZ" altLang="cs-CZ" sz="1800" b="1" dirty="0"/>
              <a:t>    </a:t>
            </a:r>
            <a:r>
              <a:rPr lang="cs-CZ" altLang="cs-CZ" sz="1800" dirty="0"/>
              <a:t>–   tři dřevěné tabulky s texty žalmů napsaných do vosku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–   sloužil jako učební pomůcka, do níž učitel na voskové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tabulky zapisoval verše žalmů, dával je opisovat žákům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–   učebnice, podle níž se obyvatelé města učili číst a psát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(990:  přijali křest)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  <p:pic>
        <p:nvPicPr>
          <p:cNvPr id="2" name="Picture 4" descr="1308996641_062518">
            <a:extLst>
              <a:ext uri="{FF2B5EF4-FFF2-40B4-BE49-F238E27FC236}">
                <a16:creationId xmlns:a16="http://schemas.microsoft.com/office/drawing/2014/main" id="{5D19C28E-4BCA-FB37-B154-42E30A92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849" y="203200"/>
            <a:ext cx="5421312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62F2B31-F292-407A-4DBF-A4D4FA0B3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263" y="277792"/>
            <a:ext cx="11539960" cy="666701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3200" b="1" dirty="0">
                <a:solidFill>
                  <a:srgbClr val="FF0000"/>
                </a:solidFill>
                <a:latin typeface="+mj-lt"/>
              </a:rPr>
              <a:t>Novgorodské „gramoty“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Nápisy na březové kůře  </a:t>
            </a:r>
            <a:r>
              <a:rPr lang="cs-CZ" altLang="cs-CZ" sz="2000" dirty="0"/>
              <a:t>–  pisateli byli bojaři, řemeslníci, kupci, rolníci, vojáci a duchovní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   včetně žen (indikátor kulturní úrovně společnosti)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Obsah  </a:t>
            </a:r>
            <a:r>
              <a:rPr lang="cs-CZ" altLang="cs-CZ" sz="2000" dirty="0"/>
              <a:t>–  informace z každodenního života, o nichž letopisy mlčí (zemědělství, lichvářství,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obchod, výběr daní a dávek, chod hospodářství, válečné konflikty, právní vztahy,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kontakty mezi městy, rodinné záležitostí nebo pohanské i křesťanské představy).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–   zachycují mluvený jazyk z hlediska pravopisu, fonetiky, morfologie živé středověké ruštiny</a:t>
            </a:r>
          </a:p>
          <a:p>
            <a:endParaRPr lang="cs-CZ" dirty="0"/>
          </a:p>
        </p:txBody>
      </p:sp>
      <p:pic>
        <p:nvPicPr>
          <p:cNvPr id="6" name="Picture 5" descr="gor-10">
            <a:extLst>
              <a:ext uri="{FF2B5EF4-FFF2-40B4-BE49-F238E27FC236}">
                <a16:creationId xmlns:a16="http://schemas.microsoft.com/office/drawing/2014/main" id="{DBFC0C9D-2419-1CBA-6E5E-BAFBBF15C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77" y="4032412"/>
            <a:ext cx="3473471" cy="264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3EF810B-49FE-E69B-4BD2-C1934D1B3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1011" y="4009251"/>
            <a:ext cx="4843867" cy="2663531"/>
          </a:xfrm>
          <a:prstGeom prst="rect">
            <a:avLst/>
          </a:prstGeom>
        </p:spPr>
      </p:pic>
      <p:pic>
        <p:nvPicPr>
          <p:cNvPr id="8" name="Picture 3" descr="imagesCAW35OIP">
            <a:extLst>
              <a:ext uri="{FF2B5EF4-FFF2-40B4-BE49-F238E27FC236}">
                <a16:creationId xmlns:a16="http://schemas.microsoft.com/office/drawing/2014/main" id="{26F52EAB-293D-D7AE-1F7F-55044A143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734" y="4078268"/>
            <a:ext cx="3084791" cy="254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112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>
            <a:extLst>
              <a:ext uri="{FF2B5EF4-FFF2-40B4-BE49-F238E27FC236}">
                <a16:creationId xmlns:a16="http://schemas.microsoft.com/office/drawing/2014/main" id="{EC68EBDE-8EE5-8DB6-99EA-3CB2BFBAFC8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3" t="27837" r="18518" b="8305"/>
          <a:stretch>
            <a:fillRect/>
          </a:stretch>
        </p:blipFill>
        <p:spPr>
          <a:xfrm>
            <a:off x="891506" y="0"/>
            <a:ext cx="9482667" cy="6858001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529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Psací prostředky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080655"/>
            <a:ext cx="11060575" cy="577734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>
              <a:cs typeface="Times New Roman" panose="02020603050405020304" pitchFamily="18" charset="0"/>
            </a:endParaRPr>
          </a:p>
          <a:p>
            <a:r>
              <a:rPr lang="cs-CZ" sz="2000" b="1" dirty="0"/>
              <a:t>3. stol. př. n. l.  </a:t>
            </a:r>
            <a:r>
              <a:rPr lang="cs-CZ" sz="2000" dirty="0"/>
              <a:t>–  </a:t>
            </a:r>
            <a:r>
              <a:rPr lang="cs-CZ" sz="2000" b="1" dirty="0"/>
              <a:t>štětec:</a:t>
            </a:r>
            <a:r>
              <a:rPr lang="cs-CZ" sz="2000" b="1" dirty="0">
                <a:solidFill>
                  <a:srgbClr val="FF0000"/>
                </a:solidFill>
              </a:rPr>
              <a:t>  </a:t>
            </a:r>
            <a:r>
              <a:rPr lang="cs-CZ" sz="2000" dirty="0"/>
              <a:t>z krysích chlupů nebo velbloudí srsti, psalo se na bambusové nebo dřevěné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proužky, později na hedvábí, hedvábný papír:  v čínštině „hedvábné odřezky“</a:t>
            </a:r>
          </a:p>
          <a:p>
            <a:endParaRPr lang="cs-CZ" sz="2000" b="1" dirty="0">
              <a:cs typeface="Times New Roman" panose="02020603050405020304" pitchFamily="18" charset="0"/>
            </a:endParaRPr>
          </a:p>
          <a:p>
            <a:r>
              <a:rPr lang="cs-CZ" sz="2000" b="1" dirty="0">
                <a:cs typeface="Times New Roman" panose="02020603050405020304" pitchFamily="18" charset="0"/>
              </a:rPr>
              <a:t>pero</a:t>
            </a:r>
            <a:r>
              <a:rPr lang="cs-CZ" sz="2000" dirty="0">
                <a:cs typeface="Times New Roman" panose="02020603050405020304" pitchFamily="18" charset="0"/>
              </a:rPr>
              <a:t>   –  třtinové pero znali staří Egypťané (šikmo uříznutá třtina)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cs typeface="Times New Roman" panose="02020603050405020304" pitchFamily="18" charset="0"/>
              </a:rPr>
              <a:t>               – od 4 stol. n. l.:   brkové pero (hlavně z husy)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cs-CZ" sz="2000" dirty="0"/>
          </a:p>
          <a:p>
            <a:r>
              <a:rPr lang="cs-CZ" sz="2000" b="1" i="0" u="none" strike="noStrike" baseline="0" dirty="0" err="1"/>
              <a:t>Stily</a:t>
            </a:r>
            <a:r>
              <a:rPr lang="cs-CZ" sz="2000" b="0" i="0" u="none" strike="noStrike" baseline="0" dirty="0"/>
              <a:t>  –  kovová psací rydla k psaní na povoskované plochy dřevěných tabulek</a:t>
            </a:r>
            <a:endParaRPr lang="cs-CZ" sz="2000" dirty="0">
              <a:cs typeface="Times New Roman" panose="02020603050405020304" pitchFamily="18" charset="0"/>
            </a:endParaRPr>
          </a:p>
          <a:p>
            <a:r>
              <a:rPr lang="cs-CZ" sz="2000" b="1" dirty="0">
                <a:cs typeface="Times New Roman" panose="02020603050405020304" pitchFamily="18" charset="0"/>
              </a:rPr>
              <a:t>1. a 2. stol. n. l. </a:t>
            </a:r>
            <a:r>
              <a:rPr lang="cs-CZ" sz="2000" dirty="0">
                <a:cs typeface="Times New Roman" panose="02020603050405020304" pitchFamily="18" charset="0"/>
              </a:rPr>
              <a:t> –  objeveny v Pompejích nebo v Sedmihradsku (sedmihradské – dácko-transylvánské) </a:t>
            </a:r>
          </a:p>
          <a:p>
            <a:pPr algn="l"/>
            <a:r>
              <a:rPr lang="cs-CZ" sz="2000" b="1" i="0" u="none" strike="noStrike" baseline="0" dirty="0"/>
              <a:t>10./11. stol.   </a:t>
            </a:r>
            <a:r>
              <a:rPr lang="cs-CZ" sz="2000" b="0" i="0" u="none" strike="noStrike" baseline="0" dirty="0"/>
              <a:t>–   Olomouc:  Pekařská ul., Tereziánská zbrojnice, Olomoucký hrad </a:t>
            </a:r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            –   12. stol: </a:t>
            </a:r>
            <a:r>
              <a:rPr lang="cs-CZ" sz="2000" dirty="0"/>
              <a:t>Klášterní Hradisko  –  </a:t>
            </a:r>
            <a:r>
              <a:rPr lang="cs-CZ" sz="2000" b="0" i="0" u="none" strike="noStrike" baseline="0" dirty="0"/>
              <a:t>klášterní škola </a:t>
            </a:r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            –   12./13. stol.:  Manětín</a:t>
            </a:r>
          </a:p>
          <a:p>
            <a:pPr marL="0" indent="0" algn="l">
              <a:buNone/>
            </a:pPr>
            <a:r>
              <a:rPr lang="cs-CZ" sz="2000" dirty="0"/>
              <a:t>                             </a:t>
            </a:r>
            <a:r>
              <a:rPr lang="cs-CZ" sz="2000" b="0" i="0" u="none" strike="noStrike" baseline="0" dirty="0"/>
              <a:t>–    13. stol.:  Olomouc – Křížkovského ul., kostel sv. Michala v Olomouci, Kroměříž –</a:t>
            </a:r>
            <a:r>
              <a:rPr lang="cs-CZ" sz="2000" b="0" i="0" u="none" strike="noStrike" baseline="0" dirty="0">
                <a:cs typeface="Times New Roman" panose="02020603050405020304" pitchFamily="18" charset="0"/>
              </a:rPr>
              <a:t> Vodní </a:t>
            </a:r>
            <a:endParaRPr lang="cs-CZ" sz="2000" dirty="0"/>
          </a:p>
          <a:p>
            <a:pPr marL="0" indent="0" algn="l">
              <a:buNone/>
            </a:pPr>
            <a:r>
              <a:rPr lang="cs-CZ" sz="2000" dirty="0"/>
              <a:t>                                                     Moravská Ostrava: kostel sv. Václava, fara, Masarykovo náměstí </a:t>
            </a:r>
          </a:p>
        </p:txBody>
      </p:sp>
    </p:spTree>
    <p:extLst>
      <p:ext uri="{BB962C8B-B14F-4D97-AF65-F5344CB8AC3E}">
        <p14:creationId xmlns:p14="http://schemas.microsoft.com/office/powerpoint/2010/main" val="469993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A84FD8-CBF8-240C-D9F6-431AFD08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Inkoust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1B9FB0-18B1-1C1F-A4BE-27105B34F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30023" cy="4351338"/>
          </a:xfrm>
        </p:spPr>
        <p:txBody>
          <a:bodyPr>
            <a:normAutofit/>
          </a:bodyPr>
          <a:lstStyle/>
          <a:p>
            <a:r>
              <a:rPr lang="cs-CZ" sz="2000" b="1" dirty="0"/>
              <a:t>Duběnkový </a:t>
            </a:r>
            <a:r>
              <a:rPr lang="cs-CZ" sz="2000" dirty="0"/>
              <a:t> –  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z extraktu z duběnky (útvar na listu dubu, vytvářený larvami žlabatek) </a:t>
            </a:r>
          </a:p>
          <a:p>
            <a:endParaRPr lang="cs-CZ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–  obsahuje tanin a kyselinu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gallovou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, vitriol, arabskou gumu a tekutiny</a:t>
            </a:r>
          </a:p>
          <a:p>
            <a:pPr marL="0" indent="0">
              <a:buNone/>
            </a:pP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(voda, víno, pivo, ocet) </a:t>
            </a:r>
          </a:p>
          <a:p>
            <a:pPr marL="0" indent="0">
              <a:buNone/>
            </a:pPr>
            <a:endParaRPr lang="cs-CZ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–  </a:t>
            </a:r>
            <a:r>
              <a:rPr lang="cs-CZ" sz="2000" dirty="0">
                <a:cs typeface="Times New Roman" panose="02020603050405020304" pitchFamily="18" charset="0"/>
              </a:rPr>
              <a:t>vznikne po reakci se železnatými solemi, které ale způsobují „rezavění</a:t>
            </a:r>
          </a:p>
          <a:p>
            <a:pPr marL="0" indent="0">
              <a:buNone/>
            </a:pPr>
            <a:r>
              <a:rPr lang="cs-CZ" sz="2000" dirty="0">
                <a:cs typeface="Times New Roman" panose="02020603050405020304" pitchFamily="18" charset="0"/>
              </a:rPr>
              <a:t>                             textu“, až jeho úplné „propadnutí“ (vyleptání papíru)</a:t>
            </a:r>
          </a:p>
          <a:p>
            <a:endParaRPr lang="cs-CZ" sz="2400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1359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ACA31A-E9B0-0DC9-3202-E1A10726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Paleografie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2B3278-8877-9EB6-6751-3C6B01864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2077"/>
            <a:ext cx="11353800" cy="6565186"/>
          </a:xfrm>
        </p:spPr>
        <p:txBody>
          <a:bodyPr>
            <a:normAutofit/>
          </a:bodyPr>
          <a:lstStyle/>
          <a:p>
            <a:r>
              <a:rPr lang="cs-CZ" sz="2000" b="1" dirty="0"/>
              <a:t>7. stol. př.n.l.   </a:t>
            </a:r>
            <a:r>
              <a:rPr lang="cs-CZ" sz="2000" dirty="0"/>
              <a:t>–   latinské písmo vzniklo z písma řeckého (přes Etrusky) </a:t>
            </a:r>
          </a:p>
          <a:p>
            <a:r>
              <a:rPr lang="cs-CZ" sz="2000" b="1" dirty="0"/>
              <a:t>7. – 4. stol. př.n.l.   </a:t>
            </a:r>
            <a:r>
              <a:rPr lang="cs-CZ" sz="2000" dirty="0"/>
              <a:t>–   archaická latinka:  jedno písmeno mělo více tvarů</a:t>
            </a:r>
          </a:p>
          <a:p>
            <a:r>
              <a:rPr lang="cs-CZ" sz="2000" dirty="0"/>
              <a:t> </a:t>
            </a:r>
            <a:r>
              <a:rPr lang="cs-CZ" sz="2000" b="1" dirty="0"/>
              <a:t>2/3. stol. př.n.l.</a:t>
            </a:r>
            <a:r>
              <a:rPr lang="cs-CZ" sz="2000" dirty="0"/>
              <a:t>  –   stabilizované písmo:   psací:     skriptura </a:t>
            </a:r>
            <a:r>
              <a:rPr lang="cs-CZ" sz="2000" dirty="0" err="1"/>
              <a:t>qadrata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skriptura  </a:t>
            </a:r>
            <a:r>
              <a:rPr lang="cs-CZ" sz="2000" dirty="0" err="1"/>
              <a:t>actuaria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knižní:    kapitála </a:t>
            </a:r>
            <a:r>
              <a:rPr lang="cs-CZ" sz="2000" dirty="0" err="1"/>
              <a:t>qvadraa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kapitála </a:t>
            </a:r>
            <a:r>
              <a:rPr lang="cs-CZ" sz="2000" dirty="0" err="1"/>
              <a:t>rustica</a:t>
            </a:r>
            <a:endParaRPr lang="cs-CZ" sz="2000" dirty="0"/>
          </a:p>
          <a:p>
            <a:r>
              <a:rPr lang="cs-CZ" sz="2000" dirty="0"/>
              <a:t>1</a:t>
            </a:r>
            <a:r>
              <a:rPr lang="cs-CZ" sz="2000" b="1" dirty="0"/>
              <a:t>. stol. př. n. l. </a:t>
            </a:r>
            <a:r>
              <a:rPr lang="cs-CZ" sz="2000" dirty="0"/>
              <a:t> –  starší římská kurzíva (majuskulní)</a:t>
            </a:r>
          </a:p>
          <a:p>
            <a:r>
              <a:rPr lang="cs-CZ" sz="2000" dirty="0"/>
              <a:t>3</a:t>
            </a:r>
            <a:r>
              <a:rPr lang="cs-CZ" sz="2000" b="1" dirty="0"/>
              <a:t>. stol. </a:t>
            </a:r>
            <a:r>
              <a:rPr lang="cs-CZ" sz="2000" dirty="0"/>
              <a:t> –  mladší římská kurzíva (minuskulní)</a:t>
            </a:r>
          </a:p>
          <a:p>
            <a:r>
              <a:rPr lang="cs-CZ" sz="2000" b="1" dirty="0"/>
              <a:t>3. – 8. stol.</a:t>
            </a:r>
            <a:r>
              <a:rPr lang="cs-CZ" sz="2000" dirty="0"/>
              <a:t>  –   unciála (majuskulní) přešla v </a:t>
            </a:r>
            <a:r>
              <a:rPr lang="cs-CZ" sz="2000" dirty="0" err="1"/>
              <a:t>polounciálu</a:t>
            </a:r>
            <a:r>
              <a:rPr lang="cs-CZ" sz="2000" dirty="0"/>
              <a:t> (majuskulní i minuskulní) </a:t>
            </a:r>
          </a:p>
          <a:p>
            <a:r>
              <a:rPr lang="cs-CZ" sz="2000" b="1" dirty="0"/>
              <a:t>6. – 12. stol.  </a:t>
            </a:r>
            <a:r>
              <a:rPr lang="cs-CZ" sz="2000" dirty="0"/>
              <a:t>–   národní písma:  po stěhování národů, vliv christianizace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–   kontinentální písma:  navazovala na mladší římskou kurzívu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–   insulární  písma:  navazovala na unciálu a </a:t>
            </a:r>
            <a:r>
              <a:rPr lang="cs-CZ" sz="2000" dirty="0" err="1"/>
              <a:t>polounciálu</a:t>
            </a:r>
            <a:r>
              <a:rPr lang="cs-CZ" sz="2000" dirty="0"/>
              <a:t>  </a:t>
            </a:r>
          </a:p>
          <a:p>
            <a:r>
              <a:rPr lang="cs-CZ" sz="2000" b="1" dirty="0"/>
              <a:t>8. stol.  </a:t>
            </a:r>
            <a:r>
              <a:rPr lang="cs-CZ" sz="2000" dirty="0"/>
              <a:t>–  Franská říše:  sjednocení v </a:t>
            </a:r>
            <a:r>
              <a:rPr lang="cs-CZ" sz="2000" b="1" dirty="0"/>
              <a:t>karolinské minuskula</a:t>
            </a:r>
          </a:p>
          <a:p>
            <a:pPr marL="0" indent="0">
              <a:buNone/>
            </a:pPr>
            <a:r>
              <a:rPr lang="cs-CZ" sz="2000" b="1" dirty="0"/>
              <a:t>                                                                       diplomatická minuskula</a:t>
            </a:r>
            <a:r>
              <a:rPr lang="cs-CZ" sz="2000" dirty="0"/>
              <a:t>: izolovaná </a:t>
            </a:r>
            <a:r>
              <a:rPr lang="cs-CZ" sz="2000" dirty="0" err="1"/>
              <a:t>písmena,omezení</a:t>
            </a:r>
            <a:r>
              <a:rPr lang="cs-CZ" sz="2000" dirty="0"/>
              <a:t> zkratek</a:t>
            </a:r>
          </a:p>
          <a:p>
            <a:endParaRPr lang="cs-CZ" sz="2600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9974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5" descr="list-42_kar_minusk.jpg">
            <a:extLst>
              <a:ext uri="{FF2B5EF4-FFF2-40B4-BE49-F238E27FC236}">
                <a16:creationId xmlns:a16="http://schemas.microsoft.com/office/drawing/2014/main" id="{1BA1B05A-0F00-999C-204A-852D37DE05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7380" y="542162"/>
            <a:ext cx="6878573" cy="3801317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22D0C58-D485-AD2E-9995-D5FB4FB26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41" y="4609797"/>
            <a:ext cx="11852476" cy="2392041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Karolínská minuskula (</a:t>
            </a:r>
            <a:r>
              <a:rPr lang="cs-CZ" sz="2800" b="1" dirty="0" err="1">
                <a:solidFill>
                  <a:srgbClr val="FF0000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karolína</a:t>
            </a:r>
            <a:r>
              <a:rPr lang="cs-CZ" sz="2800" b="1" dirty="0">
                <a:solidFill>
                  <a:srgbClr val="FF0000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): </a:t>
            </a:r>
          </a:p>
          <a:p>
            <a:pPr marL="0" indent="0">
              <a:buNone/>
            </a:pPr>
            <a:r>
              <a:rPr lang="cs-CZ" b="1" dirty="0">
                <a:cs typeface="Times New Roman" panose="02020603050405020304" pitchFamily="18" charset="0"/>
              </a:rPr>
              <a:t>   </a:t>
            </a:r>
            <a:r>
              <a:rPr lang="cs-CZ" sz="2000" dirty="0">
                <a:cs typeface="Times New Roman" panose="02020603050405020304" pitchFamily="18" charset="0"/>
              </a:rPr>
              <a:t>–  </a:t>
            </a:r>
            <a:r>
              <a:rPr lang="cs-CZ" sz="2000" dirty="0">
                <a:ea typeface="Calibri" panose="020F0502020204030204" pitchFamily="34" charset="0"/>
                <a:cs typeface="Calibri" panose="020F0502020204030204" pitchFamily="34" charset="0"/>
              </a:rPr>
              <a:t>největší uplatnění na dvoře Karla Velkého v rámci tzv. karolinské renesance </a:t>
            </a:r>
          </a:p>
          <a:p>
            <a:pPr marL="0" indent="0">
              <a:buNone/>
            </a:pPr>
            <a:r>
              <a:rPr lang="cs-CZ" sz="2000" dirty="0">
                <a:ea typeface="Calibri" panose="020F0502020204030204" pitchFamily="34" charset="0"/>
                <a:cs typeface="Calibri" panose="020F0502020204030204" pitchFamily="34" charset="0"/>
              </a:rPr>
              <a:t>    –  rychlé rozšíření kvůli stírání rozdílu mezi písmem knižním a běžně užívaným </a:t>
            </a:r>
          </a:p>
          <a:p>
            <a:pPr marL="0" indent="0">
              <a:buNone/>
            </a:pPr>
            <a:r>
              <a:rPr lang="cs-CZ" sz="2000" dirty="0">
                <a:ea typeface="Calibri" panose="020F0502020204030204" pitchFamily="34" charset="0"/>
                <a:cs typeface="Calibri" panose="020F0502020204030204" pitchFamily="34" charset="0"/>
              </a:rPr>
              <a:t>    –  produkce různých církevních skriptorií (klášterních </a:t>
            </a:r>
            <a:r>
              <a:rPr lang="cs-CZ" sz="2000" dirty="0" err="1">
                <a:ea typeface="Calibri" panose="020F0502020204030204" pitchFamily="34" charset="0"/>
                <a:cs typeface="Calibri" panose="020F0502020204030204" pitchFamily="34" charset="0"/>
              </a:rPr>
              <a:t>mebo</a:t>
            </a:r>
            <a:r>
              <a:rPr lang="cs-CZ" sz="2000" dirty="0">
                <a:ea typeface="Calibri" panose="020F0502020204030204" pitchFamily="34" charset="0"/>
                <a:cs typeface="Calibri" panose="020F0502020204030204" pitchFamily="34" charset="0"/>
              </a:rPr>
              <a:t> kapitulních)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6024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ist-42_dipl_minusk.jpg">
            <a:extLst>
              <a:ext uri="{FF2B5EF4-FFF2-40B4-BE49-F238E27FC236}">
                <a16:creationId xmlns:a16="http://schemas.microsoft.com/office/drawing/2014/main" id="{B5CE9900-3C83-1564-7122-35441546149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1511" y="1618081"/>
            <a:ext cx="10800925" cy="431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26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ist-42_goticka_ kurziva.jpg">
            <a:extLst>
              <a:ext uri="{FF2B5EF4-FFF2-40B4-BE49-F238E27FC236}">
                <a16:creationId xmlns:a16="http://schemas.microsoft.com/office/drawing/2014/main" id="{B8C7F394-37AC-6883-5440-48958655B43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245" y="-151817"/>
            <a:ext cx="10980799" cy="4251061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F5D10AB-B804-6B3E-7AD2-4F2EB1252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653" y="4282633"/>
            <a:ext cx="11182391" cy="2449391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+mj-lt"/>
              </a:rPr>
              <a:t>Gotická kurzíva:</a:t>
            </a:r>
          </a:p>
          <a:p>
            <a:pPr marL="0" indent="0">
              <a:buNone/>
            </a:pPr>
            <a:r>
              <a:rPr lang="cs-CZ" dirty="0"/>
              <a:t>    </a:t>
            </a:r>
            <a:r>
              <a:rPr lang="cs-CZ" sz="2000" dirty="0"/>
              <a:t>–  vzniká ve Francii:  </a:t>
            </a:r>
            <a:r>
              <a:rPr lang="cs-CZ" sz="2000" dirty="0">
                <a:cs typeface="Times New Roman" panose="02020603050405020304" pitchFamily="18" charset="0"/>
              </a:rPr>
              <a:t>štíhlé, ostré a hranaté (seříznutí pera)</a:t>
            </a:r>
          </a:p>
          <a:p>
            <a:pPr marL="0" indent="0">
              <a:buNone/>
            </a:pPr>
            <a:r>
              <a:rPr lang="cs-CZ" sz="2000" dirty="0">
                <a:cs typeface="Times New Roman" panose="02020603050405020304" pitchFamily="18" charset="0"/>
              </a:rPr>
              <a:t>     –  změna uměleckého cítění (v severní Francii gotika) </a:t>
            </a:r>
          </a:p>
          <a:p>
            <a:pPr marL="0" indent="0">
              <a:buNone/>
            </a:pPr>
            <a:r>
              <a:rPr lang="cs-CZ" sz="2000" dirty="0">
                <a:cs typeface="Times New Roman" panose="02020603050405020304" pitchFamily="18" charset="0"/>
              </a:rPr>
              <a:t>     –  </a:t>
            </a:r>
            <a:r>
              <a:rPr lang="cs-CZ" sz="2000" b="1" dirty="0">
                <a:cs typeface="Times New Roman" panose="02020603050405020304" pitchFamily="18" charset="0"/>
              </a:rPr>
              <a:t>kurzívní</a:t>
            </a:r>
            <a:r>
              <a:rPr lang="cs-CZ" sz="2000" dirty="0">
                <a:cs typeface="Times New Roman" panose="02020603050405020304" pitchFamily="18" charset="0"/>
              </a:rPr>
              <a:t> (</a:t>
            </a:r>
            <a:r>
              <a:rPr lang="cs-CZ" sz="2000" dirty="0" err="1">
                <a:cs typeface="Times New Roman" panose="02020603050405020304" pitchFamily="18" charset="0"/>
              </a:rPr>
              <a:t>gotica</a:t>
            </a:r>
            <a:r>
              <a:rPr lang="cs-CZ" sz="2000" dirty="0"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cs typeface="Times New Roman" panose="02020603050405020304" pitchFamily="18" charset="0"/>
              </a:rPr>
              <a:t>cursiva</a:t>
            </a:r>
            <a:r>
              <a:rPr lang="cs-CZ" sz="2000" dirty="0">
                <a:cs typeface="Times New Roman" panose="02020603050405020304" pitchFamily="18" charset="0"/>
              </a:rPr>
              <a:t>) užívala se k rychlejšímu psaní nejdříve v textech</a:t>
            </a:r>
          </a:p>
          <a:p>
            <a:pPr marL="0" indent="0">
              <a:buNone/>
            </a:pPr>
            <a:r>
              <a:rPr lang="cs-CZ" sz="2000" dirty="0">
                <a:cs typeface="Times New Roman" panose="02020603050405020304" pitchFamily="18" charset="0"/>
              </a:rPr>
              <a:t>         diplomatických (koncepty, </a:t>
            </a:r>
            <a:r>
              <a:rPr lang="cs-CZ" sz="2000" dirty="0" err="1">
                <a:cs typeface="Times New Roman" panose="02020603050405020304" pitchFamily="18" charset="0"/>
              </a:rPr>
              <a:t>registra</a:t>
            </a:r>
            <a:r>
              <a:rPr lang="cs-CZ" sz="2000" dirty="0">
                <a:cs typeface="Times New Roman" panose="02020603050405020304" pitchFamily="18" charset="0"/>
              </a:rPr>
              <a:t> aj.), později v literárních kodexech</a:t>
            </a:r>
          </a:p>
          <a:p>
            <a:pPr marL="0" indent="0">
              <a:buNone/>
            </a:pP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2516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ist-42_gotic_textura.jpg">
            <a:extLst>
              <a:ext uri="{FF2B5EF4-FFF2-40B4-BE49-F238E27FC236}">
                <a16:creationId xmlns:a16="http://schemas.microsoft.com/office/drawing/2014/main" id="{DDC7D106-C6B4-43FD-B3BA-3296F2AB93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6072" y="1357181"/>
            <a:ext cx="10599856" cy="356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47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ist-42_tiskova rotunda.jpg">
            <a:extLst>
              <a:ext uri="{FF2B5EF4-FFF2-40B4-BE49-F238E27FC236}">
                <a16:creationId xmlns:a16="http://schemas.microsoft.com/office/drawing/2014/main" id="{44C59EDC-3DCB-1A30-3CD4-11547AD8865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878" y="286116"/>
            <a:ext cx="11432243" cy="436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ist-42_ceska_bastarda.jpg">
            <a:extLst>
              <a:ext uri="{FF2B5EF4-FFF2-40B4-BE49-F238E27FC236}">
                <a16:creationId xmlns:a16="http://schemas.microsoft.com/office/drawing/2014/main" id="{7B822E2E-37C2-98C6-3164-ADAE260F1B6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5211" y="1125767"/>
            <a:ext cx="10981577" cy="329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34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ABFA5E-9FBA-4E7A-8725-152616676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80" y="97996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</a:t>
            </a:r>
            <a:r>
              <a:rPr lang="cs-CZ" b="1" dirty="0">
                <a:solidFill>
                  <a:srgbClr val="FF0000"/>
                </a:solidFill>
              </a:rPr>
              <a:t>Diplomatika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4940E8-E442-887D-ACB7-D71EB149C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2" y="1423558"/>
            <a:ext cx="11803055" cy="5336445"/>
          </a:xfrm>
        </p:spPr>
        <p:txBody>
          <a:bodyPr>
            <a:normAutofit/>
          </a:bodyPr>
          <a:lstStyle/>
          <a:p>
            <a:r>
              <a:rPr lang="cs-CZ" sz="2000" b="1" dirty="0"/>
              <a:t>Předmět</a:t>
            </a:r>
            <a:r>
              <a:rPr lang="cs-CZ" sz="2000" dirty="0"/>
              <a:t>  –   zabývá se úředními písemnostmi:  úpravou, vnitřní strukturou textu, místem a okolnostmi vzniku</a:t>
            </a:r>
            <a:endParaRPr lang="cs-CZ" dirty="0"/>
          </a:p>
          <a:p>
            <a:r>
              <a:rPr lang="cs-CZ" sz="2000" b="1" dirty="0">
                <a:effectLst/>
              </a:rPr>
              <a:t>Dělení písemností  </a:t>
            </a:r>
            <a:r>
              <a:rPr lang="cs-CZ" sz="2000" dirty="0">
                <a:effectLst/>
              </a:rPr>
              <a:t>–   dle „právní síly“ písemností:</a:t>
            </a:r>
          </a:p>
          <a:p>
            <a:pPr marL="0" indent="0">
              <a:buNone/>
            </a:pPr>
            <a:br>
              <a:rPr lang="cs-CZ" sz="2000" dirty="0"/>
            </a:br>
            <a:r>
              <a:rPr lang="cs-CZ" sz="2000" dirty="0"/>
              <a:t>    </a:t>
            </a:r>
            <a:r>
              <a:rPr lang="cs-CZ" sz="2000" b="1" dirty="0">
                <a:effectLst/>
              </a:rPr>
              <a:t>1. Listiny:</a:t>
            </a:r>
            <a:r>
              <a:rPr lang="cs-CZ" sz="2000" dirty="0">
                <a:effectLst/>
              </a:rPr>
              <a:t> vydávají svědectví o počinu právní povahy </a:t>
            </a:r>
          </a:p>
          <a:p>
            <a:pPr marL="0" indent="0">
              <a:buNone/>
            </a:pPr>
            <a:r>
              <a:rPr lang="cs-CZ" sz="2000" dirty="0"/>
              <a:t>                       </a:t>
            </a:r>
            <a:r>
              <a:rPr lang="cs-CZ" sz="2000" dirty="0">
                <a:effectLst/>
              </a:rPr>
              <a:t>–  </a:t>
            </a:r>
            <a:r>
              <a:rPr lang="cs-CZ" sz="2000" dirty="0"/>
              <a:t>je písemnost sestavená podle dobových pravidel a forem </a:t>
            </a:r>
          </a:p>
          <a:p>
            <a:pPr marL="0" indent="0">
              <a:buNone/>
            </a:pPr>
            <a:r>
              <a:rPr lang="cs-CZ" sz="2000" dirty="0"/>
              <a:t>                       –  podává svědectví o právním počinu </a:t>
            </a:r>
          </a:p>
          <a:p>
            <a:pPr marL="0" indent="0">
              <a:buNone/>
            </a:pPr>
            <a:r>
              <a:rPr lang="cs-CZ" sz="2000" dirty="0"/>
              <a:t>                       –  termín „listina“ byl uměle vytvořen F. Palackým (dříve „list“)</a:t>
            </a:r>
            <a:r>
              <a:rPr lang="cs-CZ" sz="2000" dirty="0">
                <a:effectLst/>
              </a:rPr>
              <a:t> </a:t>
            </a:r>
          </a:p>
          <a:p>
            <a:pPr marL="0" indent="0">
              <a:buNone/>
            </a:pPr>
            <a:br>
              <a:rPr lang="cs-CZ" sz="2000" dirty="0"/>
            </a:br>
            <a:r>
              <a:rPr lang="cs-CZ" sz="2000" dirty="0"/>
              <a:t>    </a:t>
            </a:r>
            <a:r>
              <a:rPr lang="cs-CZ" sz="2000" b="1" dirty="0">
                <a:effectLst/>
              </a:rPr>
              <a:t>2. Akty:  </a:t>
            </a:r>
            <a:r>
              <a:rPr lang="cs-CZ" sz="2000" dirty="0">
                <a:effectLst/>
              </a:rPr>
              <a:t>podpůrný materiál, vzniklý např. v souvislosti s akty bez samostatné právní váhy </a:t>
            </a:r>
          </a:p>
          <a:p>
            <a:pPr marL="0" indent="0">
              <a:buNone/>
            </a:pPr>
            <a:r>
              <a:rPr lang="cs-CZ" sz="2000" dirty="0"/>
              <a:t>                    </a:t>
            </a:r>
            <a:r>
              <a:rPr lang="cs-CZ" sz="2000" dirty="0">
                <a:effectLst/>
              </a:rPr>
              <a:t>–  doloženy od 12. století 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    –  </a:t>
            </a:r>
            <a:r>
              <a:rPr lang="cs-CZ" sz="2000" dirty="0"/>
              <a:t>neověřené písemné svědectví bez právní platnosti  (zápis pro paměť) </a:t>
            </a:r>
          </a:p>
          <a:p>
            <a:pPr marL="0" indent="0">
              <a:buNone/>
            </a:pPr>
            <a:r>
              <a:rPr lang="cs-CZ" sz="2000" dirty="0"/>
              <a:t>                    –  zpravidla stojí na počátku vývoje písemného právního pořizování (předcházejí používání listin) </a:t>
            </a:r>
          </a:p>
        </p:txBody>
      </p:sp>
    </p:spTree>
    <p:extLst>
      <p:ext uri="{BB962C8B-B14F-4D97-AF65-F5344CB8AC3E}">
        <p14:creationId xmlns:p14="http://schemas.microsoft.com/office/powerpoint/2010/main" val="3983828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A0EB58-4FEC-6756-1D78-04368F73F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579"/>
            <a:ext cx="7658528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     </a:t>
            </a:r>
            <a:r>
              <a:rPr lang="cs-CZ" b="1" dirty="0">
                <a:solidFill>
                  <a:srgbClr val="FF0000"/>
                </a:solidFill>
              </a:rPr>
              <a:t>Pomocné vědy historické 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                 </a:t>
            </a:r>
            <a:r>
              <a:rPr lang="cs-CZ" sz="2700" b="1" dirty="0">
                <a:solidFill>
                  <a:srgbClr val="FF0000"/>
                </a:solidFill>
              </a:rPr>
              <a:t>předmět studia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dirty="0"/>
              <a:t>                          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4CC5A7-1923-77F1-C9DC-678CB9E52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9334"/>
            <a:ext cx="10515600" cy="575866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cs-CZ" dirty="0">
              <a:effectLst/>
            </a:endParaRPr>
          </a:p>
          <a:p>
            <a:r>
              <a:rPr lang="cs-CZ" b="1" dirty="0">
                <a:solidFill>
                  <a:srgbClr val="FF0000"/>
                </a:solidFill>
                <a:effectLst/>
              </a:rPr>
              <a:t>Chronologie</a:t>
            </a:r>
            <a:r>
              <a:rPr lang="cs-CZ" dirty="0">
                <a:solidFill>
                  <a:srgbClr val="FF0000"/>
                </a:solidFill>
                <a:effectLst/>
              </a:rPr>
              <a:t>  –  čas </a:t>
            </a:r>
          </a:p>
          <a:p>
            <a:r>
              <a:rPr lang="cs-CZ" b="1" dirty="0">
                <a:effectLst/>
              </a:rPr>
              <a:t>Genealogie</a:t>
            </a:r>
            <a:r>
              <a:rPr lang="cs-CZ" dirty="0">
                <a:effectLst/>
              </a:rPr>
              <a:t>  –  rodové vztahy </a:t>
            </a:r>
          </a:p>
          <a:p>
            <a:r>
              <a:rPr lang="cs-CZ" b="1" dirty="0">
                <a:effectLst/>
              </a:rPr>
              <a:t>Heraldika</a:t>
            </a:r>
            <a:r>
              <a:rPr lang="cs-CZ" dirty="0">
                <a:effectLst/>
              </a:rPr>
              <a:t>  –  erby a znaky </a:t>
            </a:r>
          </a:p>
          <a:p>
            <a:r>
              <a:rPr lang="cs-CZ" b="1" dirty="0">
                <a:effectLst/>
              </a:rPr>
              <a:t>Sfragistika</a:t>
            </a:r>
            <a:r>
              <a:rPr lang="cs-CZ" dirty="0">
                <a:effectLst/>
              </a:rPr>
              <a:t>  –  pečetě </a:t>
            </a:r>
          </a:p>
          <a:p>
            <a:r>
              <a:rPr lang="cs-CZ" b="1" dirty="0">
                <a:effectLst/>
              </a:rPr>
              <a:t>Numismatika</a:t>
            </a:r>
            <a:r>
              <a:rPr lang="cs-CZ" dirty="0">
                <a:effectLst/>
              </a:rPr>
              <a:t> –   mince a platidla </a:t>
            </a:r>
          </a:p>
          <a:p>
            <a:r>
              <a:rPr lang="cs-CZ" b="1" dirty="0">
                <a:solidFill>
                  <a:srgbClr val="FF0000"/>
                </a:solidFill>
                <a:effectLst/>
              </a:rPr>
              <a:t>Kodikologie</a:t>
            </a:r>
            <a:r>
              <a:rPr lang="cs-CZ" dirty="0">
                <a:solidFill>
                  <a:srgbClr val="FF0000"/>
                </a:solidFill>
                <a:effectLst/>
              </a:rPr>
              <a:t>  –  knihy, rukopisy </a:t>
            </a:r>
          </a:p>
          <a:p>
            <a:r>
              <a:rPr lang="cs-CZ" b="1" dirty="0">
                <a:effectLst/>
              </a:rPr>
              <a:t>Metrologie</a:t>
            </a:r>
            <a:r>
              <a:rPr lang="cs-CZ" dirty="0">
                <a:effectLst/>
              </a:rPr>
              <a:t>  –  míry a váhy </a:t>
            </a:r>
          </a:p>
          <a:p>
            <a:r>
              <a:rPr lang="cs-CZ" b="1" dirty="0">
                <a:solidFill>
                  <a:srgbClr val="FF0000"/>
                </a:solidFill>
                <a:effectLst/>
              </a:rPr>
              <a:t>Paleografie</a:t>
            </a:r>
            <a:r>
              <a:rPr lang="cs-CZ" dirty="0">
                <a:solidFill>
                  <a:srgbClr val="FF0000"/>
                </a:solidFill>
                <a:effectLst/>
              </a:rPr>
              <a:t>  –  písmo </a:t>
            </a:r>
          </a:p>
          <a:p>
            <a:r>
              <a:rPr lang="cs-CZ" b="1" dirty="0">
                <a:solidFill>
                  <a:srgbClr val="FF0000"/>
                </a:solidFill>
                <a:effectLst/>
              </a:rPr>
              <a:t>Diplomatika</a:t>
            </a:r>
            <a:r>
              <a:rPr lang="cs-CZ" dirty="0">
                <a:solidFill>
                  <a:srgbClr val="FF0000"/>
                </a:solidFill>
                <a:effectLst/>
              </a:rPr>
              <a:t>  –  listiny a písemnosti </a:t>
            </a:r>
          </a:p>
          <a:p>
            <a:r>
              <a:rPr lang="cs-CZ" b="1" dirty="0">
                <a:effectLst/>
              </a:rPr>
              <a:t>Demografie</a:t>
            </a:r>
            <a:r>
              <a:rPr lang="cs-CZ" dirty="0">
                <a:effectLst/>
              </a:rPr>
              <a:t>  –  obyvatelstvo </a:t>
            </a:r>
          </a:p>
          <a:p>
            <a:r>
              <a:rPr lang="cs-CZ" b="1" dirty="0">
                <a:solidFill>
                  <a:srgbClr val="FF0000"/>
                </a:solidFill>
                <a:effectLst/>
              </a:rPr>
              <a:t>Epigrafika</a:t>
            </a:r>
            <a:r>
              <a:rPr lang="cs-CZ" dirty="0">
                <a:solidFill>
                  <a:srgbClr val="FF0000"/>
                </a:solidFill>
                <a:effectLst/>
              </a:rPr>
              <a:t>  –  nápisy na kamenech či kovech </a:t>
            </a:r>
          </a:p>
          <a:p>
            <a:r>
              <a:rPr lang="cs-CZ" b="1" dirty="0" err="1">
                <a:effectLst/>
              </a:rPr>
              <a:t>Faleristika</a:t>
            </a:r>
            <a:r>
              <a:rPr lang="cs-CZ" b="1" dirty="0">
                <a:effectLst/>
              </a:rPr>
              <a:t> </a:t>
            </a:r>
            <a:r>
              <a:rPr lang="cs-CZ" dirty="0">
                <a:effectLst/>
              </a:rPr>
              <a:t> –  řády a vyznamenání </a:t>
            </a:r>
          </a:p>
          <a:p>
            <a:r>
              <a:rPr lang="cs-CZ" b="1" dirty="0" err="1">
                <a:effectLst/>
              </a:rPr>
              <a:t>Filigranologie</a:t>
            </a:r>
            <a:r>
              <a:rPr lang="cs-CZ" dirty="0">
                <a:effectLst/>
              </a:rPr>
              <a:t>  –  papír </a:t>
            </a:r>
          </a:p>
          <a:p>
            <a:r>
              <a:rPr lang="cs-CZ" b="1" dirty="0">
                <a:effectLst/>
              </a:rPr>
              <a:t>Statistika  </a:t>
            </a:r>
            <a:r>
              <a:rPr lang="cs-CZ" dirty="0">
                <a:effectLst/>
              </a:rPr>
              <a:t>–  společenské jevy </a:t>
            </a:r>
          </a:p>
          <a:p>
            <a:r>
              <a:rPr lang="cs-CZ" b="1" dirty="0">
                <a:effectLst/>
              </a:rPr>
              <a:t>Vexilologie</a:t>
            </a:r>
            <a:r>
              <a:rPr lang="cs-CZ" dirty="0">
                <a:effectLst/>
              </a:rPr>
              <a:t>  –  vlajky a prapory</a:t>
            </a:r>
          </a:p>
          <a:p>
            <a:endParaRPr lang="cs-CZ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FE6A8403-80E8-17F2-17F3-ED85284094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837801"/>
              </p:ext>
            </p:extLst>
          </p:nvPr>
        </p:nvGraphicFramePr>
        <p:xfrm>
          <a:off x="92075" y="92075"/>
          <a:ext cx="706438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Objekt prostředí balíčkovače" showAsIcon="1" r:id="rId3" imgW="706680" imgH="481320" progId="Package">
                  <p:embed/>
                </p:oleObj>
              </mc:Choice>
              <mc:Fallback>
                <p:oleObj name="Objekt prostředí balíčkovače" showAsIcon="1" r:id="rId3" imgW="706680" imgH="4813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706438" cy="48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1A4FF81F-0DB6-E338-A320-9C2BD655A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217" y="2541"/>
            <a:ext cx="4632789" cy="685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85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B3115C5F-6BA9-27E9-F1B2-9E531E410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488" y="635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Prameny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15D185-48D4-EDB1-3C62-382CE3910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283" y="1295400"/>
            <a:ext cx="9364717" cy="52578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Historické</a:t>
            </a:r>
            <a:r>
              <a:rPr lang="cs-CZ" sz="2000" b="1" dirty="0"/>
              <a:t> </a:t>
            </a:r>
            <a:r>
              <a:rPr lang="cs-CZ" sz="2000" dirty="0"/>
              <a:t>–</a:t>
            </a:r>
            <a:r>
              <a:rPr lang="cs-CZ" sz="2000" b="1" dirty="0"/>
              <a:t> </a:t>
            </a:r>
            <a:r>
              <a:rPr lang="cs-CZ" sz="2000" dirty="0"/>
              <a:t>primární zdroje informací v historickém bádání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– pozůstatky lidské činnosti, které podávají relevantní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informaci o lidské minulosti: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1)  </a:t>
            </a:r>
            <a:r>
              <a:rPr lang="cs-CZ" sz="2000" b="1" dirty="0"/>
              <a:t>ústní </a:t>
            </a:r>
            <a:r>
              <a:rPr lang="cs-CZ" sz="2000" dirty="0"/>
              <a:t>– orální sdělení, pověsti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2)  </a:t>
            </a:r>
            <a:r>
              <a:rPr lang="cs-CZ" sz="2000" b="1" dirty="0"/>
              <a:t>písemné</a:t>
            </a:r>
            <a:r>
              <a:rPr lang="cs-CZ" sz="2000" dirty="0"/>
              <a:t> – dokumenty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3)  </a:t>
            </a:r>
            <a:r>
              <a:rPr lang="cs-CZ" sz="2000" b="1" dirty="0"/>
              <a:t>obrazové</a:t>
            </a:r>
            <a:r>
              <a:rPr lang="cs-CZ" sz="2000" dirty="0"/>
              <a:t> – mapy, videozáznamy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4)  </a:t>
            </a:r>
            <a:r>
              <a:rPr lang="cs-CZ" sz="2000" b="1" dirty="0"/>
              <a:t>hmotné</a:t>
            </a:r>
            <a:r>
              <a:rPr lang="cs-CZ" sz="2000" dirty="0"/>
              <a:t> – archeologické nálezy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</a:t>
            </a:r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Práce s prameny </a:t>
            </a:r>
            <a:r>
              <a:rPr lang="cs-CZ" sz="2000" dirty="0"/>
              <a:t>– </a:t>
            </a:r>
            <a:r>
              <a:rPr lang="cs-CZ" sz="2000" b="1" dirty="0"/>
              <a:t>vyhledávání:  </a:t>
            </a:r>
            <a:r>
              <a:rPr lang="cs-CZ" sz="2000" dirty="0"/>
              <a:t>terénní výzkum, rešerše pramenů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– </a:t>
            </a:r>
            <a:r>
              <a:rPr lang="cs-CZ" sz="2000" b="1" dirty="0"/>
              <a:t>analýza:  </a:t>
            </a:r>
            <a:r>
              <a:rPr lang="cs-CZ" sz="2000" dirty="0"/>
              <a:t>kritický rozbor a zhodnocení důležitosti,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relevance, hodnověrnosti, srovnávání s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dalšími fakty (komparace)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– i</a:t>
            </a:r>
            <a:r>
              <a:rPr lang="cs-CZ" sz="2000" b="1" dirty="0"/>
              <a:t>nterpretace:</a:t>
            </a:r>
            <a:r>
              <a:rPr lang="cs-CZ" sz="2000" dirty="0"/>
              <a:t> výklad a zpracování zjištěných          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poznatků v širších souvislostech.</a:t>
            </a:r>
          </a:p>
          <a:p>
            <a:pPr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2A498276-31E4-DE86-06D0-40AD17697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550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Písemné prameny</a:t>
            </a:r>
            <a:endParaRPr lang="cs-CZ" alt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687F3D6-D804-DF3C-3668-366818511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643" y="1149350"/>
            <a:ext cx="11229653" cy="57086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dirty="0"/>
              <a:t>Všechny psané či tištěné texty, které se podle tradičního třídění dělí na:  </a:t>
            </a:r>
          </a:p>
          <a:p>
            <a:pPr marL="0" indent="0">
              <a:buNone/>
              <a:defRPr/>
            </a:pPr>
            <a:r>
              <a:rPr lang="cs-CZ" sz="1800" b="1" dirty="0"/>
              <a:t>      a)  prameny úřední </a:t>
            </a:r>
            <a:r>
              <a:rPr lang="cs-CZ" sz="1800" dirty="0"/>
              <a:t>(diplomatické) provenience</a:t>
            </a:r>
          </a:p>
          <a:p>
            <a:pPr marL="0" indent="0">
              <a:buNone/>
              <a:defRPr/>
            </a:pPr>
            <a:r>
              <a:rPr lang="cs-CZ" sz="1800" b="1" dirty="0"/>
              <a:t>      b)  prameny soukromé povahy </a:t>
            </a:r>
          </a:p>
          <a:p>
            <a:pPr marL="0" indent="0">
              <a:buNone/>
              <a:defRPr/>
            </a:pPr>
            <a:r>
              <a:rPr lang="cs-CZ" sz="1800" b="1" dirty="0"/>
              <a:t>      c)  prameny vyprávěcí </a:t>
            </a:r>
            <a:r>
              <a:rPr lang="cs-CZ" sz="1800" dirty="0"/>
              <a:t>(narativní, též literární)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buFontTx/>
              <a:buAutoNum type="alphaLcParenR"/>
              <a:defRPr/>
            </a:pPr>
            <a:r>
              <a:rPr lang="cs-CZ" sz="1800" b="1" dirty="0">
                <a:solidFill>
                  <a:srgbClr val="FF0000"/>
                </a:solidFill>
              </a:rPr>
              <a:t>Prameny úřední (diplomatické) provenience </a:t>
            </a:r>
            <a:r>
              <a:rPr lang="cs-CZ" sz="1800" dirty="0"/>
              <a:t>– vznikly činností úřadů</a:t>
            </a:r>
          </a:p>
          <a:p>
            <a:pPr marL="0" indent="0">
              <a:buNone/>
              <a:defRPr/>
            </a:pPr>
            <a:r>
              <a:rPr lang="cs-CZ" sz="1800" b="1" dirty="0"/>
              <a:t>      Listiny </a:t>
            </a:r>
            <a:r>
              <a:rPr lang="cs-CZ" sz="1800" dirty="0"/>
              <a:t>– písemnosti právního pořízení (privilegia, smlouvy)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podle vydavatele: veřejné (císařské a papežské) a soukromé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podle místa vyhotovení:  kancelářské (vydavatelské)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</a:t>
            </a:r>
            <a:r>
              <a:rPr lang="cs-CZ" sz="1800" dirty="0" err="1"/>
              <a:t>příjemecké</a:t>
            </a:r>
            <a:r>
              <a:rPr lang="cs-CZ" sz="1800" dirty="0"/>
              <a:t> (ve skriptoriu - písárně) </a:t>
            </a:r>
          </a:p>
          <a:p>
            <a:pPr marL="0" indent="0">
              <a:buNone/>
              <a:defRPr/>
            </a:pPr>
            <a:r>
              <a:rPr lang="cs-CZ" sz="1800" b="1" dirty="0"/>
              <a:t>      Mandáty (patenty) </a:t>
            </a:r>
            <a:r>
              <a:rPr lang="cs-CZ" sz="1800" dirty="0"/>
              <a:t>–</a:t>
            </a:r>
            <a:r>
              <a:rPr lang="cs-CZ" sz="1800" b="1" dirty="0"/>
              <a:t>  </a:t>
            </a:r>
            <a:r>
              <a:rPr lang="cs-CZ" sz="1800" dirty="0"/>
              <a:t>písemnosti, jimiž je udělován nějaký příkaz. </a:t>
            </a:r>
          </a:p>
          <a:p>
            <a:pPr marL="0" indent="0">
              <a:buNone/>
              <a:defRPr/>
            </a:pPr>
            <a:r>
              <a:rPr lang="cs-CZ" sz="1800" b="1" dirty="0"/>
              <a:t>      Listy </a:t>
            </a:r>
            <a:r>
              <a:rPr lang="cs-CZ" sz="1800" dirty="0"/>
              <a:t>–  písemnosti bez právního obsahu </a:t>
            </a:r>
          </a:p>
          <a:p>
            <a:pPr marL="0" indent="0">
              <a:buNone/>
              <a:defRPr/>
            </a:pPr>
            <a:r>
              <a:rPr lang="cs-CZ" sz="1800" b="1" dirty="0"/>
              <a:t>      Úřední knihy </a:t>
            </a:r>
            <a:r>
              <a:rPr lang="cs-CZ" sz="1800" dirty="0"/>
              <a:t>–  desky zemské a dvorské, knihy městské a církevní  správy (konfirmační, soudní, vizitační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protokoly), knihy hospodářské a účetní povahy (urbáře, účty)</a:t>
            </a:r>
          </a:p>
          <a:p>
            <a:pPr marL="0" indent="0">
              <a:buNone/>
              <a:defRPr/>
            </a:pPr>
            <a:r>
              <a:rPr lang="cs-CZ" sz="1800" b="1" dirty="0"/>
              <a:t>       Akta</a:t>
            </a:r>
            <a:r>
              <a:rPr lang="cs-CZ" sz="1800" dirty="0"/>
              <a:t> – písemnosti vzniklé činností kanceláře </a:t>
            </a:r>
          </a:p>
          <a:p>
            <a:pPr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258606-8C68-C813-E872-1B0E88B38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207" y="641131"/>
            <a:ext cx="11170607" cy="621686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b)  Prameny soukromé povahy </a:t>
            </a:r>
            <a:r>
              <a:rPr lang="cs-CZ" sz="2000" dirty="0"/>
              <a:t>– vydávají svědectví o veřejných událostech.</a:t>
            </a:r>
          </a:p>
          <a:p>
            <a:pPr marL="0" indent="0">
              <a:buNone/>
              <a:defRPr/>
            </a:pPr>
            <a:r>
              <a:rPr lang="cs-CZ" sz="2000" dirty="0"/>
              <a:t>           1.  Soukromá korespondence (deníky, diáře) </a:t>
            </a:r>
          </a:p>
          <a:p>
            <a:pPr marL="0" indent="0">
              <a:buNone/>
              <a:defRPr/>
            </a:pPr>
            <a:r>
              <a:rPr lang="cs-CZ" sz="2000" dirty="0"/>
              <a:t>           2.  Veřejné písemnosti (paměti-memoáry) a životopisy (autobiografie)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c)  Prameny vyprávěcí </a:t>
            </a:r>
            <a:r>
              <a:rPr lang="cs-CZ" sz="2000" dirty="0"/>
              <a:t>– informují o dobových událostech</a:t>
            </a:r>
          </a:p>
          <a:p>
            <a:pPr marL="0" indent="0">
              <a:buNone/>
              <a:defRPr/>
            </a:pPr>
            <a:r>
              <a:rPr lang="cs-CZ" sz="2000" dirty="0"/>
              <a:t>           </a:t>
            </a:r>
            <a:r>
              <a:rPr lang="cs-CZ" sz="2000" b="1" dirty="0"/>
              <a:t>1. </a:t>
            </a:r>
            <a:r>
              <a:rPr lang="cs-CZ" sz="2000" b="1" dirty="0" err="1"/>
              <a:t>Memoriální</a:t>
            </a:r>
            <a:r>
              <a:rPr lang="cs-CZ" sz="2000" b="1" dirty="0"/>
              <a:t> – paměťové: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</a:t>
            </a:r>
            <a:r>
              <a:rPr lang="cs-CZ" sz="2000" b="1" dirty="0"/>
              <a:t>kalendária:  </a:t>
            </a:r>
            <a:r>
              <a:rPr lang="cs-CZ" sz="2000" dirty="0"/>
              <a:t>pomůcky pro orientaci v čase (záznamy svátků)</a:t>
            </a:r>
          </a:p>
          <a:p>
            <a:pPr marL="0" indent="0">
              <a:buNone/>
              <a:defRPr/>
            </a:pPr>
            <a:r>
              <a:rPr lang="cs-CZ" sz="2000" b="1" dirty="0"/>
              <a:t>               martyrologia:  </a:t>
            </a:r>
            <a:r>
              <a:rPr lang="cs-CZ" sz="2000" dirty="0"/>
              <a:t>evidence oslavovaných světců </a:t>
            </a:r>
          </a:p>
          <a:p>
            <a:pPr marL="0" indent="0">
              <a:buNone/>
              <a:defRPr/>
            </a:pPr>
            <a:r>
              <a:rPr lang="cs-CZ" sz="2000" b="1" dirty="0"/>
              <a:t>               nekrologia:  </a:t>
            </a:r>
            <a:r>
              <a:rPr lang="cs-CZ" sz="2000" dirty="0"/>
              <a:t>evidence úmrtí členů církevní komunity, panovníků,  aj.   </a:t>
            </a:r>
          </a:p>
          <a:p>
            <a:pPr marL="0" indent="0">
              <a:buNone/>
              <a:defRPr/>
            </a:pPr>
            <a:r>
              <a:rPr lang="cs-CZ" sz="2000" b="1" dirty="0"/>
              <a:t>               </a:t>
            </a:r>
            <a:r>
              <a:rPr lang="cs-CZ" sz="2000" b="1" dirty="0" err="1"/>
              <a:t>obituaria</a:t>
            </a:r>
            <a:r>
              <a:rPr lang="cs-CZ" sz="2000" b="1" dirty="0"/>
              <a:t>: </a:t>
            </a:r>
            <a:r>
              <a:rPr lang="cs-CZ" sz="2000" dirty="0"/>
              <a:t> evidence zesnulých, jimž měla být sloužena zádušní mše</a:t>
            </a:r>
          </a:p>
          <a:p>
            <a:pPr marL="0" indent="0">
              <a:buNone/>
              <a:defRPr/>
            </a:pPr>
            <a:r>
              <a:rPr lang="cs-CZ" sz="2000" b="1" dirty="0"/>
              <a:t>               </a:t>
            </a:r>
            <a:r>
              <a:rPr lang="cs-CZ" sz="2000" b="1" dirty="0" err="1"/>
              <a:t>libri</a:t>
            </a:r>
            <a:r>
              <a:rPr lang="cs-CZ" sz="2000" b="1" dirty="0"/>
              <a:t> vitae:  </a:t>
            </a:r>
            <a:r>
              <a:rPr lang="cs-CZ" sz="2000" dirty="0"/>
              <a:t>soupisy živých i mrtvých členů konventu</a:t>
            </a:r>
          </a:p>
          <a:p>
            <a:pPr marL="0" indent="0">
              <a:buNone/>
              <a:defRPr/>
            </a:pPr>
            <a:r>
              <a:rPr lang="cs-CZ" sz="2000" b="1" dirty="0"/>
              <a:t>               </a:t>
            </a:r>
            <a:r>
              <a:rPr lang="cs-CZ" sz="2000" b="1" dirty="0" err="1"/>
              <a:t>libri</a:t>
            </a:r>
            <a:r>
              <a:rPr lang="cs-CZ" sz="2000" b="1" dirty="0"/>
              <a:t> </a:t>
            </a:r>
            <a:r>
              <a:rPr lang="cs-CZ" sz="2000" b="1" dirty="0" err="1"/>
              <a:t>anniversariorum</a:t>
            </a:r>
            <a:r>
              <a:rPr lang="cs-CZ" sz="2000" i="1" dirty="0"/>
              <a:t>:  </a:t>
            </a:r>
            <a:r>
              <a:rPr lang="cs-CZ" sz="2000" dirty="0"/>
              <a:t>evidence zemřelých členů konventu</a:t>
            </a:r>
          </a:p>
          <a:p>
            <a:pPr marL="0" indent="0">
              <a:buNone/>
              <a:defRPr/>
            </a:pPr>
            <a:r>
              <a:rPr lang="cs-CZ" sz="2000" b="1" i="1" dirty="0"/>
              <a:t>               </a:t>
            </a:r>
            <a:r>
              <a:rPr lang="cs-CZ" sz="2000" b="1" dirty="0" err="1"/>
              <a:t>libri</a:t>
            </a:r>
            <a:r>
              <a:rPr lang="cs-CZ" sz="2000" b="1" dirty="0"/>
              <a:t> </a:t>
            </a:r>
            <a:r>
              <a:rPr lang="cs-CZ" sz="2000" b="1" dirty="0" err="1"/>
              <a:t>memoriarum</a:t>
            </a:r>
            <a:r>
              <a:rPr lang="cs-CZ" sz="2000" b="1" dirty="0"/>
              <a:t> (</a:t>
            </a:r>
            <a:r>
              <a:rPr lang="cs-CZ" sz="2000" b="1" dirty="0" err="1"/>
              <a:t>memoriales</a:t>
            </a:r>
            <a:r>
              <a:rPr lang="cs-CZ" sz="2000" b="1" dirty="0"/>
              <a:t>): </a:t>
            </a:r>
            <a:r>
              <a:rPr lang="cs-CZ" sz="2000" dirty="0"/>
              <a:t>pamětní knihy (jména členů a příznivců) </a:t>
            </a:r>
          </a:p>
          <a:p>
            <a:pPr marL="0" indent="0">
              <a:buNone/>
              <a:defRPr/>
            </a:pPr>
            <a:r>
              <a:rPr lang="cs-CZ" sz="2000" b="1" dirty="0"/>
              <a:t>               </a:t>
            </a:r>
            <a:r>
              <a:rPr lang="cs-CZ" sz="2000" b="1" dirty="0" err="1"/>
              <a:t>libri</a:t>
            </a:r>
            <a:r>
              <a:rPr lang="cs-CZ" sz="2000" b="1" dirty="0"/>
              <a:t> </a:t>
            </a:r>
            <a:r>
              <a:rPr lang="cs-CZ" sz="2000" b="1" dirty="0" err="1"/>
              <a:t>confraternitatum</a:t>
            </a:r>
            <a:r>
              <a:rPr lang="cs-CZ" sz="2000" b="1" dirty="0"/>
              <a:t>:  </a:t>
            </a:r>
            <a:r>
              <a:rPr lang="cs-CZ" sz="2000" dirty="0"/>
              <a:t>soupisy členů, kteří s klášterem uzavřeli duchovní společenství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(</a:t>
            </a:r>
            <a:r>
              <a:rPr lang="cs-CZ" sz="2000" dirty="0" err="1"/>
              <a:t>konfraternitu</a:t>
            </a:r>
            <a:r>
              <a:rPr lang="cs-CZ" sz="2000" dirty="0"/>
              <a:t>)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C30CE45-8996-D780-61B3-996EC79C5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9" y="651641"/>
            <a:ext cx="11733088" cy="620635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1800" b="1" dirty="0"/>
              <a:t>      </a:t>
            </a:r>
            <a:r>
              <a:rPr lang="cs-CZ" sz="1800" b="1" dirty="0">
                <a:solidFill>
                  <a:srgbClr val="FF0000"/>
                </a:solidFill>
              </a:rPr>
              <a:t>2</a:t>
            </a:r>
            <a:r>
              <a:rPr lang="cs-CZ" sz="2000" b="1" dirty="0">
                <a:solidFill>
                  <a:srgbClr val="FF0000"/>
                </a:solidFill>
              </a:rPr>
              <a:t>. Historiografické: </a:t>
            </a:r>
          </a:p>
          <a:p>
            <a:pPr marL="0" indent="0">
              <a:buNone/>
              <a:defRPr/>
            </a:pPr>
            <a:r>
              <a:rPr lang="cs-CZ" sz="2000" b="1" dirty="0"/>
              <a:t>          Katalogy  </a:t>
            </a:r>
            <a:r>
              <a:rPr lang="cs-CZ" sz="2000" dirty="0"/>
              <a:t>–  soupisy osob zastávajících určitý úřad (panovníků, biskupů, aj.)</a:t>
            </a:r>
          </a:p>
          <a:p>
            <a:pPr marL="0" indent="0">
              <a:buNone/>
              <a:defRPr/>
            </a:pPr>
            <a:r>
              <a:rPr lang="cs-CZ" sz="2000" b="1" dirty="0"/>
              <a:t>          </a:t>
            </a:r>
            <a:r>
              <a:rPr lang="cs-CZ" sz="2000" b="1" dirty="0" err="1"/>
              <a:t>Genealogia</a:t>
            </a:r>
            <a:r>
              <a:rPr lang="cs-CZ" sz="2000" b="1" dirty="0"/>
              <a:t>  </a:t>
            </a:r>
            <a:r>
              <a:rPr lang="cs-CZ" sz="2000" dirty="0"/>
              <a:t>–  soupisy osob náležejících k určitému rodu</a:t>
            </a:r>
          </a:p>
          <a:p>
            <a:pPr marL="0" indent="0">
              <a:buNone/>
              <a:defRPr/>
            </a:pPr>
            <a:r>
              <a:rPr lang="cs-CZ" sz="2000" b="1" dirty="0"/>
              <a:t>          Pamětní zápisy</a:t>
            </a:r>
            <a:r>
              <a:rPr lang="cs-CZ" sz="2000" dirty="0"/>
              <a:t>  –  neověřené zápisy (např. o založení církevních institucí)</a:t>
            </a:r>
          </a:p>
          <a:p>
            <a:pPr marL="0" indent="0">
              <a:buNone/>
              <a:defRPr/>
            </a:pPr>
            <a:r>
              <a:rPr lang="cs-CZ" sz="2000" dirty="0"/>
              <a:t>          </a:t>
            </a:r>
            <a:r>
              <a:rPr lang="cs-CZ" sz="2000" b="1" dirty="0"/>
              <a:t>Anály</a:t>
            </a:r>
            <a:r>
              <a:rPr lang="cs-CZ" sz="2000" dirty="0"/>
              <a:t> (</a:t>
            </a:r>
            <a:r>
              <a:rPr lang="cs-CZ" sz="2000" b="1" dirty="0"/>
              <a:t>letopisy</a:t>
            </a:r>
            <a:r>
              <a:rPr lang="cs-CZ" sz="2000" dirty="0"/>
              <a:t>)  –  zápisy zachycující události po jednotlivých letech</a:t>
            </a:r>
          </a:p>
          <a:p>
            <a:pPr marL="0" indent="0">
              <a:buNone/>
              <a:defRPr/>
            </a:pPr>
            <a:r>
              <a:rPr lang="cs-CZ" sz="2000" b="1" dirty="0"/>
              <a:t>          Kroniky  </a:t>
            </a:r>
            <a:r>
              <a:rPr lang="cs-CZ" sz="2000" dirty="0"/>
              <a:t>–  zachycení událostí v minulosti</a:t>
            </a:r>
          </a:p>
          <a:p>
            <a:pPr marL="0" indent="0">
              <a:buNone/>
              <a:defRPr/>
            </a:pPr>
            <a:r>
              <a:rPr lang="cs-CZ" sz="2000" dirty="0"/>
              <a:t>          </a:t>
            </a:r>
            <a:r>
              <a:rPr lang="cs-CZ" sz="2000" b="1" dirty="0"/>
              <a:t>Gesta </a:t>
            </a:r>
            <a:r>
              <a:rPr lang="cs-CZ" sz="2000" dirty="0"/>
              <a:t> –  popisují činy světských a církevních představitelů </a:t>
            </a:r>
          </a:p>
          <a:p>
            <a:pPr marL="0" indent="0">
              <a:buNone/>
              <a:defRPr/>
            </a:pPr>
            <a:r>
              <a:rPr lang="cs-CZ" sz="2000" dirty="0"/>
              <a:t>      </a:t>
            </a:r>
            <a:r>
              <a:rPr lang="cs-CZ" sz="2000" b="1" dirty="0"/>
              <a:t>3.</a:t>
            </a:r>
            <a:r>
              <a:rPr lang="cs-CZ" sz="2000" dirty="0"/>
              <a:t> </a:t>
            </a:r>
            <a:r>
              <a:rPr lang="cs-CZ" sz="2000" b="1" dirty="0"/>
              <a:t>Biografické:</a:t>
            </a:r>
          </a:p>
          <a:p>
            <a:pPr marL="0" indent="0">
              <a:buNone/>
              <a:defRPr/>
            </a:pPr>
            <a:r>
              <a:rPr lang="cs-CZ" sz="2000" b="1" dirty="0"/>
              <a:t>          Životopisy</a:t>
            </a:r>
            <a:r>
              <a:rPr lang="cs-CZ" sz="2000" dirty="0"/>
              <a:t> (biografie)  –   autobiografie, deníky, diáře, paměti (memoáry)</a:t>
            </a:r>
          </a:p>
          <a:p>
            <a:pPr marL="0" indent="0">
              <a:buNone/>
              <a:defRPr/>
            </a:pPr>
            <a:r>
              <a:rPr lang="cs-CZ" sz="2000" b="1" dirty="0"/>
              <a:t>      4. Zprávy o cestách („cestopisy“)  </a:t>
            </a:r>
            <a:r>
              <a:rPr lang="cs-CZ" sz="2000" dirty="0"/>
              <a:t>–  diplomatických, obchodních, poutích</a:t>
            </a:r>
          </a:p>
          <a:p>
            <a:pPr marL="0" indent="0">
              <a:buNone/>
              <a:defRPr/>
            </a:pPr>
            <a:r>
              <a:rPr lang="cs-CZ" sz="2000" b="1" dirty="0"/>
              <a:t>      5. Hagiografie  </a:t>
            </a:r>
            <a:r>
              <a:rPr lang="cs-CZ" sz="2000" dirty="0"/>
              <a:t>–  líčí životní osudy světců:   </a:t>
            </a:r>
            <a:r>
              <a:rPr lang="cs-CZ" sz="2000" dirty="0" err="1"/>
              <a:t>Passio</a:t>
            </a:r>
            <a:r>
              <a:rPr lang="cs-CZ" sz="2000" dirty="0"/>
              <a:t>: vyprávění o světcově mučednické smrti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</a:t>
            </a:r>
            <a:r>
              <a:rPr lang="cs-CZ" sz="2000" dirty="0" err="1"/>
              <a:t>Miracula</a:t>
            </a:r>
            <a:r>
              <a:rPr lang="cs-CZ" sz="2000" dirty="0"/>
              <a:t>:  zprávy o zázracích</a:t>
            </a:r>
          </a:p>
          <a:p>
            <a:pPr marL="0" indent="0">
              <a:buNone/>
              <a:defRPr/>
            </a:pPr>
            <a:r>
              <a:rPr lang="cs-CZ" sz="2000" i="1" dirty="0"/>
              <a:t>                                                                                    </a:t>
            </a:r>
            <a:r>
              <a:rPr lang="cs-CZ" sz="2000" dirty="0" err="1"/>
              <a:t>Elevatio</a:t>
            </a:r>
            <a:r>
              <a:rPr lang="cs-CZ" sz="2000" dirty="0"/>
              <a:t>:  vyzdvižení světcových ostatků z původního hrobu        </a:t>
            </a:r>
          </a:p>
          <a:p>
            <a:pPr marL="0" indent="0">
              <a:buNone/>
              <a:defRPr/>
            </a:pPr>
            <a:r>
              <a:rPr lang="cs-CZ" sz="2000" i="1" dirty="0"/>
              <a:t>                                                                                    </a:t>
            </a:r>
            <a:r>
              <a:rPr lang="cs-CZ" sz="2000" dirty="0" err="1"/>
              <a:t>Translatio</a:t>
            </a:r>
            <a:r>
              <a:rPr lang="cs-CZ" sz="2000" dirty="0"/>
              <a:t>:  přenesení ostatků zpravidla do ústředního kostela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12542F8D-777D-9730-CAF8-83436E1D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Písemné prameny</a:t>
            </a:r>
            <a:endParaRPr lang="cs-CZ" alt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E7AD00-70CE-6DA3-C76E-1C8B419C4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222" y="1295400"/>
            <a:ext cx="10880333" cy="55626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b="1" dirty="0">
                <a:solidFill>
                  <a:srgbClr val="FF0000"/>
                </a:solidFill>
              </a:rPr>
              <a:t>Raný středověk: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1800" dirty="0"/>
              <a:t>MMFH: </a:t>
            </a:r>
            <a:r>
              <a:rPr lang="cs-CZ" sz="1800" b="1" dirty="0" err="1"/>
              <a:t>Magnae</a:t>
            </a:r>
            <a:r>
              <a:rPr lang="cs-CZ" sz="1800" b="1" dirty="0"/>
              <a:t> </a:t>
            </a:r>
            <a:r>
              <a:rPr lang="cs-CZ" sz="1800" b="1" dirty="0" err="1"/>
              <a:t>Moraviae</a:t>
            </a:r>
            <a:r>
              <a:rPr lang="cs-CZ" sz="1800" b="1" dirty="0"/>
              <a:t> </a:t>
            </a:r>
            <a:r>
              <a:rPr lang="cs-CZ" sz="1800" b="1" dirty="0" err="1"/>
              <a:t>fontes</a:t>
            </a:r>
            <a:r>
              <a:rPr lang="cs-CZ" sz="1800" b="1" dirty="0"/>
              <a:t> historici. </a:t>
            </a:r>
            <a:r>
              <a:rPr lang="cs-CZ" sz="1800" dirty="0"/>
              <a:t>Spisy University J. E. Purkyně v Brně. Filosofická fakulta</a:t>
            </a:r>
          </a:p>
          <a:p>
            <a:pPr marL="0" indent="0">
              <a:buNone/>
              <a:defRPr/>
            </a:pPr>
            <a:r>
              <a:rPr lang="cs-CZ" sz="1800" dirty="0"/>
              <a:t>      I.  kroniky, letopisy, </a:t>
            </a:r>
            <a:r>
              <a:rPr lang="cs-CZ" sz="1800" dirty="0" err="1"/>
              <a:t>ed</a:t>
            </a:r>
            <a:r>
              <a:rPr lang="cs-CZ" sz="1800" dirty="0"/>
              <a:t>. L. E. </a:t>
            </a:r>
            <a:r>
              <a:rPr lang="cs-CZ" sz="1800" b="1" dirty="0"/>
              <a:t>Havlík</a:t>
            </a:r>
            <a:r>
              <a:rPr lang="cs-CZ" sz="1800" dirty="0"/>
              <a:t> (Brno 1966).</a:t>
            </a:r>
          </a:p>
          <a:p>
            <a:pPr marL="0" indent="0">
              <a:buNone/>
              <a:defRPr/>
            </a:pPr>
            <a:r>
              <a:rPr lang="cs-CZ" sz="1800" dirty="0"/>
              <a:t>      II.  legendy, liturgické texty, </a:t>
            </a:r>
            <a:r>
              <a:rPr lang="cs-CZ" sz="1800" dirty="0" err="1"/>
              <a:t>ed</a:t>
            </a:r>
            <a:r>
              <a:rPr lang="cs-CZ" sz="1800" dirty="0"/>
              <a:t>. L. E. Havlík (Brno 1967).</a:t>
            </a:r>
          </a:p>
          <a:p>
            <a:pPr marL="0" indent="0">
              <a:buNone/>
              <a:defRPr/>
            </a:pPr>
            <a:r>
              <a:rPr lang="cs-CZ" sz="1800" dirty="0"/>
              <a:t>      III.  listiny, listy, historické spisy, </a:t>
            </a:r>
            <a:r>
              <a:rPr lang="cs-CZ" sz="1800" dirty="0" err="1"/>
              <a:t>ed</a:t>
            </a:r>
            <a:r>
              <a:rPr lang="cs-CZ" sz="1800" dirty="0"/>
              <a:t>. L. E. Havlík (Brno 1969).</a:t>
            </a:r>
          </a:p>
          <a:p>
            <a:pPr marL="0" indent="0">
              <a:buNone/>
              <a:defRPr/>
            </a:pPr>
            <a:r>
              <a:rPr lang="cs-CZ" sz="1800" dirty="0"/>
              <a:t>      IV.  zákony, právní texty, dodatky, </a:t>
            </a:r>
            <a:r>
              <a:rPr lang="cs-CZ" sz="1800" dirty="0" err="1"/>
              <a:t>ed</a:t>
            </a:r>
            <a:r>
              <a:rPr lang="cs-CZ" sz="1800" dirty="0"/>
              <a:t>. L. E. Havlík (Brno 1971).</a:t>
            </a:r>
          </a:p>
          <a:p>
            <a:pPr marL="0" indent="0">
              <a:buNone/>
              <a:defRPr/>
            </a:pPr>
            <a:r>
              <a:rPr lang="cs-CZ" sz="1800" dirty="0"/>
              <a:t>      V.  Rejstříky, </a:t>
            </a:r>
            <a:r>
              <a:rPr lang="cs-CZ" sz="1800" dirty="0" err="1"/>
              <a:t>ed</a:t>
            </a:r>
            <a:r>
              <a:rPr lang="cs-CZ" sz="1800" dirty="0"/>
              <a:t>. L. E. Havlík (1977).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1800" b="1" dirty="0"/>
              <a:t>Staroslověnské legendy: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b="1" dirty="0"/>
              <a:t>      Životy (Život Konstantinův a Život Metodějův)</a:t>
            </a:r>
            <a:r>
              <a:rPr lang="cs-CZ" sz="1800" dirty="0"/>
              <a:t> - konec 9. stol., tzv. Moravsko-panonské legendy hovoří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o christianizaci Velké Moravy, životě světců </a:t>
            </a:r>
          </a:p>
          <a:p>
            <a:pPr marL="0" indent="0">
              <a:buNone/>
              <a:defRPr/>
            </a:pPr>
            <a:r>
              <a:rPr lang="cs-CZ" sz="1800" b="1" dirty="0"/>
              <a:t>      I. staroslověnská legenda o sv. Václavu </a:t>
            </a:r>
            <a:r>
              <a:rPr lang="cs-CZ" sz="1800" dirty="0"/>
              <a:t>– vznik po Václavově smrti  </a:t>
            </a:r>
          </a:p>
          <a:p>
            <a:pPr marL="0" indent="0">
              <a:buNone/>
              <a:defRPr/>
            </a:pPr>
            <a:r>
              <a:rPr lang="cs-CZ" sz="1800" b="1" dirty="0"/>
              <a:t>      II.</a:t>
            </a:r>
            <a:r>
              <a:rPr lang="cs-CZ" sz="1800" b="1" i="1" dirty="0"/>
              <a:t> </a:t>
            </a:r>
            <a:r>
              <a:rPr lang="cs-CZ" sz="1800" b="1" dirty="0"/>
              <a:t>staroslověnská legenda o sv. Václavu </a:t>
            </a:r>
            <a:r>
              <a:rPr lang="cs-CZ" sz="1800" dirty="0"/>
              <a:t>– před r. 1050:   překlad </a:t>
            </a:r>
            <a:r>
              <a:rPr lang="cs-CZ" sz="1800" dirty="0" err="1"/>
              <a:t>Gumpolda</a:t>
            </a:r>
            <a:r>
              <a:rPr lang="cs-CZ" sz="1800" dirty="0"/>
              <a:t>  do staroslověnštiny, doplněno o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obšírné pasáže z </a:t>
            </a:r>
            <a:r>
              <a:rPr lang="cs-CZ" sz="1800" dirty="0" err="1"/>
              <a:t>Crescente</a:t>
            </a:r>
            <a:r>
              <a:rPr lang="cs-CZ" sz="1800" dirty="0"/>
              <a:t> fide.</a:t>
            </a:r>
            <a:endParaRPr lang="cs-CZ" altLang="cs-CZ" sz="1800" b="1" dirty="0"/>
          </a:p>
          <a:p>
            <a:pPr marL="0" indent="0">
              <a:buNone/>
              <a:defRPr/>
            </a:pPr>
            <a:r>
              <a:rPr lang="cs-CZ" sz="1800" b="1" dirty="0"/>
              <a:t>     </a:t>
            </a:r>
            <a:endParaRPr lang="cs-CZ" sz="18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Obrázek 1">
            <a:extLst>
              <a:ext uri="{FF2B5EF4-FFF2-40B4-BE49-F238E27FC236}">
                <a16:creationId xmlns:a16="http://schemas.microsoft.com/office/drawing/2014/main" id="{74BF7B20-6117-8024-F02D-2C1856694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" t="22917" r="68155" b="18750"/>
          <a:stretch>
            <a:fillRect/>
          </a:stretch>
        </p:blipFill>
        <p:spPr bwMode="auto">
          <a:xfrm>
            <a:off x="1550988" y="0"/>
            <a:ext cx="4773612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ovéPole 2">
            <a:extLst>
              <a:ext uri="{FF2B5EF4-FFF2-40B4-BE49-F238E27FC236}">
                <a16:creationId xmlns:a16="http://schemas.microsoft.com/office/drawing/2014/main" id="{CF08813F-F14C-DAC0-D38F-50B8D163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887414"/>
            <a:ext cx="4121150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Dokumenty o politických osudech Moravanů a jejich říše.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První svazek komplexního vydání pramenů k dějinám Velké Moravy obsahuje letopisy a kroniky.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Základem svazku je studijní edice s překladem Dagmar Bartoňkové - Fontes latini ad Magnum Moraviam pertinentes (Praha 1963), doplněné o další prameny.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Reedice je rozdělena seřazena chronologicky s přihlédnutím ke vzájemným genetickým vztahům mezi jednotlivými prameny.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Obrázek 1">
            <a:extLst>
              <a:ext uri="{FF2B5EF4-FFF2-40B4-BE49-F238E27FC236}">
                <a16:creationId xmlns:a16="http://schemas.microsoft.com/office/drawing/2014/main" id="{C36CB478-BF1B-D430-F73C-91DD3D5AB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t="22917" r="66985" b="16666"/>
          <a:stretch>
            <a:fillRect/>
          </a:stretch>
        </p:blipFill>
        <p:spPr bwMode="auto">
          <a:xfrm>
            <a:off x="1328791" y="-34131"/>
            <a:ext cx="4965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Obdélník 2">
            <a:extLst>
              <a:ext uri="{FF2B5EF4-FFF2-40B4-BE49-F238E27FC236}">
                <a16:creationId xmlns:a16="http://schemas.microsoft.com/office/drawing/2014/main" id="{700688B1-71DC-D2BD-C577-E41B6F4F4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5069" y="659011"/>
            <a:ext cx="4846922" cy="55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Kronika Čechů:</a:t>
            </a:r>
          </a:p>
          <a:p>
            <a:pPr>
              <a:spcBef>
                <a:spcPct val="0"/>
              </a:spcBef>
              <a:buFontTx/>
              <a:buNone/>
            </a:pPr>
            <a:br>
              <a:rPr lang="cs-CZ" altLang="cs-CZ" sz="2400" b="1" dirty="0">
                <a:solidFill>
                  <a:srgbClr val="FF0000"/>
                </a:solidFill>
              </a:rPr>
            </a:br>
            <a:r>
              <a:rPr lang="cs-CZ" altLang="cs-CZ" sz="1800" b="1" dirty="0"/>
              <a:t>Kosmas</a:t>
            </a:r>
            <a:r>
              <a:rPr lang="cs-CZ" altLang="cs-CZ" sz="1800" dirty="0"/>
              <a:t>  (* pol. 11. stol. – †  21. října 1125) zformuloval prvotní podobu státní ideje, jež se v určitých aspektech uplatňuje i v současné době.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Pražský kanovník (nejstarší český letopisec) shromáždil v latinsky psaném díle údaje z ústní a literární tradice, historických pramenů i vlastní zkušenosti a vytvořil (ne vždy pravdě odpovídající) obraz počátků a rané historie etnika, jež vybudovalo český stát.</a:t>
            </a:r>
          </a:p>
          <a:p>
            <a:pPr>
              <a:spcBef>
                <a:spcPct val="0"/>
              </a:spcBef>
              <a:buFontTx/>
              <a:buNone/>
            </a:pPr>
            <a:br>
              <a:rPr lang="cs-CZ" altLang="cs-CZ" sz="1800" dirty="0"/>
            </a:b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Klasický překlad K. Hrdiny a M. Bláhové doplňuje předmluva a poznámkový aparát Martina </a:t>
            </a:r>
            <a:r>
              <a:rPr lang="cs-CZ" altLang="cs-CZ" sz="1800" dirty="0" err="1"/>
              <a:t>Wihody</a:t>
            </a:r>
            <a:r>
              <a:rPr lang="cs-CZ" altLang="cs-CZ" sz="1800" dirty="0"/>
              <a:t>..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ovéPole 2">
            <a:extLst>
              <a:ext uri="{FF2B5EF4-FFF2-40B4-BE49-F238E27FC236}">
                <a16:creationId xmlns:a16="http://schemas.microsoft.com/office/drawing/2014/main" id="{1DB02738-A13A-6814-D68D-74EE050E3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09600"/>
            <a:ext cx="411480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Řehoř z Toursu –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kronika tourského biskupa o historii francké říše 5. a 6. století popisuje dobu od biblického stvoření světa po konec 6. stol. se zaměřením na autorovu současnost. Historické události nesleduje chronologicky.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Protože pocházel z pokřesťanštěné, galorománské senátorské rodiny, která po generace zastávala vysoké světské i duchovní funkce, měl přehled o politickém životě ve francké Galii.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Jako tourský biskup udržoval styky s místním duchovenstvem, vlivnými aristokraty i příslušníky městského patriciátu, pro něž  někdy v poslední čtvrtině 6. stol. sepsal dějiny franckého království od jeho počátků až po jeho současnost.</a:t>
            </a:r>
          </a:p>
        </p:txBody>
      </p:sp>
      <p:pic>
        <p:nvPicPr>
          <p:cNvPr id="62467" name="Obrázek 1">
            <a:extLst>
              <a:ext uri="{FF2B5EF4-FFF2-40B4-BE49-F238E27FC236}">
                <a16:creationId xmlns:a16="http://schemas.microsoft.com/office/drawing/2014/main" id="{B1FB794D-02D0-65C9-EC49-D50FEBE35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t="6744" r="7526" b="5576"/>
          <a:stretch>
            <a:fillRect/>
          </a:stretch>
        </p:blipFill>
        <p:spPr bwMode="auto">
          <a:xfrm>
            <a:off x="2209800" y="811213"/>
            <a:ext cx="37338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Obrázek 1">
            <a:extLst>
              <a:ext uri="{FF2B5EF4-FFF2-40B4-BE49-F238E27FC236}">
                <a16:creationId xmlns:a16="http://schemas.microsoft.com/office/drawing/2014/main" id="{D39C20A7-34D5-DA3F-BE42-45D079E61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" t="22917" r="68155" b="18750"/>
          <a:stretch>
            <a:fillRect/>
          </a:stretch>
        </p:blipFill>
        <p:spPr bwMode="auto">
          <a:xfrm>
            <a:off x="1524000" y="0"/>
            <a:ext cx="4776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ovéPole 2">
            <a:extLst>
              <a:ext uri="{FF2B5EF4-FFF2-40B4-BE49-F238E27FC236}">
                <a16:creationId xmlns:a16="http://schemas.microsoft.com/office/drawing/2014/main" id="{7D57FB85-7F14-EA2C-CF59-8F63F51A5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838200"/>
            <a:ext cx="38862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Beda Venerabilis </a:t>
            </a:r>
            <a:r>
              <a:rPr lang="cs-CZ" altLang="cs-CZ" sz="1800"/>
              <a:t>(672/3–735): Historia ecclesiastica gentis Anglorum.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Dějiny Anglů od jednoho z největších učenců raného se od raného středověku představuje v narativní historii první pokus o sepsání národních dějin.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Dějiny líčí počátky a upevňování křesťanské víry v Británii a jsou dodnes nejspolehlivějším pramenem k dějinám anglosaských království v 5.–8. století.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Součástí Bedova výkladu jsou rovněž příběhy a zázraky svatých včetně životopisů jeho současníků.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Obrázek 1">
            <a:extLst>
              <a:ext uri="{FF2B5EF4-FFF2-40B4-BE49-F238E27FC236}">
                <a16:creationId xmlns:a16="http://schemas.microsoft.com/office/drawing/2014/main" id="{AE6CBA0D-9EA1-930D-0D98-3A5AA10EB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t="20834" r="66399" b="18748"/>
          <a:stretch>
            <a:fillRect/>
          </a:stretch>
        </p:blipFill>
        <p:spPr bwMode="auto">
          <a:xfrm>
            <a:off x="1524001" y="0"/>
            <a:ext cx="5084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ovéPole 2">
            <a:extLst>
              <a:ext uri="{FF2B5EF4-FFF2-40B4-BE49-F238E27FC236}">
                <a16:creationId xmlns:a16="http://schemas.microsoft.com/office/drawing/2014/main" id="{065E44E9-6D4B-B9E2-D017-F1B15EF71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143001"/>
            <a:ext cx="35052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Kronikářské dílo merseburského biskupa Dětmara, napsané přibližně v letech 1013–1018.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Nejobsáhlejší soubor pramenů k dějinám střední Evropy kolem roku 1000.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Zahrnuje nejen podrobný výklad východofranských (německých) dějin za vlády saské dynastie, ale také četné zprávy o polabských Slovanech, českém státě či Polsku doby Boleslava Chrabrého.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81B820-688B-AE1C-6092-FC13D3292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</a:t>
            </a:r>
            <a:r>
              <a:rPr lang="cs-CZ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Paleografie</a:t>
            </a:r>
            <a:br>
              <a:rPr lang="cs-CZ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</a:t>
            </a:r>
            <a:r>
              <a:rPr lang="cs-CZ" sz="28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(</a:t>
            </a:r>
            <a:r>
              <a:rPr lang="cs-CZ" sz="2800" dirty="0" err="1">
                <a:solidFill>
                  <a:srgbClr val="FF0000"/>
                </a:solidFill>
                <a:latin typeface="+mn-lt"/>
              </a:rPr>
              <a:t>palaios</a:t>
            </a:r>
            <a:r>
              <a:rPr lang="cs-CZ" sz="2800" dirty="0">
                <a:solidFill>
                  <a:srgbClr val="FF0000"/>
                </a:solidFill>
                <a:latin typeface="+mn-lt"/>
              </a:rPr>
              <a:t> = starý, </a:t>
            </a:r>
            <a:r>
              <a:rPr lang="cs-CZ" sz="2800" dirty="0" err="1">
                <a:solidFill>
                  <a:srgbClr val="FF0000"/>
                </a:solidFill>
                <a:latin typeface="+mn-lt"/>
              </a:rPr>
              <a:t>grafein</a:t>
            </a:r>
            <a:r>
              <a:rPr lang="cs-CZ" sz="2800" dirty="0">
                <a:solidFill>
                  <a:srgbClr val="FF0000"/>
                </a:solidFill>
                <a:latin typeface="+mn-lt"/>
              </a:rPr>
              <a:t> = psát)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C98CB7-8123-B0CF-0AA6-A7E071424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773" y="1479480"/>
            <a:ext cx="11733088" cy="5455576"/>
          </a:xfrm>
        </p:spPr>
        <p:txBody>
          <a:bodyPr>
            <a:normAutofit/>
          </a:bodyPr>
          <a:lstStyle/>
          <a:p>
            <a:r>
              <a:rPr lang="cs-CZ" sz="2000" b="1" dirty="0"/>
              <a:t>  Předmět</a:t>
            </a:r>
            <a:r>
              <a:rPr lang="cs-CZ" sz="2000" dirty="0"/>
              <a:t>    –   věda o historických písmech, </a:t>
            </a:r>
            <a:r>
              <a:rPr lang="cs-CZ" sz="2000" dirty="0">
                <a:cs typeface="Times New Roman" panose="02020603050405020304" pitchFamily="18" charset="0"/>
              </a:rPr>
              <a:t>zkoumá vývoj písma až do současnosti (</a:t>
            </a:r>
            <a:r>
              <a:rPr lang="cs-CZ" sz="2000" dirty="0" err="1">
                <a:cs typeface="Times New Roman" panose="02020603050405020304" pitchFamily="18" charset="0"/>
              </a:rPr>
              <a:t>neografie</a:t>
            </a:r>
            <a:r>
              <a:rPr lang="cs-CZ" sz="2000" dirty="0"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cs-CZ" sz="2000" dirty="0"/>
              <a:t>                         –   </a:t>
            </a:r>
            <a:r>
              <a:rPr lang="cs-CZ" sz="2000" dirty="0">
                <a:cs typeface="Times New Roman" panose="02020603050405020304" pitchFamily="18" charset="0"/>
              </a:rPr>
              <a:t>popisuje, hodnotí a třídí písmo a jeho funkci v historickém vývoji </a:t>
            </a:r>
          </a:p>
          <a:p>
            <a:pPr marL="0" indent="0">
              <a:buNone/>
            </a:pPr>
            <a:r>
              <a:rPr lang="cs-CZ" sz="2000" dirty="0">
                <a:cs typeface="Times New Roman" panose="02020603050405020304" pitchFamily="18" charset="0"/>
              </a:rPr>
              <a:t>                         –   učí jak správně číst a interpretovat písemné prameny </a:t>
            </a:r>
          </a:p>
          <a:p>
            <a:pPr marL="0" indent="0">
              <a:buNone/>
            </a:pPr>
            <a:r>
              <a:rPr lang="cs-CZ" sz="2000" dirty="0">
                <a:cs typeface="Times New Roman" panose="02020603050405020304" pitchFamily="18" charset="0"/>
              </a:rPr>
              <a:t>                        –   zasazuje vývoj písma do kulturního, politického a hospodářského vývoje určité společnosti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  </a:t>
            </a:r>
            <a:r>
              <a:rPr lang="cs-CZ" sz="2000" b="1" dirty="0"/>
              <a:t>Rozdělení</a:t>
            </a:r>
            <a:r>
              <a:rPr lang="cs-CZ" sz="2000" dirty="0"/>
              <a:t>  –  1.  podle kulturních okruhů:   odlišnost písma, způsobu myšlení, obsahu, formy</a:t>
            </a:r>
          </a:p>
          <a:p>
            <a:pPr marL="0" indent="0">
              <a:buNone/>
            </a:pPr>
            <a:r>
              <a:rPr lang="cs-CZ" sz="2000" b="1" dirty="0">
                <a:solidFill>
                  <a:srgbClr val="FF0000"/>
                </a:solidFill>
              </a:rPr>
              <a:t>                                     a)  latinská </a:t>
            </a:r>
            <a:r>
              <a:rPr lang="cs-CZ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– texty psané písmem latinského kulturního bez ohledu na použitý jazyk</a:t>
            </a:r>
            <a:endParaRPr lang="cs-CZ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000" dirty="0"/>
              <a:t>                                     b)  řecká</a:t>
            </a:r>
          </a:p>
          <a:p>
            <a:pPr marL="0" indent="0">
              <a:buNone/>
            </a:pPr>
            <a:r>
              <a:rPr lang="cs-CZ" sz="2000" dirty="0"/>
              <a:t>                                     c)  hebrejská</a:t>
            </a:r>
          </a:p>
          <a:p>
            <a:pPr marL="0" indent="0">
              <a:buNone/>
            </a:pPr>
            <a:r>
              <a:rPr lang="cs-CZ" sz="2000" dirty="0"/>
              <a:t>                                     d)  arabská</a:t>
            </a:r>
          </a:p>
          <a:p>
            <a:pPr marL="0" indent="0">
              <a:buNone/>
            </a:pPr>
            <a:r>
              <a:rPr lang="cs-CZ" sz="2000" dirty="0"/>
              <a:t>                                     e)  čínská 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14. – 15. stol.  </a:t>
            </a:r>
            <a:r>
              <a:rPr lang="cs-CZ" sz="2000" dirty="0"/>
              <a:t>–   národní jazyky, nárůst diplomatického materiálu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349618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Obrázek 1">
            <a:extLst>
              <a:ext uri="{FF2B5EF4-FFF2-40B4-BE49-F238E27FC236}">
                <a16:creationId xmlns:a16="http://schemas.microsoft.com/office/drawing/2014/main" id="{541A7AA9-8622-3FB8-6AF4-F9C03A221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t="22917" r="68155" b="17708"/>
          <a:stretch>
            <a:fillRect/>
          </a:stretch>
        </p:blipFill>
        <p:spPr bwMode="auto">
          <a:xfrm>
            <a:off x="1509713" y="0"/>
            <a:ext cx="48133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ovéPole 2">
            <a:extLst>
              <a:ext uri="{FF2B5EF4-FFF2-40B4-BE49-F238E27FC236}">
                <a16:creationId xmlns:a16="http://schemas.microsoft.com/office/drawing/2014/main" id="{0952AC5B-4E15-DB15-BF7A-6074EBDC3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33401"/>
            <a:ext cx="4191000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Gall Anonym </a:t>
            </a:r>
            <a:r>
              <a:rPr lang="cs-CZ" altLang="cs-CZ" sz="1800"/>
              <a:t>je považován za autora první polské kroniky vzniklé mezi léty 1112-1117.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Zřejmě byl členem kanceláře Boleslava Křivoústého a pozdější přízvisko Gall Anonym získal pro jeho předpokládaný francouzský původ.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Dílo (3 knihy) líčí dějiny polského státu od jeho počátků v 8. století a vládu Piastovců až k roku 1113, do doby Boleslava III. Křivoústého, jehož chtěl autor svým dílem zvlášť oslavit.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Cenný pramen k nejranějším polským dějinám, který poskytuje i řadu důležitých údajů k celému středoevropskému regionu, včetně vztahů mezi českým a polským státem.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Obrázek 1">
            <a:extLst>
              <a:ext uri="{FF2B5EF4-FFF2-40B4-BE49-F238E27FC236}">
                <a16:creationId xmlns:a16="http://schemas.microsoft.com/office/drawing/2014/main" id="{E142F418-15CA-3E38-E2E6-E169F18E9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" t="22917" r="67569" b="18750"/>
          <a:stretch>
            <a:fillRect/>
          </a:stretch>
        </p:blipFill>
        <p:spPr bwMode="auto">
          <a:xfrm>
            <a:off x="1524001" y="0"/>
            <a:ext cx="4899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ovéPole 2">
            <a:extLst>
              <a:ext uri="{FF2B5EF4-FFF2-40B4-BE49-F238E27FC236}">
                <a16:creationId xmlns:a16="http://schemas.microsoft.com/office/drawing/2014/main" id="{C05CCF6D-64AB-DA2D-BD8C-14B564CEA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33400"/>
            <a:ext cx="39624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Adam Brémský </a:t>
            </a:r>
            <a:r>
              <a:rPr lang="cs-CZ" altLang="cs-CZ" sz="1800"/>
              <a:t>(* před 1050,† okolo 1080) – významný německý středověký kronikář, vzdělaný středověký učenec a literát, který pracoval se staršími prameny.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Vytvořil dílo cenné pro svoji mimořádnou literární hodnotu a důležité pro studium nejranějších dějin literatury střední a severní Evropy.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Zvláštní význam mají zprávy o dějinách a geografii i severního Německa, Dánska a dalších skandinávských zemí, či o misiích k severským i slovanským národům a podmaňování jejich území ve jménu šíření křesťanství.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A1C521-AB6A-C2A4-00FC-6C39A983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290" y="0"/>
            <a:ext cx="10515600" cy="1325563"/>
          </a:xfrm>
        </p:spPr>
        <p:txBody>
          <a:bodyPr/>
          <a:lstStyle/>
          <a:p>
            <a:r>
              <a:rPr lang="cs-CZ" altLang="cs-CZ" sz="4400" b="1" dirty="0">
                <a:solidFill>
                  <a:srgbClr val="FF0000"/>
                </a:solidFill>
              </a:rPr>
              <a:t>                           Zemské desky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D886F1-69D0-830C-77A2-547ED75C2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4"/>
            <a:ext cx="11151742" cy="5532436"/>
          </a:xfrm>
        </p:spPr>
        <p:txBody>
          <a:bodyPr>
            <a:normAutofit lnSpcReduction="10000"/>
          </a:bodyPr>
          <a:lstStyle/>
          <a:p>
            <a:r>
              <a:rPr lang="cs-CZ" sz="2000" b="1" dirty="0"/>
              <a:t>13. stol.  </a:t>
            </a:r>
            <a:r>
              <a:rPr lang="cs-CZ" sz="2000" dirty="0"/>
              <a:t>–   vznikaly za posledních Přemyslovců ze sbírky právních listin </a:t>
            </a:r>
          </a:p>
          <a:p>
            <a:pPr marL="0" indent="0">
              <a:buNone/>
            </a:pPr>
            <a:r>
              <a:rPr lang="cs-CZ" sz="2000" dirty="0"/>
              <a:t>                    –   obsahovaly soupisy statků panského stavu a zachycovaly změny vlastnictví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–   podklady při sestavování různých výpisů: </a:t>
            </a:r>
          </a:p>
          <a:p>
            <a:pPr marL="0" indent="0">
              <a:buNone/>
            </a:pPr>
            <a:r>
              <a:rPr lang="cs-CZ" sz="2000" dirty="0"/>
              <a:t>                        1379:  první berní soupis:  pozemková daň pro panovníka (od 11. stol.)</a:t>
            </a:r>
          </a:p>
          <a:p>
            <a:pPr marL="0" indent="0">
              <a:buNone/>
            </a:pPr>
            <a:r>
              <a:rPr lang="cs-CZ" sz="2000" dirty="0"/>
              <a:t>                        1410:  Třeboňský rukopis uvádí počet vesnic v Čechách</a:t>
            </a:r>
          </a:p>
          <a:p>
            <a:pPr marL="0" indent="0">
              <a:buNone/>
            </a:pPr>
            <a:r>
              <a:rPr lang="cs-CZ" sz="2000" dirty="0"/>
              <a:t>                        1462:   Pražský soupis zahrnuje počet vesnic v království  </a:t>
            </a:r>
          </a:p>
          <a:p>
            <a:pPr marL="0" indent="0">
              <a:buNone/>
            </a:pPr>
            <a:r>
              <a:rPr lang="cs-CZ" sz="2000" dirty="0"/>
              <a:t>                        1471:  soupis a odhad domů v městě Ústí nad Labem</a:t>
            </a:r>
          </a:p>
          <a:p>
            <a:pPr marL="0" indent="0">
              <a:buNone/>
            </a:pPr>
            <a:r>
              <a:rPr lang="cs-CZ" sz="2000" dirty="0"/>
              <a:t>                        1529:  nejvyšší kancléř Českého království Adam z Hradce udává cenu majetku panského,</a:t>
            </a:r>
          </a:p>
          <a:p>
            <a:pPr marL="0" indent="0">
              <a:buNone/>
            </a:pPr>
            <a:r>
              <a:rPr lang="cs-CZ" sz="2000" dirty="0"/>
              <a:t>                                    rytířského, královských měst, počet měst a počet vsí. </a:t>
            </a:r>
          </a:p>
          <a:p>
            <a:pPr marL="0" indent="0">
              <a:buNone/>
            </a:pPr>
            <a:r>
              <a:rPr lang="cs-CZ" sz="2000" dirty="0"/>
              <a:t>                        1604:   soupis poplatníků ve všech tehdejších 14 krajích</a:t>
            </a:r>
          </a:p>
          <a:p>
            <a:pPr marL="0" indent="0">
              <a:buNone/>
            </a:pPr>
            <a:r>
              <a:rPr lang="cs-CZ" sz="1400" dirty="0"/>
              <a:t>                                   </a:t>
            </a:r>
            <a:r>
              <a:rPr lang="cs-CZ" sz="2000" dirty="0"/>
              <a:t>1654:   Berní rula:  první úplný soupis daňových povinností na území Čech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soupis majetku osob povinných platit daně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týkala se pouze rustikálních (poddanských) pozemků</a:t>
            </a:r>
          </a:p>
        </p:txBody>
      </p:sp>
    </p:spTree>
    <p:extLst>
      <p:ext uri="{BB962C8B-B14F-4D97-AF65-F5344CB8AC3E}">
        <p14:creationId xmlns:p14="http://schemas.microsoft.com/office/powerpoint/2010/main" val="38019475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2970C2D8-EEF5-591C-35CD-C16A7E476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Zemské desky</a:t>
            </a:r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623780F5-5F3E-3BEB-67D9-2E511A701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871" y="1295400"/>
            <a:ext cx="11822130" cy="5410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1800" b="1" dirty="0"/>
              <a:t>1348 </a:t>
            </a:r>
            <a:r>
              <a:rPr lang="cs-CZ" altLang="cs-CZ" sz="1800" dirty="0"/>
              <a:t> –  vedeny zvlášť pro </a:t>
            </a:r>
            <a:r>
              <a:rPr lang="cs-CZ" altLang="cs-CZ" sz="1800" dirty="0" err="1"/>
              <a:t>cúdu</a:t>
            </a:r>
            <a:r>
              <a:rPr lang="cs-CZ" altLang="cs-CZ" sz="1800" dirty="0"/>
              <a:t> olomouckou a brněnskou (sloučena s </a:t>
            </a:r>
            <a:r>
              <a:rPr lang="cs-CZ" altLang="cs-CZ" sz="1800" dirty="0" err="1"/>
              <a:t>cůdou</a:t>
            </a:r>
            <a:r>
              <a:rPr lang="cs-CZ" altLang="cs-CZ" sz="1800" dirty="0"/>
              <a:t> znojemskou, jihlavskou a jemnickou) 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1359</a:t>
            </a:r>
            <a:r>
              <a:rPr lang="cs-CZ" altLang="cs-CZ" sz="1800" dirty="0"/>
              <a:t>  –  podle deskové instrukce Karla IV. musely být všechny majetkoprávní změny zapsány do desek zemských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(zvány desky trhové, někdy také větší)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–  zápisy se prováděly dvakrát do roka při příležitosti zasedání  sněmu a zemského (většího) soudu (panského)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v Olomouci a Brně, kdy byly desky otevřeny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1493</a:t>
            </a:r>
            <a:r>
              <a:rPr lang="cs-CZ" altLang="cs-CZ" sz="1800" dirty="0"/>
              <a:t>  –  podle majestátu Vladislava Jagellonského se desky olomoucké převážely vždy na brněnská jednání soudu a zpět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</a:t>
            </a:r>
          </a:p>
          <a:p>
            <a:pPr>
              <a:defRPr/>
            </a:pPr>
            <a:r>
              <a:rPr lang="cs-CZ" altLang="cs-CZ" sz="1800" b="1" dirty="0"/>
              <a:t>1772 </a:t>
            </a:r>
            <a:r>
              <a:rPr lang="cs-CZ" altLang="cs-CZ" sz="1800" dirty="0"/>
              <a:t> –  převážení desek bylo úkolem </a:t>
            </a:r>
            <a:r>
              <a:rPr lang="cs-CZ" altLang="cs-CZ" sz="1800" dirty="0" err="1"/>
              <a:t>půhončích</a:t>
            </a:r>
            <a:r>
              <a:rPr lang="cs-CZ" altLang="cs-CZ" sz="1800" dirty="0"/>
              <a:t> z olomouckého kraje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3B4DFC47-EB99-27FF-E08E-6BC425E92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6988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Písemné prameny</a:t>
            </a:r>
            <a:endParaRPr lang="cs-CZ" alt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EB986EE-4644-C79A-C0BC-EDA5BF79D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773" y="1047964"/>
            <a:ext cx="11743362" cy="578304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rgbClr val="FF0000"/>
                </a:solidFill>
              </a:rPr>
              <a:t>Vrcholný a pozdní středověk: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2400" b="1" dirty="0"/>
          </a:p>
          <a:p>
            <a:pPr marL="0" indent="0">
              <a:buNone/>
              <a:defRPr/>
            </a:pPr>
            <a:r>
              <a:rPr lang="cs-CZ" sz="1800" b="1" dirty="0"/>
              <a:t>     </a:t>
            </a:r>
            <a:r>
              <a:rPr lang="cs-CZ" sz="2000" b="1" dirty="0"/>
              <a:t>CDB: </a:t>
            </a:r>
            <a:r>
              <a:rPr lang="cs-CZ" sz="2000" b="1" dirty="0" err="1"/>
              <a:t>Codex</a:t>
            </a:r>
            <a:r>
              <a:rPr lang="cs-CZ" sz="2000" b="1" dirty="0"/>
              <a:t> </a:t>
            </a:r>
            <a:r>
              <a:rPr lang="cs-CZ" sz="2000" b="1" dirty="0" err="1"/>
              <a:t>diplomaticus</a:t>
            </a:r>
            <a:r>
              <a:rPr lang="cs-CZ" sz="2000" b="1" dirty="0"/>
              <a:t> et </a:t>
            </a:r>
            <a:r>
              <a:rPr lang="cs-CZ" sz="2000" b="1" dirty="0" err="1"/>
              <a:t>epistolaris</a:t>
            </a:r>
            <a:r>
              <a:rPr lang="cs-CZ" sz="2000" b="1" dirty="0"/>
              <a:t> (</a:t>
            </a:r>
            <a:r>
              <a:rPr lang="cs-CZ" sz="2000" b="1" dirty="0" err="1"/>
              <a:t>epistolarius</a:t>
            </a:r>
            <a:r>
              <a:rPr lang="cs-CZ" sz="2000" b="1" dirty="0"/>
              <a:t>) </a:t>
            </a:r>
            <a:r>
              <a:rPr lang="cs-CZ" sz="2000" b="1" dirty="0" err="1"/>
              <a:t>regni</a:t>
            </a:r>
            <a:r>
              <a:rPr lang="cs-CZ" sz="2000" b="1" dirty="0"/>
              <a:t> </a:t>
            </a:r>
            <a:r>
              <a:rPr lang="cs-CZ" sz="2000" b="1" dirty="0" err="1"/>
              <a:t>Bohemiae</a:t>
            </a:r>
            <a:r>
              <a:rPr lang="cs-CZ" sz="2000" b="1" dirty="0"/>
              <a:t>, </a:t>
            </a:r>
            <a:r>
              <a:rPr lang="cs-CZ" sz="2000" dirty="0"/>
              <a:t>tzv. Český diplomatář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–  edice listin českého království v chronologickém pořadí </a:t>
            </a:r>
          </a:p>
          <a:p>
            <a:pPr marL="0" indent="0">
              <a:buNone/>
              <a:defRPr/>
            </a:pPr>
            <a:endParaRPr lang="cs-CZ" sz="2000" b="1" dirty="0"/>
          </a:p>
          <a:p>
            <a:pPr marL="0" indent="0">
              <a:buNone/>
              <a:defRPr/>
            </a:pPr>
            <a:r>
              <a:rPr lang="cs-CZ" sz="2000" b="1" dirty="0"/>
              <a:t>     CDM:  </a:t>
            </a:r>
            <a:r>
              <a:rPr lang="cs-CZ" sz="2000" b="1" dirty="0" err="1"/>
              <a:t>Codex</a:t>
            </a:r>
            <a:r>
              <a:rPr lang="cs-CZ" sz="2000" b="1" dirty="0"/>
              <a:t> </a:t>
            </a:r>
            <a:r>
              <a:rPr lang="cs-CZ" sz="2000" b="1" dirty="0" err="1"/>
              <a:t>diplomaticus</a:t>
            </a:r>
            <a:r>
              <a:rPr lang="cs-CZ" sz="2000" b="1" dirty="0"/>
              <a:t> et </a:t>
            </a:r>
            <a:r>
              <a:rPr lang="cs-CZ" sz="2000" b="1" dirty="0" err="1"/>
              <a:t>epistolaris</a:t>
            </a:r>
            <a:r>
              <a:rPr lang="cs-CZ" sz="2000" b="1" dirty="0"/>
              <a:t> </a:t>
            </a:r>
            <a:r>
              <a:rPr lang="cs-CZ" sz="2000" b="1" dirty="0" err="1"/>
              <a:t>Moraviae</a:t>
            </a:r>
            <a:r>
              <a:rPr lang="cs-CZ" sz="2000" dirty="0"/>
              <a:t> (tzv. Moravský diplomatář)  –  15 sv., založil Antonín Boček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b="1" dirty="0"/>
              <a:t>      Archiv český čili staré písemné památky české i moravské  – </a:t>
            </a:r>
            <a:r>
              <a:rPr lang="cs-CZ" sz="2000" dirty="0"/>
              <a:t> edice diplomatického materiálu z 15. a 16. stol.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               F. Palackého (do r. 1526)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          –  vydal první tři díly, dosud vydáno: 39 dílů 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FRB: </a:t>
            </a:r>
            <a:r>
              <a:rPr lang="cs-CZ" sz="2000" b="1" dirty="0" err="1"/>
              <a:t>Fontes</a:t>
            </a:r>
            <a:r>
              <a:rPr lang="cs-CZ" sz="2000" b="1" dirty="0"/>
              <a:t> </a:t>
            </a:r>
            <a:r>
              <a:rPr lang="cs-CZ" sz="2000" b="1" dirty="0" err="1"/>
              <a:t>rerum</a:t>
            </a:r>
            <a:r>
              <a:rPr lang="cs-CZ" sz="2000" b="1" dirty="0"/>
              <a:t> </a:t>
            </a:r>
            <a:r>
              <a:rPr lang="cs-CZ" sz="2000" b="1" dirty="0" err="1"/>
              <a:t>bohemicarum</a:t>
            </a:r>
            <a:r>
              <a:rPr lang="cs-CZ" sz="2000" b="1" dirty="0"/>
              <a:t>  </a:t>
            </a:r>
            <a:r>
              <a:rPr lang="cs-CZ" sz="2000" dirty="0"/>
              <a:t>–  prameny dějin českých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25043365-A717-FE96-E2B9-B7BE93802C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9791497"/>
              </p:ext>
            </p:extLst>
          </p:nvPr>
        </p:nvGraphicFramePr>
        <p:xfrm>
          <a:off x="914399" y="0"/>
          <a:ext cx="10931704" cy="7202183"/>
        </p:xfrm>
        <a:graphic>
          <a:graphicData uri="http://schemas.openxmlformats.org/drawingml/2006/table">
            <a:tbl>
              <a:tblPr/>
              <a:tblGrid>
                <a:gridCol w="2732926">
                  <a:extLst>
                    <a:ext uri="{9D8B030D-6E8A-4147-A177-3AD203B41FA5}">
                      <a16:colId xmlns:a16="http://schemas.microsoft.com/office/drawing/2014/main" val="1025727471"/>
                    </a:ext>
                  </a:extLst>
                </a:gridCol>
                <a:gridCol w="2732926">
                  <a:extLst>
                    <a:ext uri="{9D8B030D-6E8A-4147-A177-3AD203B41FA5}">
                      <a16:colId xmlns:a16="http://schemas.microsoft.com/office/drawing/2014/main" val="700372858"/>
                    </a:ext>
                  </a:extLst>
                </a:gridCol>
                <a:gridCol w="2732926">
                  <a:extLst>
                    <a:ext uri="{9D8B030D-6E8A-4147-A177-3AD203B41FA5}">
                      <a16:colId xmlns:a16="http://schemas.microsoft.com/office/drawing/2014/main" val="1819437882"/>
                    </a:ext>
                  </a:extLst>
                </a:gridCol>
                <a:gridCol w="2732926">
                  <a:extLst>
                    <a:ext uri="{9D8B030D-6E8A-4147-A177-3AD203B41FA5}">
                      <a16:colId xmlns:a16="http://schemas.microsoft.com/office/drawing/2014/main" val="2163016870"/>
                    </a:ext>
                  </a:extLst>
                </a:gridCol>
              </a:tblGrid>
              <a:tr h="252015">
                <a:tc>
                  <a:txBody>
                    <a:bodyPr/>
                    <a:lstStyle/>
                    <a:p>
                      <a:r>
                        <a:rPr lang="cs-CZ" sz="1000" dirty="0"/>
                        <a:t>CDB I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805 – 1197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Gustav Friedrich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1904 – 1907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010222"/>
                  </a:ext>
                </a:extLst>
              </a:tr>
              <a:tr h="252015">
                <a:tc>
                  <a:txBody>
                    <a:bodyPr/>
                    <a:lstStyle/>
                    <a:p>
                      <a:r>
                        <a:rPr lang="cs-CZ" sz="1000" dirty="0"/>
                        <a:t>CDB II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1198 – 1230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Gustav Friedrich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1912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852659"/>
                  </a:ext>
                </a:extLst>
              </a:tr>
              <a:tr h="252015">
                <a:tc>
                  <a:txBody>
                    <a:bodyPr/>
                    <a:lstStyle/>
                    <a:p>
                      <a:r>
                        <a:rPr lang="cs-CZ" sz="1000" dirty="0"/>
                        <a:t>CDB III/1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1231 – 1238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Gustav Friedrich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1942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342414"/>
                  </a:ext>
                </a:extLst>
              </a:tr>
              <a:tr h="252015">
                <a:tc>
                  <a:txBody>
                    <a:bodyPr/>
                    <a:lstStyle/>
                    <a:p>
                      <a:r>
                        <a:rPr lang="cs-CZ" sz="1000"/>
                        <a:t>CDB III/2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1238 – 1240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Zdeněk Kristen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1962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1904800"/>
                  </a:ext>
                </a:extLst>
              </a:tr>
              <a:tr h="442124">
                <a:tc>
                  <a:txBody>
                    <a:bodyPr/>
                    <a:lstStyle/>
                    <a:p>
                      <a:r>
                        <a:rPr lang="cs-CZ" sz="1000"/>
                        <a:t>CDB III/3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falza, dodatky 1231 – 1240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Jan Bistřický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2000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61244"/>
                  </a:ext>
                </a:extLst>
              </a:tr>
              <a:tr h="442124">
                <a:tc>
                  <a:txBody>
                    <a:bodyPr/>
                    <a:lstStyle/>
                    <a:p>
                      <a:r>
                        <a:rPr lang="cs-CZ" sz="1000"/>
                        <a:t>CDB III/4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rejstříky 1231 – 1240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Jan Bistřický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2002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0889930"/>
                  </a:ext>
                </a:extLst>
              </a:tr>
              <a:tr h="442124">
                <a:tc>
                  <a:txBody>
                    <a:bodyPr/>
                    <a:lstStyle/>
                    <a:p>
                      <a:r>
                        <a:rPr lang="cs-CZ" sz="1000"/>
                        <a:t>CDB IV/1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1241 – 1253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Jindřich Šebánek a Sáša Dušková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1962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7817291"/>
                  </a:ext>
                </a:extLst>
              </a:tr>
              <a:tr h="442124">
                <a:tc>
                  <a:txBody>
                    <a:bodyPr/>
                    <a:lstStyle/>
                    <a:p>
                      <a:r>
                        <a:rPr lang="cs-CZ" sz="1000"/>
                        <a:t>CDB IV/2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rejstříky 1241 – 1253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Jindřich Šebánek a Sáša Dušková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1965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7245770"/>
                  </a:ext>
                </a:extLst>
              </a:tr>
              <a:tr h="442124">
                <a:tc>
                  <a:txBody>
                    <a:bodyPr/>
                    <a:lstStyle/>
                    <a:p>
                      <a:r>
                        <a:rPr lang="cs-CZ" sz="1000"/>
                        <a:t>CDB V/1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1253 – 1266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Jindřich Šebánek a Sáša Dušková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1974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742453"/>
                  </a:ext>
                </a:extLst>
              </a:tr>
              <a:tr h="442124">
                <a:tc>
                  <a:txBody>
                    <a:bodyPr/>
                    <a:lstStyle/>
                    <a:p>
                      <a:r>
                        <a:rPr lang="cs-CZ" sz="1000" dirty="0"/>
                        <a:t>CDB V/2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1267 – 1278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Jindřich Šebánek a Sáša Dušková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1981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067408"/>
                  </a:ext>
                </a:extLst>
              </a:tr>
              <a:tr h="442124">
                <a:tc>
                  <a:txBody>
                    <a:bodyPr/>
                    <a:lstStyle/>
                    <a:p>
                      <a:r>
                        <a:rPr lang="cs-CZ" sz="1000"/>
                        <a:t>CDB V/3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doplňky 1253 – 1278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Jindřich Šebánek a Sáša Dušková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1982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6779727"/>
                  </a:ext>
                </a:extLst>
              </a:tr>
              <a:tr h="442124">
                <a:tc>
                  <a:txBody>
                    <a:bodyPr/>
                    <a:lstStyle/>
                    <a:p>
                      <a:r>
                        <a:rPr lang="cs-CZ" sz="1000"/>
                        <a:t>CDB V/4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rejstříky 1253 – 1278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Sáša Dušková a Vladimír Vašků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1993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5087772"/>
                  </a:ext>
                </a:extLst>
              </a:tr>
              <a:tr h="1202558">
                <a:tc>
                  <a:txBody>
                    <a:bodyPr/>
                    <a:lstStyle/>
                    <a:p>
                      <a:r>
                        <a:rPr lang="cs-CZ" sz="1000"/>
                        <a:t>CDB VI/1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1278-1283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Zbyněk Sviták, Helena Krmíčková, Jarmila Krejčíková, Jana Nechutová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2006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251465"/>
                  </a:ext>
                </a:extLst>
              </a:tr>
              <a:tr h="252015">
                <a:tc>
                  <a:txBody>
                    <a:bodyPr/>
                    <a:lstStyle/>
                    <a:p>
                      <a:r>
                        <a:rPr lang="cs-CZ" sz="1000"/>
                        <a:t>CDB VII/5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písaři 1283-1306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Dalibor Havel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2011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362164"/>
                  </a:ext>
                </a:extLst>
              </a:tr>
              <a:tr h="1202558">
                <a:tc>
                  <a:txBody>
                    <a:bodyPr/>
                    <a:lstStyle/>
                    <a:p>
                      <a:r>
                        <a:rPr lang="cs-CZ" sz="1000"/>
                        <a:t>CDB VII/6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pečeti 1283-1306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Karel </a:t>
                      </a:r>
                      <a:r>
                        <a:rPr lang="cs-CZ" sz="1000" dirty="0" err="1"/>
                        <a:t>Maráz</a:t>
                      </a:r>
                      <a:r>
                        <a:rPr lang="cs-CZ" sz="1000" dirty="0"/>
                        <a:t>, Dalibor Havel, Lukáš Führer, Martina Smolová, Jana Nechutová a Jan Kalivoda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2013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001244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52E85CE9-D34B-1197-AEE0-ACA3BD312B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765174"/>
              </p:ext>
            </p:extLst>
          </p:nvPr>
        </p:nvGraphicFramePr>
        <p:xfrm>
          <a:off x="1109608" y="102742"/>
          <a:ext cx="9750176" cy="6755261"/>
        </p:xfrm>
        <a:graphic>
          <a:graphicData uri="http://schemas.openxmlformats.org/drawingml/2006/table">
            <a:tbl>
              <a:tblPr/>
              <a:tblGrid>
                <a:gridCol w="2437544">
                  <a:extLst>
                    <a:ext uri="{9D8B030D-6E8A-4147-A177-3AD203B41FA5}">
                      <a16:colId xmlns:a16="http://schemas.microsoft.com/office/drawing/2014/main" val="84630357"/>
                    </a:ext>
                  </a:extLst>
                </a:gridCol>
                <a:gridCol w="2437544">
                  <a:extLst>
                    <a:ext uri="{9D8B030D-6E8A-4147-A177-3AD203B41FA5}">
                      <a16:colId xmlns:a16="http://schemas.microsoft.com/office/drawing/2014/main" val="1997589524"/>
                    </a:ext>
                  </a:extLst>
                </a:gridCol>
                <a:gridCol w="2437544">
                  <a:extLst>
                    <a:ext uri="{9D8B030D-6E8A-4147-A177-3AD203B41FA5}">
                      <a16:colId xmlns:a16="http://schemas.microsoft.com/office/drawing/2014/main" val="2138591529"/>
                    </a:ext>
                  </a:extLst>
                </a:gridCol>
                <a:gridCol w="2437544">
                  <a:extLst>
                    <a:ext uri="{9D8B030D-6E8A-4147-A177-3AD203B41FA5}">
                      <a16:colId xmlns:a16="http://schemas.microsoft.com/office/drawing/2014/main" val="1926891062"/>
                    </a:ext>
                  </a:extLst>
                </a:gridCol>
              </a:tblGrid>
              <a:tr h="337763">
                <a:tc>
                  <a:txBody>
                    <a:bodyPr/>
                    <a:lstStyle/>
                    <a:p>
                      <a:r>
                        <a:rPr lang="cs-CZ" sz="1100"/>
                        <a:t>CDM I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396 – 1199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Antonín Boček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Olomouc 1836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3619137"/>
                  </a:ext>
                </a:extLst>
              </a:tr>
              <a:tr h="337763">
                <a:tc>
                  <a:txBody>
                    <a:bodyPr/>
                    <a:lstStyle/>
                    <a:p>
                      <a:r>
                        <a:rPr lang="cs-CZ" sz="1100"/>
                        <a:t>CDM II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1200 – 1240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Antonín Boček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Olomouc 1839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4038710"/>
                  </a:ext>
                </a:extLst>
              </a:tr>
              <a:tr h="337763">
                <a:tc>
                  <a:txBody>
                    <a:bodyPr/>
                    <a:lstStyle/>
                    <a:p>
                      <a:r>
                        <a:rPr lang="cs-CZ" sz="1100"/>
                        <a:t>CDM III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1241 – 1267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Antonín Boček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Olomouc 1841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3805926"/>
                  </a:ext>
                </a:extLst>
              </a:tr>
              <a:tr h="337763">
                <a:tc>
                  <a:txBody>
                    <a:bodyPr/>
                    <a:lstStyle/>
                    <a:p>
                      <a:r>
                        <a:rPr lang="cs-CZ" sz="1100"/>
                        <a:t>CDM IV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1268 – 1293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Antonín Boček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Olomouc 1845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9404603"/>
                  </a:ext>
                </a:extLst>
              </a:tr>
              <a:tr h="844407">
                <a:tc>
                  <a:txBody>
                    <a:bodyPr/>
                    <a:lstStyle/>
                    <a:p>
                      <a:r>
                        <a:rPr lang="cs-CZ" sz="1100" dirty="0"/>
                        <a:t>CDM V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1294 – 1306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připravil Antonín Boček, vydal Josef Chytil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Brno 1850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1925121"/>
                  </a:ext>
                </a:extLst>
              </a:tr>
              <a:tr h="337763">
                <a:tc>
                  <a:txBody>
                    <a:bodyPr/>
                    <a:lstStyle/>
                    <a:p>
                      <a:r>
                        <a:rPr lang="cs-CZ" sz="1100"/>
                        <a:t>CDM VI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1307 – 1333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Josef Chytil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Brno 1854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1760259"/>
                  </a:ext>
                </a:extLst>
              </a:tr>
              <a:tr h="337763">
                <a:tc>
                  <a:txBody>
                    <a:bodyPr/>
                    <a:lstStyle/>
                    <a:p>
                      <a:r>
                        <a:rPr lang="cs-CZ" sz="1100"/>
                        <a:t>CDM VII/1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1334 – 1345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Josef Chytil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Brno 1858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7578058"/>
                  </a:ext>
                </a:extLst>
              </a:tr>
              <a:tr h="337763">
                <a:tc>
                  <a:txBody>
                    <a:bodyPr/>
                    <a:lstStyle/>
                    <a:p>
                      <a:r>
                        <a:rPr lang="cs-CZ" sz="1100"/>
                        <a:t>CDM VII/2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1345 – 1349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Josef Chytil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Brno 1860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8862099"/>
                  </a:ext>
                </a:extLst>
              </a:tr>
              <a:tr h="591086">
                <a:tc>
                  <a:txBody>
                    <a:bodyPr/>
                    <a:lstStyle/>
                    <a:p>
                      <a:r>
                        <a:rPr lang="cs-CZ" sz="1100"/>
                        <a:t>CDM VII/3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dodatky 830 – 1347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Josef Chytil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Brno 1864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0297169"/>
                  </a:ext>
                </a:extLst>
              </a:tr>
              <a:tr h="337763">
                <a:tc>
                  <a:txBody>
                    <a:bodyPr/>
                    <a:lstStyle/>
                    <a:p>
                      <a:r>
                        <a:rPr lang="cs-CZ" sz="1100"/>
                        <a:t>CDM VIII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1350 – 1355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Vincenc Brandl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Brno 1874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7835009"/>
                  </a:ext>
                </a:extLst>
              </a:tr>
              <a:tr h="337763">
                <a:tc>
                  <a:txBody>
                    <a:bodyPr/>
                    <a:lstStyle/>
                    <a:p>
                      <a:r>
                        <a:rPr lang="cs-CZ" sz="1100"/>
                        <a:t>CDM IX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1356 – 1366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Vincenc Brandl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Brno 1875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41534"/>
                  </a:ext>
                </a:extLst>
              </a:tr>
              <a:tr h="337763">
                <a:tc>
                  <a:txBody>
                    <a:bodyPr/>
                    <a:lstStyle/>
                    <a:p>
                      <a:r>
                        <a:rPr lang="cs-CZ" sz="1100"/>
                        <a:t>CDM X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1367 – 1375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Vincenc Brandl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Brno 1878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5381601"/>
                  </a:ext>
                </a:extLst>
              </a:tr>
              <a:tr h="337763">
                <a:tc>
                  <a:txBody>
                    <a:bodyPr/>
                    <a:lstStyle/>
                    <a:p>
                      <a:r>
                        <a:rPr lang="cs-CZ" sz="1100"/>
                        <a:t>CDM XI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1375 – 1390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Vincenc Brandl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Brno 1885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427222"/>
                  </a:ext>
                </a:extLst>
              </a:tr>
              <a:tr h="337763">
                <a:tc>
                  <a:txBody>
                    <a:bodyPr/>
                    <a:lstStyle/>
                    <a:p>
                      <a:r>
                        <a:rPr lang="cs-CZ" sz="1100" dirty="0"/>
                        <a:t>CDM XII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1391 – 1399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Vincenc Brandl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Brno 1890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890443"/>
                  </a:ext>
                </a:extLst>
              </a:tr>
              <a:tr h="337763">
                <a:tc>
                  <a:txBody>
                    <a:bodyPr/>
                    <a:lstStyle/>
                    <a:p>
                      <a:r>
                        <a:rPr lang="cs-CZ" sz="1100"/>
                        <a:t>CDM XIII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1400 – 1407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Vincenc Brandl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Brno 1897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0076181"/>
                  </a:ext>
                </a:extLst>
              </a:tr>
              <a:tr h="337763">
                <a:tc>
                  <a:txBody>
                    <a:bodyPr/>
                    <a:lstStyle/>
                    <a:p>
                      <a:r>
                        <a:rPr lang="cs-CZ" sz="1100"/>
                        <a:t>CDM XIV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1408 – 1411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Bertold Bretholz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Brno 1903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8470489"/>
                  </a:ext>
                </a:extLst>
              </a:tr>
              <a:tr h="591086">
                <a:tc>
                  <a:txBody>
                    <a:bodyPr/>
                    <a:lstStyle/>
                    <a:p>
                      <a:r>
                        <a:rPr lang="cs-CZ" sz="1100" dirty="0"/>
                        <a:t>CDM XV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dodatky 1207 – 1408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Bertold Bretholz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Brno 1903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66384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Výsledek obrázku pro codex diplomaticus et">
            <a:extLst>
              <a:ext uri="{FF2B5EF4-FFF2-40B4-BE49-F238E27FC236}">
                <a16:creationId xmlns:a16="http://schemas.microsoft.com/office/drawing/2014/main" id="{E91341B1-8EE1-9F5E-3B40-64887CBFC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88" y="599302"/>
            <a:ext cx="3536842" cy="500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 descr="Výsledek obrázku pro codex diplomaticus et">
            <a:extLst>
              <a:ext uri="{FF2B5EF4-FFF2-40B4-BE49-F238E27FC236}">
                <a16:creationId xmlns:a16="http://schemas.microsoft.com/office/drawing/2014/main" id="{E51BF0E6-259B-D704-A9BD-7CFE0C675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972" y="0"/>
            <a:ext cx="3542055" cy="461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 descr="Výsledek obrázku pro codex   diplomaticus Silesiae">
            <a:extLst>
              <a:ext uri="{FF2B5EF4-FFF2-40B4-BE49-F238E27FC236}">
                <a16:creationId xmlns:a16="http://schemas.microsoft.com/office/drawing/2014/main" id="{31E15D41-A56A-74EF-B998-AC0A1D0A2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" t="3488" r="7895" b="5348"/>
          <a:stretch>
            <a:fillRect/>
          </a:stretch>
        </p:blipFill>
        <p:spPr bwMode="auto">
          <a:xfrm>
            <a:off x="8072241" y="572986"/>
            <a:ext cx="3536842" cy="495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Book cover: Regesta Bohemiae et Moraviae aetatis Venceslai IV. (1378 dec. - 1419 aug. 16) / Fontes archivi terrae Moraviae Brunae (Tomus VII)">
            <a:extLst>
              <a:ext uri="{FF2B5EF4-FFF2-40B4-BE49-F238E27FC236}">
                <a16:creationId xmlns:a16="http://schemas.microsoft.com/office/drawing/2014/main" id="{2BB08D29-1D82-8BF5-BE37-7B8C74344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986" y="3092522"/>
            <a:ext cx="2452028" cy="367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238A78A-B9DA-70ED-0E6C-3F7F0262A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47" t="21689" r="36489" b="17007"/>
          <a:stretch/>
        </p:blipFill>
        <p:spPr>
          <a:xfrm rot="5400000">
            <a:off x="618304" y="-311509"/>
            <a:ext cx="6725865" cy="761315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9700685-F943-5EF1-E143-EA28967B76BA}"/>
              </a:ext>
            </a:extLst>
          </p:cNvPr>
          <p:cNvSpPr txBox="1"/>
          <p:nvPr/>
        </p:nvSpPr>
        <p:spPr>
          <a:xfrm>
            <a:off x="8096036" y="1356189"/>
            <a:ext cx="39213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s-CZ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sz="2400" b="1" i="0" u="none" strike="noStrike" baseline="0" dirty="0">
                <a:latin typeface="Times New Roman" panose="02020603050405020304" pitchFamily="18" charset="0"/>
              </a:rPr>
              <a:t>1247, květen 3., Opava </a:t>
            </a:r>
            <a:endParaRPr lang="cs-CZ" sz="2400" b="0" i="0" u="none" strike="noStrike" baseline="0" dirty="0">
              <a:latin typeface="Times New Roman" panose="02020603050405020304" pitchFamily="18" charset="0"/>
            </a:endParaRPr>
          </a:p>
          <a:p>
            <a:r>
              <a:rPr lang="cs-CZ" sz="2400" b="0" i="0" u="none" strike="noStrike" baseline="0" dirty="0">
                <a:latin typeface="Times New Roman" panose="02020603050405020304" pitchFamily="18" charset="0"/>
              </a:rPr>
              <a:t>Přemysl, markrabě moravský, uděluje měšťanům opavským právo výročního trhu na svátek narození P. Marie, osvobození od placení mýta a cla a ochranu kupců na cestách na tento trh směřujících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371688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Obrázek 1">
            <a:extLst>
              <a:ext uri="{FF2B5EF4-FFF2-40B4-BE49-F238E27FC236}">
                <a16:creationId xmlns:a16="http://schemas.microsoft.com/office/drawing/2014/main" id="{74F55AE1-75A3-ECFD-9901-609538C45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" t="39774" r="27745" b="27936"/>
          <a:stretch>
            <a:fillRect/>
          </a:stretch>
        </p:blipFill>
        <p:spPr bwMode="auto">
          <a:xfrm>
            <a:off x="1928813" y="1676400"/>
            <a:ext cx="8686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Obrázek 2">
            <a:extLst>
              <a:ext uri="{FF2B5EF4-FFF2-40B4-BE49-F238E27FC236}">
                <a16:creationId xmlns:a16="http://schemas.microsoft.com/office/drawing/2014/main" id="{654C70E3-2D51-F82D-6F9A-F0B6B6B51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" t="21683" r="31259" b="59021"/>
          <a:stretch>
            <a:fillRect/>
          </a:stretch>
        </p:blipFill>
        <p:spPr bwMode="auto">
          <a:xfrm>
            <a:off x="1928813" y="103188"/>
            <a:ext cx="8686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Obrázek 3">
            <a:extLst>
              <a:ext uri="{FF2B5EF4-FFF2-40B4-BE49-F238E27FC236}">
                <a16:creationId xmlns:a16="http://schemas.microsoft.com/office/drawing/2014/main" id="{E8197DD0-F211-3E05-33A4-6A3DEDDE4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" t="16949" r="29137" b="54924"/>
          <a:stretch>
            <a:fillRect/>
          </a:stretch>
        </p:blipFill>
        <p:spPr bwMode="auto">
          <a:xfrm>
            <a:off x="1955801" y="4343401"/>
            <a:ext cx="8659813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ovéPole 4">
            <a:extLst>
              <a:ext uri="{FF2B5EF4-FFF2-40B4-BE49-F238E27FC236}">
                <a16:creationId xmlns:a16="http://schemas.microsoft.com/office/drawing/2014/main" id="{7220587F-41A2-579A-60C8-6758D5E02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103188"/>
            <a:ext cx="190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AH 2003, 74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CBC963C-3D2E-15BE-3AEF-4043C6E3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667" y="18256"/>
            <a:ext cx="10515600" cy="1091354"/>
          </a:xfrm>
        </p:spPr>
        <p:txBody>
          <a:bodyPr/>
          <a:lstStyle/>
          <a:p>
            <a:r>
              <a:rPr lang="cs-CZ" dirty="0"/>
              <a:t>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Paleografie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58CCAEC-FD36-267D-ACB1-702911DC7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21" y="1109610"/>
            <a:ext cx="11568701" cy="5730134"/>
          </a:xfrm>
        </p:spPr>
        <p:txBody>
          <a:bodyPr>
            <a:normAutofit/>
          </a:bodyPr>
          <a:lstStyle/>
          <a:p>
            <a:r>
              <a:rPr lang="cs-CZ" sz="2000" b="1" dirty="0"/>
              <a:t>pol. 17. stol.   </a:t>
            </a:r>
            <a:r>
              <a:rPr lang="cs-CZ" sz="2000" dirty="0"/>
              <a:t>–   učenci začali zkoumat listiny jako historický  pramen (pravost)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Daniel </a:t>
            </a:r>
            <a:r>
              <a:rPr lang="cs-CZ" sz="2000" b="1" dirty="0" err="1"/>
              <a:t>Papebroch</a:t>
            </a:r>
            <a:r>
              <a:rPr lang="cs-CZ" sz="2000" b="1" dirty="0"/>
              <a:t>  </a:t>
            </a:r>
            <a:r>
              <a:rPr lang="cs-CZ" sz="2000" dirty="0"/>
              <a:t>–  jezuita:  </a:t>
            </a:r>
            <a:r>
              <a:rPr lang="cs-CZ" sz="2000" dirty="0" err="1"/>
              <a:t>Propylaeum</a:t>
            </a:r>
            <a:r>
              <a:rPr lang="cs-CZ" sz="2000" dirty="0"/>
              <a:t> </a:t>
            </a:r>
            <a:r>
              <a:rPr lang="cs-CZ" sz="2000" dirty="0" err="1"/>
              <a:t>atiquarium</a:t>
            </a:r>
            <a:r>
              <a:rPr lang="cs-CZ" sz="2000" dirty="0"/>
              <a:t> </a:t>
            </a:r>
            <a:r>
              <a:rPr lang="cs-CZ" sz="2000" dirty="0" err="1"/>
              <a:t>circa</a:t>
            </a:r>
            <a:r>
              <a:rPr lang="cs-CZ" sz="2000" dirty="0"/>
              <a:t> </a:t>
            </a:r>
            <a:r>
              <a:rPr lang="cs-CZ" sz="2000" dirty="0" err="1"/>
              <a:t>veri</a:t>
            </a:r>
            <a:r>
              <a:rPr lang="cs-CZ" sz="2000" dirty="0"/>
              <a:t> et </a:t>
            </a:r>
            <a:r>
              <a:rPr lang="cs-CZ" sz="2000" dirty="0" err="1"/>
              <a:t>falsi</a:t>
            </a:r>
            <a:r>
              <a:rPr lang="cs-CZ" sz="2000" dirty="0"/>
              <a:t> </a:t>
            </a:r>
            <a:r>
              <a:rPr lang="cs-CZ" sz="2000" dirty="0" err="1"/>
              <a:t>discrimen</a:t>
            </a:r>
            <a:r>
              <a:rPr lang="cs-CZ" sz="2000" dirty="0"/>
              <a:t> in </a:t>
            </a:r>
            <a:r>
              <a:rPr lang="cs-CZ" sz="2000" dirty="0" err="1"/>
              <a:t>vetustis</a:t>
            </a:r>
            <a:r>
              <a:rPr lang="cs-CZ" sz="2000" dirty="0"/>
              <a:t> </a:t>
            </a:r>
            <a:r>
              <a:rPr lang="cs-CZ" sz="2000" dirty="0" err="1"/>
              <a:t>membranis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Úvod k rozpoznání pravdy a lži ve starověkých pergamenech </a:t>
            </a:r>
          </a:p>
          <a:p>
            <a:pPr marL="0" indent="0">
              <a:buNone/>
            </a:pPr>
            <a:r>
              <a:rPr lang="cs-CZ" sz="2000" dirty="0"/>
              <a:t>                                      –   práce o  rozlišení listin pravých od nepravých </a:t>
            </a:r>
          </a:p>
          <a:p>
            <a:pPr marL="0" indent="0">
              <a:buNone/>
            </a:pPr>
            <a:r>
              <a:rPr lang="cs-CZ" sz="2000" dirty="0"/>
              <a:t>                                      –   za falešné označil některé listiny benediktinského řádu </a:t>
            </a:r>
          </a:p>
          <a:p>
            <a:pPr marL="0" indent="0">
              <a:buNone/>
            </a:pPr>
            <a:r>
              <a:rPr lang="cs-CZ" sz="2000" dirty="0"/>
              <a:t>                                      –   zpochybnil tím majetek a dějiny řádu (vliv na dějiny Francie)  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fr-FR" sz="2000" b="1" dirty="0"/>
              <a:t>Jean Mabillon</a:t>
            </a:r>
            <a:r>
              <a:rPr lang="cs-CZ" sz="2000" b="1" dirty="0"/>
              <a:t>   –  </a:t>
            </a:r>
            <a:r>
              <a:rPr lang="fr-FR" sz="2000" dirty="0"/>
              <a:t> z opatství Saint-Germain-des-Prés</a:t>
            </a:r>
            <a:r>
              <a:rPr lang="cs-CZ" sz="2000" dirty="0"/>
              <a:t>, sepisoval životopisy svatých benediktinů </a:t>
            </a:r>
          </a:p>
          <a:p>
            <a:pPr marL="0" indent="0">
              <a:buNone/>
            </a:pPr>
            <a:r>
              <a:rPr lang="cs-CZ" sz="2000" dirty="0"/>
              <a:t>                                 –   analyzoval okolo tisíc listin z Francie i okolních zemí </a:t>
            </a:r>
          </a:p>
          <a:p>
            <a:pPr marL="0" indent="0">
              <a:buNone/>
            </a:pPr>
            <a:r>
              <a:rPr lang="cs-CZ" sz="2000" dirty="0"/>
              <a:t>                                 –   De re </a:t>
            </a:r>
            <a:r>
              <a:rPr lang="cs-CZ" sz="2000" dirty="0" err="1"/>
              <a:t>diplomatica</a:t>
            </a:r>
            <a:r>
              <a:rPr lang="cs-CZ" sz="2000" dirty="0"/>
              <a:t> </a:t>
            </a:r>
            <a:r>
              <a:rPr lang="cs-CZ" sz="2000" dirty="0" err="1"/>
              <a:t>libri</a:t>
            </a:r>
            <a:r>
              <a:rPr lang="cs-CZ" sz="2000" dirty="0"/>
              <a:t> sex </a:t>
            </a:r>
            <a:r>
              <a:rPr lang="cs-CZ" sz="2000" i="1" dirty="0"/>
              <a:t>– Šest knih o diplomatice </a:t>
            </a:r>
          </a:p>
          <a:p>
            <a:pPr marL="0" indent="0">
              <a:buNone/>
            </a:pPr>
            <a:r>
              <a:rPr lang="cs-CZ" sz="2000" i="1" dirty="0"/>
              <a:t>                                 –  </a:t>
            </a:r>
            <a:r>
              <a:rPr lang="cs-CZ" sz="2000" dirty="0"/>
              <a:t> shrnul historický vývoj listin v různých zemích a nastínil metody studia (kritický přístup)</a:t>
            </a:r>
          </a:p>
          <a:p>
            <a:pPr marL="0" indent="0">
              <a:buNone/>
            </a:pPr>
            <a:r>
              <a:rPr lang="cs-CZ" sz="2000" dirty="0"/>
              <a:t>                                 –    zvláštní přístup ke každé části listiny:   k písmu, pečeti, pravopisu, materiálu, kanceláři </a:t>
            </a:r>
          </a:p>
          <a:p>
            <a:pPr marL="0" indent="0">
              <a:buNone/>
            </a:pPr>
            <a:r>
              <a:rPr lang="cs-CZ" sz="2000" dirty="0"/>
              <a:t>                                 –   tím položil základy moderní paleografie a diplomatiky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7328921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Obrázek 1">
            <a:extLst>
              <a:ext uri="{FF2B5EF4-FFF2-40B4-BE49-F238E27FC236}">
                <a16:creationId xmlns:a16="http://schemas.microsoft.com/office/drawing/2014/main" id="{051F672C-9F5D-EC88-D2E0-C46E313C8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5" t="20992" r="18594" b="5859"/>
          <a:stretch>
            <a:fillRect/>
          </a:stretch>
        </p:blipFill>
        <p:spPr bwMode="auto">
          <a:xfrm>
            <a:off x="1325366" y="116938"/>
            <a:ext cx="9626886" cy="673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Obrázek 1">
            <a:extLst>
              <a:ext uri="{FF2B5EF4-FFF2-40B4-BE49-F238E27FC236}">
                <a16:creationId xmlns:a16="http://schemas.microsoft.com/office/drawing/2014/main" id="{1625A0E9-9A11-25F2-DC1C-3BB8C4A1F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0" t="16042" r="8963"/>
          <a:stretch>
            <a:fillRect/>
          </a:stretch>
        </p:blipFill>
        <p:spPr bwMode="auto">
          <a:xfrm>
            <a:off x="1094914" y="147192"/>
            <a:ext cx="9990902" cy="671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Výsledek obrázku pro &amp;ccaron;asopis matice moravské">
            <a:extLst>
              <a:ext uri="{FF2B5EF4-FFF2-40B4-BE49-F238E27FC236}">
                <a16:creationId xmlns:a16="http://schemas.microsoft.com/office/drawing/2014/main" id="{FE17BDBE-B65F-1A3A-F845-5F7073CF2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64" y="1394557"/>
            <a:ext cx="3952165" cy="484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Výsledek obrázku pro &amp;ccaron;asopis matice moravské">
            <a:extLst>
              <a:ext uri="{FF2B5EF4-FFF2-40B4-BE49-F238E27FC236}">
                <a16:creationId xmlns:a16="http://schemas.microsoft.com/office/drawing/2014/main" id="{70C5030F-2FCC-7CE5-DFFC-96678EB07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568" y="1394557"/>
            <a:ext cx="3603114" cy="484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Book cover: Regesta Bohemiae et Moraviae aetatis Venceslai IV. (1378 dec. - 1419 aug. 16) / Fontes archivi terrae Moraviae Brunae (Tomus VII)">
            <a:extLst>
              <a:ext uri="{FF2B5EF4-FFF2-40B4-BE49-F238E27FC236}">
                <a16:creationId xmlns:a16="http://schemas.microsoft.com/office/drawing/2014/main" id="{0B5D8D72-81BB-DC71-87F1-FFDC5558C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993" y="647319"/>
            <a:ext cx="3231435" cy="470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04CB5C-A6D5-3592-A3C5-F4464E5A0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4035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</a:t>
            </a:r>
            <a:r>
              <a:rPr lang="cs-CZ" b="1" dirty="0">
                <a:solidFill>
                  <a:srgbClr val="FF0000"/>
                </a:solidFill>
              </a:rPr>
              <a:t>Listina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2E1A4C-1FE3-C22B-1A4D-F9014BB5D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5772"/>
            <a:ext cx="11353800" cy="5892228"/>
          </a:xfrm>
        </p:spPr>
        <p:txBody>
          <a:bodyPr>
            <a:normAutofit fontScale="92500" lnSpcReduction="20000"/>
          </a:bodyPr>
          <a:lstStyle/>
          <a:p>
            <a:pPr algn="l"/>
            <a:endParaRPr lang="cs-CZ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sz="1800" b="1" i="0" u="none" strike="noStrike" baseline="0" dirty="0">
                <a:latin typeface="Times New Roman" panose="02020603050405020304" pitchFamily="18" charset="0"/>
              </a:rPr>
              <a:t>Formulář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   –  písemnosti úřední povahy byly sestaveny podle ustálených pravidel (protokolu)</a:t>
            </a:r>
          </a:p>
          <a:p>
            <a:pPr marL="0" indent="0">
              <a:buNone/>
            </a:pPr>
            <a:endParaRPr lang="cs-CZ" sz="1800" b="0" i="0" u="none" strike="noStrike" baseline="0" dirty="0">
              <a:latin typeface="Times New Roman" panose="02020603050405020304" pitchFamily="18" charset="0"/>
            </a:endParaRPr>
          </a:p>
          <a:p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invokace  –  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úvodní vzývání Boha</a:t>
            </a:r>
          </a:p>
          <a:p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sz="2000" b="1" i="0" u="none" strike="noStrike" baseline="0" dirty="0" err="1">
                <a:latin typeface="Times New Roman" panose="02020603050405020304" pitchFamily="18" charset="0"/>
              </a:rPr>
              <a:t>intitulace</a:t>
            </a:r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s </a:t>
            </a:r>
            <a:r>
              <a:rPr lang="cs-CZ" sz="2000" b="0" i="0" u="none" strike="noStrike" baseline="0" dirty="0" err="1">
                <a:latin typeface="Times New Roman" panose="02020603050405020304" pitchFamily="18" charset="0"/>
              </a:rPr>
              <a:t>devoční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 formulí /jméno a titul vydavatele odvozený od Boží milosti)</a:t>
            </a:r>
          </a:p>
          <a:p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inskripce/adresa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cs-CZ" sz="2000" b="1" i="0" u="none" strike="noStrike" baseline="0" dirty="0" err="1">
                <a:latin typeface="Times New Roman" panose="02020603050405020304" pitchFamily="18" charset="0"/>
              </a:rPr>
              <a:t>salutace</a:t>
            </a:r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 –  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pozdrav </a:t>
            </a:r>
          </a:p>
          <a:p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sz="2000" b="1" i="0" u="none" strike="noStrike" baseline="0" dirty="0" err="1">
                <a:latin typeface="Times New Roman" panose="02020603050405020304" pitchFamily="18" charset="0"/>
              </a:rPr>
              <a:t>arenga</a:t>
            </a:r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–  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obecný důvod vydání</a:t>
            </a:r>
          </a:p>
          <a:p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sz="2000" b="1" dirty="0">
                <a:latin typeface="Times New Roman" panose="02020603050405020304" pitchFamily="18" charset="0"/>
              </a:rPr>
              <a:t>p</a:t>
            </a:r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romulgace  –  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úmysl uvést text v obecnou známost</a:t>
            </a:r>
          </a:p>
          <a:p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sz="2000" b="1" i="0" u="none" strike="noStrike" baseline="0" dirty="0" err="1">
                <a:latin typeface="Times New Roman" panose="02020603050405020304" pitchFamily="18" charset="0"/>
              </a:rPr>
              <a:t>marace</a:t>
            </a:r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 – 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 důvod vydání </a:t>
            </a:r>
          </a:p>
          <a:p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dispozice  –  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jádro, podstata textu </a:t>
            </a:r>
          </a:p>
          <a:p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sankce  –  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následky ne/dodržení ustanovení textu</a:t>
            </a:r>
          </a:p>
          <a:p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sz="2000" b="1" dirty="0">
                <a:latin typeface="Times New Roman" panose="02020603050405020304" pitchFamily="18" charset="0"/>
              </a:rPr>
              <a:t>k</a:t>
            </a:r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oroborace  –  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uvedení ověřovacích prostředků  </a:t>
            </a:r>
            <a:r>
              <a:rPr lang="cs-CZ" sz="2000" b="0" i="0" u="none" strike="noStrike" baseline="0" dirty="0" err="1">
                <a:latin typeface="Times New Roman" panose="02020603050405020304" pitchFamily="18" charset="0"/>
              </a:rPr>
              <a:t>eschatokol</a:t>
            </a:r>
            <a:endParaRPr lang="cs-CZ" sz="2000" dirty="0">
              <a:latin typeface="Times New Roman" panose="02020603050405020304" pitchFamily="18" charset="0"/>
            </a:endParaRPr>
          </a:p>
          <a:p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sz="2000" b="1" i="0" u="none" strike="noStrike" baseline="0" dirty="0" err="1">
                <a:latin typeface="Times New Roman" panose="02020603050405020304" pitchFamily="18" charset="0"/>
              </a:rPr>
              <a:t>subskribce</a:t>
            </a:r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 –  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svědečná řada </a:t>
            </a:r>
          </a:p>
          <a:p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datace  –  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místo a datum vydání</a:t>
            </a:r>
          </a:p>
          <a:p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sz="2000" b="1" i="0" u="none" strike="noStrike" baseline="0" dirty="0" err="1">
                <a:latin typeface="Times New Roman" panose="02020603050405020304" pitchFamily="18" charset="0"/>
              </a:rPr>
              <a:t>aprekace</a:t>
            </a:r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 –  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závěrečné vzývání Boha </a:t>
            </a:r>
          </a:p>
          <a:p>
            <a:endParaRPr lang="cs-CZ" sz="2000" b="0" i="0" u="none" strike="noStrike" baseline="0" dirty="0">
              <a:latin typeface="Times New Roman" panose="02020603050405020304" pitchFamily="18" charset="0"/>
            </a:endParaRPr>
          </a:p>
          <a:p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Vnější znaky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: velikost (výška x šířka), orientace, psací látka, psací prostředek, linkování, ověřovací prostředky </a:t>
            </a:r>
          </a:p>
          <a:p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Vnitřní znaky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: formulář (viz výše), jazyk listiny.. 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2636157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579B351-C94E-20C0-E2DB-930208196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74" t="21273" r="22725" b="7715"/>
          <a:stretch/>
        </p:blipFill>
        <p:spPr>
          <a:xfrm>
            <a:off x="174659" y="282567"/>
            <a:ext cx="9205645" cy="612847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E52EB76-1D83-71FE-29BA-73461D7727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59" t="47305" r="62697" b="14942"/>
          <a:stretch/>
        </p:blipFill>
        <p:spPr>
          <a:xfrm>
            <a:off x="9462499" y="1798836"/>
            <a:ext cx="2650733" cy="30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808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1F876FC6-76A2-9199-75BA-35688ABA2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cs-CZ" altLang="cs-CZ" sz="2800" b="1" dirty="0">
                <a:solidFill>
                  <a:srgbClr val="FF0000"/>
                </a:solidFill>
              </a:rPr>
              <a:t>                               Zemské sněmy a soudy</a:t>
            </a:r>
          </a:p>
        </p:txBody>
      </p:sp>
      <p:sp>
        <p:nvSpPr>
          <p:cNvPr id="4099" name="Zástupný symbol pro obsah 2">
            <a:extLst>
              <a:ext uri="{FF2B5EF4-FFF2-40B4-BE49-F238E27FC236}">
                <a16:creationId xmlns:a16="http://schemas.microsoft.com/office/drawing/2014/main" id="{1C6C39FE-B1F3-C9BA-16D4-1FF0A5E1D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125" y="1047964"/>
            <a:ext cx="10931703" cy="5810036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altLang="cs-CZ" sz="1800" b="1" dirty="0"/>
              <a:t>Morava </a:t>
            </a:r>
            <a:r>
              <a:rPr lang="cs-CZ" altLang="cs-CZ" sz="1800" dirty="0"/>
              <a:t> –  počátky v dvorských sjezdech šlechtických předáků. </a:t>
            </a:r>
          </a:p>
          <a:p>
            <a:pPr>
              <a:defRPr/>
            </a:pPr>
            <a:r>
              <a:rPr lang="cs-CZ" altLang="cs-CZ" sz="1800" b="1" dirty="0"/>
              <a:t>13. stol.  </a:t>
            </a:r>
            <a:r>
              <a:rPr lang="cs-CZ" altLang="cs-CZ" sz="1800" dirty="0"/>
              <a:t>–  zasedání sněmů a sjezdů v Olomouci, Brně a Znojmě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–  zároveň s nimi se konaly i krajské </a:t>
            </a:r>
            <a:r>
              <a:rPr lang="cs-CZ" altLang="cs-CZ" sz="1800" dirty="0" err="1"/>
              <a:t>cúdy</a:t>
            </a:r>
            <a:r>
              <a:rPr lang="cs-CZ" altLang="cs-CZ" sz="1800" dirty="0"/>
              <a:t> (soudy)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–  výsledky (majetkoprávní spory) se zapisovaly do desek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do poč. 16. stol. </a:t>
            </a:r>
            <a:r>
              <a:rPr lang="cs-CZ" altLang="cs-CZ" sz="1800" dirty="0"/>
              <a:t>– konaly se čtyřikrát ročně (sněmy i soudy) </a:t>
            </a:r>
          </a:p>
          <a:p>
            <a:pPr>
              <a:defRPr/>
            </a:pPr>
            <a:r>
              <a:rPr lang="cs-CZ" altLang="cs-CZ" sz="1800" b="1" dirty="0"/>
              <a:t>po r. 1520  </a:t>
            </a:r>
            <a:r>
              <a:rPr lang="cs-CZ" altLang="cs-CZ" sz="1800" dirty="0"/>
              <a:t>–  Olomouc:  o Třech králích (6. ledna)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o sv. Janu Křtiteli (24. června)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Brno:  od 1495:  po 2. neděli postní (pohyblivý svátek: 15. 2. – 21. 3.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v neděli po sv. Kunhutě (po 9. září)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Konání soudu  </a:t>
            </a:r>
            <a:r>
              <a:rPr lang="cs-CZ" altLang="cs-CZ" sz="1800" dirty="0"/>
              <a:t>–  ohlašovalo se po 3 týdny předem o trzích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–  o nejbližším pátku přijímali úředníci </a:t>
            </a:r>
            <a:r>
              <a:rPr lang="cs-CZ" altLang="cs-CZ" sz="1800" b="1" dirty="0" err="1"/>
              <a:t>půhony</a:t>
            </a:r>
            <a:r>
              <a:rPr lang="cs-CZ" altLang="cs-CZ" sz="1800" dirty="0"/>
              <a:t> (žaloby)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–  podle statků v obvodu olomouckého a brněnského soudu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–  původně střídavě po pět týdnů v Brně a pět týdnů v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Olomouci, od konce 15. století (1480) jen 8x 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>
              <a:defRPr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230567-CC57-5D7F-AA35-EC7C6B284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cs-CZ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</a:t>
            </a:r>
            <a:br>
              <a:rPr lang="cs-CZ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</a:t>
            </a:r>
            <a:r>
              <a:rPr lang="cs-CZ" sz="44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Kodikologie</a:t>
            </a:r>
            <a:br>
              <a:rPr lang="cs-CZ" sz="44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</a:br>
            <a:r>
              <a:rPr lang="cs-CZ" sz="44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             </a:t>
            </a:r>
            <a:r>
              <a:rPr lang="cs-CZ" sz="27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(</a:t>
            </a:r>
            <a:r>
              <a:rPr lang="cs-CZ" sz="2700" b="1" dirty="0" err="1">
                <a:solidFill>
                  <a:srgbClr val="FF0000"/>
                </a:solidFill>
              </a:rPr>
              <a:t>codex</a:t>
            </a:r>
            <a:r>
              <a:rPr lang="cs-CZ" sz="2700" b="1" dirty="0">
                <a:solidFill>
                  <a:srgbClr val="FF0000"/>
                </a:solidFill>
              </a:rPr>
              <a:t> /</a:t>
            </a:r>
            <a:r>
              <a:rPr lang="cs-CZ" sz="2700" b="1" dirty="0" err="1">
                <a:solidFill>
                  <a:srgbClr val="FF0000"/>
                </a:solidFill>
              </a:rPr>
              <a:t>pův</a:t>
            </a:r>
            <a:r>
              <a:rPr lang="cs-CZ" sz="2700" b="1" dirty="0">
                <a:solidFill>
                  <a:srgbClr val="FF0000"/>
                </a:solidFill>
              </a:rPr>
              <a:t>. </a:t>
            </a:r>
            <a:r>
              <a:rPr lang="cs-CZ" sz="2700" b="1" dirty="0" err="1">
                <a:solidFill>
                  <a:srgbClr val="FF0000"/>
                </a:solidFill>
              </a:rPr>
              <a:t>caudex</a:t>
            </a:r>
            <a:r>
              <a:rPr lang="cs-CZ" sz="2700" b="1" dirty="0">
                <a:solidFill>
                  <a:srgbClr val="FF0000"/>
                </a:solidFill>
              </a:rPr>
              <a:t>/ = strom, soubor voskových destiček)</a:t>
            </a:r>
            <a:br>
              <a:rPr lang="cs-CZ" sz="2700" b="1" dirty="0">
                <a:solidFill>
                  <a:srgbClr val="FF0000"/>
                </a:solidFill>
              </a:rPr>
            </a:br>
            <a:r>
              <a:rPr lang="cs-CZ" sz="2700" b="1" dirty="0">
                <a:solidFill>
                  <a:srgbClr val="FF0000"/>
                </a:solidFill>
              </a:rPr>
              <a:t>                                          (</a:t>
            </a:r>
            <a:r>
              <a:rPr lang="cs-CZ" sz="2700" b="1" dirty="0" err="1">
                <a:solidFill>
                  <a:srgbClr val="FF0000"/>
                </a:solidFill>
              </a:rPr>
              <a:t>codicillus</a:t>
            </a:r>
            <a:r>
              <a:rPr lang="cs-CZ" sz="2700" b="1" dirty="0">
                <a:solidFill>
                  <a:srgbClr val="FF0000"/>
                </a:solidFill>
              </a:rPr>
              <a:t> = původně jedna destička, dopis, list)</a:t>
            </a:r>
            <a:br>
              <a:rPr lang="cs-CZ" sz="2700" b="1" dirty="0">
                <a:solidFill>
                  <a:srgbClr val="FF0000"/>
                </a:solidFill>
              </a:rPr>
            </a:br>
            <a:br>
              <a:rPr lang="cs-CZ" sz="3100" b="1" dirty="0"/>
            </a:br>
            <a:endParaRPr lang="cs-CZ" sz="3100" b="1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0CC1D3-0744-0A01-DC19-64028ED28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2638"/>
            <a:ext cx="11172290" cy="5095982"/>
          </a:xfrm>
        </p:spPr>
        <p:txBody>
          <a:bodyPr>
            <a:normAutofit/>
          </a:bodyPr>
          <a:lstStyle/>
          <a:p>
            <a:r>
              <a:rPr lang="cs-CZ" sz="2000" dirty="0"/>
              <a:t>a)  disciplína  –   studuje rukopisy nebo rukopisné knihy neúředního (literárního) charakteru z hlediska:</a:t>
            </a:r>
          </a:p>
          <a:p>
            <a:pPr marL="0" indent="0">
              <a:buNone/>
            </a:pPr>
            <a:r>
              <a:rPr lang="cs-CZ" sz="2000" dirty="0"/>
              <a:t>          –  vzniku:   </a:t>
            </a:r>
            <a:r>
              <a:rPr lang="cs-CZ" sz="2000" dirty="0">
                <a:effectLst/>
              </a:rPr>
              <a:t>doba, prostředí vzniku (osoby a instituce)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              diplomatika - zkoumá listiny jako produkty kanceláří</a:t>
            </a:r>
          </a:p>
          <a:p>
            <a:pPr marL="0" indent="0">
              <a:buNone/>
            </a:pPr>
            <a:r>
              <a:rPr lang="cs-CZ" sz="2000" dirty="0"/>
              <a:t>                             </a:t>
            </a:r>
            <a:r>
              <a:rPr lang="cs-CZ" sz="2000" dirty="0">
                <a:effectLst/>
              </a:rPr>
              <a:t> kodikologie - zkoumá rukopisy jako produkty písařských dílen (skriptorií)</a:t>
            </a:r>
            <a:br>
              <a:rPr lang="cs-CZ" sz="2000" dirty="0"/>
            </a:b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–  funkce:  </a:t>
            </a:r>
            <a:r>
              <a:rPr lang="cs-CZ" sz="2000" dirty="0">
                <a:effectLst/>
              </a:rPr>
              <a:t>důvody a pohnutky k napsání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–  využití:  </a:t>
            </a:r>
            <a:r>
              <a:rPr lang="cs-CZ" sz="2000" dirty="0">
                <a:effectLst/>
              </a:rPr>
              <a:t>osudy kodexu (poznámky, přípisky, vlastnické záznamy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b)  věda o rukopisech –  studium rukopisů, historie vzniku literárních kodexů, analýza písma aj.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</a:t>
            </a:r>
            <a:r>
              <a:rPr lang="cs-CZ" sz="2000" dirty="0">
                <a:effectLst/>
              </a:rPr>
              <a:t>knižní blok:  svázány do dřevěné prkénkové gotické vazby potažené kůží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c)  archeologie knihy  –  J. Pražák:   rukopis (psaný text) chápe jako hmotný artefakt </a:t>
            </a:r>
          </a:p>
        </p:txBody>
      </p:sp>
    </p:spTree>
    <p:extLst>
      <p:ext uri="{BB962C8B-B14F-4D97-AF65-F5344CB8AC3E}">
        <p14:creationId xmlns:p14="http://schemas.microsoft.com/office/powerpoint/2010/main" val="29489167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2E9C44-F397-3BC5-D69D-A14EC9D8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935" y="1058238"/>
            <a:ext cx="12007066" cy="5799761"/>
          </a:xfrm>
        </p:spPr>
        <p:txBody>
          <a:bodyPr>
            <a:normAutofit fontScale="85000" lnSpcReduction="20000"/>
          </a:bodyPr>
          <a:lstStyle/>
          <a:p>
            <a:r>
              <a:rPr lang="cs-CZ" sz="2400" b="1" dirty="0"/>
              <a:t>Kodex </a:t>
            </a:r>
            <a:r>
              <a:rPr lang="cs-CZ" sz="2400" dirty="0"/>
              <a:t>  –   s</a:t>
            </a:r>
            <a:r>
              <a:rPr lang="cs-CZ" sz="2400" dirty="0">
                <a:effectLst/>
              </a:rPr>
              <a:t>tředověká kniha (špalíček), rukopisy většinou obsahovaly více děl (sborník)</a:t>
            </a:r>
          </a:p>
          <a:p>
            <a:pPr marL="0" indent="0">
              <a:buNone/>
            </a:pPr>
            <a:r>
              <a:rPr lang="cs-CZ" sz="2400" dirty="0"/>
              <a:t>                   </a:t>
            </a:r>
            <a:r>
              <a:rPr lang="cs-CZ" sz="2400" dirty="0">
                <a:effectLst/>
              </a:rPr>
              <a:t>–   dvoulisty pergamenu (složky) byly sešity na hřbetu a vloženy do desek (vazby) </a:t>
            </a:r>
          </a:p>
          <a:p>
            <a:pPr marL="0" indent="0">
              <a:buNone/>
            </a:pPr>
            <a:r>
              <a:rPr lang="cs-CZ" sz="2400" dirty="0"/>
              <a:t>                             přídeští:  polovina přilepená k deskám</a:t>
            </a:r>
          </a:p>
          <a:p>
            <a:pPr marL="0" indent="0">
              <a:buNone/>
            </a:pPr>
            <a:r>
              <a:rPr lang="cs-CZ" sz="2400" dirty="0">
                <a:effectLst/>
              </a:rPr>
              <a:t>                             předsádka:  volná polovina</a:t>
            </a:r>
          </a:p>
          <a:p>
            <a:pPr marL="0" indent="0">
              <a:buNone/>
            </a:pPr>
            <a:r>
              <a:rPr lang="cs-CZ" sz="2400" dirty="0">
                <a:effectLst/>
              </a:rPr>
              <a:t>                             větší formáty  –  </a:t>
            </a:r>
            <a:r>
              <a:rPr lang="cs-CZ" sz="2400" dirty="0" err="1">
                <a:effectLst/>
              </a:rPr>
              <a:t>binia</a:t>
            </a:r>
            <a:r>
              <a:rPr lang="cs-CZ" sz="2400" dirty="0">
                <a:effectLst/>
              </a:rPr>
              <a:t>:  2 dvoulisty, </a:t>
            </a:r>
            <a:r>
              <a:rPr lang="cs-CZ" sz="2400" dirty="0" err="1">
                <a:effectLst/>
              </a:rPr>
              <a:t>ternia</a:t>
            </a:r>
            <a:r>
              <a:rPr lang="cs-CZ" sz="2400" dirty="0">
                <a:effectLst/>
              </a:rPr>
              <a:t>: 3 dvoulisty </a:t>
            </a:r>
          </a:p>
          <a:p>
            <a:pPr marL="0" indent="0">
              <a:buNone/>
            </a:pPr>
            <a:r>
              <a:rPr lang="cs-CZ" sz="2400" dirty="0"/>
              <a:t>                             </a:t>
            </a:r>
            <a:r>
              <a:rPr lang="cs-CZ" sz="2400" dirty="0">
                <a:effectLst/>
              </a:rPr>
              <a:t>menší formáty  –  </a:t>
            </a:r>
            <a:r>
              <a:rPr lang="cs-CZ" sz="2400" dirty="0" err="1">
                <a:effectLst/>
              </a:rPr>
              <a:t>kvaterny</a:t>
            </a:r>
            <a:r>
              <a:rPr lang="cs-CZ" sz="2400" dirty="0">
                <a:effectLst/>
              </a:rPr>
              <a:t>: 4 dvoulisty, </a:t>
            </a:r>
            <a:r>
              <a:rPr lang="cs-CZ" sz="2400" dirty="0" err="1">
                <a:effectLst/>
              </a:rPr>
              <a:t>quinterny</a:t>
            </a:r>
            <a:r>
              <a:rPr lang="cs-CZ" sz="2400" dirty="0">
                <a:effectLst/>
              </a:rPr>
              <a:t>: 5 dvoulistů, </a:t>
            </a:r>
            <a:r>
              <a:rPr lang="cs-CZ" sz="2400" dirty="0" err="1">
                <a:effectLst/>
              </a:rPr>
              <a:t>sexterny</a:t>
            </a:r>
            <a:r>
              <a:rPr lang="cs-CZ" sz="2400" dirty="0">
                <a:effectLst/>
              </a:rPr>
              <a:t>: 6 dvoulistů </a:t>
            </a:r>
          </a:p>
          <a:p>
            <a:pPr marL="0" indent="0">
              <a:buNone/>
            </a:pPr>
            <a:r>
              <a:rPr lang="cs-CZ" sz="2400" dirty="0">
                <a:effectLst/>
              </a:rPr>
              <a:t>                   –   psalo na volné složky, které se svazovaly po napsání textu </a:t>
            </a:r>
          </a:p>
          <a:p>
            <a:pPr marL="0" indent="0">
              <a:buNone/>
            </a:pPr>
            <a:r>
              <a:rPr lang="cs-CZ" sz="2400" dirty="0">
                <a:effectLst/>
              </a:rPr>
              <a:t>                   –   správné pořadí registrovaly:  kustody:  označení složek čísly (římské, arabské, slovně)</a:t>
            </a:r>
            <a:r>
              <a:rPr lang="cs-CZ" sz="2400" dirty="0"/>
              <a:t> </a:t>
            </a:r>
            <a:r>
              <a:rPr lang="cs-CZ" sz="2400" dirty="0">
                <a:effectLst/>
              </a:rPr>
              <a:t> </a:t>
            </a:r>
          </a:p>
          <a:p>
            <a:pPr marL="0" indent="0">
              <a:buNone/>
            </a:pPr>
            <a:r>
              <a:rPr lang="cs-CZ" sz="2400" dirty="0">
                <a:effectLst/>
              </a:rPr>
              <a:t>                                                                            reklamanty:  pod poslední řádek napsáno následující slovo </a:t>
            </a:r>
          </a:p>
          <a:p>
            <a:pPr marL="0" indent="0">
              <a:buNone/>
            </a:pPr>
            <a:r>
              <a:rPr lang="cs-CZ" sz="2400" dirty="0">
                <a:effectLst/>
              </a:rPr>
              <a:t>                   –   paginování:  číslování stran </a:t>
            </a:r>
          </a:p>
          <a:p>
            <a:pPr marL="0" indent="0">
              <a:buNone/>
            </a:pPr>
            <a:r>
              <a:rPr lang="cs-CZ" sz="2400" dirty="0">
                <a:effectLst/>
              </a:rPr>
              <a:t>                   –   foliování:  číslování dvoustran (r – </a:t>
            </a:r>
            <a:r>
              <a:rPr lang="cs-CZ" sz="2400" dirty="0" err="1">
                <a:effectLst/>
              </a:rPr>
              <a:t>recto</a:t>
            </a:r>
            <a:r>
              <a:rPr lang="cs-CZ" sz="2400" dirty="0">
                <a:effectLst/>
              </a:rPr>
              <a:t>:  přední strana; v – </a:t>
            </a:r>
            <a:r>
              <a:rPr lang="cs-CZ" sz="2400" dirty="0" err="1">
                <a:effectLst/>
              </a:rPr>
              <a:t>verso</a:t>
            </a:r>
            <a:r>
              <a:rPr lang="cs-CZ" sz="2400" dirty="0">
                <a:effectLst/>
              </a:rPr>
              <a:t>: zadní strana)  </a:t>
            </a:r>
            <a:br>
              <a:rPr lang="cs-CZ" sz="2400" dirty="0"/>
            </a:br>
            <a:endParaRPr lang="cs-CZ" sz="2400" dirty="0">
              <a:effectLst/>
            </a:endParaRPr>
          </a:p>
          <a:p>
            <a:pPr marL="0" indent="0">
              <a:buNone/>
            </a:pPr>
            <a:r>
              <a:rPr lang="cs-CZ" sz="2400" dirty="0"/>
              <a:t>                   </a:t>
            </a:r>
            <a:r>
              <a:rPr lang="cs-CZ" sz="2400" dirty="0">
                <a:effectLst/>
              </a:rPr>
              <a:t>–   </a:t>
            </a:r>
            <a:r>
              <a:rPr lang="cs-CZ" sz="2400" b="1" dirty="0">
                <a:effectLst/>
              </a:rPr>
              <a:t>knižní korpus</a:t>
            </a:r>
            <a:r>
              <a:rPr lang="cs-CZ" sz="2400" dirty="0">
                <a:effectLst/>
              </a:rPr>
              <a:t>:  tvořil knižní blok (svázané složky) opatřený vazbou (desky s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      </a:t>
            </a:r>
            <a:r>
              <a:rPr lang="cs-CZ" sz="2400" dirty="0">
                <a:effectLst/>
              </a:rPr>
              <a:t> pokryvem a ochrannými nebo výzdobnými prvky)</a:t>
            </a:r>
          </a:p>
          <a:p>
            <a:pPr marL="0" indent="0">
              <a:buNone/>
            </a:pPr>
            <a:r>
              <a:rPr lang="cs-CZ" sz="2400" dirty="0"/>
              <a:t>                  </a:t>
            </a:r>
            <a:r>
              <a:rPr lang="cs-CZ" sz="2400" dirty="0">
                <a:effectLst/>
              </a:rPr>
              <a:t> –   název:  na přídeští, předsádce, někdy neuveden:  incipity:  prvních několik slov díla </a:t>
            </a:r>
          </a:p>
          <a:p>
            <a:pPr marL="0" indent="0">
              <a:buNone/>
            </a:pPr>
            <a:r>
              <a:rPr lang="cs-CZ" sz="2400" dirty="0">
                <a:effectLst/>
              </a:rPr>
              <a:t>                                                                                                                  explicity:  posledních několik slov díla</a:t>
            </a:r>
            <a:r>
              <a:rPr lang="cs-CZ" sz="2400" dirty="0"/>
              <a:t>    </a:t>
            </a:r>
          </a:p>
          <a:p>
            <a:pPr marL="0" indent="0">
              <a:buNone/>
            </a:pPr>
            <a:r>
              <a:rPr lang="cs-CZ" sz="2400" dirty="0">
                <a:effectLst/>
              </a:rPr>
              <a:t>                                                                                                                  </a:t>
            </a:r>
            <a:r>
              <a:rPr lang="cs-CZ" sz="2400" dirty="0" err="1">
                <a:effectLst/>
              </a:rPr>
              <a:t>kolofón</a:t>
            </a:r>
            <a:r>
              <a:rPr lang="cs-CZ" sz="2400" dirty="0">
                <a:effectLst/>
              </a:rPr>
              <a:t>:  písařův přípisek za explicitem</a:t>
            </a:r>
            <a:r>
              <a:rPr lang="cs-CZ" sz="2400" dirty="0"/>
              <a:t>                                                                       </a:t>
            </a:r>
            <a:endParaRPr lang="cs-CZ" sz="2400" dirty="0">
              <a:effectLst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7F16FB67-C7AC-7466-D22F-CADB3D247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748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cs-CZ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</a:t>
            </a:r>
            <a:br>
              <a:rPr lang="cs-CZ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</a:t>
            </a:r>
            <a:r>
              <a:rPr lang="cs-CZ" sz="4400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Kodikologie</a:t>
            </a:r>
            <a:br>
              <a:rPr lang="cs-CZ" sz="4400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sz="44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             </a:t>
            </a:r>
            <a:endParaRPr lang="cs-CZ" sz="31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16701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71E419A8-50FF-7DF0-4713-028B1504B1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" b="178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160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2B7CC5-C5A7-9D3D-D707-4D8B33F98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3722"/>
            <a:ext cx="10915436" cy="5691882"/>
          </a:xfrm>
        </p:spPr>
        <p:txBody>
          <a:bodyPr>
            <a:normAutofit fontScale="70000" lnSpcReduction="20000"/>
          </a:bodyPr>
          <a:lstStyle/>
          <a:p>
            <a:r>
              <a:rPr lang="cs-CZ" sz="2900" b="1" dirty="0"/>
              <a:t>Skriptoria</a:t>
            </a:r>
            <a:r>
              <a:rPr lang="cs-CZ" sz="2900" dirty="0"/>
              <a:t>   –   písařské dílny:  církevní (klášterní, kapitulní) a městské</a:t>
            </a:r>
          </a:p>
          <a:p>
            <a:endParaRPr lang="cs-CZ" sz="2900" dirty="0"/>
          </a:p>
          <a:p>
            <a:r>
              <a:rPr lang="cs-CZ" sz="2900" b="1" dirty="0" err="1"/>
              <a:t>Vivarium</a:t>
            </a:r>
            <a:r>
              <a:rPr lang="cs-CZ" sz="2900" b="1" dirty="0"/>
              <a:t>  </a:t>
            </a:r>
            <a:r>
              <a:rPr lang="cs-CZ" sz="2900" dirty="0"/>
              <a:t> –  první klášterní knihovna a písařská dílna vznikla v italské Kalábrii </a:t>
            </a:r>
          </a:p>
          <a:p>
            <a:pPr marL="0" indent="0">
              <a:buNone/>
            </a:pPr>
            <a:r>
              <a:rPr lang="cs-CZ" sz="2900" dirty="0"/>
              <a:t>                       –  založil mnich </a:t>
            </a:r>
            <a:r>
              <a:rPr lang="cs-CZ" sz="2900" b="1" dirty="0"/>
              <a:t>F. M. Aurelius </a:t>
            </a:r>
            <a:r>
              <a:rPr lang="cs-CZ" sz="2900" b="1" dirty="0" err="1"/>
              <a:t>Cassiodorus</a:t>
            </a:r>
            <a:r>
              <a:rPr lang="cs-CZ" sz="2900" dirty="0"/>
              <a:t> (480-573)</a:t>
            </a:r>
            <a:endParaRPr lang="cs-CZ" sz="2900" dirty="0">
              <a:effectLst/>
            </a:endParaRPr>
          </a:p>
          <a:p>
            <a:endParaRPr lang="cs-CZ" sz="2900" dirty="0"/>
          </a:p>
          <a:p>
            <a:r>
              <a:rPr lang="cs-CZ" sz="2900" b="1" dirty="0">
                <a:effectLst/>
              </a:rPr>
              <a:t>Významné knihovny a skriptoria</a:t>
            </a:r>
            <a:r>
              <a:rPr lang="cs-CZ" sz="2900" dirty="0">
                <a:effectLst/>
              </a:rPr>
              <a:t>  –  Monte </a:t>
            </a:r>
            <a:r>
              <a:rPr lang="cs-CZ" sz="2900" dirty="0" err="1">
                <a:effectLst/>
              </a:rPr>
              <a:t>Cassino</a:t>
            </a:r>
            <a:r>
              <a:rPr lang="cs-CZ" sz="2900" dirty="0">
                <a:effectLst/>
              </a:rPr>
              <a:t>), Irsko (</a:t>
            </a:r>
            <a:r>
              <a:rPr lang="cs-CZ" sz="2900" dirty="0" err="1">
                <a:effectLst/>
              </a:rPr>
              <a:t>Armagh</a:t>
            </a:r>
            <a:r>
              <a:rPr lang="cs-CZ" sz="2900" dirty="0">
                <a:effectLst/>
              </a:rPr>
              <a:t>, </a:t>
            </a:r>
            <a:r>
              <a:rPr lang="cs-CZ" sz="2900" dirty="0" err="1">
                <a:effectLst/>
              </a:rPr>
              <a:t>Clonard</a:t>
            </a:r>
            <a:r>
              <a:rPr lang="cs-CZ" sz="2900" dirty="0">
                <a:effectLst/>
              </a:rPr>
              <a:t>) </a:t>
            </a:r>
          </a:p>
          <a:p>
            <a:pPr marL="0" indent="0">
              <a:buNone/>
            </a:pPr>
            <a:r>
              <a:rPr lang="cs-CZ" sz="2900" dirty="0"/>
              <a:t>                                                               </a:t>
            </a:r>
            <a:r>
              <a:rPr lang="cs-CZ" sz="2900" dirty="0">
                <a:effectLst/>
              </a:rPr>
              <a:t>–   irské misie (</a:t>
            </a:r>
            <a:r>
              <a:rPr lang="cs-CZ" sz="2900" dirty="0" err="1">
                <a:effectLst/>
              </a:rPr>
              <a:t>Luxeil</a:t>
            </a:r>
            <a:r>
              <a:rPr lang="cs-CZ" sz="2900" dirty="0">
                <a:effectLst/>
              </a:rPr>
              <a:t>, </a:t>
            </a:r>
            <a:r>
              <a:rPr lang="cs-CZ" sz="2900" dirty="0" err="1">
                <a:effectLst/>
              </a:rPr>
              <a:t>Corbie</a:t>
            </a:r>
            <a:r>
              <a:rPr lang="cs-CZ" sz="2900" dirty="0">
                <a:effectLst/>
              </a:rPr>
              <a:t>, </a:t>
            </a:r>
            <a:r>
              <a:rPr lang="cs-CZ" sz="2900" dirty="0" err="1">
                <a:effectLst/>
              </a:rPr>
              <a:t>Bobbio</a:t>
            </a:r>
            <a:r>
              <a:rPr lang="cs-CZ" sz="2900" dirty="0">
                <a:effectLst/>
              </a:rPr>
              <a:t>, </a:t>
            </a:r>
            <a:r>
              <a:rPr lang="cs-CZ" sz="2900" dirty="0" err="1">
                <a:effectLst/>
              </a:rPr>
              <a:t>Fulda</a:t>
            </a:r>
            <a:r>
              <a:rPr lang="cs-CZ" sz="2900" dirty="0">
                <a:effectLst/>
              </a:rPr>
              <a:t>, </a:t>
            </a:r>
            <a:r>
              <a:rPr lang="cs-CZ" sz="2900" dirty="0" err="1">
                <a:effectLst/>
              </a:rPr>
              <a:t>Reichenau</a:t>
            </a:r>
            <a:r>
              <a:rPr lang="cs-CZ" sz="2900" dirty="0">
                <a:effectLst/>
              </a:rPr>
              <a:t>, St. </a:t>
            </a:r>
            <a:r>
              <a:rPr lang="cs-CZ" sz="2900" dirty="0" err="1">
                <a:effectLst/>
              </a:rPr>
              <a:t>Gallen</a:t>
            </a:r>
            <a:r>
              <a:rPr lang="cs-CZ" sz="2900" dirty="0">
                <a:effectLst/>
              </a:rPr>
              <a:t>)</a:t>
            </a:r>
            <a:endParaRPr lang="cs-CZ" sz="2900" dirty="0"/>
          </a:p>
          <a:p>
            <a:pPr marL="0" indent="0">
              <a:buNone/>
            </a:pPr>
            <a:endParaRPr lang="cs-CZ" sz="2900" b="1" dirty="0"/>
          </a:p>
          <a:p>
            <a:r>
              <a:rPr lang="cs-CZ" sz="2900" b="1" dirty="0"/>
              <a:t>Břevnov   </a:t>
            </a:r>
            <a:r>
              <a:rPr lang="cs-CZ" sz="2900" dirty="0"/>
              <a:t>–  benediktínský klášter:  první </a:t>
            </a:r>
            <a:r>
              <a:rPr lang="cs-CZ" sz="2900" dirty="0">
                <a:effectLst/>
              </a:rPr>
              <a:t>písařská škola na území Čech </a:t>
            </a:r>
          </a:p>
          <a:p>
            <a:pPr marL="0" indent="0">
              <a:buNone/>
            </a:pPr>
            <a:r>
              <a:rPr lang="cs-CZ" sz="2900" dirty="0">
                <a:effectLst/>
              </a:rPr>
              <a:t>                      –  za opata </a:t>
            </a:r>
            <a:r>
              <a:rPr lang="cs-CZ" sz="2900" dirty="0" err="1">
                <a:effectLst/>
              </a:rPr>
              <a:t>Meinharda</a:t>
            </a:r>
            <a:r>
              <a:rPr lang="cs-CZ" sz="2900" dirty="0"/>
              <a:t> </a:t>
            </a:r>
            <a:r>
              <a:rPr lang="cs-CZ" sz="2900" dirty="0">
                <a:effectLst/>
              </a:rPr>
              <a:t>(1035/1044–1089)    –  další:  Ostrov u Davle    </a:t>
            </a:r>
          </a:p>
          <a:p>
            <a:endParaRPr lang="cs-CZ" sz="2900" dirty="0"/>
          </a:p>
          <a:p>
            <a:r>
              <a:rPr lang="cs-CZ" sz="2900" b="1" dirty="0">
                <a:effectLst/>
              </a:rPr>
              <a:t>Olomouc</a:t>
            </a:r>
            <a:r>
              <a:rPr lang="cs-CZ" sz="2900" dirty="0">
                <a:effectLst/>
              </a:rPr>
              <a:t>  –  za episkopátu Jindřicha Zdíka (1126–1150) </a:t>
            </a:r>
          </a:p>
          <a:p>
            <a:pPr marL="0" indent="0">
              <a:buNone/>
            </a:pPr>
            <a:r>
              <a:rPr lang="cs-CZ" sz="2900" dirty="0">
                <a:effectLst/>
              </a:rPr>
              <a:t>                       –  katedrála sv. Václava:  katedrální škola:  olomoucké skriptorium </a:t>
            </a:r>
          </a:p>
          <a:p>
            <a:pPr marL="0" indent="0">
              <a:buNone/>
            </a:pPr>
            <a:r>
              <a:rPr lang="cs-CZ" sz="2900" dirty="0">
                <a:effectLst/>
              </a:rPr>
              <a:t>                       –  klášter Hradisko:  katedrální škola u benediktínského opatství</a:t>
            </a:r>
            <a:endParaRPr lang="cs-CZ" sz="2900" dirty="0"/>
          </a:p>
          <a:p>
            <a:pPr marL="0" indent="0">
              <a:buNone/>
            </a:pPr>
            <a:endParaRPr lang="cs-CZ" sz="2900" b="1" dirty="0"/>
          </a:p>
          <a:p>
            <a:r>
              <a:rPr lang="cs-CZ" sz="2900" b="1" dirty="0"/>
              <a:t>Městské knihy  </a:t>
            </a:r>
            <a:r>
              <a:rPr lang="cs-CZ" sz="2900" dirty="0"/>
              <a:t>–  tzv. Kniha písaře Jana:  svod městského práva, písař doložen v Brně 1343 – 1358</a:t>
            </a:r>
          </a:p>
          <a:p>
            <a:endParaRPr lang="cs-CZ" sz="29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D10F255-77AD-EE3F-1AC2-E62B09E164FA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</a:t>
            </a:r>
            <a:b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</a:t>
            </a:r>
            <a:r>
              <a:rPr lang="cs-CZ" sz="53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Kodikologie</a:t>
            </a:r>
            <a:br>
              <a:rPr lang="cs-CZ" sz="53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dirty="0">
                <a:solidFill>
                  <a:srgbClr val="FF0000"/>
                </a:solidFill>
                <a:latin typeface="+mn-lt"/>
                <a:ea typeface="Calibri" panose="020F0502020204030204" pitchFamily="34" charset="0"/>
              </a:rPr>
              <a:t>              </a:t>
            </a:r>
            <a:br>
              <a:rPr lang="cs-CZ" sz="3100" dirty="0">
                <a:latin typeface="+mn-lt"/>
              </a:rPr>
            </a:br>
            <a:endParaRPr lang="cs-CZ" sz="31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9744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AB2395-853F-76CF-03EC-4CE24FADD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7212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Paleografie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AA44EA-945F-A05E-BCB8-54A825D2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9" y="1228350"/>
            <a:ext cx="11750211" cy="5716979"/>
          </a:xfrm>
        </p:spPr>
        <p:txBody>
          <a:bodyPr>
            <a:normAutofit fontScale="85000" lnSpcReduction="10000"/>
          </a:bodyPr>
          <a:lstStyle/>
          <a:p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2000" b="1" dirty="0">
                <a:cs typeface="Times New Roman" panose="02020603050405020304" pitchFamily="18" charset="0"/>
              </a:rPr>
              <a:t>Bernhard </a:t>
            </a:r>
            <a:r>
              <a:rPr lang="cs-CZ" sz="2000" b="1" dirty="0" err="1">
                <a:cs typeface="Times New Roman" panose="02020603050405020304" pitchFamily="18" charset="0"/>
              </a:rPr>
              <a:t>Montfaucon</a:t>
            </a:r>
            <a:r>
              <a:rPr lang="cs-CZ" sz="2000" b="1" dirty="0">
                <a:cs typeface="Times New Roman" panose="02020603050405020304" pitchFamily="18" charset="0"/>
              </a:rPr>
              <a:t>  </a:t>
            </a:r>
            <a:r>
              <a:rPr lang="cs-CZ" sz="2000" dirty="0">
                <a:cs typeface="Times New Roman" panose="02020603050405020304" pitchFamily="18" charset="0"/>
              </a:rPr>
              <a:t>–  1708: </a:t>
            </a:r>
            <a:r>
              <a:rPr lang="cs-CZ" sz="2000" dirty="0" err="1">
                <a:cs typeface="Times New Roman" panose="02020603050405020304" pitchFamily="18" charset="0"/>
              </a:rPr>
              <a:t>Paleographia</a:t>
            </a:r>
            <a:r>
              <a:rPr lang="cs-CZ" sz="2000" dirty="0"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cs typeface="Times New Roman" panose="02020603050405020304" pitchFamily="18" charset="0"/>
              </a:rPr>
              <a:t>graeca</a:t>
            </a:r>
            <a:r>
              <a:rPr lang="cs-CZ" sz="2000" dirty="0">
                <a:cs typeface="Times New Roman" panose="02020603050405020304" pitchFamily="18" charset="0"/>
              </a:rPr>
              <a:t>:  paleografie získává </a:t>
            </a:r>
            <a:r>
              <a:rPr lang="cs-CZ" sz="2000" dirty="0" err="1">
                <a:cs typeface="Times New Roman" panose="02020603050405020304" pitchFamily="18" charset="0"/>
              </a:rPr>
              <a:t>mázev</a:t>
            </a:r>
            <a:r>
              <a:rPr lang="cs-CZ" sz="2000" dirty="0">
                <a:cs typeface="Times New Roman" panose="02020603050405020304" pitchFamily="18" charset="0"/>
              </a:rPr>
              <a:t> </a:t>
            </a:r>
          </a:p>
          <a:p>
            <a:r>
              <a:rPr lang="cs-CZ" sz="2800" b="1" dirty="0">
                <a:cs typeface="Times New Roman" panose="02020603050405020304" pitchFamily="18" charset="0"/>
              </a:rPr>
              <a:t>  </a:t>
            </a:r>
            <a:r>
              <a:rPr lang="cs-CZ" sz="2000" b="1" dirty="0" err="1">
                <a:cs typeface="Times New Roman" panose="02020603050405020304" pitchFamily="18" charset="0"/>
              </a:rPr>
              <a:t>Scipione</a:t>
            </a:r>
            <a:r>
              <a:rPr lang="cs-CZ" sz="2000" b="1" dirty="0"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cs typeface="Times New Roman" panose="02020603050405020304" pitchFamily="18" charset="0"/>
              </a:rPr>
              <a:t>Maffei</a:t>
            </a:r>
            <a:r>
              <a:rPr lang="cs-CZ" sz="2000" dirty="0">
                <a:cs typeface="Times New Roman" panose="02020603050405020304" pitchFamily="18" charset="0"/>
              </a:rPr>
              <a:t> († 1755)  –  podle něj neexistuje několik na sobě nezávislých druhů písma  </a:t>
            </a:r>
            <a:r>
              <a:rPr lang="cs-CZ" sz="2100" dirty="0">
                <a:cs typeface="Times New Roman" panose="02020603050405020304" pitchFamily="18" charset="0"/>
              </a:rPr>
              <a:t>latinského</a:t>
            </a:r>
            <a:r>
              <a:rPr lang="cs-CZ" sz="2000" dirty="0">
                <a:cs typeface="Times New Roman" panose="02020603050405020304" pitchFamily="18" charset="0"/>
              </a:rPr>
              <a:t> kulturního okruhu, ale</a:t>
            </a:r>
          </a:p>
          <a:p>
            <a:pPr marL="0" indent="0">
              <a:buNone/>
            </a:pPr>
            <a:r>
              <a:rPr lang="cs-CZ" sz="2000" dirty="0">
                <a:cs typeface="Times New Roman" panose="02020603050405020304" pitchFamily="18" charset="0"/>
              </a:rPr>
              <a:t>                                                          jedno římsko-latinské s různými  podskupinami v rámci tří základních skupin: </a:t>
            </a:r>
          </a:p>
          <a:p>
            <a:pPr marL="0" indent="0">
              <a:buNone/>
            </a:pPr>
            <a:r>
              <a:rPr lang="cs-CZ" sz="2000" b="1" dirty="0">
                <a:cs typeface="Times New Roman" panose="02020603050405020304" pitchFamily="18" charset="0"/>
              </a:rPr>
              <a:t>                                                          majuskuly</a:t>
            </a:r>
            <a:r>
              <a:rPr lang="cs-CZ" sz="2000" dirty="0">
                <a:cs typeface="Times New Roman" panose="02020603050405020304" pitchFamily="18" charset="0"/>
              </a:rPr>
              <a:t>, </a:t>
            </a:r>
            <a:r>
              <a:rPr lang="cs-CZ" sz="2000" b="1" dirty="0" err="1">
                <a:cs typeface="Times New Roman" panose="02020603050405020304" pitchFamily="18" charset="0"/>
              </a:rPr>
              <a:t>miniskuly</a:t>
            </a:r>
            <a:r>
              <a:rPr lang="cs-CZ" sz="2000" b="1" dirty="0">
                <a:cs typeface="Times New Roman" panose="02020603050405020304" pitchFamily="18" charset="0"/>
              </a:rPr>
              <a:t> </a:t>
            </a:r>
            <a:r>
              <a:rPr lang="cs-CZ" sz="2000" dirty="0">
                <a:cs typeface="Times New Roman" panose="02020603050405020304" pitchFamily="18" charset="0"/>
              </a:rPr>
              <a:t>a </a:t>
            </a:r>
            <a:r>
              <a:rPr lang="cs-CZ" sz="2000" b="1" dirty="0">
                <a:cs typeface="Times New Roman" panose="02020603050405020304" pitchFamily="18" charset="0"/>
              </a:rPr>
              <a:t>kurzívy</a:t>
            </a:r>
            <a:endParaRPr lang="cs-CZ" sz="2000" dirty="0">
              <a:cs typeface="Times New Roman" panose="02020603050405020304" pitchFamily="18" charset="0"/>
            </a:endParaRPr>
          </a:p>
          <a:p>
            <a:r>
              <a:rPr lang="cs-CZ" sz="2000" b="1" dirty="0">
                <a:cs typeface="Times New Roman" panose="02020603050405020304" pitchFamily="18" charset="0"/>
              </a:rPr>
              <a:t>svobodný pan </a:t>
            </a:r>
            <a:r>
              <a:rPr lang="cs-CZ" sz="2000" b="1" dirty="0" err="1">
                <a:cs typeface="Times New Roman" panose="02020603050405020304" pitchFamily="18" charset="0"/>
              </a:rPr>
              <a:t>vom</a:t>
            </a:r>
            <a:r>
              <a:rPr lang="cs-CZ" sz="2000" b="1" dirty="0">
                <a:cs typeface="Times New Roman" panose="02020603050405020304" pitchFamily="18" charset="0"/>
              </a:rPr>
              <a:t> Stein  </a:t>
            </a:r>
            <a:r>
              <a:rPr lang="cs-CZ" sz="2000" dirty="0">
                <a:cs typeface="Times New Roman" panose="02020603050405020304" pitchFamily="18" charset="0"/>
              </a:rPr>
              <a:t>–  založil vydavatelský podnik </a:t>
            </a:r>
            <a:r>
              <a:rPr lang="cs-CZ" sz="2000" dirty="0" err="1">
                <a:cs typeface="Times New Roman" panose="02020603050405020304" pitchFamily="18" charset="0"/>
              </a:rPr>
              <a:t>Societas</a:t>
            </a:r>
            <a:r>
              <a:rPr lang="cs-CZ" sz="2000" dirty="0"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cs typeface="Times New Roman" panose="02020603050405020304" pitchFamily="18" charset="0"/>
              </a:rPr>
              <a:t>aperiendis</a:t>
            </a:r>
            <a:r>
              <a:rPr lang="cs-CZ" sz="2000" dirty="0"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cs typeface="Times New Roman" panose="02020603050405020304" pitchFamily="18" charset="0"/>
              </a:rPr>
              <a:t>fontibus</a:t>
            </a:r>
            <a:r>
              <a:rPr lang="cs-CZ" sz="2000" dirty="0"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cs typeface="Times New Roman" panose="02020603050405020304" pitchFamily="18" charset="0"/>
              </a:rPr>
              <a:t>rerum</a:t>
            </a:r>
            <a:r>
              <a:rPr lang="cs-CZ" sz="2000" dirty="0"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cs typeface="Times New Roman" panose="02020603050405020304" pitchFamily="18" charset="0"/>
              </a:rPr>
              <a:t>Germanicarum</a:t>
            </a:r>
            <a:r>
              <a:rPr lang="cs-CZ" sz="2000" dirty="0"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cs-CZ" sz="2000" dirty="0">
                <a:cs typeface="Times New Roman" panose="02020603050405020304" pitchFamily="18" charset="0"/>
              </a:rPr>
              <a:t>                                                       později pod názvem </a:t>
            </a:r>
            <a:r>
              <a:rPr lang="cs-CZ" sz="2000" b="1" dirty="0" err="1">
                <a:cs typeface="Times New Roman" panose="02020603050405020304" pitchFamily="18" charset="0"/>
              </a:rPr>
              <a:t>Monumenta</a:t>
            </a:r>
            <a:r>
              <a:rPr lang="cs-CZ" sz="2000" b="1" dirty="0"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cs typeface="Times New Roman" panose="02020603050405020304" pitchFamily="18" charset="0"/>
              </a:rPr>
              <a:t>Germaniae</a:t>
            </a:r>
            <a:r>
              <a:rPr lang="cs-CZ" sz="2000" b="1" dirty="0"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cs typeface="Times New Roman" panose="02020603050405020304" pitchFamily="18" charset="0"/>
              </a:rPr>
              <a:t>Historica</a:t>
            </a:r>
            <a:endParaRPr lang="cs-CZ" sz="2000" b="1" dirty="0">
              <a:cs typeface="Times New Roman" panose="02020603050405020304" pitchFamily="18" charset="0"/>
            </a:endParaRPr>
          </a:p>
          <a:p>
            <a:r>
              <a:rPr lang="cs-CZ" sz="2000" b="1" dirty="0">
                <a:cs typeface="Times New Roman" panose="02020603050405020304" pitchFamily="18" charset="0"/>
              </a:rPr>
              <a:t>1821</a:t>
            </a:r>
            <a:r>
              <a:rPr lang="cs-CZ" sz="2000" dirty="0">
                <a:cs typeface="Times New Roman" panose="02020603050405020304" pitchFamily="18" charset="0"/>
              </a:rPr>
              <a:t>  –  založena </a:t>
            </a:r>
            <a:r>
              <a:rPr lang="cs-CZ" sz="2000" b="1" dirty="0" err="1">
                <a:cs typeface="Times New Roman" panose="02020603050405020304" pitchFamily="18" charset="0"/>
              </a:rPr>
              <a:t>Ecole</a:t>
            </a:r>
            <a:r>
              <a:rPr lang="cs-CZ" sz="2000" b="1" dirty="0">
                <a:cs typeface="Times New Roman" panose="02020603050405020304" pitchFamily="18" charset="0"/>
              </a:rPr>
              <a:t> des </a:t>
            </a:r>
            <a:r>
              <a:rPr lang="cs-CZ" sz="2000" b="1" dirty="0" err="1">
                <a:cs typeface="Times New Roman" panose="02020603050405020304" pitchFamily="18" charset="0"/>
              </a:rPr>
              <a:t>chartes</a:t>
            </a:r>
            <a:r>
              <a:rPr lang="cs-CZ" sz="2000" b="1" dirty="0">
                <a:cs typeface="Times New Roman" panose="02020603050405020304" pitchFamily="18" charset="0"/>
              </a:rPr>
              <a:t>:  </a:t>
            </a:r>
            <a:r>
              <a:rPr lang="cs-CZ" sz="2000" dirty="0">
                <a:cs typeface="Times New Roman" panose="02020603050405020304" pitchFamily="18" charset="0"/>
              </a:rPr>
              <a:t>studium pomocných věd historických, především paleografie</a:t>
            </a:r>
          </a:p>
          <a:p>
            <a:r>
              <a:rPr lang="cs-CZ" sz="2000" b="1" dirty="0">
                <a:cs typeface="Times New Roman" panose="02020603050405020304" pitchFamily="18" charset="0"/>
              </a:rPr>
              <a:t>2. pol. 19. stol.   </a:t>
            </a:r>
            <a:r>
              <a:rPr lang="cs-CZ" sz="2000" dirty="0">
                <a:cs typeface="Times New Roman" panose="02020603050405020304" pitchFamily="18" charset="0"/>
              </a:rPr>
              <a:t>–  objektivní exaktní studium, fotografické publikace paleografických materiálů</a:t>
            </a:r>
            <a:endParaRPr lang="cs-CZ" sz="2000" b="1" dirty="0">
              <a:cs typeface="Times New Roman" panose="02020603050405020304" pitchFamily="18" charset="0"/>
            </a:endParaRPr>
          </a:p>
          <a:p>
            <a:r>
              <a:rPr lang="cs-CZ" sz="2000" b="1" dirty="0">
                <a:cs typeface="Times New Roman" panose="02020603050405020304" pitchFamily="18" charset="0"/>
              </a:rPr>
              <a:t>Theodor von </a:t>
            </a:r>
            <a:r>
              <a:rPr lang="cs-CZ" sz="2000" b="1" dirty="0" err="1">
                <a:cs typeface="Times New Roman" panose="02020603050405020304" pitchFamily="18" charset="0"/>
              </a:rPr>
              <a:t>Sickel</a:t>
            </a:r>
            <a:r>
              <a:rPr lang="cs-CZ" sz="2000" b="1" dirty="0">
                <a:cs typeface="Times New Roman" panose="02020603050405020304" pitchFamily="18" charset="0"/>
              </a:rPr>
              <a:t> (1826–1908)  – </a:t>
            </a:r>
            <a:r>
              <a:rPr lang="cs-CZ" sz="2000" dirty="0"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cs typeface="Times New Roman" panose="02020603050405020304" pitchFamily="18" charset="0"/>
              </a:rPr>
              <a:t>Monumenta</a:t>
            </a:r>
            <a:r>
              <a:rPr lang="cs-CZ" sz="2000" b="1" dirty="0"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cs typeface="Times New Roman" panose="02020603050405020304" pitchFamily="18" charset="0"/>
              </a:rPr>
              <a:t>graphica</a:t>
            </a:r>
            <a:r>
              <a:rPr lang="cs-CZ" sz="2000" b="1" dirty="0">
                <a:cs typeface="Times New Roman" panose="02020603050405020304" pitchFamily="18" charset="0"/>
              </a:rPr>
              <a:t> medii </a:t>
            </a:r>
            <a:r>
              <a:rPr lang="cs-CZ" sz="2000" b="1" dirty="0" err="1">
                <a:cs typeface="Times New Roman" panose="02020603050405020304" pitchFamily="18" charset="0"/>
              </a:rPr>
              <a:t>aevi</a:t>
            </a:r>
            <a:r>
              <a:rPr lang="cs-CZ" sz="2000" dirty="0">
                <a:cs typeface="Times New Roman" panose="02020603050405020304" pitchFamily="18" charset="0"/>
              </a:rPr>
              <a:t> (Vídeň 1858–1869) </a:t>
            </a:r>
          </a:p>
          <a:p>
            <a:r>
              <a:rPr lang="cs-CZ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Gustav Fridrich  – 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1898:  </a:t>
            </a:r>
            <a:r>
              <a:rPr lang="cs-CZ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Učebná</a:t>
            </a:r>
            <a:r>
              <a:rPr lang="cs-CZ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kniha paleografie latinské</a:t>
            </a:r>
          </a:p>
          <a:p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po 2. sv. válce  –  rozvoj na univerzitách  –  Brno:  </a:t>
            </a:r>
            <a:r>
              <a:rPr lang="cs-CZ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Jindřich Šebánek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(PVH 1 – Paleografie) </a:t>
            </a:r>
          </a:p>
          <a:p>
            <a:pPr marL="0" indent="0">
              <a:buNone/>
            </a:pP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–  Praha:  </a:t>
            </a:r>
            <a:r>
              <a:rPr lang="cs-CZ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Miroslav </a:t>
            </a:r>
            <a:r>
              <a:rPr lang="cs-CZ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Flodr</a:t>
            </a:r>
            <a:r>
              <a:rPr lang="cs-CZ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, Jaroslav Kašpar, Pavel </a:t>
            </a:r>
            <a:r>
              <a:rPr lang="cs-CZ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Spunar</a:t>
            </a:r>
            <a:r>
              <a:rPr lang="cs-CZ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, Jiří Pražák</a:t>
            </a:r>
          </a:p>
          <a:p>
            <a:endParaRPr lang="cs-CZ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cs typeface="Times New Roman" panose="02020603050405020304" pitchFamily="18" charset="0"/>
              </a:rPr>
              <a:t>1953  –   založení </a:t>
            </a:r>
            <a:r>
              <a:rPr lang="cs-CZ" sz="2000" b="1" dirty="0">
                <a:cs typeface="Times New Roman" panose="02020603050405020304" pitchFamily="18" charset="0"/>
              </a:rPr>
              <a:t>Komise pro soupis rukopisů ČSAV</a:t>
            </a:r>
            <a:r>
              <a:rPr lang="cs-CZ" sz="2000" dirty="0">
                <a:cs typeface="Times New Roman" panose="02020603050405020304" pitchFamily="18" charset="0"/>
              </a:rPr>
              <a:t>  </a:t>
            </a:r>
          </a:p>
          <a:p>
            <a:r>
              <a:rPr lang="cs-CZ" sz="2000" dirty="0">
                <a:cs typeface="Times New Roman" panose="02020603050405020304" pitchFamily="18" charset="0"/>
              </a:rPr>
              <a:t>1962  –   ročenka </a:t>
            </a:r>
            <a:r>
              <a:rPr lang="cs-CZ" sz="2000" b="1" dirty="0">
                <a:cs typeface="Times New Roman" panose="02020603050405020304" pitchFamily="18" charset="0"/>
              </a:rPr>
              <a:t>Studie o rukopisech</a:t>
            </a:r>
            <a:r>
              <a:rPr lang="cs-CZ" sz="2000" dirty="0">
                <a:cs typeface="Times New Roman" panose="02020603050405020304" pitchFamily="18" charset="0"/>
              </a:rPr>
              <a:t>, dnes: Oddělení pro soupis a studium rukopisů Masarykova ústavu a Archivu AV ČR </a:t>
            </a:r>
          </a:p>
          <a:p>
            <a:pPr marL="0" indent="0">
              <a:buNone/>
            </a:pPr>
            <a:r>
              <a:rPr lang="cs-CZ" sz="2000" dirty="0">
                <a:cs typeface="Times New Roman" panose="02020603050405020304" pitchFamily="18" charset="0"/>
              </a:rPr>
              <a:t>                    (Komise pro soupis a studium rukopisů - dozorový orgán)</a:t>
            </a:r>
          </a:p>
          <a:p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5731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C3F6480-0590-CC89-7F53-88E72E5AD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</a:t>
            </a:r>
            <a:br>
              <a:rPr lang="cs-CZ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                                                              </a:t>
            </a:r>
            <a:br>
              <a:rPr lang="cs-CZ" sz="6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66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          </a:t>
            </a:r>
            <a:r>
              <a:rPr lang="cs-CZ" sz="36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 </a:t>
            </a:r>
            <a:r>
              <a:rPr lang="cs-CZ" sz="66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            </a:t>
            </a:r>
            <a:br>
              <a:rPr lang="cs-CZ" sz="4800" dirty="0">
                <a:latin typeface="+mn-lt"/>
              </a:rPr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B51329A-529F-CEAD-6976-8895A1013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79" y="651641"/>
            <a:ext cx="11626921" cy="6206359"/>
          </a:xfrm>
        </p:spPr>
        <p:txBody>
          <a:bodyPr>
            <a:noAutofit/>
          </a:bodyPr>
          <a:lstStyle/>
          <a:p>
            <a:r>
              <a:rPr lang="cs-CZ" sz="2000" b="1" dirty="0"/>
              <a:t>Skriptoria</a:t>
            </a:r>
            <a:r>
              <a:rPr lang="cs-CZ" sz="2000" dirty="0"/>
              <a:t>  –  písařské dílny:  městské, klášterní, kapitulní</a:t>
            </a:r>
          </a:p>
          <a:p>
            <a:r>
              <a:rPr lang="cs-CZ" sz="2000" b="1" dirty="0"/>
              <a:t>Bible</a:t>
            </a:r>
            <a:r>
              <a:rPr lang="cs-CZ" sz="2000" dirty="0"/>
              <a:t>  –  latinské překlady řecké Septuaginty (Nového zákona) v </a:t>
            </a:r>
            <a:r>
              <a:rPr lang="cs-CZ" sz="2000" dirty="0">
                <a:effectLst/>
              </a:rPr>
              <a:t>severní Africe, jižní Galii, Hispánii</a:t>
            </a:r>
          </a:p>
          <a:p>
            <a:pPr marL="0" indent="0">
              <a:buNone/>
            </a:pPr>
            <a:r>
              <a:rPr lang="cs-CZ" sz="2000" dirty="0"/>
              <a:t>              </a:t>
            </a:r>
            <a:r>
              <a:rPr lang="cs-CZ" sz="2000" dirty="0">
                <a:effectLst/>
              </a:rPr>
              <a:t> –  </a:t>
            </a:r>
            <a:r>
              <a:rPr lang="cs-CZ" sz="2000" b="1" dirty="0" err="1">
                <a:effectLst/>
              </a:rPr>
              <a:t>Vetus</a:t>
            </a:r>
            <a:r>
              <a:rPr lang="cs-CZ" sz="2000" b="1" dirty="0">
                <a:effectLst/>
              </a:rPr>
              <a:t> latina </a:t>
            </a:r>
            <a:r>
              <a:rPr lang="cs-CZ" sz="2000" dirty="0">
                <a:effectLst/>
              </a:rPr>
              <a:t>(stará latina):  překlad okolo poloviny 3. stol. </a:t>
            </a:r>
          </a:p>
          <a:p>
            <a:pPr marL="0" indent="0">
              <a:buNone/>
            </a:pPr>
            <a:r>
              <a:rPr lang="cs-CZ" sz="2000" dirty="0"/>
              <a:t>               </a:t>
            </a:r>
            <a:r>
              <a:rPr lang="cs-CZ" sz="2000" dirty="0">
                <a:effectLst/>
              </a:rPr>
              <a:t>–  </a:t>
            </a:r>
            <a:r>
              <a:rPr lang="cs-CZ" sz="2000" b="1" dirty="0">
                <a:effectLst/>
              </a:rPr>
              <a:t>Vulgáta</a:t>
            </a:r>
            <a:r>
              <a:rPr lang="cs-CZ" sz="2000" dirty="0">
                <a:effectLst/>
              </a:rPr>
              <a:t>:   390/405 - revize předkladu od </a:t>
            </a:r>
            <a:r>
              <a:rPr lang="cs-CZ" sz="2000" b="1" dirty="0">
                <a:effectLst/>
              </a:rPr>
              <a:t>Jeronýma</a:t>
            </a:r>
            <a:r>
              <a:rPr lang="cs-CZ" sz="2000" dirty="0">
                <a:effectLst/>
              </a:rPr>
              <a:t> (</a:t>
            </a:r>
            <a:r>
              <a:rPr lang="cs-CZ" sz="2000" dirty="0" err="1">
                <a:effectLst/>
              </a:rPr>
              <a:t>Sophronius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Eusebius</a:t>
            </a:r>
            <a:r>
              <a:rPr lang="cs-CZ" sz="2000" dirty="0">
                <a:effectLst/>
              </a:rPr>
              <a:t> Hieronymus)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                     glosování:  vpisované komentáře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                     </a:t>
            </a:r>
            <a:r>
              <a:rPr lang="cs-CZ" sz="2000" dirty="0" err="1">
                <a:effectLst/>
              </a:rPr>
              <a:t>glossa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ordinaria</a:t>
            </a:r>
            <a:r>
              <a:rPr lang="cs-CZ" sz="2000" dirty="0">
                <a:effectLst/>
              </a:rPr>
              <a:t> (glosa řádná):  rozsáhlé komentáře sebrané z děl církevních Otců</a:t>
            </a:r>
          </a:p>
          <a:p>
            <a:pPr marL="0" indent="0">
              <a:buNone/>
            </a:pPr>
            <a:r>
              <a:rPr lang="cs-CZ" sz="2000" dirty="0"/>
              <a:t>                                     </a:t>
            </a:r>
            <a:r>
              <a:rPr lang="cs-CZ" sz="2000" dirty="0" err="1">
                <a:effectLst/>
              </a:rPr>
              <a:t>glossa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interlinearis</a:t>
            </a:r>
            <a:r>
              <a:rPr lang="cs-CZ" sz="2000" dirty="0">
                <a:effectLst/>
              </a:rPr>
              <a:t> (glosa meziřádková):  komentář vepsaný mezi řádky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>
                <a:effectLst/>
              </a:rPr>
              <a:t>Liturgické knihy  </a:t>
            </a:r>
            <a:r>
              <a:rPr lang="cs-CZ" sz="2000" dirty="0">
                <a:effectLst/>
              </a:rPr>
              <a:t>–  </a:t>
            </a:r>
            <a:r>
              <a:rPr lang="cs-CZ" sz="2000" b="1" dirty="0">
                <a:effectLst/>
              </a:rPr>
              <a:t>Misál </a:t>
            </a:r>
            <a:r>
              <a:rPr lang="cs-CZ" sz="2000" dirty="0">
                <a:effectLst/>
              </a:rPr>
              <a:t>(</a:t>
            </a:r>
            <a:r>
              <a:rPr lang="cs-CZ" sz="2000" dirty="0" err="1">
                <a:effectLst/>
              </a:rPr>
              <a:t>missale</a:t>
            </a:r>
            <a:r>
              <a:rPr lang="cs-CZ" sz="2000" dirty="0">
                <a:effectLst/>
              </a:rPr>
              <a:t>):  od 9. stol.:  obsahuje modlitby, texty a zpěvy při sloužení mše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</a:t>
            </a:r>
            <a:r>
              <a:rPr lang="cs-CZ" sz="2000" dirty="0">
                <a:effectLst/>
              </a:rPr>
              <a:t> 1)  Sakramentář (</a:t>
            </a:r>
            <a:r>
              <a:rPr lang="cs-CZ" sz="2000" dirty="0" err="1">
                <a:effectLst/>
              </a:rPr>
              <a:t>sacramentarium</a:t>
            </a:r>
            <a:r>
              <a:rPr lang="cs-CZ" sz="2000" dirty="0">
                <a:effectLst/>
              </a:rPr>
              <a:t>):  čtení a zpěvy kněze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                                                      2)  Knihy s texty evangelia (čtyři) a epištol (dopisy) - uveden den čtení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</a:t>
            </a:r>
            <a:r>
              <a:rPr lang="cs-CZ" sz="2000" dirty="0">
                <a:effectLst/>
              </a:rPr>
              <a:t>3)   Knihy obsahující antifony . různé zpěvy </a:t>
            </a:r>
          </a:p>
          <a:p>
            <a:pPr marL="0" indent="0">
              <a:buNone/>
            </a:pPr>
            <a:r>
              <a:rPr lang="cs-CZ" sz="2000" dirty="0"/>
              <a:t>                                 </a:t>
            </a:r>
            <a:r>
              <a:rPr lang="cs-CZ" sz="2000" dirty="0">
                <a:effectLst/>
              </a:rPr>
              <a:t>–  </a:t>
            </a:r>
            <a:r>
              <a:rPr lang="cs-CZ" sz="2000" b="1" dirty="0"/>
              <a:t>Breviář</a:t>
            </a:r>
            <a:r>
              <a:rPr lang="cs-CZ" sz="2000" dirty="0"/>
              <a:t>:  od 11. stol.:   </a:t>
            </a:r>
            <a:r>
              <a:rPr lang="cs-CZ" sz="2000" dirty="0">
                <a:effectLst/>
              </a:rPr>
              <a:t>zpěvy a čtení pro kanonické hodinky: 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                                      Žaltář (</a:t>
            </a:r>
            <a:r>
              <a:rPr lang="cs-CZ" sz="2000" dirty="0" err="1">
                <a:effectLst/>
              </a:rPr>
              <a:t>psalterium</a:t>
            </a:r>
            <a:r>
              <a:rPr lang="cs-CZ" sz="2000" dirty="0">
                <a:effectLst/>
              </a:rPr>
              <a:t>):  obsahuje 150 žalmů.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</a:t>
            </a:r>
            <a:r>
              <a:rPr lang="cs-CZ" sz="2000" dirty="0">
                <a:effectLst/>
              </a:rPr>
              <a:t>Hymnář, Antifonář, Lekcionář, Homiliář aj. –  úryvky z kázání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1027337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C3F6480-0590-CC89-7F53-88E72E5AD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</a:t>
            </a:r>
            <a:br>
              <a:rPr lang="cs-CZ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                                                              </a:t>
            </a:r>
            <a:br>
              <a:rPr lang="cs-CZ" sz="6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66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          </a:t>
            </a:r>
            <a:r>
              <a:rPr lang="cs-CZ" sz="36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 </a:t>
            </a:r>
            <a:r>
              <a:rPr lang="cs-CZ" sz="66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            </a:t>
            </a:r>
            <a:br>
              <a:rPr lang="cs-CZ" sz="4800" dirty="0">
                <a:latin typeface="+mn-lt"/>
              </a:rPr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B51329A-529F-CEAD-6976-8895A1013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21" y="725215"/>
            <a:ext cx="11842680" cy="613278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</a:pPr>
            <a:r>
              <a:rPr lang="cs-CZ" sz="2200" b="1" dirty="0" err="1">
                <a:effectLst/>
              </a:rPr>
              <a:t>Libri</a:t>
            </a:r>
            <a:r>
              <a:rPr lang="cs-CZ" sz="2200" b="1" dirty="0">
                <a:effectLst/>
              </a:rPr>
              <a:t> </a:t>
            </a:r>
            <a:r>
              <a:rPr lang="cs-CZ" sz="2200" b="1" dirty="0" err="1">
                <a:effectLst/>
              </a:rPr>
              <a:t>ordinales</a:t>
            </a:r>
            <a:r>
              <a:rPr lang="cs-CZ" sz="2200" b="1" dirty="0">
                <a:effectLst/>
              </a:rPr>
              <a:t>  </a:t>
            </a:r>
            <a:r>
              <a:rPr lang="cs-CZ" sz="2200" dirty="0">
                <a:effectLst/>
              </a:rPr>
              <a:t>–  texty pro různé liturgické obřady mimo mše a kanonické hodinky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2200" dirty="0"/>
              <a:t>                                 </a:t>
            </a:r>
            <a:r>
              <a:rPr lang="cs-CZ" sz="2200" dirty="0">
                <a:effectLst/>
              </a:rPr>
              <a:t>–   původně jedna kniha s texty pro biskupy i kněze, z níž vznikly 2 samostatné typy:</a:t>
            </a:r>
            <a:br>
              <a:rPr lang="cs-CZ" sz="2200" dirty="0"/>
            </a:br>
            <a:r>
              <a:rPr lang="cs-CZ" sz="2200" dirty="0"/>
              <a:t>                                     </a:t>
            </a:r>
            <a:r>
              <a:rPr lang="cs-CZ" sz="2200" dirty="0">
                <a:effectLst/>
              </a:rPr>
              <a:t>Pontifikál (</a:t>
            </a:r>
            <a:r>
              <a:rPr lang="cs-CZ" sz="2200" dirty="0" err="1">
                <a:effectLst/>
              </a:rPr>
              <a:t>pontificale</a:t>
            </a:r>
            <a:r>
              <a:rPr lang="cs-CZ" sz="2200" dirty="0">
                <a:effectLst/>
              </a:rPr>
              <a:t>):  texty liturgických obřadů pro biskupa (svěcení biskupů, kostelů)</a:t>
            </a:r>
            <a:br>
              <a:rPr lang="cs-CZ" sz="2200" dirty="0"/>
            </a:br>
            <a:r>
              <a:rPr lang="cs-CZ" sz="2200" dirty="0"/>
              <a:t>                                     </a:t>
            </a:r>
            <a:r>
              <a:rPr lang="cs-CZ" sz="2200" dirty="0">
                <a:effectLst/>
              </a:rPr>
              <a:t>Rituál (</a:t>
            </a:r>
            <a:r>
              <a:rPr lang="cs-CZ" sz="2200" dirty="0" err="1">
                <a:effectLst/>
              </a:rPr>
              <a:t>rituale</a:t>
            </a:r>
            <a:r>
              <a:rPr lang="cs-CZ" sz="2200" dirty="0">
                <a:effectLst/>
              </a:rPr>
              <a:t>):  texty liturgických obřadů pro kněze (udílení svátosti - křtu, svatba, pohřeb) </a:t>
            </a:r>
          </a:p>
          <a:p>
            <a:pPr marL="0" indent="0">
              <a:spcBef>
                <a:spcPts val="1200"/>
              </a:spcBef>
              <a:buNone/>
            </a:pPr>
            <a:endParaRPr lang="cs-CZ" sz="2200" dirty="0"/>
          </a:p>
          <a:p>
            <a:pPr>
              <a:spcBef>
                <a:spcPts val="1200"/>
              </a:spcBef>
            </a:pPr>
            <a:r>
              <a:rPr lang="cs-CZ" sz="2200" b="1" dirty="0">
                <a:effectLst/>
              </a:rPr>
              <a:t>Kancionál (</a:t>
            </a:r>
            <a:r>
              <a:rPr lang="cs-CZ" sz="2200" b="1" dirty="0" err="1">
                <a:effectLst/>
              </a:rPr>
              <a:t>cantionale</a:t>
            </a:r>
            <a:r>
              <a:rPr lang="cs-CZ" sz="2200" b="1" dirty="0">
                <a:effectLst/>
              </a:rPr>
              <a:t>)</a:t>
            </a:r>
            <a:r>
              <a:rPr lang="cs-CZ" sz="2200" dirty="0">
                <a:effectLst/>
              </a:rPr>
              <a:t>  –   kniha s písněmi, které při bohoslužbě zpívá lid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cs-CZ" sz="2200" dirty="0"/>
              <a:t>                                               </a:t>
            </a:r>
            <a:r>
              <a:rPr lang="cs-CZ" sz="2200" dirty="0">
                <a:effectLst/>
              </a:rPr>
              <a:t>–   opatřen notami </a:t>
            </a:r>
          </a:p>
          <a:p>
            <a:endParaRPr lang="cs-CZ" sz="2200" dirty="0"/>
          </a:p>
          <a:p>
            <a:r>
              <a:rPr lang="cs-CZ" sz="2200" b="1" dirty="0">
                <a:effectLst/>
              </a:rPr>
              <a:t>Právnické knihy  </a:t>
            </a:r>
            <a:r>
              <a:rPr lang="cs-CZ" sz="2200" dirty="0">
                <a:effectLst/>
              </a:rPr>
              <a:t>–  </a:t>
            </a:r>
            <a:r>
              <a:rPr lang="cs-CZ" sz="2200" b="1" dirty="0">
                <a:effectLst/>
              </a:rPr>
              <a:t>Corpus </a:t>
            </a:r>
            <a:r>
              <a:rPr lang="cs-CZ" sz="2200" b="1" dirty="0" err="1">
                <a:effectLst/>
              </a:rPr>
              <a:t>iuris</a:t>
            </a:r>
            <a:r>
              <a:rPr lang="cs-CZ" sz="2200" b="1" dirty="0">
                <a:effectLst/>
              </a:rPr>
              <a:t> </a:t>
            </a:r>
            <a:r>
              <a:rPr lang="cs-CZ" sz="2200" b="1" dirty="0" err="1">
                <a:effectLst/>
              </a:rPr>
              <a:t>civilis</a:t>
            </a:r>
            <a:r>
              <a:rPr lang="cs-CZ" sz="2200" b="1" dirty="0">
                <a:effectLst/>
              </a:rPr>
              <a:t>:  </a:t>
            </a:r>
            <a:r>
              <a:rPr lang="cs-CZ" sz="2200" dirty="0">
                <a:effectLst/>
              </a:rPr>
              <a:t>pro svod římského práva z 2/4 6. stol. z podnětu císaře Justiniána </a:t>
            </a:r>
          </a:p>
          <a:p>
            <a:pPr marL="0" indent="0">
              <a:buNone/>
            </a:pPr>
            <a:r>
              <a:rPr lang="cs-CZ" sz="2200" dirty="0">
                <a:effectLst/>
              </a:rPr>
              <a:t>                                                                          –  sestává:   </a:t>
            </a:r>
            <a:r>
              <a:rPr lang="cs-CZ" sz="2200" dirty="0" err="1">
                <a:effectLst/>
              </a:rPr>
              <a:t>Iititutiones</a:t>
            </a:r>
            <a:r>
              <a:rPr lang="cs-CZ" sz="2200" dirty="0">
                <a:effectLst/>
              </a:rPr>
              <a:t>  –  základní právnická učebnice)</a:t>
            </a:r>
          </a:p>
          <a:p>
            <a:pPr marL="0" indent="0">
              <a:buNone/>
            </a:pPr>
            <a:r>
              <a:rPr lang="cs-CZ" sz="2200" dirty="0"/>
              <a:t>                                                                                               </a:t>
            </a:r>
            <a:r>
              <a:rPr lang="cs-CZ" sz="2200" dirty="0">
                <a:effectLst/>
              </a:rPr>
              <a:t> </a:t>
            </a:r>
            <a:r>
              <a:rPr lang="cs-CZ" sz="2200" dirty="0" err="1">
                <a:effectLst/>
              </a:rPr>
              <a:t>Digesta</a:t>
            </a:r>
            <a:r>
              <a:rPr lang="cs-CZ" sz="2200" dirty="0">
                <a:effectLst/>
              </a:rPr>
              <a:t>  –  úryvky z děl římských </a:t>
            </a:r>
            <a:r>
              <a:rPr lang="cs-CZ" sz="2200" dirty="0" err="1">
                <a:effectLst/>
              </a:rPr>
              <a:t>právnků</a:t>
            </a:r>
            <a:r>
              <a:rPr lang="cs-CZ" sz="2200" dirty="0"/>
              <a:t> </a:t>
            </a:r>
          </a:p>
          <a:p>
            <a:pPr marL="0" indent="0">
              <a:buNone/>
            </a:pPr>
            <a:r>
              <a:rPr lang="cs-CZ" sz="2200" dirty="0">
                <a:effectLst/>
              </a:rPr>
              <a:t>                                                                                                </a:t>
            </a:r>
            <a:r>
              <a:rPr lang="cs-CZ" sz="2200" dirty="0" err="1">
                <a:effectLst/>
              </a:rPr>
              <a:t>Codex</a:t>
            </a:r>
            <a:r>
              <a:rPr lang="cs-CZ" sz="2200" dirty="0">
                <a:effectLst/>
              </a:rPr>
              <a:t> </a:t>
            </a:r>
            <a:r>
              <a:rPr lang="cs-CZ" sz="2200" dirty="0" err="1">
                <a:effectLst/>
              </a:rPr>
              <a:t>Iustiniani</a:t>
            </a:r>
            <a:r>
              <a:rPr lang="cs-CZ" sz="2200" dirty="0">
                <a:effectLst/>
              </a:rPr>
              <a:t>  –  sbírka císařských zákonů </a:t>
            </a:r>
          </a:p>
          <a:p>
            <a:pPr marL="0" indent="0">
              <a:buNone/>
            </a:pPr>
            <a:r>
              <a:rPr lang="cs-CZ" sz="2200" dirty="0">
                <a:effectLst/>
              </a:rPr>
              <a:t>                                                                                                </a:t>
            </a:r>
            <a:r>
              <a:rPr lang="cs-CZ" sz="2200" dirty="0" err="1">
                <a:effectLst/>
              </a:rPr>
              <a:t>Novellae</a:t>
            </a:r>
            <a:r>
              <a:rPr lang="cs-CZ" sz="2200" dirty="0">
                <a:effectLst/>
              </a:rPr>
              <a:t>  –  pozdější Justiniánovy zákony) </a:t>
            </a:r>
          </a:p>
          <a:p>
            <a:pPr marL="0" indent="0">
              <a:buNone/>
            </a:pPr>
            <a:r>
              <a:rPr lang="cs-CZ" sz="2200" dirty="0"/>
              <a:t>                                                                          </a:t>
            </a:r>
            <a:r>
              <a:rPr lang="cs-CZ" sz="2200" dirty="0">
                <a:effectLst/>
              </a:rPr>
              <a:t>–  v době stěhování národů upadly zapomenuty </a:t>
            </a:r>
          </a:p>
          <a:p>
            <a:pPr marL="0" indent="0">
              <a:buNone/>
            </a:pPr>
            <a:r>
              <a:rPr lang="cs-CZ" sz="2200" dirty="0">
                <a:effectLst/>
              </a:rPr>
              <a:t>                                                                          –  13. stol.:  opatřeny glosami ( </a:t>
            </a:r>
            <a:r>
              <a:rPr lang="cs-CZ" sz="2200" dirty="0" err="1">
                <a:effectLst/>
              </a:rPr>
              <a:t>Accursius</a:t>
            </a:r>
            <a:r>
              <a:rPr lang="cs-CZ" sz="2200" dirty="0"/>
              <a:t> – komentář: </a:t>
            </a:r>
            <a:r>
              <a:rPr lang="cs-CZ" sz="2200" dirty="0" err="1">
                <a:effectLst/>
              </a:rPr>
              <a:t>glossa</a:t>
            </a:r>
            <a:r>
              <a:rPr lang="cs-CZ" sz="2200" dirty="0">
                <a:effectLst/>
              </a:rPr>
              <a:t> </a:t>
            </a:r>
            <a:r>
              <a:rPr lang="cs-CZ" sz="2200" dirty="0" err="1">
                <a:effectLst/>
              </a:rPr>
              <a:t>ordinaria</a:t>
            </a:r>
            <a:r>
              <a:rPr lang="cs-CZ" sz="2200" dirty="0">
                <a:effectLst/>
              </a:rPr>
              <a:t>) </a:t>
            </a:r>
          </a:p>
          <a:p>
            <a:pPr marL="0" indent="0">
              <a:buNone/>
            </a:pPr>
            <a:r>
              <a:rPr lang="cs-CZ" sz="2200" dirty="0">
                <a:effectLst/>
              </a:rPr>
              <a:t>                                                                          –  další římskoprávní sbírky:  5 rukopisných knih </a:t>
            </a:r>
          </a:p>
          <a:p>
            <a:pPr marL="0" indent="0">
              <a:buNone/>
            </a:pPr>
            <a:r>
              <a:rPr lang="cs-CZ" sz="2200" dirty="0"/>
              <a:t>                                   </a:t>
            </a:r>
            <a:r>
              <a:rPr lang="cs-CZ" sz="2200" dirty="0">
                <a:effectLst/>
              </a:rPr>
              <a:t>–  </a:t>
            </a:r>
            <a:r>
              <a:rPr lang="cs-CZ" sz="2200" b="1" dirty="0">
                <a:effectLst/>
              </a:rPr>
              <a:t>Corpus </a:t>
            </a:r>
            <a:r>
              <a:rPr lang="cs-CZ" sz="2200" b="1" dirty="0" err="1">
                <a:effectLst/>
              </a:rPr>
              <a:t>iuris</a:t>
            </a:r>
            <a:r>
              <a:rPr lang="cs-CZ" sz="2200" b="1" dirty="0">
                <a:effectLst/>
              </a:rPr>
              <a:t> </a:t>
            </a:r>
            <a:r>
              <a:rPr lang="cs-CZ" sz="2200" b="1" dirty="0" err="1">
                <a:effectLst/>
              </a:rPr>
              <a:t>canonici</a:t>
            </a:r>
            <a:r>
              <a:rPr lang="cs-CZ" sz="2200" b="1" dirty="0">
                <a:effectLst/>
              </a:rPr>
              <a:t>:  </a:t>
            </a:r>
            <a:r>
              <a:rPr lang="cs-CZ" sz="2200" dirty="0">
                <a:effectLst/>
              </a:rPr>
              <a:t>svod kanonického práva tvořený od pol. 12. stol. do konce 15. stol.</a:t>
            </a: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737831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B68A52-B028-E821-D70C-7414556B0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cs-CZ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</a:t>
            </a:r>
            <a:r>
              <a:rPr lang="cs-CZ" sz="3200" b="1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Epigrafika</a:t>
            </a:r>
            <a:endParaRPr lang="cs-CZ" sz="3200" b="1" dirty="0">
              <a:solidFill>
                <a:srgbClr val="FF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80CFFC-B439-3249-B9D9-6D0823253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22" y="1140431"/>
            <a:ext cx="12072134" cy="5699314"/>
          </a:xfrm>
        </p:spPr>
        <p:txBody>
          <a:bodyPr>
            <a:noAutofit/>
          </a:bodyPr>
          <a:lstStyle/>
          <a:p>
            <a:r>
              <a:rPr lang="cs-CZ" sz="2000" b="1" dirty="0">
                <a:effectLst/>
              </a:rPr>
              <a:t>Věda</a:t>
            </a:r>
            <a:r>
              <a:rPr lang="cs-CZ" sz="2000" dirty="0">
                <a:effectLst/>
              </a:rPr>
              <a:t>  –   která se zabývá jejich zpřístupňováním a interpretací nápisů v kulturněhistorických souvislostech</a:t>
            </a:r>
          </a:p>
          <a:p>
            <a:endParaRPr lang="cs-CZ" sz="2000" dirty="0"/>
          </a:p>
          <a:p>
            <a:r>
              <a:rPr lang="cs-CZ" sz="2000" b="1" dirty="0">
                <a:effectLst/>
              </a:rPr>
              <a:t>Dělení</a:t>
            </a:r>
            <a:r>
              <a:rPr lang="cs-CZ" sz="2000" dirty="0">
                <a:effectLst/>
              </a:rPr>
              <a:t>  –  podle kulturních okruhů:  latinská, řecká, hebrejská, arabská, čínská atd. </a:t>
            </a:r>
          </a:p>
          <a:p>
            <a:pPr marL="0" indent="0">
              <a:buNone/>
            </a:pPr>
            <a:r>
              <a:rPr lang="cs-CZ" sz="2000" dirty="0"/>
              <a:t>                </a:t>
            </a:r>
            <a:r>
              <a:rPr lang="cs-CZ" sz="2000" dirty="0">
                <a:effectLst/>
              </a:rPr>
              <a:t>–  chronologick</a:t>
            </a:r>
            <a:r>
              <a:rPr lang="cs-CZ" sz="2000" dirty="0"/>
              <a:t>y:   </a:t>
            </a:r>
            <a:r>
              <a:rPr lang="cs-CZ" sz="2000" dirty="0">
                <a:effectLst/>
              </a:rPr>
              <a:t>antická, takzvaná křesťanská, středověká, novověká 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–  podle artefaktů (specializovaných disciplín):  archeologie (kachle), numismatika (mince),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</a:t>
            </a:r>
            <a:r>
              <a:rPr lang="cs-CZ" sz="2000" dirty="0">
                <a:effectLst/>
              </a:rPr>
              <a:t> sfragistika (pečetě), kampanologie (zvony) 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–  </a:t>
            </a:r>
            <a:r>
              <a:rPr lang="cs-CZ" sz="2000" b="1" dirty="0">
                <a:effectLst/>
              </a:rPr>
              <a:t>podle I. Hlaváčka:   </a:t>
            </a:r>
          </a:p>
          <a:p>
            <a:pPr marL="0" indent="0">
              <a:buNone/>
            </a:pPr>
            <a:r>
              <a:rPr lang="cs-CZ" sz="2000" dirty="0"/>
              <a:t>                       </a:t>
            </a:r>
            <a:r>
              <a:rPr lang="cs-CZ" sz="2000" dirty="0">
                <a:effectLst/>
              </a:rPr>
              <a:t>a) podle techniky zhotovení:  1. tesáním či řezáním, 2. rytím, 3. odléváním, 4. malováním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</a:t>
            </a:r>
            <a:r>
              <a:rPr lang="cs-CZ" sz="2000" dirty="0">
                <a:effectLst/>
              </a:rPr>
              <a:t> 5. vnášením do omítek, 6. skládáním do mozaik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</a:t>
            </a:r>
            <a:r>
              <a:rPr lang="cs-CZ" sz="2000" dirty="0">
                <a:effectLst/>
              </a:rPr>
              <a:t> 7. psaním či škrábáním na zdech, 8. tkaním či vyšíváním</a:t>
            </a:r>
          </a:p>
          <a:p>
            <a:pPr marL="0" indent="0">
              <a:buNone/>
            </a:pPr>
            <a:br>
              <a:rPr lang="cs-CZ" sz="2000" dirty="0"/>
            </a:br>
            <a:r>
              <a:rPr lang="cs-CZ" sz="2000" dirty="0"/>
              <a:t>                       b</a:t>
            </a:r>
            <a:r>
              <a:rPr lang="cs-CZ" sz="2000" dirty="0">
                <a:effectLst/>
              </a:rPr>
              <a:t>) podle materiálového hlediska:   1. kámen, 2. dřevo, 3. textil, 4. kov, 5. omítky a zdi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</a:t>
            </a:r>
            <a:r>
              <a:rPr lang="cs-CZ" sz="2000" dirty="0">
                <a:effectLst/>
              </a:rPr>
              <a:t> 6. opracovaná hlína, 7. sklo, 8. kůže aj. </a:t>
            </a:r>
          </a:p>
          <a:p>
            <a:pPr marL="0" indent="0">
              <a:buNone/>
            </a:pPr>
            <a:br>
              <a:rPr lang="cs-CZ" sz="2000" dirty="0"/>
            </a:br>
            <a:r>
              <a:rPr lang="cs-CZ" sz="2000" dirty="0"/>
              <a:t>                      c</a:t>
            </a:r>
            <a:r>
              <a:rPr lang="cs-CZ" sz="2000" dirty="0">
                <a:effectLst/>
              </a:rPr>
              <a:t>) podle primárního umístění:   1. stavby vně i uvnitř  –  samostatně nebo jako doprovod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  </a:t>
            </a:r>
            <a:endParaRPr lang="cs-CZ" sz="2000" dirty="0">
              <a:effectLst/>
            </a:endParaRP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4518685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4EABC8-894F-6C92-DA31-03BFA509E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999" y="780836"/>
            <a:ext cx="11555002" cy="591791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2200" dirty="0"/>
              <a:t>      </a:t>
            </a:r>
            <a:r>
              <a:rPr lang="cs-CZ" sz="2200" dirty="0">
                <a:effectLst/>
              </a:rPr>
              <a:t>                                                       2. zvony, 3. terén (hraniční kameny, kamenné kříže, volně stojící plasti</a:t>
            </a:r>
            <a:r>
              <a:rPr lang="cs-CZ" sz="2200" dirty="0"/>
              <a:t>ky,</a:t>
            </a:r>
          </a:p>
          <a:p>
            <a:pPr marL="0" indent="0">
              <a:buNone/>
            </a:pPr>
            <a:r>
              <a:rPr lang="cs-CZ" sz="2200" dirty="0">
                <a:effectLst/>
              </a:rPr>
              <a:t>                                                             4.  mobiliář, 5. produkty uměleckého řemesla včetně sériových  výrobků,</a:t>
            </a:r>
            <a:endParaRPr lang="cs-CZ" sz="2200" dirty="0"/>
          </a:p>
          <a:p>
            <a:pPr marL="0" indent="0">
              <a:buNone/>
            </a:pPr>
            <a:r>
              <a:rPr lang="cs-CZ" sz="2200" dirty="0">
                <a:effectLst/>
              </a:rPr>
              <a:t>                                                             6. textový doprovod samostatných uměleckých děl, 7. literární nápisy </a:t>
            </a:r>
          </a:p>
          <a:p>
            <a:pPr marL="0" indent="0">
              <a:buNone/>
            </a:pPr>
            <a:br>
              <a:rPr lang="cs-CZ" sz="2000" dirty="0"/>
            </a:br>
            <a:r>
              <a:rPr lang="cs-CZ" sz="2000" dirty="0"/>
              <a:t>                                  d</a:t>
            </a:r>
            <a:r>
              <a:rPr lang="cs-CZ" sz="2000" dirty="0">
                <a:effectLst/>
              </a:rPr>
              <a:t>) podle obsahu:   1. literární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                                                   2. historický (pamětní)   a)  s datací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                                                                                               b)  bez chronologických údajů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                                                   3. právní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</a:t>
            </a:r>
            <a:r>
              <a:rPr lang="cs-CZ" sz="2000" dirty="0">
                <a:effectLst/>
              </a:rPr>
              <a:t> 4. doprovodné (doprovod uměleckého díla)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200" dirty="0">
                <a:effectLst/>
              </a:rPr>
              <a:t>                           –  </a:t>
            </a:r>
            <a:r>
              <a:rPr lang="cs-CZ" sz="2200" b="1" dirty="0">
                <a:effectLst/>
              </a:rPr>
              <a:t>podle M. Schmidta</a:t>
            </a:r>
            <a:r>
              <a:rPr lang="cs-CZ" sz="2200" dirty="0">
                <a:effectLst/>
              </a:rPr>
              <a:t>:   1. kalendáře, </a:t>
            </a:r>
            <a:r>
              <a:rPr lang="cs-CZ" sz="2200" dirty="0" err="1">
                <a:effectLst/>
              </a:rPr>
              <a:t>fasti</a:t>
            </a:r>
            <a:r>
              <a:rPr lang="cs-CZ" sz="2200" dirty="0">
                <a:effectLst/>
              </a:rPr>
              <a:t>, protokoly, 2. </a:t>
            </a:r>
            <a:r>
              <a:rPr lang="cs-CZ" sz="2200" dirty="0" err="1">
                <a:effectLst/>
              </a:rPr>
              <a:t>instrumenta</a:t>
            </a:r>
            <a:r>
              <a:rPr lang="cs-CZ" sz="2200" dirty="0">
                <a:effectLst/>
              </a:rPr>
              <a:t> publica, </a:t>
            </a:r>
          </a:p>
          <a:p>
            <a:pPr marL="0" indent="0">
              <a:buNone/>
            </a:pPr>
            <a:r>
              <a:rPr lang="cs-CZ" sz="2200" dirty="0"/>
              <a:t>                                                                      </a:t>
            </a:r>
            <a:r>
              <a:rPr lang="cs-CZ" sz="2200" dirty="0">
                <a:effectLst/>
              </a:rPr>
              <a:t>3. votivní nápisy (</a:t>
            </a:r>
            <a:r>
              <a:rPr lang="cs-CZ" sz="2200" dirty="0" err="1">
                <a:effectLst/>
              </a:rPr>
              <a:t>tituli</a:t>
            </a:r>
            <a:r>
              <a:rPr lang="cs-CZ" sz="2200" dirty="0">
                <a:effectLst/>
              </a:rPr>
              <a:t> </a:t>
            </a:r>
            <a:r>
              <a:rPr lang="cs-CZ" sz="2200" dirty="0" err="1">
                <a:effectLst/>
              </a:rPr>
              <a:t>sacri</a:t>
            </a:r>
            <a:r>
              <a:rPr lang="cs-CZ" sz="2200" dirty="0">
                <a:effectLst/>
              </a:rPr>
              <a:t>), 4. nápisy na počest (</a:t>
            </a:r>
            <a:r>
              <a:rPr lang="cs-CZ" sz="2200" dirty="0" err="1">
                <a:effectLst/>
              </a:rPr>
              <a:t>tituli</a:t>
            </a:r>
            <a:r>
              <a:rPr lang="cs-CZ" sz="2200" dirty="0">
                <a:effectLst/>
              </a:rPr>
              <a:t> </a:t>
            </a:r>
            <a:r>
              <a:rPr lang="cs-CZ" sz="2200" dirty="0" err="1">
                <a:effectLst/>
              </a:rPr>
              <a:t>honorarii</a:t>
            </a:r>
            <a:r>
              <a:rPr lang="cs-CZ" sz="2200" dirty="0">
                <a:effectLst/>
              </a:rPr>
              <a:t>) </a:t>
            </a:r>
          </a:p>
          <a:p>
            <a:pPr marL="0" indent="0">
              <a:buNone/>
            </a:pPr>
            <a:r>
              <a:rPr lang="cs-CZ" sz="2200" dirty="0"/>
              <a:t>                                                                      </a:t>
            </a:r>
            <a:r>
              <a:rPr lang="cs-CZ" sz="2200" dirty="0">
                <a:effectLst/>
              </a:rPr>
              <a:t>5. stavební nápisy, 6. náhrobní nápisy, 7. </a:t>
            </a:r>
            <a:r>
              <a:rPr lang="cs-CZ" sz="2200" dirty="0" err="1">
                <a:effectLst/>
              </a:rPr>
              <a:t>dipinti</a:t>
            </a:r>
            <a:r>
              <a:rPr lang="cs-CZ" sz="2200" dirty="0">
                <a:effectLst/>
              </a:rPr>
              <a:t>, graffiti a psací tabulky,</a:t>
            </a:r>
          </a:p>
          <a:p>
            <a:pPr marL="0" indent="0">
              <a:buNone/>
            </a:pPr>
            <a:r>
              <a:rPr lang="cs-CZ" sz="2200" dirty="0"/>
              <a:t>                                                                     </a:t>
            </a:r>
            <a:r>
              <a:rPr lang="cs-CZ" sz="2200" dirty="0">
                <a:effectLst/>
              </a:rPr>
              <a:t> 8. drobné nápisy (</a:t>
            </a:r>
            <a:r>
              <a:rPr lang="cs-CZ" sz="2200" dirty="0" err="1">
                <a:effectLst/>
              </a:rPr>
              <a:t>instrumentum</a:t>
            </a:r>
            <a:r>
              <a:rPr lang="cs-CZ" sz="2200" dirty="0">
                <a:effectLst/>
              </a:rPr>
              <a:t> </a:t>
            </a:r>
            <a:r>
              <a:rPr lang="cs-CZ" sz="2200" dirty="0" err="1">
                <a:effectLst/>
              </a:rPr>
              <a:t>domesticum</a:t>
            </a:r>
            <a:r>
              <a:rPr lang="cs-CZ" sz="2200" dirty="0">
                <a:effectLst/>
              </a:rPr>
              <a:t>). </a:t>
            </a:r>
            <a:endParaRPr lang="cs-CZ" sz="22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4645542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80CFFC-B439-3249-B9D9-6D0823253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22" y="1140431"/>
            <a:ext cx="12072134" cy="5699314"/>
          </a:xfrm>
        </p:spPr>
        <p:txBody>
          <a:bodyPr>
            <a:noAutofit/>
          </a:bodyPr>
          <a:lstStyle/>
          <a:p>
            <a:pPr algn="l"/>
            <a:r>
              <a:rPr lang="cs-CZ" sz="2000" b="0" i="0" u="none" strike="noStrike" baseline="0" dirty="0">
                <a:solidFill>
                  <a:srgbClr val="292526"/>
                </a:solidFill>
              </a:rPr>
              <a:t>Typy nápisových písem na našem území (nápisová paleografie): </a:t>
            </a:r>
          </a:p>
          <a:p>
            <a:pPr marL="0" indent="0" algn="l">
              <a:buNone/>
            </a:pPr>
            <a:endParaRPr lang="cs-CZ" sz="2000" b="0" i="0" u="none" strike="noStrike" baseline="0" dirty="0">
              <a:solidFill>
                <a:srgbClr val="292526"/>
              </a:solidFill>
            </a:endParaRPr>
          </a:p>
          <a:p>
            <a:pPr marL="0" indent="0" algn="l">
              <a:buNone/>
            </a:pPr>
            <a:r>
              <a:rPr lang="cs-CZ" sz="2000" b="0" i="1" u="none" strike="noStrike" baseline="0" dirty="0">
                <a:solidFill>
                  <a:srgbClr val="292526"/>
                </a:solidFill>
              </a:rPr>
              <a:t>     1.  </a:t>
            </a:r>
            <a:r>
              <a:rPr lang="cs-CZ" sz="2000" b="1" u="none" strike="noStrike" baseline="0" dirty="0">
                <a:solidFill>
                  <a:srgbClr val="292526"/>
                </a:solidFill>
              </a:rPr>
              <a:t>Majuskulní</a:t>
            </a:r>
            <a:r>
              <a:rPr lang="cs-CZ" sz="2000" b="0" i="1" u="none" strike="noStrike" baseline="0" dirty="0">
                <a:solidFill>
                  <a:srgbClr val="292526"/>
                </a:solidFill>
              </a:rPr>
              <a:t>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(</a:t>
            </a:r>
            <a:r>
              <a:rPr lang="cs-CZ" sz="2000" b="0" i="0" u="none" strike="noStrike" baseline="0" dirty="0" err="1">
                <a:solidFill>
                  <a:srgbClr val="292526"/>
                </a:solidFill>
              </a:rPr>
              <a:t>vepsatelné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 do dvoulinkové osnovy)  - </a:t>
            </a:r>
            <a:r>
              <a:rPr lang="cs-CZ" sz="2000" b="1" i="0" u="none" strike="noStrike" baseline="0" dirty="0">
                <a:solidFill>
                  <a:srgbClr val="292526"/>
                </a:solidFill>
              </a:rPr>
              <a:t>kapitála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292526"/>
                </a:solidFill>
              </a:rPr>
              <a:t>                                                                                                  - raně humanistická kapitála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292526"/>
                </a:solidFill>
              </a:rPr>
              <a:t>                                                                                                  - románská majuskula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292526"/>
                </a:solidFill>
              </a:rPr>
              <a:t>                                                                                                  - gotická majuskula</a:t>
            </a:r>
          </a:p>
          <a:p>
            <a:pPr marL="0" indent="0" algn="l">
              <a:buNone/>
            </a:pPr>
            <a:endParaRPr lang="cs-CZ" sz="2000" b="0" i="0" u="none" strike="noStrike" baseline="0" dirty="0">
              <a:solidFill>
                <a:srgbClr val="292526"/>
              </a:solidFill>
            </a:endParaRPr>
          </a:p>
          <a:p>
            <a:pPr marL="0" indent="0" algn="l">
              <a:buNone/>
            </a:pPr>
            <a:r>
              <a:rPr lang="cs-CZ" sz="2000" b="0" u="none" strike="noStrike" baseline="0" dirty="0">
                <a:solidFill>
                  <a:srgbClr val="292526"/>
                </a:solidFill>
              </a:rPr>
              <a:t>     2</a:t>
            </a:r>
            <a:r>
              <a:rPr lang="cs-CZ" sz="2000" b="1" u="none" strike="noStrike" baseline="0" dirty="0">
                <a:solidFill>
                  <a:srgbClr val="292526"/>
                </a:solidFill>
              </a:rPr>
              <a:t>.  Minuskulní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(</a:t>
            </a:r>
            <a:r>
              <a:rPr lang="cs-CZ" sz="2000" b="0" i="0" u="none" strike="noStrike" baseline="0" dirty="0" err="1">
                <a:solidFill>
                  <a:srgbClr val="292526"/>
                </a:solidFill>
              </a:rPr>
              <a:t>vepsatelné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 do čtyřlinkové osnovy)   - </a:t>
            </a:r>
            <a:r>
              <a:rPr lang="cs-CZ" sz="2000" b="1" i="0" u="none" strike="noStrike" baseline="0" dirty="0">
                <a:solidFill>
                  <a:srgbClr val="292526"/>
                </a:solidFill>
              </a:rPr>
              <a:t>gotická minuskula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292526"/>
                </a:solidFill>
              </a:rPr>
              <a:t>                                                                                                 - fraktura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292526"/>
                </a:solidFill>
              </a:rPr>
              <a:t>                                                                                                 - humanistická minuskula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292526"/>
                </a:solidFill>
              </a:rPr>
              <a:t>                                                                                                 - kurzíva a </a:t>
            </a:r>
            <a:r>
              <a:rPr lang="cs-CZ" sz="2000" b="0" i="0" u="none" strike="noStrike" baseline="0" dirty="0" err="1">
                <a:solidFill>
                  <a:srgbClr val="292526"/>
                </a:solidFill>
              </a:rPr>
              <a:t>polokurzíva</a:t>
            </a:r>
            <a:endParaRPr lang="cs-CZ" sz="2000" b="0" i="0" u="none" strike="noStrike" baseline="0" dirty="0">
              <a:solidFill>
                <a:srgbClr val="292526"/>
              </a:solidFill>
            </a:endParaRP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292526"/>
                </a:solidFill>
              </a:rPr>
              <a:t>                                                                                                 - další okrajová písma (např. </a:t>
            </a:r>
            <a:r>
              <a:rPr lang="cs-CZ" sz="2000" b="0" i="0" u="none" strike="noStrike" baseline="0" dirty="0" err="1">
                <a:solidFill>
                  <a:srgbClr val="292526"/>
                </a:solidFill>
              </a:rPr>
              <a:t>goticoantiqua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)</a:t>
            </a:r>
            <a:r>
              <a:rPr lang="cs-CZ" sz="2000" dirty="0"/>
              <a:t>                                                                                                        </a:t>
            </a:r>
            <a:endParaRPr lang="cs-CZ" sz="2000" dirty="0">
              <a:effectLst/>
            </a:endParaRP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3A756F2-9AB7-7ECA-5B7C-9609075904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44" t="45094" r="34522" b="35577"/>
          <a:stretch/>
        </p:blipFill>
        <p:spPr>
          <a:xfrm>
            <a:off x="1027416" y="2323734"/>
            <a:ext cx="4345970" cy="85085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862DA56-6C75-F9DF-A86A-2C3714667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44" t="63246" r="34522" b="14157"/>
          <a:stretch/>
        </p:blipFill>
        <p:spPr>
          <a:xfrm>
            <a:off x="1027416" y="4392076"/>
            <a:ext cx="3848528" cy="88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506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7FE37BFC-AECD-D838-D4D7-AB8B960C1671}"/>
              </a:ext>
            </a:extLst>
          </p:cNvPr>
          <p:cNvSpPr txBox="1"/>
          <p:nvPr/>
        </p:nvSpPr>
        <p:spPr>
          <a:xfrm>
            <a:off x="5322015" y="298421"/>
            <a:ext cx="1401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Kapitála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BB4BBC4-30F4-C302-3497-7C1827575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606" y="918072"/>
            <a:ext cx="8948791" cy="387019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04608E4-F172-5EFB-85BE-23A556426FAE}"/>
              </a:ext>
            </a:extLst>
          </p:cNvPr>
          <p:cNvSpPr txBox="1"/>
          <p:nvPr/>
        </p:nvSpPr>
        <p:spPr>
          <a:xfrm>
            <a:off x="1437253" y="4970432"/>
            <a:ext cx="979947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b="0" i="1" u="none" strike="noStrike" baseline="0" dirty="0">
                <a:latin typeface="FrutigerCE-Italic"/>
              </a:rPr>
              <a:t>TVTO•LEZII•TIELO•OSWIC[E] / NE•KNIEZNY•A•PANNY•PAN[I] / ZIOFIE•</a:t>
            </a:r>
          </a:p>
          <a:p>
            <a:pPr algn="l"/>
            <a:r>
              <a:rPr lang="pl-PL" sz="2400" b="0" i="1" u="none" strike="noStrike" baseline="0" dirty="0">
                <a:latin typeface="FrutigerCE-Italic"/>
              </a:rPr>
              <a:t>KNIEZNY•TIESSINSK[E] / KTEREZ•GEST•POCHOWA[NO] / LETA•PANIE / M•D•</a:t>
            </a:r>
          </a:p>
          <a:p>
            <a:pPr algn="l"/>
            <a:r>
              <a:rPr lang="cs-CZ" sz="2400" b="0" i="1" u="none" strike="noStrike" baseline="0" dirty="0">
                <a:latin typeface="FrutigerCE-Italic"/>
              </a:rPr>
              <a:t>XXXXI•</a:t>
            </a:r>
          </a:p>
          <a:p>
            <a:pPr algn="l"/>
            <a:endParaRPr lang="cs-CZ" sz="2400" b="0" i="1" u="none" strike="noStrike" baseline="0" dirty="0">
              <a:latin typeface="FrutigerCE-Italic"/>
            </a:endParaRPr>
          </a:p>
          <a:p>
            <a:pPr algn="l"/>
            <a:r>
              <a:rPr lang="cs-CZ" sz="2400" b="0" i="0" u="none" strike="noStrike" baseline="0" dirty="0">
                <a:latin typeface="FrutigerCE-Roman"/>
              </a:rPr>
              <a:t>Pardubice, kostel sv. Bartoloměje, epitaf, 1541.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937085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92230B4-6A2E-C7E6-49E0-4D66BB5CDD27}"/>
              </a:ext>
            </a:extLst>
          </p:cNvPr>
          <p:cNvSpPr txBox="1"/>
          <p:nvPr/>
        </p:nvSpPr>
        <p:spPr>
          <a:xfrm>
            <a:off x="4096926" y="616449"/>
            <a:ext cx="4278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i="0" u="none" strike="noStrike" baseline="0" dirty="0">
                <a:solidFill>
                  <a:srgbClr val="FF0000"/>
                </a:solidFill>
                <a:latin typeface="FrutigerCE-Bold"/>
              </a:rPr>
              <a:t>Raně humanistická kapitála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9CF5330-5450-AB81-88C9-250EED290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772" y="1633593"/>
            <a:ext cx="9887941" cy="144199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D96501D-4476-F22D-4CA0-A871B61CCADD}"/>
              </a:ext>
            </a:extLst>
          </p:cNvPr>
          <p:cNvSpPr txBox="1"/>
          <p:nvPr/>
        </p:nvSpPr>
        <p:spPr>
          <a:xfrm>
            <a:off x="1711581" y="3569507"/>
            <a:ext cx="988794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800" b="0" i="1" u="none" strike="noStrike" baseline="0" dirty="0">
                <a:solidFill>
                  <a:srgbClr val="292526"/>
                </a:solidFill>
                <a:latin typeface="FrutigerCE-Italic"/>
              </a:rPr>
              <a:t>WYLEM•Z PERNSSTAYNA•A NA•/ HELFENSSTAYNYE•ET CETERA•LETA </a:t>
            </a:r>
            <a:r>
              <a:rPr lang="cs-CZ" sz="2800" b="0" i="1" u="none" strike="noStrike" baseline="0" dirty="0" err="1">
                <a:solidFill>
                  <a:srgbClr val="292526"/>
                </a:solidFill>
                <a:latin typeface="FrutigerCE-Italic"/>
              </a:rPr>
              <a:t>MoVcXIXo</a:t>
            </a:r>
            <a:r>
              <a:rPr lang="cs-CZ" sz="2800" b="0" i="1" u="none" strike="noStrike" baseline="0" dirty="0">
                <a:solidFill>
                  <a:srgbClr val="292526"/>
                </a:solidFill>
                <a:latin typeface="FrutigerCE-Italic"/>
              </a:rPr>
              <a:t>.</a:t>
            </a:r>
          </a:p>
          <a:p>
            <a:pPr algn="l"/>
            <a:endParaRPr lang="cs-CZ" sz="2800" b="0" i="1" u="none" strike="noStrike" baseline="0" dirty="0">
              <a:solidFill>
                <a:srgbClr val="292526"/>
              </a:solidFill>
              <a:latin typeface="FrutigerCE-Italic"/>
            </a:endParaRPr>
          </a:p>
          <a:p>
            <a:pPr algn="l"/>
            <a:r>
              <a:rPr lang="cs-CZ" sz="2800" b="0" i="0" u="none" strike="noStrike" baseline="0" dirty="0">
                <a:solidFill>
                  <a:srgbClr val="292526"/>
                </a:solidFill>
                <a:latin typeface="FrutigerCE-Roman"/>
              </a:rPr>
              <a:t>Pardubice, kostel sv. Bartoloměje, portál, 1519.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9435786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BDDF883-0115-1B89-AE5C-A484F109C875}"/>
              </a:ext>
            </a:extLst>
          </p:cNvPr>
          <p:cNvSpPr txBox="1"/>
          <p:nvPr/>
        </p:nvSpPr>
        <p:spPr>
          <a:xfrm>
            <a:off x="4469847" y="252097"/>
            <a:ext cx="2933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i="0" u="none" strike="noStrike" baseline="0" dirty="0">
                <a:solidFill>
                  <a:srgbClr val="FF0000"/>
                </a:solidFill>
                <a:latin typeface="FrutigerCE-Bold"/>
              </a:rPr>
              <a:t>Gotická minuskula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8992E1-4669-B020-7B71-6400FE3D8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199" y="775317"/>
            <a:ext cx="4108445" cy="375996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406CBC3-3C04-C01A-2C47-90113E78BEF3}"/>
              </a:ext>
            </a:extLst>
          </p:cNvPr>
          <p:cNvSpPr txBox="1"/>
          <p:nvPr/>
        </p:nvSpPr>
        <p:spPr>
          <a:xfrm>
            <a:off x="5685033" y="736988"/>
            <a:ext cx="59966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400" b="0" i="1" u="none" strike="noStrike" baseline="0" dirty="0">
                <a:latin typeface="FrutigerCE-Italic"/>
              </a:rPr>
              <a:t>leta </a:t>
            </a:r>
            <a:r>
              <a:rPr lang="cs-CZ" sz="2400" b="0" i="1" u="none" strike="noStrike" baseline="0" dirty="0" err="1">
                <a:latin typeface="FrutigerCE-Italic"/>
              </a:rPr>
              <a:t>Bozyho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cs-CZ" sz="2400" b="0" i="1" u="none" strike="noStrike" baseline="0" dirty="0" err="1">
                <a:latin typeface="FrutigerCE-Italic"/>
              </a:rPr>
              <a:t>tesyczeho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cs-CZ" sz="2400" b="0" i="1" u="none" strike="noStrike" baseline="0" dirty="0" err="1">
                <a:latin typeface="FrutigerCE-Italic"/>
              </a:rPr>
              <a:t>pietisteho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cs-CZ" sz="2400" b="0" i="1" u="none" strike="noStrike" baseline="0" dirty="0" err="1">
                <a:latin typeface="FrutigerCE-Italic"/>
              </a:rPr>
              <a:t>dwatz</a:t>
            </a:r>
            <a:r>
              <a:rPr lang="cs-CZ" sz="2400" b="0" i="1" u="none" strike="noStrike" baseline="0" dirty="0">
                <a:latin typeface="FrutigerCE-Italic"/>
              </a:rPr>
              <a:t> / </a:t>
            </a:r>
            <a:r>
              <a:rPr lang="cs-CZ" sz="2400" b="0" i="1" u="none" strike="noStrike" baseline="0" dirty="0" err="1">
                <a:latin typeface="FrutigerCE-Italic"/>
              </a:rPr>
              <a:t>ateho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cs-CZ" sz="2400" b="0" i="1" u="none" strike="noStrike" baseline="0" dirty="0" err="1">
                <a:latin typeface="FrutigerCE-Italic"/>
              </a:rPr>
              <a:t>osmeho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cs-CZ" sz="2400" b="0" i="1" u="none" strike="noStrike" baseline="0" dirty="0" err="1">
                <a:latin typeface="FrutigerCE-Italic"/>
              </a:rPr>
              <a:t>miesycze</a:t>
            </a:r>
            <a:endParaRPr lang="cs-CZ" sz="2400" b="0" i="1" u="none" strike="noStrike" baseline="0" dirty="0">
              <a:latin typeface="FrutigerCE-Italic"/>
            </a:endParaRPr>
          </a:p>
          <a:p>
            <a:pPr algn="l"/>
            <a:r>
              <a:rPr lang="pl-PL" sz="2400" b="0" i="1" u="none" strike="noStrike" baseline="0" dirty="0">
                <a:latin typeface="FrutigerCE-Italic"/>
              </a:rPr>
              <a:t>zarzi umrzel / gest urozeny pan pan Jan z Ssternb / ergka na bechyni purgkrabie </a:t>
            </a:r>
            <a:r>
              <a:rPr lang="cs-CZ" sz="2400" b="0" i="1" u="none" strike="noStrike" baseline="0" dirty="0" err="1">
                <a:latin typeface="FrutigerCE-Italic"/>
              </a:rPr>
              <a:t>karlsst</a:t>
            </a:r>
            <a:r>
              <a:rPr lang="cs-CZ" sz="2400" b="0" i="1" u="none" strike="noStrike" baseline="0" dirty="0">
                <a:latin typeface="FrutigerCE-Italic"/>
              </a:rPr>
              <a:t> / </a:t>
            </a:r>
            <a:r>
              <a:rPr lang="cs-CZ" sz="2400" b="0" i="1" u="none" strike="noStrike" baseline="0" dirty="0" err="1">
                <a:latin typeface="FrutigerCE-Italic"/>
              </a:rPr>
              <a:t>aynsky</a:t>
            </a:r>
            <a:r>
              <a:rPr lang="cs-CZ" sz="2400" b="0" i="1" u="none" strike="noStrike" baseline="0" dirty="0">
                <a:latin typeface="FrutigerCE-Italic"/>
              </a:rPr>
              <a:t> tu </a:t>
            </a:r>
            <a:r>
              <a:rPr lang="cs-CZ" sz="2400" b="0" i="1" u="none" strike="noStrike" baseline="0" dirty="0" err="1">
                <a:latin typeface="FrutigerCE-Italic"/>
              </a:rPr>
              <a:t>Sobothu</a:t>
            </a:r>
            <a:r>
              <a:rPr lang="cs-CZ" sz="2400" b="0" i="1" u="none" strike="noStrike" baseline="0" dirty="0">
                <a:latin typeface="FrutigerCE-Italic"/>
              </a:rPr>
              <a:t> po narozeny / matky </a:t>
            </a:r>
            <a:r>
              <a:rPr lang="cs-CZ" sz="2400" b="0" i="1" u="none" strike="noStrike" baseline="0" dirty="0" err="1">
                <a:latin typeface="FrutigerCE-Italic"/>
              </a:rPr>
              <a:t>Bozye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cs-CZ" sz="2400" b="0" i="1" u="none" strike="noStrike" baseline="0" dirty="0" err="1">
                <a:latin typeface="FrutigerCE-Italic"/>
              </a:rPr>
              <a:t>gehozto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cs-CZ" sz="2400" b="0" i="1" u="none" strike="noStrike" baseline="0" dirty="0" err="1">
                <a:latin typeface="FrutigerCE-Italic"/>
              </a:rPr>
              <a:t>tielo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pl-PL" sz="2400" b="0" i="1" u="none" strike="noStrike" baseline="0" dirty="0">
                <a:latin typeface="FrutigerCE-Italic"/>
              </a:rPr>
              <a:t>tuto odpo / czywa pu prostez pana Boha za geho milu dussy</a:t>
            </a:r>
          </a:p>
          <a:p>
            <a:pPr algn="l"/>
            <a:endParaRPr lang="pl-PL" sz="2400" b="0" i="1" u="none" strike="noStrike" baseline="0" dirty="0">
              <a:latin typeface="FrutigerCE-Italic"/>
            </a:endParaRPr>
          </a:p>
          <a:p>
            <a:pPr algn="l"/>
            <a:r>
              <a:rPr lang="cs-CZ" sz="2400" b="0" i="0" u="none" strike="noStrike" baseline="0" dirty="0">
                <a:latin typeface="FrutigerCE-Roman"/>
              </a:rPr>
              <a:t>Bechyně (okres Tábor), kostel Nanebevzetí Panny Marie, náhrobník, 1528.</a:t>
            </a:r>
            <a:endParaRPr lang="cs-CZ" sz="2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A625DC-3EE4-8DD2-3F46-9238F1CFE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448" y="4631386"/>
            <a:ext cx="8993545" cy="152996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D3441D4-A6F8-3777-DE1E-F2BAB224A52F}"/>
              </a:ext>
            </a:extLst>
          </p:cNvPr>
          <p:cNvSpPr txBox="1"/>
          <p:nvPr/>
        </p:nvSpPr>
        <p:spPr>
          <a:xfrm>
            <a:off x="2887543" y="6161352"/>
            <a:ext cx="74893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0" i="1" u="none" strike="noStrike" baseline="0" dirty="0">
                <a:latin typeface="FrutigerCE-Italic"/>
              </a:rPr>
              <a:t>Anno Domini•1•5•2•9</a:t>
            </a:r>
          </a:p>
          <a:p>
            <a:pPr algn="l"/>
            <a:r>
              <a:rPr lang="cs-CZ" sz="2000" b="0" i="0" u="none" strike="noStrike" baseline="0" dirty="0">
                <a:latin typeface="FrutigerCE-Roman"/>
              </a:rPr>
              <a:t>Praha-Nové Město, kostel sv. Jindřicha, stavební nápis, 1529.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7034872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022572F-E8A8-B909-8135-2866A0F2E9D2}"/>
              </a:ext>
            </a:extLst>
          </p:cNvPr>
          <p:cNvSpPr txBox="1"/>
          <p:nvPr/>
        </p:nvSpPr>
        <p:spPr>
          <a:xfrm>
            <a:off x="4808305" y="349322"/>
            <a:ext cx="1608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i="0" u="none" strike="noStrike" baseline="0" dirty="0">
                <a:solidFill>
                  <a:srgbClr val="FF0000"/>
                </a:solidFill>
                <a:latin typeface="FrutigerCE-Bold"/>
              </a:rPr>
              <a:t>Fraktura</a:t>
            </a:r>
            <a:endParaRPr lang="cs-CZ" sz="3200" dirty="0">
              <a:solidFill>
                <a:srgbClr val="FF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DEC547-BE2D-D28C-BB13-B893411C4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438" y="1211463"/>
            <a:ext cx="8146625" cy="27115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FDD5715-BCAA-79F0-B736-057E42E3760C}"/>
              </a:ext>
            </a:extLst>
          </p:cNvPr>
          <p:cNvSpPr txBox="1"/>
          <p:nvPr/>
        </p:nvSpPr>
        <p:spPr>
          <a:xfrm>
            <a:off x="1461070" y="4200354"/>
            <a:ext cx="90438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400" b="0" i="1" u="none" strike="noStrike" baseline="0" dirty="0">
                <a:latin typeface="FrutigerCE-Italic"/>
              </a:rPr>
              <a:t>Tuto ffiguru na Pamatku Slowutneho P(ana) Karla / Trubky z Rowyn</a:t>
            </a:r>
          </a:p>
          <a:p>
            <a:pPr algn="l"/>
            <a:r>
              <a:rPr lang="cs-CZ" sz="2400" b="0" i="1" u="none" strike="noStrike" baseline="0" dirty="0" err="1">
                <a:latin typeface="FrutigerCE-Italic"/>
              </a:rPr>
              <a:t>Miesstienyna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cs-CZ" sz="2400" b="0" i="1" u="none" strike="noStrike" baseline="0" dirty="0" err="1">
                <a:latin typeface="FrutigerCE-Italic"/>
              </a:rPr>
              <a:t>Stareho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cs-CZ" sz="2400" b="0" i="1" u="none" strike="noStrike" baseline="0" dirty="0" err="1">
                <a:latin typeface="FrutigerCE-Italic"/>
              </a:rPr>
              <a:t>Miesta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cs-CZ" sz="2400" b="0" i="1" u="none" strike="noStrike" baseline="0" dirty="0" err="1">
                <a:latin typeface="FrutigerCE-Italic"/>
              </a:rPr>
              <a:t>Prazskeho</a:t>
            </a:r>
            <a:r>
              <a:rPr lang="cs-CZ" sz="2400" b="0" i="1" u="none" strike="noStrike" baseline="0" dirty="0">
                <a:latin typeface="FrutigerCE-Italic"/>
              </a:rPr>
              <a:t> / a </a:t>
            </a:r>
            <a:r>
              <a:rPr lang="cs-CZ" sz="2400" b="0" i="1" u="none" strike="noStrike" baseline="0" dirty="0" err="1">
                <a:latin typeface="FrutigerCE-Italic"/>
              </a:rPr>
              <a:t>wsseho</a:t>
            </a:r>
            <a:r>
              <a:rPr lang="cs-CZ" sz="2400" b="0" i="1" u="none" strike="noStrike" baseline="0" dirty="0">
                <a:latin typeface="FrutigerCE-Italic"/>
              </a:rPr>
              <a:t> toho rodu dal Gest </a:t>
            </a:r>
            <a:r>
              <a:rPr lang="cs-CZ" sz="2400" b="0" i="1" u="none" strike="noStrike" baseline="0" dirty="0" err="1">
                <a:latin typeface="FrutigerCE-Italic"/>
              </a:rPr>
              <a:t>nakladem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pl-PL" sz="2400" b="0" i="1" u="none" strike="noStrike" baseline="0" dirty="0">
                <a:latin typeface="FrutigerCE-Italic"/>
              </a:rPr>
              <a:t>swym spraviti / Waczlaw Trubka z Rowyn wlastny Syn Geho letha Panie </a:t>
            </a:r>
            <a:r>
              <a:rPr lang="cs-CZ" sz="2400" b="0" i="1" u="none" strike="noStrike" baseline="0" dirty="0">
                <a:latin typeface="FrutigerCE-Italic"/>
              </a:rPr>
              <a:t>/ 1604. </a:t>
            </a:r>
            <a:r>
              <a:rPr lang="cs-CZ" sz="2400" b="0" i="1" u="none" strike="noStrike" baseline="0" dirty="0" err="1">
                <a:latin typeface="FrutigerCE-Italic"/>
              </a:rPr>
              <a:t>zagIste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cs-CZ" sz="2400" b="0" i="1" u="none" strike="noStrike" baseline="0" dirty="0" err="1">
                <a:latin typeface="FrutigerCE-Italic"/>
              </a:rPr>
              <a:t>bieDa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cs-CZ" sz="2400" b="0" i="1" u="none" strike="noStrike" baseline="0" dirty="0" err="1">
                <a:latin typeface="FrutigerCE-Italic"/>
              </a:rPr>
              <a:t>nekagICIM</a:t>
            </a:r>
            <a:r>
              <a:rPr lang="cs-CZ" sz="2400" b="0" i="1" u="none" strike="noStrike" baseline="0" dirty="0">
                <a:latin typeface="FrutigerCE-Italic"/>
              </a:rPr>
              <a:t>.</a:t>
            </a:r>
          </a:p>
          <a:p>
            <a:pPr algn="l"/>
            <a:endParaRPr lang="cs-CZ" sz="2400" b="0" i="1" u="none" strike="noStrike" baseline="0" dirty="0">
              <a:latin typeface="FrutigerCE-Italic"/>
            </a:endParaRPr>
          </a:p>
          <a:p>
            <a:pPr algn="l"/>
            <a:r>
              <a:rPr lang="cs-CZ" sz="2400" b="0" i="0" u="none" strike="noStrike" baseline="0" dirty="0">
                <a:latin typeface="FrutigerCE-Roman"/>
              </a:rPr>
              <a:t>Praha, kostel Panny Marie před Týnem, nástěnná malba, detail, 1604.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891137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0E6B748-8813-6DD1-7DF1-BE9DB3E4D25C}"/>
              </a:ext>
            </a:extLst>
          </p:cNvPr>
          <p:cNvSpPr txBox="1"/>
          <p:nvPr/>
        </p:nvSpPr>
        <p:spPr>
          <a:xfrm>
            <a:off x="4191856" y="431515"/>
            <a:ext cx="3818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i="0" u="none" strike="noStrike" baseline="0" dirty="0">
                <a:solidFill>
                  <a:srgbClr val="FF0000"/>
                </a:solidFill>
                <a:latin typeface="FrutigerCE-Bold"/>
              </a:rPr>
              <a:t>Humanistická minuskula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ED612CC-AD76-0AE5-CDE3-ED823FB34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38" y="1129521"/>
            <a:ext cx="11599523" cy="80647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59DE71B-06D6-CADA-FBB1-830AAB6FD980}"/>
              </a:ext>
            </a:extLst>
          </p:cNvPr>
          <p:cNvSpPr txBox="1"/>
          <p:nvPr/>
        </p:nvSpPr>
        <p:spPr>
          <a:xfrm>
            <a:off x="1764586" y="2029617"/>
            <a:ext cx="91362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b="0" i="1" u="none" strike="noStrike" baseline="0" dirty="0">
                <a:latin typeface="FrutigerCE-Italic"/>
              </a:rPr>
              <a:t>Obiit prima die Augusti. Hora 12. Anni 1595.</a:t>
            </a:r>
          </a:p>
          <a:p>
            <a:pPr algn="l"/>
            <a:r>
              <a:rPr lang="cs-CZ" sz="2400" b="0" i="0" u="none" strike="noStrike" baseline="0" dirty="0">
                <a:latin typeface="FrutigerCE-Roman"/>
              </a:rPr>
              <a:t>Kutná Hora, České muzeum stříbra, </a:t>
            </a:r>
            <a:r>
              <a:rPr lang="cs-CZ" sz="2400" b="0" i="0" u="none" strike="noStrike" baseline="0" dirty="0" err="1">
                <a:latin typeface="FrutigerCE-Roman"/>
              </a:rPr>
              <a:t>epitafní</a:t>
            </a:r>
            <a:r>
              <a:rPr lang="cs-CZ" sz="2400" b="0" i="0" u="none" strike="noStrike" baseline="0" dirty="0">
                <a:latin typeface="FrutigerCE-Roman"/>
              </a:rPr>
              <a:t> nápis, detail, 1595.</a:t>
            </a:r>
            <a:endParaRPr lang="cs-CZ" sz="24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9CB0EA8-C347-5B46-3AB3-7BF21FC65E88}"/>
              </a:ext>
            </a:extLst>
          </p:cNvPr>
          <p:cNvSpPr txBox="1"/>
          <p:nvPr/>
        </p:nvSpPr>
        <p:spPr>
          <a:xfrm>
            <a:off x="4715623" y="3273000"/>
            <a:ext cx="3234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i="0" u="none" strike="noStrike" baseline="0" dirty="0" err="1">
                <a:solidFill>
                  <a:srgbClr val="FF0000"/>
                </a:solidFill>
                <a:latin typeface="FrutigerCE-Bold"/>
              </a:rPr>
              <a:t>Polokurzíva</a:t>
            </a:r>
            <a:r>
              <a:rPr lang="cs-CZ" sz="2800" b="1" i="0" u="none" strike="noStrike" baseline="0" dirty="0">
                <a:solidFill>
                  <a:srgbClr val="FF0000"/>
                </a:solidFill>
                <a:latin typeface="FrutigerCE-Bold"/>
              </a:rPr>
              <a:t>, kurzíva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1008EB6-1851-AD7F-A9E6-2B27D914E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735" y="4054747"/>
            <a:ext cx="5404206" cy="161903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4C18CDD-704C-7C92-2AC6-474A56217559}"/>
              </a:ext>
            </a:extLst>
          </p:cNvPr>
          <p:cNvSpPr txBox="1"/>
          <p:nvPr/>
        </p:nvSpPr>
        <p:spPr>
          <a:xfrm>
            <a:off x="3237397" y="5845523"/>
            <a:ext cx="8174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b="0" i="1" u="none" strike="noStrike" baseline="0" dirty="0" err="1">
                <a:latin typeface="FrutigerCE-Italic"/>
              </a:rPr>
              <a:t>Geremiass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cs-CZ" sz="2400" b="0" i="1" u="none" strike="noStrike" baseline="0" dirty="0" err="1">
                <a:latin typeface="FrutigerCE-Italic"/>
              </a:rPr>
              <a:t>daubrawa</a:t>
            </a:r>
            <a:endParaRPr lang="cs-CZ" sz="2400" b="0" i="1" u="none" strike="noStrike" baseline="0" dirty="0">
              <a:latin typeface="FrutigerCE-Italic"/>
            </a:endParaRPr>
          </a:p>
          <a:p>
            <a:pPr algn="l"/>
            <a:r>
              <a:rPr lang="cs-CZ" sz="2400" b="0" i="0" u="none" strike="noStrike" baseline="0" dirty="0">
                <a:latin typeface="FrutigerCE-Roman"/>
              </a:rPr>
              <a:t>Kutná Hory, chrám sv. Barbory, graffiti, detail, 40. léta 16. století.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93035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529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Faksimilové edice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1789" y="1283856"/>
            <a:ext cx="12411181" cy="5574144"/>
          </a:xfrm>
        </p:spPr>
        <p:txBody>
          <a:bodyPr>
            <a:no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Edice celých rukopisů nebo jejich podstatných částí: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–  zpřístupnění nejvýznamnějších rukopisů z hlediska uměleckého, filologického, obsahového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– 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Akademische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Verlags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und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Druckanstalt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:  některá bohemika uložená v Rakousku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např. bible Václava IV. (tzv.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Rotlevova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–  řada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Cimelia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bohemika: 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vydání tzv. Korunovačního evangelistáře krále Vratislava,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Velislavovy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bible 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B. Edice materiálů vybraných podle určitého kritéria (jazyka, místa současného uložení (fond, archiv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    publikace národního charakteru (např. katalogy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– 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Gustav Friedrich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:  Acta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regum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Bohemiae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selecta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I-III (Praha 1908 – 1935) – 40 tabulí s listinami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panovníků do r. 1253, Friedrich také publikoval 8 ukázek olomouckého skriptoria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– 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Václav Vojtíšek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:  Vývoj městských knih v Československé republice ve světlotiskových ukázkách,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Praha 1928 – 1931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–   vývoj městských knih v pražských městech ve 14. – 18. stol.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489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C3F6480-0590-CC89-7F53-88E72E5AD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348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</a:t>
            </a:r>
            <a:br>
              <a:rPr lang="cs-CZ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                                                              </a:t>
            </a:r>
            <a:br>
              <a:rPr lang="cs-CZ" sz="6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66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          </a:t>
            </a:r>
            <a:r>
              <a:rPr lang="cs-CZ" sz="36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 </a:t>
            </a:r>
            <a:r>
              <a:rPr lang="cs-CZ" sz="66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            </a:t>
            </a:r>
            <a:br>
              <a:rPr lang="cs-CZ" sz="4800" dirty="0">
                <a:latin typeface="+mn-lt"/>
              </a:rPr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B51329A-529F-CEAD-6976-8895A1013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21" y="1212351"/>
            <a:ext cx="11842680" cy="5645650"/>
          </a:xfrm>
        </p:spPr>
        <p:txBody>
          <a:bodyPr>
            <a:normAutofit lnSpcReduction="10000"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292526"/>
                </a:solidFill>
                <a:latin typeface="FrutigerCE-Bold"/>
              </a:rPr>
              <a:t>Číslice a číselné údaje   </a:t>
            </a:r>
            <a:r>
              <a:rPr lang="cs-CZ" sz="2000" i="0" u="none" strike="noStrike" baseline="0" dirty="0">
                <a:solidFill>
                  <a:srgbClr val="292526"/>
                </a:solidFill>
                <a:latin typeface="FrutigerCE-Bold"/>
              </a:rPr>
              <a:t>–  </a:t>
            </a:r>
            <a:r>
              <a:rPr lang="cs-CZ" sz="2000" b="1" i="0" u="none" strike="noStrike" baseline="0" dirty="0">
                <a:solidFill>
                  <a:srgbClr val="292526"/>
                </a:solidFill>
                <a:latin typeface="FrutigerCE-Bold"/>
              </a:rPr>
              <a:t> </a:t>
            </a:r>
            <a:r>
              <a:rPr lang="cs-CZ" sz="2000" b="0" i="0" u="none" strike="noStrike" baseline="0" dirty="0">
                <a:solidFill>
                  <a:srgbClr val="292526"/>
                </a:solidFill>
                <a:latin typeface="FrutigerCE-Roman"/>
              </a:rPr>
              <a:t>číselné údaje někdy vypisovány slovy, římskými nebo arabskými číslicemi a různými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  <a:latin typeface="FrutigerCE-Roman"/>
              </a:rPr>
              <a:t>                                               </a:t>
            </a:r>
            <a:r>
              <a:rPr lang="cs-CZ" sz="2000" b="0" i="0" u="none" strike="noStrike" baseline="0" dirty="0">
                <a:solidFill>
                  <a:srgbClr val="292526"/>
                </a:solidFill>
                <a:latin typeface="FrutigerCE-Roman"/>
              </a:rPr>
              <a:t>–   </a:t>
            </a:r>
            <a:r>
              <a:rPr lang="it-IT" sz="2000" b="0" i="1" u="none" strike="noStrike" baseline="0" dirty="0">
                <a:solidFill>
                  <a:srgbClr val="292526"/>
                </a:solidFill>
                <a:latin typeface="FrutigerCE-Italic"/>
              </a:rPr>
              <a:t>anno domini millesimo DLI, MDL2 </a:t>
            </a:r>
            <a:r>
              <a:rPr lang="it-IT" sz="2000" b="0" i="0" u="none" strike="noStrike" baseline="0" dirty="0">
                <a:solidFill>
                  <a:srgbClr val="292526"/>
                </a:solidFill>
                <a:latin typeface="FrutigerCE-Roman"/>
              </a:rPr>
              <a:t>a pod.</a:t>
            </a:r>
            <a:r>
              <a:rPr lang="cs-CZ" sz="2000" b="0" i="0" u="none" strike="noStrike" baseline="0" dirty="0">
                <a:solidFill>
                  <a:srgbClr val="292526"/>
                </a:solidFill>
                <a:latin typeface="FrutigerCE-Roman"/>
              </a:rPr>
              <a:t>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  <a:latin typeface="FrutigerCE-Roman"/>
              </a:rPr>
              <a:t>                                               </a:t>
            </a:r>
            <a:r>
              <a:rPr lang="cs-CZ" sz="2000" b="0" i="0" u="none" strike="noStrike" baseline="0" dirty="0">
                <a:solidFill>
                  <a:srgbClr val="292526"/>
                </a:solidFill>
                <a:latin typeface="FrutigerCE-Roman"/>
              </a:rPr>
              <a:t>–   </a:t>
            </a:r>
            <a:r>
              <a:rPr lang="cs-CZ" sz="2000" b="0" i="1" u="none" strike="noStrike" baseline="0" dirty="0">
                <a:solidFill>
                  <a:srgbClr val="292526"/>
                </a:solidFill>
                <a:latin typeface="FrutigerCE-Italic"/>
              </a:rPr>
              <a:t>8bris = </a:t>
            </a:r>
            <a:r>
              <a:rPr lang="cs-CZ" sz="2000" b="0" i="1" u="none" strike="noStrike" baseline="0" dirty="0" err="1">
                <a:solidFill>
                  <a:srgbClr val="292526"/>
                </a:solidFill>
                <a:latin typeface="FrutigerCE-Italic"/>
              </a:rPr>
              <a:t>octobris</a:t>
            </a:r>
            <a:r>
              <a:rPr lang="cs-CZ" sz="2000" b="0" i="1" u="none" strike="noStrike" baseline="0" dirty="0">
                <a:solidFill>
                  <a:srgbClr val="292526"/>
                </a:solidFill>
                <a:latin typeface="FrutigerCE-Italic"/>
              </a:rPr>
              <a:t>, </a:t>
            </a:r>
            <a:r>
              <a:rPr lang="cs-CZ" sz="2000" b="0" i="1" u="none" strike="noStrike" baseline="0" dirty="0" err="1">
                <a:solidFill>
                  <a:srgbClr val="292526"/>
                </a:solidFill>
                <a:latin typeface="FrutigerCE-Italic"/>
              </a:rPr>
              <a:t>Xbris</a:t>
            </a:r>
            <a:r>
              <a:rPr lang="cs-CZ" sz="2000" b="0" i="1" u="none" strike="noStrike" baseline="0" dirty="0">
                <a:solidFill>
                  <a:srgbClr val="292526"/>
                </a:solidFill>
                <a:latin typeface="FrutigerCE-Italic"/>
              </a:rPr>
              <a:t> = </a:t>
            </a:r>
            <a:r>
              <a:rPr lang="cs-CZ" sz="2000" b="0" i="1" u="none" strike="noStrike" baseline="0" dirty="0" err="1">
                <a:solidFill>
                  <a:srgbClr val="292526"/>
                </a:solidFill>
                <a:latin typeface="FrutigerCE-Italic"/>
              </a:rPr>
              <a:t>decembris</a:t>
            </a:r>
            <a:endParaRPr lang="cs-CZ" sz="2000" b="0" i="0" u="none" strike="noStrike" baseline="0" dirty="0">
              <a:solidFill>
                <a:srgbClr val="292526"/>
              </a:solidFill>
              <a:latin typeface="FrutigerCE-Roman"/>
            </a:endParaRPr>
          </a:p>
          <a:p>
            <a:pPr algn="l"/>
            <a:endParaRPr lang="cs-CZ" sz="1800" dirty="0">
              <a:solidFill>
                <a:srgbClr val="292526"/>
              </a:solidFill>
              <a:latin typeface="FrutigerCE-Roman"/>
            </a:endParaRPr>
          </a:p>
          <a:p>
            <a:pPr algn="l"/>
            <a:r>
              <a:rPr lang="cs-CZ" sz="2000" b="1" i="0" u="none" strike="noStrike" baseline="0" dirty="0">
                <a:solidFill>
                  <a:srgbClr val="292526"/>
                </a:solidFill>
                <a:latin typeface="FrutigerCE-Bold"/>
              </a:rPr>
              <a:t>Římské číslice   </a:t>
            </a:r>
            <a:r>
              <a:rPr lang="cs-CZ" sz="2000" i="0" u="none" strike="noStrike" baseline="0" dirty="0">
                <a:solidFill>
                  <a:srgbClr val="292526"/>
                </a:solidFill>
              </a:rPr>
              <a:t>–  římské </a:t>
            </a:r>
            <a:r>
              <a:rPr lang="pl-PL" sz="2000" b="0" i="0" u="none" strike="noStrike" baseline="0" dirty="0">
                <a:solidFill>
                  <a:srgbClr val="292526"/>
                </a:solidFill>
              </a:rPr>
              <a:t>majuskulní písmena:   </a:t>
            </a:r>
            <a:r>
              <a:rPr lang="pl-PL" sz="2000" b="0" u="none" strike="noStrike" baseline="0" dirty="0">
                <a:solidFill>
                  <a:srgbClr val="292526"/>
                </a:solidFill>
              </a:rPr>
              <a:t>M, D, C, L, X, V, I </a:t>
            </a:r>
          </a:p>
          <a:p>
            <a:pPr marL="0" indent="0" algn="l">
              <a:buNone/>
            </a:pPr>
            <a:r>
              <a:rPr lang="pl-PL" sz="2000" i="1" dirty="0">
                <a:solidFill>
                  <a:srgbClr val="292526"/>
                </a:solidFill>
              </a:rPr>
              <a:t>                                </a:t>
            </a:r>
            <a:r>
              <a:rPr lang="pl-PL" sz="2000" b="0" i="1" u="none" strike="noStrike" baseline="0" dirty="0">
                <a:solidFill>
                  <a:srgbClr val="292526"/>
                </a:solidFill>
              </a:rPr>
              <a:t>–  </a:t>
            </a:r>
            <a:r>
              <a:rPr lang="pl-PL" sz="2000" b="0" u="none" strike="noStrike" baseline="0" dirty="0">
                <a:solidFill>
                  <a:srgbClr val="292526"/>
                </a:solidFill>
              </a:rPr>
              <a:t>různé grafické varianty:  např. </a:t>
            </a:r>
            <a:r>
              <a:rPr lang="cs-CZ" sz="1800" b="0" i="0" u="none" strike="noStrike" baseline="0" dirty="0">
                <a:solidFill>
                  <a:srgbClr val="292526"/>
                </a:solidFill>
                <a:latin typeface="FrutigerCE-Roman"/>
              </a:rPr>
              <a:t>v pozdním středověku </a:t>
            </a:r>
            <a:r>
              <a:rPr lang="cs-CZ" sz="1800" b="0" i="1" u="none" strike="noStrike" baseline="0" dirty="0" err="1">
                <a:solidFill>
                  <a:srgbClr val="292526"/>
                </a:solidFill>
                <a:latin typeface="FrutigerCE-Italic"/>
              </a:rPr>
              <a:t>Vc</a:t>
            </a:r>
            <a:r>
              <a:rPr lang="cs-CZ" sz="1800" b="0" i="1" u="none" strike="noStrike" baseline="0" dirty="0">
                <a:solidFill>
                  <a:srgbClr val="292526"/>
                </a:solidFill>
                <a:latin typeface="FrutigerCE-Italic"/>
              </a:rPr>
              <a:t>  =  500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  <a:latin typeface="FrutigerCE-Italic"/>
              </a:rPr>
              <a:t>                                </a:t>
            </a:r>
            <a:r>
              <a:rPr lang="cs-CZ" sz="2000" b="0" u="none" strike="noStrike" baseline="0" dirty="0">
                <a:solidFill>
                  <a:srgbClr val="292526"/>
                </a:solidFill>
                <a:latin typeface="FrutigerCE-Italic"/>
              </a:rPr>
              <a:t>–  novolatinské číslice:  </a:t>
            </a:r>
          </a:p>
          <a:p>
            <a:pPr marL="0" indent="0" algn="l">
              <a:buNone/>
            </a:pPr>
            <a:endParaRPr lang="cs-CZ" sz="2000" dirty="0">
              <a:solidFill>
                <a:srgbClr val="292526"/>
              </a:solidFill>
            </a:endParaRPr>
          </a:p>
          <a:p>
            <a:pPr algn="l"/>
            <a:r>
              <a:rPr lang="cs-CZ" sz="2000" b="1" i="0" u="none" strike="noStrike" baseline="0" dirty="0">
                <a:solidFill>
                  <a:srgbClr val="292526"/>
                </a:solidFill>
                <a:latin typeface="FrutigerCE-Bold"/>
              </a:rPr>
              <a:t>Arabské číslice</a:t>
            </a:r>
            <a:r>
              <a:rPr lang="cs-CZ" sz="2000" b="1" i="0" u="none" strike="noStrike" baseline="0" dirty="0">
                <a:solidFill>
                  <a:srgbClr val="292526"/>
                </a:solidFill>
                <a:latin typeface="FrutigerCE-Roman"/>
              </a:rPr>
              <a:t>   –   </a:t>
            </a:r>
            <a:r>
              <a:rPr lang="cs-CZ" sz="1800" b="0" i="0" u="none" strike="noStrike" baseline="0" dirty="0">
                <a:solidFill>
                  <a:srgbClr val="292526"/>
                </a:solidFill>
                <a:latin typeface="FrutigerCE-Roman"/>
              </a:rPr>
              <a:t>pochází z indického prostředí (Arabové je nazývali indickými</a:t>
            </a:r>
            <a:r>
              <a:rPr lang="cs-CZ" sz="1800" dirty="0">
                <a:solidFill>
                  <a:srgbClr val="292526"/>
                </a:solidFill>
                <a:latin typeface="FrutigerCE-Roman"/>
              </a:rPr>
              <a:t>)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292526"/>
                </a:solidFill>
                <a:latin typeface="FrutigerCE-Roman"/>
              </a:rPr>
              <a:t>                                    –    12. stol.:  počátky užívání;    14, stol:  rozšíření;    15. stol.:  rozšíření v epigrafice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292526"/>
                </a:solidFill>
                <a:latin typeface="FrutigerCE-Roman"/>
              </a:rPr>
              <a:t>                                    –    0:   </a:t>
            </a:r>
            <a:r>
              <a:rPr lang="cs-CZ" sz="1800" b="0" i="0" u="none" strike="noStrike" baseline="0" dirty="0">
                <a:solidFill>
                  <a:srgbClr val="292526"/>
                </a:solidFill>
                <a:latin typeface="FrutigerCE-Roman"/>
              </a:rPr>
              <a:t>vynechávala se, chybně umisťovala, vyznačovala se tečkou, používala se pro vyznačování řádů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292526"/>
                </a:solidFill>
                <a:latin typeface="FrutigerCE-Roman"/>
              </a:rPr>
              <a:t>                                                </a:t>
            </a:r>
            <a:r>
              <a:rPr lang="cs-CZ" sz="1800" b="0" i="0" u="none" strike="noStrike" baseline="0" dirty="0">
                <a:solidFill>
                  <a:srgbClr val="292526"/>
                </a:solidFill>
                <a:latin typeface="FrutigerCE-Roman"/>
              </a:rPr>
              <a:t>nebo se nadepisovala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292526"/>
                </a:solidFill>
                <a:latin typeface="FrutigerCE-Roman"/>
              </a:rPr>
              <a:t>                                    –  arabské číslice se míchaly s římskými a podobně: </a:t>
            </a:r>
            <a:r>
              <a:rPr lang="cs-CZ" sz="1800" b="0" i="1" u="none" strike="noStrike" baseline="0" dirty="0">
                <a:solidFill>
                  <a:srgbClr val="292526"/>
                </a:solidFill>
                <a:latin typeface="FrutigerCE-Italic"/>
              </a:rPr>
              <a:t>01 = 10, 15011 = 1511, 105012 = 1512,</a:t>
            </a:r>
          </a:p>
          <a:p>
            <a:pPr marL="0" indent="0" algn="l">
              <a:buNone/>
            </a:pPr>
            <a:r>
              <a:rPr lang="cs-CZ" sz="1800" b="0" i="1" u="none" strike="noStrike" baseline="0" dirty="0">
                <a:solidFill>
                  <a:srgbClr val="292526"/>
                </a:solidFill>
                <a:latin typeface="FrutigerCE-Italic"/>
              </a:rPr>
              <a:t>                                        154 = 1504, 152° = 1520</a:t>
            </a:r>
            <a:r>
              <a:rPr lang="cs-CZ" sz="1800" b="0" i="0" u="none" strike="noStrike" baseline="0" dirty="0">
                <a:solidFill>
                  <a:srgbClr val="292526"/>
                </a:solidFill>
                <a:latin typeface="FrutigerCE-Roman"/>
              </a:rPr>
              <a:t>, MCCCC83 = 1483, C1 = 101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292526"/>
                </a:solidFill>
                <a:latin typeface="FrutigerCE-Roman"/>
              </a:rPr>
              <a:t>                                   –   záměny číslic v pořadí letopočtu (např 5 a 7) </a:t>
            </a:r>
            <a:endParaRPr lang="cs-CZ" sz="2000" dirty="0">
              <a:solidFill>
                <a:srgbClr val="292526"/>
              </a:solidFill>
              <a:latin typeface="FrutigerCE-Roman"/>
            </a:endParaRPr>
          </a:p>
          <a:p>
            <a:pPr marL="0" indent="0" algn="l">
              <a:buNone/>
            </a:pPr>
            <a:endParaRPr lang="cs-CZ" sz="2400" dirty="0"/>
          </a:p>
          <a:p>
            <a:endParaRPr lang="cs-CZ" sz="2200" dirty="0"/>
          </a:p>
          <a:p>
            <a:endParaRPr lang="cs-CZ" sz="200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3263BD9-0519-ECC1-EC29-32492A102171}"/>
              </a:ext>
            </a:extLst>
          </p:cNvPr>
          <p:cNvSpPr txBox="1">
            <a:spLocks/>
          </p:cNvSpPr>
          <p:nvPr/>
        </p:nvSpPr>
        <p:spPr>
          <a:xfrm>
            <a:off x="813371" y="951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</a:t>
            </a:r>
            <a:b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Epigrafika</a:t>
            </a:r>
            <a:b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dirty="0">
                <a:solidFill>
                  <a:srgbClr val="FF0000"/>
                </a:solidFill>
                <a:latin typeface="+mn-lt"/>
                <a:ea typeface="Calibri" panose="020F0502020204030204" pitchFamily="34" charset="0"/>
              </a:rPr>
              <a:t>              </a:t>
            </a:r>
            <a:br>
              <a:rPr lang="cs-CZ" sz="3100" dirty="0">
                <a:latin typeface="+mn-lt"/>
              </a:rPr>
            </a:br>
            <a:endParaRPr lang="cs-CZ" sz="31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048681E-14DA-C88A-0E2A-5A4E512A0B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14" t="28698" r="21629" b="30787"/>
          <a:stretch/>
        </p:blipFill>
        <p:spPr>
          <a:xfrm>
            <a:off x="4798031" y="3429000"/>
            <a:ext cx="1842497" cy="6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995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C3F6480-0590-CC89-7F53-88E72E5AD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348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</a:t>
            </a:r>
            <a:br>
              <a:rPr lang="cs-CZ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                                                              </a:t>
            </a:r>
            <a:br>
              <a:rPr lang="cs-CZ" sz="6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66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          </a:t>
            </a:r>
            <a:r>
              <a:rPr lang="cs-CZ" sz="36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 </a:t>
            </a:r>
            <a:r>
              <a:rPr lang="cs-CZ" sz="66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            </a:t>
            </a:r>
            <a:br>
              <a:rPr lang="cs-CZ" sz="4800" dirty="0">
                <a:latin typeface="+mn-lt"/>
              </a:rPr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B51329A-529F-CEAD-6976-8895A1013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883" y="750013"/>
            <a:ext cx="11072118" cy="6107988"/>
          </a:xfrm>
        </p:spPr>
        <p:txBody>
          <a:bodyPr>
            <a:normAutofit lnSpcReduction="10000"/>
          </a:bodyPr>
          <a:lstStyle/>
          <a:p>
            <a:pPr algn="l"/>
            <a:endParaRPr lang="cs-CZ" sz="2200" dirty="0"/>
          </a:p>
          <a:p>
            <a:pPr algn="l"/>
            <a:r>
              <a:rPr lang="cs-CZ" sz="2000" b="1" dirty="0"/>
              <a:t>Chronogram </a:t>
            </a:r>
            <a:r>
              <a:rPr lang="cs-CZ" sz="2000" dirty="0"/>
              <a:t>  –  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nápis nebo jeho část, jehož písmena s číselnou hodnotou jsou v součtu využita pro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vyjádření letopočtu či jiného číselného údaje </a:t>
            </a:r>
          </a:p>
          <a:p>
            <a:pPr algn="l"/>
            <a:r>
              <a:rPr lang="cs-CZ" sz="2000" b="1" i="0" u="none" strike="noStrike" baseline="0" dirty="0">
                <a:solidFill>
                  <a:srgbClr val="292526"/>
                </a:solidFill>
              </a:rPr>
              <a:t>Zkratky   </a:t>
            </a:r>
            <a:r>
              <a:rPr lang="cs-CZ" sz="2000" b="1" u="none" strike="noStrike" baseline="0" dirty="0">
                <a:solidFill>
                  <a:srgbClr val="292526"/>
                </a:solidFill>
              </a:rPr>
              <a:t>– 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suspenze:  vypsáno pouze první písmeno či první písmena slova  –  </a:t>
            </a:r>
            <a:r>
              <a:rPr lang="cs-CZ" sz="2000" b="1" u="none" strike="noStrike" baseline="0" dirty="0">
                <a:solidFill>
                  <a:srgbClr val="292526"/>
                </a:solidFill>
              </a:rPr>
              <a:t>a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(</a:t>
            </a:r>
            <a:r>
              <a:rPr lang="cs-CZ" sz="2000" b="0" u="none" strike="noStrike" baseline="0" dirty="0" err="1">
                <a:solidFill>
                  <a:srgbClr val="292526"/>
                </a:solidFill>
              </a:rPr>
              <a:t>nno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)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–   kontrakce:  stažení, při němž jsou vypuštěna písmena uvnitř slova  –  </a:t>
            </a:r>
            <a:r>
              <a:rPr lang="cs-CZ" sz="2000" b="1" u="none" strike="noStrike" baseline="0" dirty="0">
                <a:solidFill>
                  <a:srgbClr val="292526"/>
                </a:solidFill>
              </a:rPr>
              <a:t>a(</a:t>
            </a:r>
            <a:r>
              <a:rPr lang="cs-CZ" sz="2000" b="0" u="none" strike="noStrike" baseline="0" dirty="0" err="1">
                <a:solidFill>
                  <a:srgbClr val="292526"/>
                </a:solidFill>
              </a:rPr>
              <a:t>nn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)</a:t>
            </a:r>
            <a:r>
              <a:rPr lang="cs-CZ" sz="2000" b="1" u="none" strike="noStrike" baseline="0" dirty="0">
                <a:solidFill>
                  <a:srgbClr val="292526"/>
                </a:solidFill>
              </a:rPr>
              <a:t>o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 </a:t>
            </a:r>
          </a:p>
          <a:p>
            <a:pPr marL="0" indent="0" algn="l">
              <a:buNone/>
            </a:pPr>
            <a:r>
              <a:rPr lang="cs-CZ" sz="2000" b="1" dirty="0">
                <a:solidFill>
                  <a:srgbClr val="292526"/>
                </a:solidFill>
              </a:rPr>
              <a:t>                                               </a:t>
            </a:r>
            <a:r>
              <a:rPr lang="pt-BR" sz="2000" b="1" i="0" u="none" strike="noStrike" baseline="0" dirty="0">
                <a:solidFill>
                  <a:srgbClr val="292526"/>
                </a:solidFill>
                <a:latin typeface="FrutigerCE-Roman"/>
              </a:rPr>
              <a:t>i</a:t>
            </a:r>
            <a:r>
              <a:rPr lang="pt-BR" sz="2000" b="0" i="0" u="none" strike="noStrike" baseline="0" dirty="0">
                <a:solidFill>
                  <a:srgbClr val="292526"/>
                </a:solidFill>
                <a:latin typeface="FrutigerCE-Roman"/>
              </a:rPr>
              <a:t>(esus) </a:t>
            </a:r>
            <a:r>
              <a:rPr lang="pt-BR" sz="2000" b="1" i="0" u="none" strike="noStrike" baseline="0" dirty="0">
                <a:solidFill>
                  <a:srgbClr val="292526"/>
                </a:solidFill>
                <a:latin typeface="FrutigerCE-Roman"/>
              </a:rPr>
              <a:t>n</a:t>
            </a:r>
            <a:r>
              <a:rPr lang="pt-BR" sz="2000" b="0" i="0" u="none" strike="noStrike" baseline="0" dirty="0">
                <a:solidFill>
                  <a:srgbClr val="292526"/>
                </a:solidFill>
                <a:latin typeface="FrutigerCE-Roman"/>
              </a:rPr>
              <a:t>(azarenus) </a:t>
            </a:r>
            <a:r>
              <a:rPr lang="pt-BR" sz="2000" b="1" i="0" u="none" strike="noStrike" baseline="0" dirty="0">
                <a:solidFill>
                  <a:srgbClr val="292526"/>
                </a:solidFill>
                <a:latin typeface="FrutigerCE-Roman"/>
              </a:rPr>
              <a:t>r</a:t>
            </a:r>
            <a:r>
              <a:rPr lang="pt-BR" sz="2000" b="0" i="0" u="none" strike="noStrike" baseline="0" dirty="0">
                <a:solidFill>
                  <a:srgbClr val="292526"/>
                </a:solidFill>
                <a:latin typeface="FrutigerCE-Roman"/>
              </a:rPr>
              <a:t>(ex) </a:t>
            </a:r>
            <a:r>
              <a:rPr lang="pt-BR" sz="2000" b="1" i="0" u="none" strike="noStrike" baseline="0" dirty="0">
                <a:solidFill>
                  <a:srgbClr val="292526"/>
                </a:solidFill>
                <a:latin typeface="FrutigerCE-Roman"/>
              </a:rPr>
              <a:t>i</a:t>
            </a:r>
            <a:r>
              <a:rPr lang="pt-BR" sz="2000" b="0" i="0" u="none" strike="noStrike" baseline="0" dirty="0">
                <a:solidFill>
                  <a:srgbClr val="292526"/>
                </a:solidFill>
                <a:latin typeface="FrutigerCE-Roman"/>
              </a:rPr>
              <a:t>(udaeorum)</a:t>
            </a:r>
            <a:endParaRPr lang="cs-CZ" sz="2000" b="0" u="none" strike="noStrike" baseline="0" dirty="0">
              <a:solidFill>
                <a:srgbClr val="292526"/>
              </a:solidFill>
            </a:endParaRP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–    nadepsání koncovky při vynechání části slova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¨                 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–    tachygrafické znaky:  náhrada slova nebo slabiky symbolem  </a:t>
            </a:r>
            <a:r>
              <a:rPr lang="cs-CZ" sz="2000" b="0" u="none" strike="noStrike" baseline="0" dirty="0" err="1">
                <a:solidFill>
                  <a:srgbClr val="292526"/>
                </a:solidFill>
              </a:rPr>
              <a:t>nomina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 </a:t>
            </a:r>
            <a:r>
              <a:rPr lang="cs-CZ" sz="2000" b="0" u="none" strike="noStrike" baseline="0" dirty="0" err="1">
                <a:solidFill>
                  <a:srgbClr val="292526"/>
                </a:solidFill>
              </a:rPr>
              <a:t>sacra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 v části 4.2.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–   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bývají označeny </a:t>
            </a:r>
            <a:r>
              <a:rPr lang="cs-CZ" sz="2000" b="1" i="0" u="none" strike="noStrike" baseline="0" dirty="0">
                <a:solidFill>
                  <a:srgbClr val="292526"/>
                </a:solidFill>
              </a:rPr>
              <a:t>znaménky krácení: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všeobecná (s proměnlivým významem)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                         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zvláštního významu (specifická; s daným významem)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–    lokální tradice:    M(</a:t>
            </a:r>
            <a:r>
              <a:rPr lang="cs-CZ" sz="2000" b="0" u="none" strike="noStrike" baseline="0" dirty="0" err="1">
                <a:solidFill>
                  <a:srgbClr val="292526"/>
                </a:solidFill>
              </a:rPr>
              <a:t>estenin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) </a:t>
            </a:r>
            <a:r>
              <a:rPr lang="pt-BR" sz="2000" b="0" u="none" strike="noStrike" baseline="0" dirty="0">
                <a:solidFill>
                  <a:srgbClr val="292526"/>
                </a:solidFill>
              </a:rPr>
              <a:t>N(oveho) M(esta) P(razskeho)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 </a:t>
            </a:r>
          </a:p>
          <a:p>
            <a:pPr marL="0" indent="0" algn="l">
              <a:buNone/>
            </a:pPr>
            <a:r>
              <a:rPr lang="cs-CZ" sz="2200" dirty="0">
                <a:solidFill>
                  <a:srgbClr val="292526"/>
                </a:solidFill>
              </a:rPr>
              <a:t> </a:t>
            </a:r>
            <a:r>
              <a:rPr lang="cs-CZ" sz="2200" b="0" u="none" strike="noStrike" baseline="0" dirty="0">
                <a:solidFill>
                  <a:srgbClr val="292526"/>
                </a:solidFill>
              </a:rPr>
              <a:t>                   –   </a:t>
            </a:r>
            <a:r>
              <a:rPr lang="cs-CZ" sz="2200" dirty="0">
                <a:solidFill>
                  <a:srgbClr val="292526"/>
                </a:solidFill>
              </a:rPr>
              <a:t>l</a:t>
            </a:r>
            <a:r>
              <a:rPr lang="cs-CZ" sz="2200" b="0" u="none" strike="noStrike" baseline="0" dirty="0">
                <a:solidFill>
                  <a:srgbClr val="292526"/>
                </a:solidFill>
              </a:rPr>
              <a:t>atinismy:   </a:t>
            </a:r>
            <a:r>
              <a:rPr lang="pt-BR" sz="2200" b="0" u="none" strike="noStrike" baseline="0" dirty="0">
                <a:solidFill>
                  <a:srgbClr val="292526"/>
                </a:solidFill>
              </a:rPr>
              <a:t>et c(etera), a(nn)o,</a:t>
            </a:r>
            <a:r>
              <a:rPr lang="cs-CZ" sz="2200" b="0" u="none" strike="noStrike" baseline="0" dirty="0">
                <a:solidFill>
                  <a:srgbClr val="292526"/>
                </a:solidFill>
              </a:rPr>
              <a:t> </a:t>
            </a:r>
            <a:r>
              <a:rPr lang="pt-BR" sz="2200" b="0" u="none" strike="noStrike" baseline="0" dirty="0">
                <a:solidFill>
                  <a:srgbClr val="292526"/>
                </a:solidFill>
              </a:rPr>
              <a:t>septemb(ris), i(esus) n(azarenus) r(ex) i(udeorum)</a:t>
            </a:r>
            <a:r>
              <a:rPr lang="cs-CZ" sz="2200" b="0" u="none" strike="noStrike" baseline="0" dirty="0">
                <a:solidFill>
                  <a:srgbClr val="292526"/>
                </a:solidFill>
              </a:rPr>
              <a:t> </a:t>
            </a:r>
          </a:p>
          <a:p>
            <a:pPr marL="0" indent="0" algn="l">
              <a:buNone/>
            </a:pPr>
            <a:r>
              <a:rPr lang="cs-CZ" sz="2200" b="0" u="none" strike="noStrike" baseline="0" dirty="0">
                <a:solidFill>
                  <a:srgbClr val="292526"/>
                </a:solidFill>
              </a:rPr>
              <a:t>                    –   vzhled písma:    ligatura  –  spojení dvou či více písmen při kurzívním psaní</a:t>
            </a:r>
            <a:endParaRPr lang="cs-CZ" sz="2200" dirty="0">
              <a:solidFill>
                <a:srgbClr val="292526"/>
              </a:solidFill>
            </a:endParaRPr>
          </a:p>
          <a:p>
            <a:pPr marL="0" indent="0" algn="l">
              <a:buNone/>
            </a:pPr>
            <a:r>
              <a:rPr lang="cs-CZ" sz="2200" dirty="0">
                <a:solidFill>
                  <a:srgbClr val="292526"/>
                </a:solidFill>
              </a:rPr>
              <a:t>                                                      břevno  –  </a:t>
            </a:r>
            <a:r>
              <a:rPr lang="cs-CZ" sz="2200" b="0" i="0" u="none" strike="noStrike" baseline="0" dirty="0">
                <a:solidFill>
                  <a:srgbClr val="292526"/>
                </a:solidFill>
              </a:rPr>
              <a:t>vodorovné tahy (horní, střední, spodní)</a:t>
            </a:r>
          </a:p>
          <a:p>
            <a:pPr marL="0" indent="0" algn="l">
              <a:buNone/>
            </a:pPr>
            <a:r>
              <a:rPr lang="cs-CZ" sz="2200" dirty="0">
                <a:solidFill>
                  <a:srgbClr val="292526"/>
                </a:solidFill>
              </a:rPr>
              <a:t>                                                      </a:t>
            </a:r>
            <a:r>
              <a:rPr lang="cs-CZ" sz="2200" b="0" u="none" strike="noStrike" baseline="0" dirty="0" err="1">
                <a:solidFill>
                  <a:srgbClr val="292526"/>
                </a:solidFill>
              </a:rPr>
              <a:t>cauda</a:t>
            </a:r>
            <a:r>
              <a:rPr lang="cs-CZ" sz="2200" b="0" u="none" strike="noStrike" baseline="0" dirty="0">
                <a:solidFill>
                  <a:srgbClr val="292526"/>
                </a:solidFill>
              </a:rPr>
              <a:t>  –  u písmen G, Q, R vpravo dole nasazený tah</a:t>
            </a:r>
            <a:endParaRPr lang="cs-CZ" sz="2200" dirty="0">
              <a:solidFill>
                <a:srgbClr val="292526"/>
              </a:solidFill>
            </a:endParaRPr>
          </a:p>
          <a:p>
            <a:pPr marL="0" indent="0" algn="l">
              <a:buNone/>
            </a:pPr>
            <a:r>
              <a:rPr lang="cs-CZ" sz="1800" b="0" i="1" u="none" strike="noStrike" baseline="0" dirty="0">
                <a:solidFill>
                  <a:srgbClr val="292526"/>
                </a:solidFill>
                <a:latin typeface="FrutigerCE-Italic"/>
              </a:rPr>
              <a:t>                                                                  </a:t>
            </a:r>
            <a:r>
              <a:rPr lang="cs-CZ" sz="2000" b="0" i="1" u="none" strike="noStrike" baseline="0" dirty="0">
                <a:solidFill>
                  <a:srgbClr val="292526"/>
                </a:solidFill>
              </a:rPr>
              <a:t>e-</a:t>
            </a:r>
            <a:r>
              <a:rPr lang="cs-CZ" sz="2000" b="0" i="1" u="none" strike="noStrike" baseline="0" dirty="0" err="1">
                <a:solidFill>
                  <a:srgbClr val="292526"/>
                </a:solidFill>
              </a:rPr>
              <a:t>caudata</a:t>
            </a:r>
            <a:r>
              <a:rPr lang="cs-CZ" sz="2000" b="0" i="1" u="none" strike="noStrike" baseline="0" dirty="0">
                <a:solidFill>
                  <a:srgbClr val="292526"/>
                </a:solidFill>
              </a:rPr>
              <a:t>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– spojení </a:t>
            </a:r>
            <a:r>
              <a:rPr lang="cs-CZ" sz="2000" b="0" i="0" u="none" strike="noStrike" baseline="0" dirty="0" err="1">
                <a:solidFill>
                  <a:srgbClr val="292526"/>
                </a:solidFill>
              </a:rPr>
              <a:t>ae</a:t>
            </a:r>
            <a:endParaRPr lang="cs-CZ" sz="2000" dirty="0">
              <a:solidFill>
                <a:srgbClr val="292526"/>
              </a:solidFill>
            </a:endParaRPr>
          </a:p>
          <a:p>
            <a:pPr marL="0" indent="0" algn="l">
              <a:buNone/>
            </a:pPr>
            <a:endParaRPr lang="cs-CZ" sz="200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3263BD9-0519-ECC1-EC29-32492A102171}"/>
              </a:ext>
            </a:extLst>
          </p:cNvPr>
          <p:cNvSpPr txBox="1">
            <a:spLocks/>
          </p:cNvSpPr>
          <p:nvPr/>
        </p:nvSpPr>
        <p:spPr>
          <a:xfrm>
            <a:off x="838200" y="-483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</a:t>
            </a:r>
            <a:b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Epigrafika</a:t>
            </a:r>
            <a:b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dirty="0">
                <a:solidFill>
                  <a:srgbClr val="FF0000"/>
                </a:solidFill>
                <a:latin typeface="+mn-lt"/>
                <a:ea typeface="Calibri" panose="020F0502020204030204" pitchFamily="34" charset="0"/>
              </a:rPr>
              <a:t>              </a:t>
            </a:r>
            <a:br>
              <a:rPr lang="cs-CZ" sz="3100" dirty="0">
                <a:latin typeface="+mn-lt"/>
              </a:rPr>
            </a:br>
            <a:endParaRPr lang="cs-CZ" sz="31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1975AD3-7C2A-E06A-DD88-712DF407C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59" y="4836764"/>
            <a:ext cx="2181190" cy="202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667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B68A52-B028-E821-D70C-7414556B0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cs-CZ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</a:t>
            </a:r>
            <a:r>
              <a:rPr lang="cs-CZ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Epigrafika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80CFFC-B439-3249-B9D9-6D0823253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96" y="842480"/>
            <a:ext cx="12072134" cy="6092576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endParaRPr lang="cs-CZ" sz="2000" dirty="0">
              <a:solidFill>
                <a:srgbClr val="292526"/>
              </a:solidFill>
            </a:endParaRPr>
          </a:p>
          <a:p>
            <a:pPr algn="l"/>
            <a:r>
              <a:rPr lang="cs-CZ" sz="2000" b="1" i="0" u="none" strike="noStrike" baseline="0" dirty="0">
                <a:solidFill>
                  <a:srgbClr val="292526"/>
                </a:solidFill>
              </a:rPr>
              <a:t>Sepulkrální (pohřební) památky  –   </a:t>
            </a:r>
            <a:r>
              <a:rPr lang="pl-PL" sz="2000" b="0" u="none" strike="noStrike" baseline="0" dirty="0">
                <a:solidFill>
                  <a:srgbClr val="292526"/>
                </a:solidFill>
              </a:rPr>
              <a:t>450 př. n. l.:  zákon 12 desek: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pohřbívání mimo lidská sídliště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–   kolumbária: 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nápisy na destičkách identifikovaly hroby, stély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–   nápisový formulář:  úvodní formule D(</a:t>
            </a:r>
            <a:r>
              <a:rPr lang="cs-CZ" sz="2000" b="0" u="none" strike="noStrike" baseline="0" dirty="0" err="1">
                <a:solidFill>
                  <a:srgbClr val="292526"/>
                </a:solidFill>
              </a:rPr>
              <a:t>iis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) M(</a:t>
            </a:r>
            <a:r>
              <a:rPr lang="cs-CZ" sz="2000" b="0" u="none" strike="noStrike" baseline="0" dirty="0" err="1">
                <a:solidFill>
                  <a:srgbClr val="292526"/>
                </a:solidFill>
              </a:rPr>
              <a:t>anibus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), jméno, původ, stáří,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  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 epiteta, úřady, dedikace,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křesťanské symboly (</a:t>
            </a:r>
            <a:r>
              <a:rPr lang="cs-CZ" sz="2000" b="0" i="0" u="none" strike="noStrike" baseline="0" dirty="0" err="1">
                <a:solidFill>
                  <a:srgbClr val="292526"/>
                </a:solidFill>
              </a:rPr>
              <a:t>christogram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, holub)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–   výrazy:  </a:t>
            </a:r>
            <a:r>
              <a:rPr lang="cs-CZ" sz="2000" b="0" u="none" strike="noStrike" baseline="0" dirty="0" err="1">
                <a:solidFill>
                  <a:srgbClr val="292526"/>
                </a:solidFill>
              </a:rPr>
              <a:t>famulus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 dei, </a:t>
            </a:r>
            <a:r>
              <a:rPr lang="cs-CZ" sz="2000" b="0" u="none" strike="noStrike" baseline="0" dirty="0" err="1">
                <a:solidFill>
                  <a:srgbClr val="292526"/>
                </a:solidFill>
              </a:rPr>
              <a:t>ancilla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 </a:t>
            </a:r>
            <a:r>
              <a:rPr lang="cs-CZ" sz="2000" b="0" u="none" strike="noStrike" baseline="0" dirty="0" err="1">
                <a:solidFill>
                  <a:srgbClr val="292526"/>
                </a:solidFill>
              </a:rPr>
              <a:t>christi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, </a:t>
            </a:r>
            <a:r>
              <a:rPr lang="cs-CZ" sz="2000" b="0" u="none" strike="noStrike" baseline="0" dirty="0" err="1">
                <a:solidFill>
                  <a:srgbClr val="292526"/>
                </a:solidFill>
              </a:rPr>
              <a:t>episcopus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, presbyter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–   středověk:   od 5. stol. kolem kostelů hřbitovy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–   památky: 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reprezentovaly zemřelého a jeho zbožnost (biblické citáty aj.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–   renesance:  </a:t>
            </a:r>
            <a:r>
              <a:rPr lang="pt-BR" sz="2000" b="0" u="none" strike="noStrike" baseline="0" dirty="0">
                <a:solidFill>
                  <a:srgbClr val="292526"/>
                </a:solidFill>
              </a:rPr>
              <a:t>D(eo) O(ptimo) M(aximo)</a:t>
            </a:r>
            <a:r>
              <a:rPr lang="cs-CZ" sz="2000" dirty="0">
                <a:solidFill>
                  <a:srgbClr val="292526"/>
                </a:solidFill>
              </a:rPr>
              <a:t>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–   </a:t>
            </a:r>
            <a:r>
              <a:rPr lang="cs-CZ" sz="2000" b="1" dirty="0">
                <a:solidFill>
                  <a:srgbClr val="292526"/>
                </a:solidFill>
              </a:rPr>
              <a:t>n</a:t>
            </a:r>
            <a:r>
              <a:rPr lang="cs-CZ" sz="2000" b="1" i="0" u="none" strike="noStrike" baseline="0" dirty="0">
                <a:solidFill>
                  <a:srgbClr val="292526"/>
                </a:solidFill>
              </a:rPr>
              <a:t>áhrobník</a:t>
            </a:r>
            <a:r>
              <a:rPr lang="cs-CZ" sz="2000" i="0" u="none" strike="noStrike" baseline="0" dirty="0">
                <a:solidFill>
                  <a:srgbClr val="292526"/>
                </a:solidFill>
              </a:rPr>
              <a:t>:  pokryv hrobového místa (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figurální a znakový)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292526"/>
                </a:solidFill>
              </a:rPr>
              <a:t>epitaf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:  není bezprostředně spojen s hrobem (</a:t>
            </a:r>
            <a:r>
              <a:rPr lang="cs-CZ" sz="2000" b="0" i="0" u="none" strike="noStrike" baseline="0" dirty="0" err="1">
                <a:solidFill>
                  <a:srgbClr val="292526"/>
                </a:solidFill>
              </a:rPr>
              <a:t>memoriální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)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292526"/>
                </a:solidFill>
              </a:rPr>
              <a:t>tumba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:  podobá se sarkofágu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292526"/>
                </a:solidFill>
              </a:rPr>
              <a:t>kenotaf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:  symbolický hrob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292526"/>
                </a:solidFill>
              </a:rPr>
              <a:t>hrobka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:  </a:t>
            </a:r>
            <a:r>
              <a:rPr lang="cs-CZ" sz="2000" dirty="0">
                <a:solidFill>
                  <a:srgbClr val="292526"/>
                </a:solidFill>
              </a:rPr>
              <a:t>s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tavebně upravené hrobové místo (k opakovanému pohřbívání)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292526"/>
                </a:solidFill>
              </a:rPr>
              <a:t>krypta: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  opakované pohřbívání</a:t>
            </a:r>
            <a:endParaRPr lang="cs-CZ" sz="2000" u="none" strike="noStrike" baseline="0" dirty="0">
              <a:solidFill>
                <a:srgbClr val="292526"/>
              </a:solidFill>
            </a:endParaRP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           </a:t>
            </a:r>
            <a:endParaRPr lang="cs-CZ" sz="2000" b="0" u="none" strike="noStrike" baseline="0" dirty="0">
              <a:solidFill>
                <a:srgbClr val="292526"/>
              </a:solidFill>
            </a:endParaRPr>
          </a:p>
          <a:p>
            <a:pPr algn="l"/>
            <a:endParaRPr lang="cs-CZ" sz="2000" dirty="0">
              <a:solidFill>
                <a:srgbClr val="292526"/>
              </a:solidFill>
            </a:endParaRPr>
          </a:p>
          <a:p>
            <a:pPr algn="l"/>
            <a:endParaRPr lang="cs-CZ" sz="2000" b="0" u="none" strike="noStrike" baseline="0" dirty="0">
              <a:solidFill>
                <a:srgbClr val="292526"/>
              </a:solidFill>
            </a:endParaRPr>
          </a:p>
          <a:p>
            <a:pPr algn="l"/>
            <a:r>
              <a:rPr lang="cs-CZ" sz="2000" dirty="0">
                <a:solidFill>
                  <a:srgbClr val="292526"/>
                </a:solidFill>
              </a:rPr>
              <a:t>Středověk –</a:t>
            </a:r>
            <a:endParaRPr lang="cs-CZ" sz="2000" b="0" u="none" strike="noStrike" baseline="0" dirty="0">
              <a:solidFill>
                <a:srgbClr val="292526"/>
              </a:solidFill>
            </a:endParaRPr>
          </a:p>
          <a:p>
            <a:pPr marL="0" indent="0" algn="l">
              <a:buNone/>
            </a:pPr>
            <a:endParaRPr lang="cs-CZ" sz="2000" dirty="0">
              <a:solidFill>
                <a:srgbClr val="292526"/>
              </a:solidFill>
            </a:endParaRPr>
          </a:p>
          <a:p>
            <a:pPr marL="0" indent="0" algn="l">
              <a:buNone/>
            </a:pPr>
            <a:endParaRPr lang="cs-CZ" sz="2000" b="0" u="none" strike="noStrike" baseline="0" dirty="0">
              <a:solidFill>
                <a:srgbClr val="292526"/>
              </a:solidFill>
            </a:endParaRP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16306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29408D-98BE-3798-75A3-688059A44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467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Chronologie</a:t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FF0000"/>
                </a:solidFill>
              </a:rPr>
              <a:t>                                           </a:t>
            </a:r>
            <a:r>
              <a:rPr lang="cs-CZ" sz="2000" dirty="0">
                <a:latin typeface="calibri" panose="020F0502020204030204" pitchFamily="34" charset="0"/>
              </a:rPr>
              <a:t>řecky </a:t>
            </a:r>
            <a:r>
              <a:rPr lang="cs-CZ" sz="2000" dirty="0" err="1">
                <a:latin typeface="calibri" panose="020F0502020204030204" pitchFamily="34" charset="0"/>
              </a:rPr>
              <a:t>chronos</a:t>
            </a:r>
            <a:r>
              <a:rPr lang="cs-CZ" sz="2000" dirty="0">
                <a:latin typeface="calibri" panose="020F0502020204030204" pitchFamily="34" charset="0"/>
              </a:rPr>
              <a:t> = čas 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EF1BB6FD-EC73-F01F-896E-E6CE4FD0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932" y="1253330"/>
            <a:ext cx="11370068" cy="56046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>
              <a:effectLst/>
            </a:endParaRPr>
          </a:p>
          <a:p>
            <a:r>
              <a:rPr lang="cs-CZ" sz="2200" dirty="0"/>
              <a:t>  Věda zkoumá, jak se v minulosti dělil čas</a:t>
            </a:r>
            <a:endParaRPr lang="cs-CZ" sz="2200" b="0" i="0" u="none" strike="noStrike" baseline="0" dirty="0">
              <a:solidFill>
                <a:srgbClr val="292526"/>
              </a:solidFill>
            </a:endParaRPr>
          </a:p>
          <a:p>
            <a:r>
              <a:rPr lang="cs-CZ" sz="2200" b="1" dirty="0">
                <a:solidFill>
                  <a:srgbClr val="292526"/>
                </a:solidFill>
              </a:rPr>
              <a:t> do konce 13. stol.</a:t>
            </a:r>
            <a:r>
              <a:rPr lang="cs-CZ" sz="2200" dirty="0">
                <a:solidFill>
                  <a:srgbClr val="292526"/>
                </a:solidFill>
              </a:rPr>
              <a:t>   –   římské datování:   </a:t>
            </a:r>
            <a:r>
              <a:rPr lang="cs-CZ" sz="2200" b="0" i="0" u="none" strike="noStrike" baseline="0" dirty="0">
                <a:solidFill>
                  <a:srgbClr val="292526"/>
                </a:solidFill>
              </a:rPr>
              <a:t>fixace dnů v roce podle tří pevných dnů v měsíci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292526"/>
                </a:solidFill>
              </a:rPr>
              <a:t>                                                                            </a:t>
            </a:r>
            <a:r>
              <a:rPr lang="cs-CZ" sz="2200" b="0" i="0" u="none" strike="noStrike" baseline="0" dirty="0">
                <a:solidFill>
                  <a:srgbClr val="292526"/>
                </a:solidFill>
              </a:rPr>
              <a:t> podle postavení luny:  kalendy, </a:t>
            </a:r>
            <a:r>
              <a:rPr lang="cs-CZ" sz="2200" b="0" i="0" u="none" strike="noStrike" baseline="0" dirty="0" err="1">
                <a:solidFill>
                  <a:srgbClr val="292526"/>
                </a:solidFill>
              </a:rPr>
              <a:t>nony</a:t>
            </a:r>
            <a:r>
              <a:rPr lang="cs-CZ" sz="2200" b="0" i="0" u="none" strike="noStrike" baseline="0" dirty="0">
                <a:solidFill>
                  <a:srgbClr val="292526"/>
                </a:solidFill>
              </a:rPr>
              <a:t>, idy </a:t>
            </a:r>
          </a:p>
          <a:p>
            <a:pPr marL="0" indent="0">
              <a:buNone/>
            </a:pPr>
            <a:r>
              <a:rPr lang="cs-CZ" sz="2200" b="0" i="0" u="none" strike="noStrike" baseline="0" dirty="0">
                <a:solidFill>
                  <a:srgbClr val="292526"/>
                </a:solidFill>
              </a:rPr>
              <a:t>                                       –   v epigrafice a ve dvorském prostředí, ojediněle od humanismu </a:t>
            </a:r>
          </a:p>
          <a:p>
            <a:pPr algn="l"/>
            <a:r>
              <a:rPr lang="cs-CZ" sz="2200" dirty="0">
                <a:solidFill>
                  <a:srgbClr val="292526"/>
                </a:solidFill>
              </a:rPr>
              <a:t> </a:t>
            </a:r>
            <a:r>
              <a:rPr lang="cs-CZ" sz="2200" b="1" i="0" u="none" strike="noStrike" baseline="0" dirty="0">
                <a:solidFill>
                  <a:srgbClr val="292526"/>
                </a:solidFill>
              </a:rPr>
              <a:t>13. –  16./17. stol.  </a:t>
            </a:r>
            <a:r>
              <a:rPr lang="cs-CZ" sz="2200" b="0" i="0" u="none" strike="noStrike" baseline="0" dirty="0">
                <a:solidFill>
                  <a:srgbClr val="292526"/>
                </a:solidFill>
              </a:rPr>
              <a:t>–   podle církevního kalendáře:  církevní svátky</a:t>
            </a:r>
          </a:p>
          <a:p>
            <a:pPr algn="l"/>
            <a:r>
              <a:rPr lang="cs-CZ" sz="2200" b="1" dirty="0">
                <a:solidFill>
                  <a:srgbClr val="292526"/>
                </a:solidFill>
              </a:rPr>
              <a:t> od 15. stol.   </a:t>
            </a:r>
            <a:r>
              <a:rPr lang="cs-CZ" sz="2200" dirty="0">
                <a:solidFill>
                  <a:srgbClr val="292526"/>
                </a:solidFill>
              </a:rPr>
              <a:t>–   průběžné datování  (např. 6. února atd.)</a:t>
            </a:r>
            <a:endParaRPr lang="cs-CZ" sz="2200" b="0" i="0" u="none" strike="noStrike" baseline="0" dirty="0">
              <a:solidFill>
                <a:srgbClr val="292526"/>
              </a:solidFill>
            </a:endParaRPr>
          </a:p>
          <a:p>
            <a:pPr marL="0" indent="0">
              <a:buNone/>
            </a:pPr>
            <a:endParaRPr lang="cs-CZ" sz="2000" dirty="0"/>
          </a:p>
          <a:p>
            <a:r>
              <a:rPr lang="cs-CZ" sz="2200" dirty="0">
                <a:effectLst/>
              </a:rPr>
              <a:t>Příklady dobových datací (s převodem na současný způsob datování):</a:t>
            </a:r>
            <a:br>
              <a:rPr lang="cs-CZ" sz="2200" dirty="0"/>
            </a:br>
            <a:r>
              <a:rPr lang="cs-CZ" sz="2200" dirty="0">
                <a:effectLst/>
              </a:rPr>
              <a:t> čtvrtek po Navštívení Panny Marie 1431 (5. července)</a:t>
            </a:r>
            <a:br>
              <a:rPr lang="cs-CZ" sz="2200" dirty="0"/>
            </a:br>
            <a:r>
              <a:rPr lang="cs-CZ" sz="2200" dirty="0">
                <a:effectLst/>
              </a:rPr>
              <a:t> Květná neděle 1621 (Slezsko) (4. dubna)</a:t>
            </a:r>
            <a:br>
              <a:rPr lang="cs-CZ" sz="2200" dirty="0"/>
            </a:br>
            <a:r>
              <a:rPr lang="cs-CZ" sz="2200" dirty="0">
                <a:effectLst/>
              </a:rPr>
              <a:t> Květná neděle 1621 (Meklenbursko, protestantská země v Říši) (25. března)</a:t>
            </a:r>
            <a:br>
              <a:rPr lang="cs-CZ" sz="2200" dirty="0"/>
            </a:br>
            <a:r>
              <a:rPr lang="cs-CZ" sz="2200" dirty="0">
                <a:effectLst/>
              </a:rPr>
              <a:t> Letnice 1714 (20. května)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7430983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>
            <a:extLst>
              <a:ext uri="{FF2B5EF4-FFF2-40B4-BE49-F238E27FC236}">
                <a16:creationId xmlns:a16="http://schemas.microsoft.com/office/drawing/2014/main" id="{52A59A55-6DB7-6393-4EF4-E24CA68374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Kalendáře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</a:t>
            </a:r>
            <a:r>
              <a:rPr lang="cs-CZ" altLang="cs-CZ" sz="2000" dirty="0"/>
              <a:t>(z lat. </a:t>
            </a:r>
            <a:r>
              <a:rPr lang="cs-CZ" altLang="cs-CZ" sz="2000" dirty="0" err="1"/>
              <a:t>Calendae</a:t>
            </a:r>
            <a:r>
              <a:rPr lang="cs-CZ" altLang="cs-CZ" sz="2000" dirty="0"/>
              <a:t> – „první den v měsíci“)</a:t>
            </a:r>
          </a:p>
        </p:txBody>
      </p:sp>
      <p:sp>
        <p:nvSpPr>
          <p:cNvPr id="20483" name="Rectangle 5">
            <a:extLst>
              <a:ext uri="{FF2B5EF4-FFF2-40B4-BE49-F238E27FC236}">
                <a16:creationId xmlns:a16="http://schemas.microsoft.com/office/drawing/2014/main" id="{98552B95-EA32-8A97-9DA5-5376453999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7820" y="1295400"/>
            <a:ext cx="11281025" cy="5562600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000" b="1" dirty="0" err="1"/>
              <a:t>Calendārium</a:t>
            </a:r>
            <a:r>
              <a:rPr lang="cs-CZ" altLang="cs-CZ" sz="2000" i="1" dirty="0"/>
              <a:t>  </a:t>
            </a:r>
            <a:r>
              <a:rPr lang="cs-CZ" altLang="cs-CZ" sz="2000" dirty="0"/>
              <a:t>–  termín původně</a:t>
            </a:r>
            <a:r>
              <a:rPr lang="cs-CZ" altLang="cs-CZ" sz="2000" i="1" dirty="0"/>
              <a:t> </a:t>
            </a:r>
            <a:r>
              <a:rPr lang="cs-CZ" altLang="cs-CZ" sz="2000" dirty="0"/>
              <a:t>označující knihu sloužící k evidenci dluhů 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b="1" dirty="0"/>
              <a:t>Názvy dnů</a:t>
            </a:r>
            <a:r>
              <a:rPr lang="cs-CZ" altLang="cs-CZ" sz="2000" dirty="0"/>
              <a:t>  –  vycházely ze starořímského kalendáře: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</a:t>
            </a:r>
            <a:r>
              <a:rPr lang="cs-CZ" altLang="cs-CZ" sz="2000" b="1" dirty="0" err="1"/>
              <a:t>nony</a:t>
            </a:r>
            <a:r>
              <a:rPr lang="cs-CZ" altLang="cs-CZ" sz="2000" dirty="0"/>
              <a:t>:  sedmý den: v březnu, květnu, červenci, říjnu ostatní měsíce:  pátý den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</a:t>
            </a:r>
            <a:r>
              <a:rPr lang="cs-CZ" altLang="cs-CZ" sz="2000" b="1" dirty="0"/>
              <a:t>idy</a:t>
            </a:r>
            <a:r>
              <a:rPr lang="cs-CZ" altLang="cs-CZ" sz="2000" dirty="0"/>
              <a:t>:  odpovídaly přibližně úplňku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patnáctý den:  v březnu, květnu a červenci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třináctý den:  v ostatních měsících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</a:t>
            </a:r>
            <a:r>
              <a:rPr lang="cs-CZ" altLang="cs-CZ" sz="2000" b="1" dirty="0" err="1"/>
              <a:t>pridie</a:t>
            </a:r>
            <a:r>
              <a:rPr lang="cs-CZ" altLang="cs-CZ" sz="2000" dirty="0"/>
              <a:t>:  den bezprostředně předcházející </a:t>
            </a:r>
            <a:r>
              <a:rPr lang="cs-CZ" altLang="cs-CZ" sz="2000" dirty="0" err="1"/>
              <a:t>nonám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idám</a:t>
            </a:r>
            <a:r>
              <a:rPr lang="cs-CZ" altLang="cs-CZ" sz="2000" dirty="0"/>
              <a:t> a kalendám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dnu před tímto dnem se říkalo „třetí den“ do kalend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–  podle pevně stanovených dnů v měsících se ve starém Římě vypočítávala zbývající data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b="1" dirty="0"/>
              <a:t>Názvy měsíců</a:t>
            </a:r>
            <a:r>
              <a:rPr lang="cs-CZ" altLang="cs-CZ" sz="2000" dirty="0"/>
              <a:t>  –  pojmenovány podle antických bohů (pro měsíce v první polovině roku, kdy se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prodlužovaly dny, později označeny řadovými číslovkami)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F387CA3B-8E71-4201-D285-1F2F46C9D3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Reformy kalendáře</a:t>
            </a:r>
          </a:p>
        </p:txBody>
      </p:sp>
      <p:sp>
        <p:nvSpPr>
          <p:cNvPr id="21507" name="Rectangle 5">
            <a:extLst>
              <a:ext uri="{FF2B5EF4-FFF2-40B4-BE49-F238E27FC236}">
                <a16:creationId xmlns:a16="http://schemas.microsoft.com/office/drawing/2014/main" id="{B3F86DF3-F6CD-195A-C03F-88E765F413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50014" y="1143000"/>
            <a:ext cx="11291298" cy="5715000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000" b="1" dirty="0"/>
              <a:t>Starořímský kalendář</a:t>
            </a:r>
            <a:r>
              <a:rPr lang="cs-CZ" altLang="cs-CZ" sz="2000" dirty="0"/>
              <a:t>  –   1. stol. př.n.l.:   </a:t>
            </a:r>
            <a:r>
              <a:rPr lang="cs-CZ" altLang="cs-CZ" sz="2000" dirty="0" err="1"/>
              <a:t>Sosigenes</a:t>
            </a:r>
            <a:r>
              <a:rPr lang="cs-CZ" altLang="cs-CZ" sz="2000" dirty="0"/>
              <a:t> z Alexandrie zavedl přestupný rok (366 dnů co 3 roky)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b="1" dirty="0"/>
              <a:t>Juliánský kalendář </a:t>
            </a:r>
            <a:r>
              <a:rPr lang="cs-CZ" altLang="cs-CZ" sz="2000" dirty="0"/>
              <a:t> –  zaveden r. 45 p. n. l.  </a:t>
            </a:r>
            <a:r>
              <a:rPr lang="cs-CZ" altLang="cs-CZ" sz="2000" dirty="0" err="1"/>
              <a:t>Gaiem</a:t>
            </a:r>
            <a:r>
              <a:rPr lang="cs-CZ" altLang="cs-CZ" sz="2000" dirty="0"/>
              <a:t> Juliem Caesarem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–  upraven r. 8 n. l.  za </a:t>
            </a:r>
            <a:r>
              <a:rPr lang="cs-CZ" altLang="cs-CZ" sz="2000" dirty="0" err="1"/>
              <a:t>Augustusta</a:t>
            </a:r>
            <a:r>
              <a:rPr lang="cs-CZ" altLang="cs-CZ" sz="2000" dirty="0"/>
              <a:t> (srpen z 30ti na 31 dnů) 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b="1" dirty="0"/>
              <a:t>Gregoriánský kalendář</a:t>
            </a:r>
            <a:r>
              <a:rPr lang="cs-CZ" altLang="cs-CZ" sz="2000" dirty="0"/>
              <a:t>  –  1582:  zaveden za Řehoře XIII., revizí pověřil komisi (bratři Liliové a Christoph Clavius)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–  nejprve ve Španělsku, Portugalsku, Francii a </a:t>
            </a:r>
            <a:r>
              <a:rPr lang="cs-CZ" altLang="cs-CZ" sz="2000" dirty="0" err="1"/>
              <a:t>Itáli</a:t>
            </a:r>
            <a:endParaRPr lang="cs-CZ" altLang="cs-CZ" sz="2000" dirty="0"/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–  1584:  na základě příkazu Rudolfa II. Čechy , Morava, Slezsko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–  1700:  Dánsko + Norsko, 1752:  Anglie, 1918: Rusko, 1753: Švédsko + Finsko, 1928: Egypt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–  nejdéle v pravoslavném Rumunsku a Srbsku (1919)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–  Francie:  revoluce: zrušení </a:t>
            </a:r>
            <a:r>
              <a:rPr lang="cs-CZ" altLang="cs-CZ" sz="2000" dirty="0" err="1"/>
              <a:t>křesť</a:t>
            </a:r>
            <a:r>
              <a:rPr lang="cs-CZ" altLang="cs-CZ" sz="2000" dirty="0"/>
              <a:t>. letopočtu a svátků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                    1793 až 1806 :  revoluční kalendář  (obnoven 1781 za pařížské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                                                                                     komuny)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51E8821D-1234-C90D-4B37-239950A94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Rozdíly kalendářního času se slunečním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90E3FF-04E7-A8F3-ABA2-244E1BAFE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80" y="1371600"/>
            <a:ext cx="11626920" cy="5486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2000" b="1" dirty="0"/>
              <a:t>1972</a:t>
            </a:r>
            <a:r>
              <a:rPr lang="cs-CZ" sz="2000" dirty="0"/>
              <a:t> –  </a:t>
            </a:r>
            <a:r>
              <a:rPr lang="cs-CZ" sz="2000" b="1" dirty="0"/>
              <a:t>Mezinárodní služba pro sledování rotace Země</a:t>
            </a:r>
            <a:r>
              <a:rPr lang="cs-CZ" sz="2000" dirty="0"/>
              <a:t> pravidelně přidává sekundu pro koordinaci rozdílu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mezi časem z atomových hodin a slunečním rokem </a:t>
            </a:r>
          </a:p>
          <a:p>
            <a:pPr marL="0" indent="0">
              <a:buNone/>
              <a:defRPr/>
            </a:pPr>
            <a:r>
              <a:rPr lang="cs-CZ" sz="2000" dirty="0"/>
              <a:t>             –   rok měřený otáčkami Země se za 100 let prodloužil cca o 1 min.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Zpomalení rotace nepůsobí Měsíc (0,19 s/100 let), ale rozpínání Země: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</a:t>
            </a:r>
            <a:r>
              <a:rPr lang="cs-CZ" sz="2000" b="1" dirty="0"/>
              <a:t>80. léta   </a:t>
            </a:r>
            <a:r>
              <a:rPr lang="cs-CZ" sz="2000" dirty="0"/>
              <a:t>–  </a:t>
            </a:r>
            <a:r>
              <a:rPr lang="cs-CZ" sz="2000" b="1" dirty="0"/>
              <a:t>hydridová teorie zemského jádra</a:t>
            </a:r>
            <a:r>
              <a:rPr lang="cs-CZ" sz="2000" dirty="0"/>
              <a:t>: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–  podle Vladimíra </a:t>
            </a:r>
            <a:r>
              <a:rPr lang="cs-CZ" sz="2000" dirty="0" err="1"/>
              <a:t>Larinse</a:t>
            </a:r>
            <a:r>
              <a:rPr lang="cs-CZ" sz="2000" dirty="0"/>
              <a:t> se skládá ze sloučenin kovů a vodíku, který proniká zemským pláštěm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do atmosféry a uvolňuje teplo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–  v plášti část vodíku vytváří metan, z něhož se působením teploty a tlaku syntetizuje zemní plyn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(CH4), nafta a asfalt (v hl. 9 km)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V důsledku nárůstu objemu planety roste délka rovníku průměrně o 38 cm/rok.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77449"/>
            <a:ext cx="10515600" cy="1325563"/>
          </a:xfrm>
        </p:spPr>
        <p:txBody>
          <a:bodyPr/>
          <a:lstStyle/>
          <a:p>
            <a:r>
              <a:rPr lang="cs-CZ" b="1" dirty="0"/>
              <a:t>                                </a:t>
            </a:r>
            <a:r>
              <a:rPr lang="cs-CZ" sz="3600" b="1" dirty="0">
                <a:solidFill>
                  <a:srgbClr val="FF0000"/>
                </a:solidFill>
              </a:rPr>
              <a:t>Literatura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510301"/>
            <a:ext cx="11254483" cy="5455578"/>
          </a:xfrm>
        </p:spPr>
        <p:txBody>
          <a:bodyPr>
            <a:normAutofit/>
          </a:bodyPr>
          <a:lstStyle/>
          <a:p>
            <a:r>
              <a:rPr lang="cs-CZ" sz="2000" dirty="0">
                <a:effectLst/>
              </a:rPr>
              <a:t>Friedrich, G., Rukověť křesťanské chronologie, Praha 1934, 1997.</a:t>
            </a:r>
          </a:p>
          <a:p>
            <a:r>
              <a:rPr lang="cs-CZ" sz="2000" dirty="0">
                <a:effectLst/>
              </a:rPr>
              <a:t>Hlaváček: Ivan: Úvod do latinské kodikologie. 2. doplněné vydání. Praha 1994</a:t>
            </a:r>
            <a:endParaRPr lang="cs-CZ" sz="2000" dirty="0"/>
          </a:p>
          <a:p>
            <a:r>
              <a:rPr lang="cs-CZ" sz="2000" dirty="0"/>
              <a:t>.Hlaváček, Ivan: Kašpar, Jaroslav; Nový, Rostislav. </a:t>
            </a:r>
            <a:r>
              <a:rPr lang="cs-CZ" sz="2000" dirty="0" err="1"/>
              <a:t>Vademecum</a:t>
            </a:r>
            <a:r>
              <a:rPr lang="cs-CZ" sz="2000" dirty="0"/>
              <a:t> pomocných věd historických. Praha 1988.</a:t>
            </a:r>
          </a:p>
          <a:p>
            <a:r>
              <a:rPr lang="cs-CZ" sz="2000" dirty="0"/>
              <a:t>Hladíková, Zdeňka: Kašpar, Jaroslav; </a:t>
            </a:r>
            <a:r>
              <a:rPr lang="cs-CZ" sz="2000" dirty="0" err="1"/>
              <a:t>Ebelová</a:t>
            </a:r>
            <a:r>
              <a:rPr lang="cs-CZ" sz="2000" dirty="0"/>
              <a:t>, Ivana. Paleografická čítanka. Ukázky. Praha 2000.</a:t>
            </a:r>
          </a:p>
          <a:p>
            <a:r>
              <a:rPr lang="cs-CZ" sz="2000" dirty="0"/>
              <a:t>Hladíková, Zdeňka; Kašpar, Jaroslav: </a:t>
            </a:r>
            <a:r>
              <a:rPr lang="cs-CZ" sz="2000" dirty="0" err="1"/>
              <a:t>Ebelová</a:t>
            </a:r>
            <a:r>
              <a:rPr lang="cs-CZ" sz="2000" dirty="0"/>
              <a:t>, Ivana. Paleografická čítanka. Textová část. Praha 2000.</a:t>
            </a:r>
          </a:p>
          <a:p>
            <a:r>
              <a:rPr lang="cs-CZ" sz="2000" dirty="0"/>
              <a:t>Kašpar, Jaroslav. </a:t>
            </a:r>
            <a:r>
              <a:rPr lang="cs-CZ" sz="2000" dirty="0">
                <a:effectLst/>
              </a:rPr>
              <a:t>Úvod do novověké latinské paleografie se zvláštním zřetelem k českým zemím I. Praha: 1987.</a:t>
            </a:r>
          </a:p>
          <a:p>
            <a:r>
              <a:rPr lang="cs-CZ" sz="2000" dirty="0">
                <a:effectLst/>
              </a:rPr>
              <a:t>Pražák, Jiří: Kodikologie, její postavení, metoda a úkoly. Studie o rukopisech 13, 1974, s. 3–17.</a:t>
            </a:r>
          </a:p>
          <a:p>
            <a:r>
              <a:rPr lang="cs-CZ" sz="2000" dirty="0"/>
              <a:t>Roháček, Jiří: Epigrafika v památkové péči. Praha 2007.</a:t>
            </a:r>
          </a:p>
          <a:p>
            <a:pPr marL="0" indent="0">
              <a:buNone/>
            </a:pPr>
            <a:endParaRPr lang="cs-CZ" b="1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683491"/>
            <a:ext cx="11090097" cy="565265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Edice všeobecného, ale výběrového či ilustrativního charakteru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– pod vrchní redakcí Antona Chrousta: 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Monumenta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palaeographica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Denkmäler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Schreibkunst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Mittelalters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(Mnichov 1899 – Lipsko 1940)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Edice komplexní:  </a:t>
            </a:r>
          </a:p>
          <a:p>
            <a:pPr marL="0" lvl="0" indent="0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 pokoušejí se o zachycení písma, kategorie, typu či epochy </a:t>
            </a:r>
          </a:p>
          <a:p>
            <a:pPr lvl="0">
              <a:spcBef>
                <a:spcPts val="0"/>
              </a:spcBef>
              <a:buFontTx/>
              <a:buChar char="-"/>
              <a:tabLst>
                <a:tab pos="457200" algn="l"/>
              </a:tabLst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E. Edice pro školní potřebu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 obsahují většinou chronologicky seřazené ukázky nejrůznějších písemností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Franz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Steffens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Lateinische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Paläographie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(3. vydání Berlín – Lipsko 1929, přetisk Berlín 1971)</a:t>
            </a:r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895323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529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Psací pomůcky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8800"/>
            <a:ext cx="11233936" cy="5029200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0"/>
              </a:spcBef>
              <a:buAutoNum type="alphaLcParenR"/>
            </a:pPr>
            <a:r>
              <a:rPr lang="cs-CZ" sz="20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Psací látky (materiály)  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–  na něž se psalo, </a:t>
            </a:r>
            <a:r>
              <a:rPr lang="cs-CZ" sz="2000" dirty="0">
                <a:cs typeface="Times New Roman" panose="02020603050405020304" pitchFamily="18" charset="0"/>
              </a:rPr>
              <a:t>ovlivňovaly tvar, vzhled a charakter písma </a:t>
            </a:r>
          </a:p>
          <a:p>
            <a:pPr marL="457200" indent="-457200">
              <a:spcBef>
                <a:spcPts val="0"/>
              </a:spcBef>
              <a:buAutoNum type="alphaLcParenR"/>
            </a:pPr>
            <a:endParaRPr lang="cs-CZ" sz="2000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2000" b="1" dirty="0">
                <a:cs typeface="Times New Roman" panose="02020603050405020304" pitchFamily="18" charset="0"/>
              </a:rPr>
              <a:t>        1.  archeologické látky </a:t>
            </a:r>
            <a:r>
              <a:rPr lang="cs-CZ" sz="2000" dirty="0">
                <a:cs typeface="Times New Roman" panose="02020603050405020304" pitchFamily="18" charset="0"/>
              </a:rPr>
              <a:t>–  přírodního nebo k jiným účelům připraveného materiálu: </a:t>
            </a:r>
          </a:p>
          <a:p>
            <a:pPr marL="0" indent="0">
              <a:spcBef>
                <a:spcPts val="0"/>
              </a:spcBef>
              <a:buNone/>
            </a:pPr>
            <a:endParaRPr lang="cs-CZ" sz="2000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>
                <a:cs typeface="Times New Roman" panose="02020603050405020304" pitchFamily="18" charset="0"/>
              </a:rPr>
              <a:t>                                                      např.:   listy nebo kůra stromů (novgorodské písemnosti psané na březové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>
                <a:cs typeface="Times New Roman" panose="02020603050405020304" pitchFamily="18" charset="0"/>
              </a:rPr>
              <a:t>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>
                <a:cs typeface="Times New Roman" panose="02020603050405020304" pitchFamily="18" charset="0"/>
              </a:rPr>
              <a:t>                                                                   kůře), dřevo, kámen, kov, hlína, omítka</a:t>
            </a:r>
          </a:p>
          <a:p>
            <a:pPr marL="0" indent="0">
              <a:spcBef>
                <a:spcPts val="0"/>
              </a:spcBef>
              <a:buNone/>
            </a:pPr>
            <a:endParaRPr lang="cs-CZ" sz="2000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2000" b="1" dirty="0">
                <a:cs typeface="Times New Roman" panose="02020603050405020304" pitchFamily="18" charset="0"/>
              </a:rPr>
              <a:t>      2.  paleografické látky </a:t>
            </a:r>
            <a:r>
              <a:rPr lang="cs-CZ" sz="2000" dirty="0">
                <a:cs typeface="Times New Roman" panose="02020603050405020304" pitchFamily="18" charset="0"/>
              </a:rPr>
              <a:t>(umělé)  –  opracování materiálu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>
                <a:cs typeface="Times New Roman" panose="02020603050405020304" pitchFamily="18" charset="0"/>
              </a:rPr>
              <a:t>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>
                <a:cs typeface="Times New Roman" panose="02020603050405020304" pitchFamily="18" charset="0"/>
              </a:rPr>
              <a:t>                                                               –  produkty určené k psaní (papyrus, pergamen, papír)</a:t>
            </a:r>
          </a:p>
          <a:p>
            <a:pPr>
              <a:buFontTx/>
              <a:buChar char="-"/>
            </a:pPr>
            <a:endParaRPr lang="cs-CZ" dirty="0"/>
          </a:p>
          <a:p>
            <a:pPr marL="457200" indent="-457200">
              <a:buAutoNum type="alphaLcParenR" startAt="2"/>
            </a:pPr>
            <a:r>
              <a:rPr lang="cs-CZ" sz="20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Psací nástroje  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–  používané k psaní </a:t>
            </a:r>
          </a:p>
          <a:p>
            <a:pPr marL="0" indent="0">
              <a:buNone/>
            </a:pP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–  ovlivňovaly vzhled písma, </a:t>
            </a:r>
            <a:r>
              <a:rPr lang="cs-CZ" sz="2000" dirty="0">
                <a:cs typeface="Times New Roman" panose="02020603050405020304" pitchFamily="18" charset="0"/>
              </a:rPr>
              <a:t>držení pera, různě silné tahy</a:t>
            </a:r>
          </a:p>
          <a:p>
            <a:pPr>
              <a:buFontTx/>
              <a:buChar char="-"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23395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8053</Words>
  <Application>Microsoft Office PowerPoint</Application>
  <PresentationFormat>Širokoúhlá obrazovka</PresentationFormat>
  <Paragraphs>881</Paragraphs>
  <Slides>77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77</vt:i4>
      </vt:variant>
    </vt:vector>
  </HeadingPairs>
  <TitlesOfParts>
    <vt:vector size="87" baseType="lpstr">
      <vt:lpstr>Arial</vt:lpstr>
      <vt:lpstr>calibri</vt:lpstr>
      <vt:lpstr>calibri</vt:lpstr>
      <vt:lpstr>Calibri Light</vt:lpstr>
      <vt:lpstr>FrutigerCE-Bold</vt:lpstr>
      <vt:lpstr>FrutigerCE-Italic</vt:lpstr>
      <vt:lpstr>FrutigerCE-Roman</vt:lpstr>
      <vt:lpstr>Times New Roman</vt:lpstr>
      <vt:lpstr>Motiv Office</vt:lpstr>
      <vt:lpstr>Objekt prostředí balíčkovače</vt:lpstr>
      <vt:lpstr>Metodologie archeologie středověku a novověku </vt:lpstr>
      <vt:lpstr>Prezentace aplikace PowerPoint</vt:lpstr>
      <vt:lpstr>     Pomocné vědy historické                   předmět studia                             </vt:lpstr>
      <vt:lpstr>                             Paleografie                                    (palaios = starý, grafein = psát)</vt:lpstr>
      <vt:lpstr>                                Paleografie</vt:lpstr>
      <vt:lpstr>                                Paleografie</vt:lpstr>
      <vt:lpstr>Faksimilové edice </vt:lpstr>
      <vt:lpstr>Prezentace aplikace PowerPoint</vt:lpstr>
      <vt:lpstr>Psací pomůcky</vt:lpstr>
      <vt:lpstr>                                  Papyrus</vt:lpstr>
      <vt:lpstr>Prezentace aplikace PowerPoint</vt:lpstr>
      <vt:lpstr>                                 Pergamen</vt:lpstr>
      <vt:lpstr>                                Pergamen</vt:lpstr>
      <vt:lpstr>Prezentace aplikace PowerPoint</vt:lpstr>
      <vt:lpstr>                                         Papír a knihtisk</vt:lpstr>
      <vt:lpstr>                            Papír a knihtisk</vt:lpstr>
      <vt:lpstr>                        Voskové tabulky</vt:lpstr>
      <vt:lpstr>Prezentace aplikace PowerPoint</vt:lpstr>
      <vt:lpstr>Prezentace aplikace PowerPoint</vt:lpstr>
      <vt:lpstr>Psací prostředky</vt:lpstr>
      <vt:lpstr>                                   Inkoust </vt:lpstr>
      <vt:lpstr>                                  Paleografie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Diplomatika</vt:lpstr>
      <vt:lpstr>                                    Prameny</vt:lpstr>
      <vt:lpstr>                          Písemné prameny</vt:lpstr>
      <vt:lpstr>Prezentace aplikace PowerPoint</vt:lpstr>
      <vt:lpstr>Prezentace aplikace PowerPoint</vt:lpstr>
      <vt:lpstr>                          Písemné prameny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Zemské desky</vt:lpstr>
      <vt:lpstr>                               Zemské desky</vt:lpstr>
      <vt:lpstr>                            Písemné prameny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Listina</vt:lpstr>
      <vt:lpstr>Prezentace aplikace PowerPoint</vt:lpstr>
      <vt:lpstr>                               Zemské sněmy a soudy</vt:lpstr>
      <vt:lpstr>                                                             Kodikologie               (codex /pův. caudex/ = strom, soubor voskových destiček)                                           (codicillus = původně jedna destička, dopis, list)  </vt:lpstr>
      <vt:lpstr>                                                             Kodikologie               </vt:lpstr>
      <vt:lpstr>Prezentace aplikace PowerPoint</vt:lpstr>
      <vt:lpstr>Prezentace aplikace PowerPoint</vt:lpstr>
      <vt:lpstr>                                                      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                                                       </vt:lpstr>
      <vt:lpstr>                               Epigrafika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                  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                                                       </vt:lpstr>
      <vt:lpstr>                               Epigrafika</vt:lpstr>
      <vt:lpstr>                              Chronologie                                            řecky chronos = čas </vt:lpstr>
      <vt:lpstr>                                   Kalendáře                      (z lat. Calendae – „první den v měsíci“)</vt:lpstr>
      <vt:lpstr>                        Reformy kalendáře</vt:lpstr>
      <vt:lpstr>            Rozdíly kalendářního času se slunečním</vt:lpstr>
      <vt:lpstr>                                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Metodologie archeologie středověku a novověku </dc:title>
  <dc:creator>Markéta Tymonová</dc:creator>
  <cp:lastModifiedBy>tym0001</cp:lastModifiedBy>
  <cp:revision>20</cp:revision>
  <dcterms:created xsi:type="dcterms:W3CDTF">2022-10-04T13:49:49Z</dcterms:created>
  <dcterms:modified xsi:type="dcterms:W3CDTF">2025-11-10T08:31:01Z</dcterms:modified>
</cp:coreProperties>
</file>