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397" r:id="rId3"/>
    <p:sldId id="398" r:id="rId4"/>
    <p:sldId id="415" r:id="rId5"/>
    <p:sldId id="413" r:id="rId6"/>
    <p:sldId id="414" r:id="rId7"/>
    <p:sldId id="296" r:id="rId8"/>
    <p:sldId id="272" r:id="rId9"/>
    <p:sldId id="273" r:id="rId10"/>
    <p:sldId id="291" r:id="rId11"/>
    <p:sldId id="283" r:id="rId12"/>
    <p:sldId id="295" r:id="rId13"/>
    <p:sldId id="298" r:id="rId14"/>
    <p:sldId id="287" r:id="rId15"/>
    <p:sldId id="299" r:id="rId16"/>
    <p:sldId id="288" r:id="rId17"/>
    <p:sldId id="284" r:id="rId18"/>
    <p:sldId id="290" r:id="rId19"/>
    <p:sldId id="289" r:id="rId20"/>
    <p:sldId id="286" r:id="rId21"/>
    <p:sldId id="282" r:id="rId22"/>
    <p:sldId id="275" r:id="rId23"/>
    <p:sldId id="297" r:id="rId24"/>
    <p:sldId id="258" r:id="rId25"/>
    <p:sldId id="318" r:id="rId26"/>
    <p:sldId id="293" r:id="rId27"/>
    <p:sldId id="420" r:id="rId28"/>
    <p:sldId id="421" r:id="rId29"/>
    <p:sldId id="307" r:id="rId30"/>
    <p:sldId id="280" r:id="rId31"/>
    <p:sldId id="279" r:id="rId32"/>
    <p:sldId id="399" r:id="rId33"/>
    <p:sldId id="416" r:id="rId34"/>
    <p:sldId id="417" r:id="rId35"/>
    <p:sldId id="418" r:id="rId36"/>
    <p:sldId id="419" r:id="rId37"/>
    <p:sldId id="400" r:id="rId38"/>
    <p:sldId id="357" r:id="rId39"/>
    <p:sldId id="402" r:id="rId40"/>
    <p:sldId id="370" r:id="rId41"/>
    <p:sldId id="403" r:id="rId42"/>
    <p:sldId id="408" r:id="rId43"/>
    <p:sldId id="358" r:id="rId44"/>
    <p:sldId id="376" r:id="rId45"/>
    <p:sldId id="337" r:id="rId46"/>
    <p:sldId id="409" r:id="rId47"/>
    <p:sldId id="404" r:id="rId48"/>
    <p:sldId id="385" r:id="rId49"/>
    <p:sldId id="401" r:id="rId50"/>
    <p:sldId id="406" r:id="rId51"/>
    <p:sldId id="410" r:id="rId52"/>
    <p:sldId id="411" r:id="rId53"/>
    <p:sldId id="412" r:id="rId54"/>
    <p:sldId id="407" r:id="rId5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DBD22-97D6-4EF3-B616-D54DE20D7E7A}" type="datetimeFigureOut">
              <a:rPr lang="cs-CZ" smtClean="0"/>
              <a:t>07.12.2025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DBAFF-4C64-4F9C-A707-44BCC1154B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3369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>
            <a:extLst>
              <a:ext uri="{FF2B5EF4-FFF2-40B4-BE49-F238E27FC236}">
                <a16:creationId xmlns:a16="http://schemas.microsoft.com/office/drawing/2014/main" id="{9F1775B1-F18A-9BE2-B32B-226BF6FD00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Zástupný symbol pro poznámky 2">
            <a:extLst>
              <a:ext uri="{FF2B5EF4-FFF2-40B4-BE49-F238E27FC236}">
                <a16:creationId xmlns:a16="http://schemas.microsoft.com/office/drawing/2014/main" id="{9A587EE6-301B-0941-3D56-CFCE421A26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3012" name="Zástupný symbol pro číslo snímku 3">
            <a:extLst>
              <a:ext uri="{FF2B5EF4-FFF2-40B4-BE49-F238E27FC236}">
                <a16:creationId xmlns:a16="http://schemas.microsoft.com/office/drawing/2014/main" id="{0C133C80-BAE2-FD48-F3D0-75968B0C5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AB248D-5EB8-4C06-B771-07938A47339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83B678-8C1C-119C-0F3B-AD57CE30A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735ACA9-093E-8444-AAFD-B476A438F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8CD966-0D70-AE7B-66B5-90A837DA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07.12.2025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6E4C5E-A9D0-5143-E9A4-7DE94EF58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3E6A2E-1B0A-3F35-5503-BE57DDDEF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49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6A5EFE-56C0-A094-73E4-3EE32F1FF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1201841-336E-8F90-E2D5-75A092636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519646-2942-4D7C-A0A1-745F0235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07.12.2025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0DF42F-409C-1C26-B303-5C3A0844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92FEEB-E053-D995-3933-2A04AF06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56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5187427-31FD-DF10-1E05-D12534EB39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89F2B9C-78B8-6DAC-6D93-DB1322564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724C4C-AAF0-5259-B647-2DDE77526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07.12.2025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EB666C-95D7-275B-AD56-E4B03241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F75824-1452-A3A0-D052-C2F09D5D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059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C8245B-1F80-6CC0-A434-570B4D146B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5A3179-5896-A860-29D8-676468E1C5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9263FA-55F0-1677-C4B1-264D7C97E7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709765-BAE5-4C2E-9047-221EB77A995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6407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F2ADCF-6097-0638-CEC4-43A9C6C2F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9DD4EE-CE3A-A386-FA0D-B28733739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22D4EC-A98D-7DF3-6A33-54FBF0F80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07.12.2025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8B3EC3-C351-6367-A544-E4278B070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39E54F-DF2D-48A6-B3A5-6F3F6E60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33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432544-264A-C7E9-7473-28B438477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E967602-3D80-F953-A157-AD573CB83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BDE7DF-6883-7AD8-94E7-CB2B0C28E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07.12.2025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DF0A0-B610-F968-6683-32CA47800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7F5F9D-2142-6D94-7659-F817BB2B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90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2A399-69EB-F9B3-54CA-2F299CBFA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8BAAE4-2E1E-F376-3903-41620133F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EB3E4EE-A249-AE9F-733A-DC9A2A392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0C79D1F-4704-7995-7680-8D6EA286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07.12.2025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5115EE1-F74D-2262-C7A3-38EEA73B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179DD2-ADBA-7266-5B3B-4623A905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514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3A750-1BDE-E156-D0AA-71822BAF3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054398-2771-B66F-7C4D-3D9B9D5EB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114DEDC-9748-9853-00A5-7A5FB1816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4ED95D9-9366-18ED-B690-E44FC0F7AB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88A58F7-2BDE-A17C-21FC-AF99514BC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A63178F-48B8-AB53-7224-77B8B3F9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07.12.2025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154DA7-CD12-02FF-9C58-1EFFE5555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EAAB319-54B2-3D17-6663-C8EE8077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6179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C524A0-D8DD-55F7-989D-2CADF5565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BD106F8-C161-892E-9771-C090732C1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07.12.2025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5B2F965-4D15-FBF1-9BA2-4C3BB00C8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2593E8E-8630-F962-FC64-72F265ED7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518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7C0A2BF-F2C2-86B1-510D-8E09B2FC4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07.12.2025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EFE36B9-C0DE-551B-133B-77B6B9A3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7C34A9-B671-21BB-262B-FCB28C0CB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433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0AAA38-5C8F-5F47-B414-30205305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C80F27-E9F6-9948-49AC-E8BA510E1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9D98A4E-5C2C-D862-523D-8605AEA9F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D9215D-5628-DD47-806B-1B8D5379E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07.12.2025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F818541-ED05-7A28-098A-4787C32DD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B42F39B-B806-BD6A-253E-7556E0269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282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0B6BAB-96F0-F85C-FD39-D202B034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FD5CA99-D314-CB29-8FE3-73CE64B1EE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172888-4BDA-6AC6-E22E-10C9B14F5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0B48E6E-16F7-9539-F778-E5C2EA9D5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DE94-C147-48C9-A4A0-F0AC6C97930F}" type="datetimeFigureOut">
              <a:rPr lang="cs-CZ" smtClean="0"/>
              <a:t>07.12.2025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E13075-EB41-7B6A-E10A-E92324C96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7E18385-7611-D4D0-8113-C16EB5C19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326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>
                <a:lumMod val="53000"/>
                <a:lumOff val="47000"/>
                <a:alpha val="31000"/>
              </a:srgbClr>
            </a:gs>
            <a:gs pos="100000">
              <a:srgbClr val="C1C19A"/>
            </a:gs>
          </a:gsLst>
          <a:path path="rect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EDDA18F-C5B4-3118-C704-776FFEECD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E25526E-B630-8D3A-61DC-46080A60C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8FA90D-A650-38A3-2DFB-6D0AF9E9E6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0DE94-C147-48C9-A4A0-F0AC6C97930F}" type="datetimeFigureOut">
              <a:rPr lang="cs-CZ" smtClean="0"/>
              <a:t>07.12.2025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09B5A1-93FD-2FF9-FC28-1FCC12BAF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3E2851-FBA6-06E5-F4F1-8AF627F08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19250-04AC-48A3-9EBA-F6D91E3CC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3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g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A2D985-46A5-44A1-2ABF-87AD7A536A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  <a:t>Metodologie archeologie středověku a novověku</a:t>
            </a:r>
            <a:b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</a:b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93AB46B-BD4B-C2DC-640E-2BD1CAD21F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sz="32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3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</a:t>
            </a:r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cs-CZ" sz="3200" dirty="0">
                <a:effectLst/>
                <a:latin typeface="Times New Roman" panose="02020603050405020304" pitchFamily="18" charset="0"/>
                <a:ea typeface="TimesNewRomanPSMT"/>
              </a:rPr>
              <a:t>Pomocné vědy historické ve službách archeologie 2 (sfragistika, heraldika, genealogie, numismatika, metrologie).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7869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ovéPole 1">
            <a:extLst>
              <a:ext uri="{FF2B5EF4-FFF2-40B4-BE49-F238E27FC236}">
                <a16:creationId xmlns:a16="http://schemas.microsoft.com/office/drawing/2014/main" id="{D9BC16EE-A0E6-72A8-4A6B-0A25FC5F9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17" y="6183861"/>
            <a:ext cx="11750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Alianční znak Bedřicha ze Žerotína († 1544) a Libuše z Lomnice († 1559) na průčelí zámku v Novém Jičíně</a:t>
            </a:r>
          </a:p>
        </p:txBody>
      </p:sp>
      <p:pic>
        <p:nvPicPr>
          <p:cNvPr id="7171" name="Picture 2" descr="http://heraldikus.wz.cz/clanky/obr/njicinalianc2.jpg">
            <a:extLst>
              <a:ext uri="{FF2B5EF4-FFF2-40B4-BE49-F238E27FC236}">
                <a16:creationId xmlns:a16="http://schemas.microsoft.com/office/drawing/2014/main" id="{A8B3752C-5193-37EF-472B-6EBE25073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85" y="825449"/>
            <a:ext cx="5910171" cy="498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://heraldikus.wz.cz/clanky/obr/njicinalianc7.jpg">
            <a:extLst>
              <a:ext uri="{FF2B5EF4-FFF2-40B4-BE49-F238E27FC236}">
                <a16:creationId xmlns:a16="http://schemas.microsoft.com/office/drawing/2014/main" id="{36DF4774-13E8-F6A2-3C0F-D34916067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425" y="825449"/>
            <a:ext cx="5110547" cy="498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hebrix.ic.cz/pages/14_stol/pages/nobilita/heraldika_pict/riters_on_the_horse.gif">
            <a:extLst>
              <a:ext uri="{FF2B5EF4-FFF2-40B4-BE49-F238E27FC236}">
                <a16:creationId xmlns:a16="http://schemas.microsoft.com/office/drawing/2014/main" id="{A3E88AD1-103F-CD90-C519-2B3B1923C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41722"/>
            <a:ext cx="4563504" cy="315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ovéPole 1">
            <a:extLst>
              <a:ext uri="{FF2B5EF4-FFF2-40B4-BE49-F238E27FC236}">
                <a16:creationId xmlns:a16="http://schemas.microsoft.com/office/drawing/2014/main" id="{C4F6C47A-3942-3258-3552-07F8CE69F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750" y="4197887"/>
            <a:ext cx="9502774" cy="294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dirty="0"/>
              <a:t> </a:t>
            </a:r>
            <a:r>
              <a:rPr lang="cs-CZ" altLang="cs-CZ" sz="2000" b="1" dirty="0"/>
              <a:t>Blasonování  </a:t>
            </a:r>
            <a:r>
              <a:rPr lang="cs-CZ" altLang="cs-CZ" sz="2000" dirty="0"/>
              <a:t>–  slovní popis znaku podle odborné terminologie a heraldických 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pravidel vychází z pohledu držitele: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1.  Heraldicky pravá strana je nalevo a heraldicky levá napravo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2.  Způsob dělení štítu a tinktury (barevné pole celého štítu)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3.  Hlavní a vedlejší erbovní figury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4.  Pole štítu se popisují zprava do leva a shora dolů, případně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od středního štítku (čestná pozice)</a:t>
            </a:r>
          </a:p>
          <a:p>
            <a:pPr>
              <a:buFontTx/>
              <a:buNone/>
            </a:pPr>
            <a:r>
              <a:rPr lang="cs-CZ" altLang="cs-CZ" sz="1800" dirty="0"/>
              <a:t>               </a:t>
            </a:r>
          </a:p>
        </p:txBody>
      </p:sp>
      <p:sp>
        <p:nvSpPr>
          <p:cNvPr id="8196" name="TextovéPole 1">
            <a:extLst>
              <a:ext uri="{FF2B5EF4-FFF2-40B4-BE49-F238E27FC236}">
                <a16:creationId xmlns:a16="http://schemas.microsoft.com/office/drawing/2014/main" id="{08AEDD74-A15F-95C4-6E4B-027E2F803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710" y="145794"/>
            <a:ext cx="3941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Heraldická pravidla</a:t>
            </a:r>
          </a:p>
        </p:txBody>
      </p:sp>
      <p:pic>
        <p:nvPicPr>
          <p:cNvPr id="8197" name="Picture 4">
            <a:extLst>
              <a:ext uri="{FF2B5EF4-FFF2-40B4-BE49-F238E27FC236}">
                <a16:creationId xmlns:a16="http://schemas.microsoft.com/office/drawing/2014/main" id="{1DF0D2CD-D239-4097-B274-DFA6CCE22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0" t="45766" r="33891" b="29053"/>
          <a:stretch>
            <a:fillRect/>
          </a:stretch>
        </p:blipFill>
        <p:spPr bwMode="auto">
          <a:xfrm>
            <a:off x="1061367" y="145794"/>
            <a:ext cx="4452330" cy="387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377F35E1-467B-CA98-92CC-6B288261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107" y="69054"/>
            <a:ext cx="10515600" cy="1325563"/>
          </a:xfrm>
        </p:spPr>
        <p:txBody>
          <a:bodyPr/>
          <a:lstStyle/>
          <a:p>
            <a:r>
              <a:rPr lang="cs-CZ" altLang="cs-CZ" sz="3200" b="1" dirty="0"/>
              <a:t>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Popis (blasonování)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DA3622FE-AC4A-C4C9-3886-73C1C7133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359" y="1294545"/>
            <a:ext cx="11225048" cy="535850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– </a:t>
            </a:r>
            <a:r>
              <a:rPr lang="cs-CZ" altLang="cs-CZ" dirty="0"/>
              <a:t>  </a:t>
            </a:r>
            <a:r>
              <a:rPr lang="cs-CZ" altLang="cs-CZ" sz="2000" dirty="0"/>
              <a:t>k rozlišení se využívá: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a)   geometrické obrazce (</a:t>
            </a:r>
            <a:r>
              <a:rPr lang="cs-CZ" altLang="cs-CZ" sz="2000" dirty="0" err="1"/>
              <a:t>herodské</a:t>
            </a:r>
            <a:r>
              <a:rPr lang="cs-CZ" altLang="cs-CZ" sz="2000" dirty="0"/>
              <a:t> figury)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b)   reálné předměty (obecné figury)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c)   barvy (tinktury – barvy, kovy, kožešiny)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–    </a:t>
            </a:r>
            <a:r>
              <a:rPr lang="cs-CZ" altLang="cs-CZ" sz="2000" b="1" dirty="0"/>
              <a:t>barvy/tinktury:</a:t>
            </a:r>
            <a:r>
              <a:rPr lang="cs-CZ" altLang="cs-CZ" sz="2000" dirty="0"/>
              <a:t> sloužily k rozlišení příslušníků jednotlivých větví rodu:  např. růže v erbu </a:t>
            </a:r>
            <a:r>
              <a:rPr lang="cs-CZ" altLang="cs-CZ" sz="2000" dirty="0" err="1"/>
              <a:t>Vítkovců</a:t>
            </a:r>
            <a:r>
              <a:rPr lang="cs-CZ" altLang="cs-CZ" sz="2000" dirty="0"/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červená v stříbrném poli  –  z Rožmberka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zlatá v modrém  –  z Hradce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stříbrná v červeném  –  páni z Landštejna,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modrá (černá) ve zlatém  – </a:t>
            </a:r>
            <a:r>
              <a:rPr lang="cs-CZ" altLang="cs-CZ" sz="2000" dirty="0" err="1"/>
              <a:t>Sezimové</a:t>
            </a:r>
            <a:r>
              <a:rPr lang="cs-CZ" altLang="cs-CZ" sz="2000" dirty="0"/>
              <a:t> z Ústí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statyamonarchie.estranky.cz/img/picture/2/erb.jpg">
            <a:extLst>
              <a:ext uri="{FF2B5EF4-FFF2-40B4-BE49-F238E27FC236}">
                <a16:creationId xmlns:a16="http://schemas.microsoft.com/office/drawing/2014/main" id="{AC3D01FE-E98A-6F97-96D4-B9937F814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8" y="0"/>
            <a:ext cx="5544154" cy="674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>
            <a:extLst>
              <a:ext uri="{FF2B5EF4-FFF2-40B4-BE49-F238E27FC236}">
                <a16:creationId xmlns:a16="http://schemas.microsoft.com/office/drawing/2014/main" id="{7F9BA8CD-B667-469D-ABD2-3623DDF72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6" t="40013" r="23315" b="39334"/>
          <a:stretch>
            <a:fillRect/>
          </a:stretch>
        </p:blipFill>
        <p:spPr bwMode="auto">
          <a:xfrm>
            <a:off x="5544152" y="4391462"/>
            <a:ext cx="6484892" cy="213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>
            <a:extLst>
              <a:ext uri="{FF2B5EF4-FFF2-40B4-BE49-F238E27FC236}">
                <a16:creationId xmlns:a16="http://schemas.microsoft.com/office/drawing/2014/main" id="{164A863D-1FEE-EE41-6799-889D22655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3" t="27063" r="25656" b="31331"/>
          <a:stretch>
            <a:fillRect/>
          </a:stretch>
        </p:blipFill>
        <p:spPr bwMode="auto">
          <a:xfrm>
            <a:off x="7449072" y="144381"/>
            <a:ext cx="2675052" cy="189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E25F8DCF-5AA2-0D2E-AA37-96268592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0" t="47198" r="34389" b="37549"/>
          <a:stretch>
            <a:fillRect/>
          </a:stretch>
        </p:blipFill>
        <p:spPr bwMode="auto">
          <a:xfrm>
            <a:off x="6663558" y="2168544"/>
            <a:ext cx="4172607" cy="205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BB4B66AC-B7D3-B33A-7CC2-DECDBE97A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-5715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Štít      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AFD3881E-AA69-D181-0F44-96B1B509D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3450" y="827088"/>
            <a:ext cx="8229600" cy="4525962"/>
          </a:xfrm>
        </p:spPr>
        <p:txBody>
          <a:bodyPr/>
          <a:lstStyle/>
          <a:p>
            <a:r>
              <a:rPr lang="cs-CZ" altLang="cs-CZ" sz="2000" dirty="0"/>
              <a:t>Nejdůležitější povinná součást znaku (různé tvary).</a:t>
            </a:r>
          </a:p>
          <a:p>
            <a:r>
              <a:rPr lang="cs-CZ" altLang="cs-CZ" sz="2000" dirty="0"/>
              <a:t>Bývá buď kolmý nebo šikmo skloněný (správnější)</a:t>
            </a:r>
          </a:p>
        </p:txBody>
      </p:sp>
      <p:pic>
        <p:nvPicPr>
          <p:cNvPr id="12292" name="Picture 2" descr="http://hebrix.ic.cz/pages/14_stol/pages/nobilita/heraldika_pict/tvar_goticky.jpg">
            <a:extLst>
              <a:ext uri="{FF2B5EF4-FFF2-40B4-BE49-F238E27FC236}">
                <a16:creationId xmlns:a16="http://schemas.microsoft.com/office/drawing/2014/main" id="{1A063233-6A83-F23A-0A1F-236C8FF2D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1" y="1700214"/>
            <a:ext cx="11715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http://hebrix.ic.cz/pages/14_stol/pages/nobilita/heraldika_pict/tvar_renesancni.jpg">
            <a:extLst>
              <a:ext uri="{FF2B5EF4-FFF2-40B4-BE49-F238E27FC236}">
                <a16:creationId xmlns:a16="http://schemas.microsoft.com/office/drawing/2014/main" id="{2132F862-331E-070A-5265-D8D8AC9F1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4" y="1700214"/>
            <a:ext cx="1133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http://hebrix.ic.cz/pages/14_stol/pages/nobilita/heraldika_pict/tvar_barok.jpg">
            <a:extLst>
              <a:ext uri="{FF2B5EF4-FFF2-40B4-BE49-F238E27FC236}">
                <a16:creationId xmlns:a16="http://schemas.microsoft.com/office/drawing/2014/main" id="{1582A175-6DCA-C42E-3647-77B92144E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6" y="1700214"/>
            <a:ext cx="11715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 descr="http://hebrix.ic.cz/pages/14_stol/pages/nobilita/heraldika_pict/tvar_empir.jpg">
            <a:extLst>
              <a:ext uri="{FF2B5EF4-FFF2-40B4-BE49-F238E27FC236}">
                <a16:creationId xmlns:a16="http://schemas.microsoft.com/office/drawing/2014/main" id="{AA6D342F-6D7C-A581-0A9D-BECA3C03A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1719264"/>
            <a:ext cx="11525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ovéPole 3">
            <a:extLst>
              <a:ext uri="{FF2B5EF4-FFF2-40B4-BE49-F238E27FC236}">
                <a16:creationId xmlns:a16="http://schemas.microsoft.com/office/drawing/2014/main" id="{731A15E9-C21D-828A-91D4-F20CC89CC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7025" y="3024189"/>
            <a:ext cx="90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gotický</a:t>
            </a:r>
          </a:p>
        </p:txBody>
      </p:sp>
      <p:sp>
        <p:nvSpPr>
          <p:cNvPr id="12297" name="TextovéPole 4">
            <a:extLst>
              <a:ext uri="{FF2B5EF4-FFF2-40B4-BE49-F238E27FC236}">
                <a16:creationId xmlns:a16="http://schemas.microsoft.com/office/drawing/2014/main" id="{B61A3D29-0D85-0EE6-E93A-43C7753CF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6" y="3024189"/>
            <a:ext cx="1325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renesanční</a:t>
            </a:r>
          </a:p>
        </p:txBody>
      </p:sp>
      <p:sp>
        <p:nvSpPr>
          <p:cNvPr id="12298" name="TextovéPole 5">
            <a:extLst>
              <a:ext uri="{FF2B5EF4-FFF2-40B4-BE49-F238E27FC236}">
                <a16:creationId xmlns:a16="http://schemas.microsoft.com/office/drawing/2014/main" id="{A1974E1E-0226-39EE-7A71-D44BA9F76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5" y="3024189"/>
            <a:ext cx="954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barokní</a:t>
            </a:r>
          </a:p>
        </p:txBody>
      </p:sp>
      <p:sp>
        <p:nvSpPr>
          <p:cNvPr id="12299" name="TextovéPole 6">
            <a:extLst>
              <a:ext uri="{FF2B5EF4-FFF2-40B4-BE49-F238E27FC236}">
                <a16:creationId xmlns:a16="http://schemas.microsoft.com/office/drawing/2014/main" id="{B29CB13B-099C-61BD-FDEC-2AD3B8757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9701" y="3024189"/>
            <a:ext cx="113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empírový</a:t>
            </a:r>
          </a:p>
        </p:txBody>
      </p:sp>
      <p:pic>
        <p:nvPicPr>
          <p:cNvPr id="12300" name="Picture 12" descr="http://hebrix.ic.cz/pages/14_stol/pages/nobilita/heraldika_pict/tvar_norman.jpg">
            <a:extLst>
              <a:ext uri="{FF2B5EF4-FFF2-40B4-BE49-F238E27FC236}">
                <a16:creationId xmlns:a16="http://schemas.microsoft.com/office/drawing/2014/main" id="{74A71335-D473-B721-CF0E-6DE5A9654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3394075"/>
            <a:ext cx="8572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4" descr="http://hebrix.ic.cz/pages/14_stol/pages/nobilita/heraldika_pict/tvar_spanel.jpg">
            <a:extLst>
              <a:ext uri="{FF2B5EF4-FFF2-40B4-BE49-F238E27FC236}">
                <a16:creationId xmlns:a16="http://schemas.microsoft.com/office/drawing/2014/main" id="{0E3008BD-0CC2-699C-41A4-C6E3FBD3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1" y="3403601"/>
            <a:ext cx="12096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6" descr="http://hebrix.ic.cz/pages/14_stol/pages/nobilita/heraldika_pict/tvar_francouz.jpg">
            <a:extLst>
              <a:ext uri="{FF2B5EF4-FFF2-40B4-BE49-F238E27FC236}">
                <a16:creationId xmlns:a16="http://schemas.microsoft.com/office/drawing/2014/main" id="{B984CAE8-5F90-C5F6-0CA8-9ADF89B11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6" y="3424239"/>
            <a:ext cx="12096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8" descr="http://hebrix.ic.cz/pages/14_stol/pages/nobilita/heraldika_pict/tvar_ital.jpg">
            <a:extLst>
              <a:ext uri="{FF2B5EF4-FFF2-40B4-BE49-F238E27FC236}">
                <a16:creationId xmlns:a16="http://schemas.microsoft.com/office/drawing/2014/main" id="{07FEA0E4-12C7-D161-346E-6161B3D47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3438526"/>
            <a:ext cx="12096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4" name="TextovéPole 7">
            <a:extLst>
              <a:ext uri="{FF2B5EF4-FFF2-40B4-BE49-F238E27FC236}">
                <a16:creationId xmlns:a16="http://schemas.microsoft.com/office/drawing/2014/main" id="{2AA735BD-F9F4-4BAE-051C-768074976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350" y="4719639"/>
            <a:ext cx="1314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normanský</a:t>
            </a:r>
          </a:p>
        </p:txBody>
      </p:sp>
      <p:sp>
        <p:nvSpPr>
          <p:cNvPr id="12305" name="TextovéPole 8">
            <a:extLst>
              <a:ext uri="{FF2B5EF4-FFF2-40B4-BE49-F238E27FC236}">
                <a16:creationId xmlns:a16="http://schemas.microsoft.com/office/drawing/2014/main" id="{13E16275-FB4B-10BC-28F1-0944778D2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1189" y="4678363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španělský</a:t>
            </a:r>
          </a:p>
        </p:txBody>
      </p:sp>
      <p:sp>
        <p:nvSpPr>
          <p:cNvPr id="12306" name="TextovéPole 9">
            <a:extLst>
              <a:ext uri="{FF2B5EF4-FFF2-40B4-BE49-F238E27FC236}">
                <a16:creationId xmlns:a16="http://schemas.microsoft.com/office/drawing/2014/main" id="{280FDF2B-EF2B-B2BD-C009-35DF460DB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3288" y="4743450"/>
            <a:ext cx="1414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francouzský</a:t>
            </a:r>
          </a:p>
        </p:txBody>
      </p:sp>
      <p:sp>
        <p:nvSpPr>
          <p:cNvPr id="12307" name="TextovéPole 10">
            <a:extLst>
              <a:ext uri="{FF2B5EF4-FFF2-40B4-BE49-F238E27FC236}">
                <a16:creationId xmlns:a16="http://schemas.microsoft.com/office/drawing/2014/main" id="{6D060AEB-BBCC-BBEA-FF3F-17109B6F2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688" y="474345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italský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739BCB2-EEC8-9466-75C4-730F91760FE3}"/>
              </a:ext>
            </a:extLst>
          </p:cNvPr>
          <p:cNvSpPr txBox="1"/>
          <p:nvPr/>
        </p:nvSpPr>
        <p:spPr>
          <a:xfrm>
            <a:off x="1125318" y="2111375"/>
            <a:ext cx="2311400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b="1" dirty="0">
                <a:latin typeface="Arial" charset="0"/>
              </a:rPr>
              <a:t>Tvary:     </a:t>
            </a:r>
            <a:r>
              <a:rPr lang="cs-CZ" dirty="0">
                <a:latin typeface="Arial" charset="0"/>
              </a:rPr>
              <a:t> Sloh:</a:t>
            </a:r>
          </a:p>
          <a:p>
            <a:pPr eaLnBrk="1" hangingPunct="1">
              <a:defRPr/>
            </a:pPr>
            <a:endParaRPr lang="cs-CZ" dirty="0">
              <a:latin typeface="Arial" charset="0"/>
            </a:endParaRPr>
          </a:p>
          <a:p>
            <a:pPr eaLnBrk="1" hangingPunct="1">
              <a:defRPr/>
            </a:pPr>
            <a:endParaRPr lang="cs-CZ" dirty="0">
              <a:latin typeface="Arial" charset="0"/>
            </a:endParaRPr>
          </a:p>
          <a:p>
            <a:pPr eaLnBrk="1" hangingPunct="1">
              <a:defRPr/>
            </a:pPr>
            <a:endParaRPr lang="cs-CZ" dirty="0">
              <a:latin typeface="Arial" charset="0"/>
            </a:endParaRPr>
          </a:p>
          <a:p>
            <a:pPr eaLnBrk="1" hangingPunct="1">
              <a:defRPr/>
            </a:pPr>
            <a:endParaRPr lang="cs-CZ" dirty="0">
              <a:latin typeface="Arial" charset="0"/>
            </a:endParaRPr>
          </a:p>
          <a:p>
            <a:pPr eaLnBrk="1" hangingPunct="1">
              <a:defRPr/>
            </a:pPr>
            <a:endParaRPr lang="cs-CZ" dirty="0">
              <a:latin typeface="Arial" charset="0"/>
            </a:endParaRPr>
          </a:p>
          <a:p>
            <a:pPr eaLnBrk="1" hangingPunct="1">
              <a:defRPr/>
            </a:pPr>
            <a:r>
              <a:rPr lang="cs-CZ" dirty="0">
                <a:latin typeface="Arial" charset="0"/>
              </a:rPr>
              <a:t>                Původ:</a:t>
            </a:r>
          </a:p>
          <a:p>
            <a:pPr marL="342900" indent="-342900">
              <a:buFontTx/>
              <a:buAutoNum type="alphaLcParenR" startAt="2"/>
              <a:defRPr/>
            </a:pPr>
            <a:endParaRPr lang="cs-CZ" dirty="0">
              <a:latin typeface="Arial" charset="0"/>
            </a:endParaRPr>
          </a:p>
          <a:p>
            <a:pPr marL="342900" indent="-342900">
              <a:buFontTx/>
              <a:buAutoNum type="alphaLcParenR" startAt="2"/>
              <a:defRPr/>
            </a:pPr>
            <a:endParaRPr lang="cs-CZ" dirty="0">
              <a:latin typeface="Arial" charset="0"/>
            </a:endParaRPr>
          </a:p>
          <a:p>
            <a:pPr marL="342900" indent="-342900">
              <a:buFontTx/>
              <a:buAutoNum type="alphaLcParenR" startAt="2"/>
              <a:defRPr/>
            </a:pPr>
            <a:endParaRPr lang="cs-CZ" dirty="0">
              <a:latin typeface="Arial" charset="0"/>
            </a:endParaRPr>
          </a:p>
          <a:p>
            <a:pPr eaLnBrk="1" hangingPunct="1">
              <a:defRPr/>
            </a:pPr>
            <a:endParaRPr lang="cs-CZ" dirty="0">
              <a:latin typeface="Arial" charset="0"/>
            </a:endParaRPr>
          </a:p>
          <a:p>
            <a:pPr eaLnBrk="1" hangingPunct="1">
              <a:defRPr/>
            </a:pPr>
            <a:r>
              <a:rPr lang="cs-CZ" dirty="0">
                <a:latin typeface="Arial" charset="0"/>
              </a:rPr>
              <a:t>             </a:t>
            </a:r>
          </a:p>
          <a:p>
            <a:pPr eaLnBrk="1" hangingPunct="1">
              <a:defRPr/>
            </a:pPr>
            <a:r>
              <a:rPr lang="cs-CZ" dirty="0">
                <a:latin typeface="Arial" charset="0"/>
              </a:rPr>
              <a:t>                Vzhled:</a:t>
            </a:r>
          </a:p>
        </p:txBody>
      </p:sp>
      <p:pic>
        <p:nvPicPr>
          <p:cNvPr id="12309" name="Picture 20" descr="http://hebrix.ic.cz/pages/14_stol/pages/nobilita/heraldika_pict/tvar_kolci.jpg">
            <a:extLst>
              <a:ext uri="{FF2B5EF4-FFF2-40B4-BE49-F238E27FC236}">
                <a16:creationId xmlns:a16="http://schemas.microsoft.com/office/drawing/2014/main" id="{A06BCF2C-5C1B-15B6-E94A-6E882D6AC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4" y="5132389"/>
            <a:ext cx="12287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22" descr="http://hebrix.ic.cz/pages/14_stol/pages/nobilita/heraldika_pict/tvar_oval.jpg">
            <a:extLst>
              <a:ext uri="{FF2B5EF4-FFF2-40B4-BE49-F238E27FC236}">
                <a16:creationId xmlns:a16="http://schemas.microsoft.com/office/drawing/2014/main" id="{DA1719F6-26CB-A5F5-6DD6-DA63712C2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5137150"/>
            <a:ext cx="9715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4" descr="http://hebrix.ic.cz/pages/14_stol/pages/nobilita/heraldika_pict/tvar_kartuse.jpg">
            <a:extLst>
              <a:ext uri="{FF2B5EF4-FFF2-40B4-BE49-F238E27FC236}">
                <a16:creationId xmlns:a16="http://schemas.microsoft.com/office/drawing/2014/main" id="{FE6502D4-20F5-97E4-C9CD-380684E57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6" y="5137150"/>
            <a:ext cx="13049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6" descr="http://hebrix.ic.cz/pages/14_stol/pages/nobilita/heraldika_pict/tvar_routa.jpg">
            <a:extLst>
              <a:ext uri="{FF2B5EF4-FFF2-40B4-BE49-F238E27FC236}">
                <a16:creationId xmlns:a16="http://schemas.microsoft.com/office/drawing/2014/main" id="{7839BAF0-C8BC-E550-6D00-A101C641A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5165726"/>
            <a:ext cx="113347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3" name="TextovéPole 12">
            <a:extLst>
              <a:ext uri="{FF2B5EF4-FFF2-40B4-BE49-F238E27FC236}">
                <a16:creationId xmlns:a16="http://schemas.microsoft.com/office/drawing/2014/main" id="{D3E2C04B-A22F-78ED-614D-DED659CF8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6481764"/>
            <a:ext cx="754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kolčí</a:t>
            </a:r>
          </a:p>
        </p:txBody>
      </p:sp>
      <p:sp>
        <p:nvSpPr>
          <p:cNvPr id="12314" name="TextovéPole 13">
            <a:extLst>
              <a:ext uri="{FF2B5EF4-FFF2-40B4-BE49-F238E27FC236}">
                <a16:creationId xmlns:a16="http://schemas.microsoft.com/office/drawing/2014/main" id="{1A918CAE-A4EA-D6AA-DA8F-26813740C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4239" y="6470650"/>
            <a:ext cx="852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oválný</a:t>
            </a:r>
          </a:p>
        </p:txBody>
      </p:sp>
      <p:sp>
        <p:nvSpPr>
          <p:cNvPr id="12315" name="TextovéPole 14">
            <a:extLst>
              <a:ext uri="{FF2B5EF4-FFF2-40B4-BE49-F238E27FC236}">
                <a16:creationId xmlns:a16="http://schemas.microsoft.com/office/drawing/2014/main" id="{6FC590C1-6A61-A633-25C4-FA53730DB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664" y="6508750"/>
            <a:ext cx="814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kartuš</a:t>
            </a:r>
          </a:p>
        </p:txBody>
      </p:sp>
      <p:sp>
        <p:nvSpPr>
          <p:cNvPr id="12316" name="TextovéPole 15">
            <a:extLst>
              <a:ext uri="{FF2B5EF4-FFF2-40B4-BE49-F238E27FC236}">
                <a16:creationId xmlns:a16="http://schemas.microsoft.com/office/drawing/2014/main" id="{65778961-9458-71DA-3D81-57737A10F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00" y="6505575"/>
            <a:ext cx="941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routový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>
            <a:extLst>
              <a:ext uri="{FF2B5EF4-FFF2-40B4-BE49-F238E27FC236}">
                <a16:creationId xmlns:a16="http://schemas.microsoft.com/office/drawing/2014/main" id="{97F8D75C-AAB1-F01A-0455-00A1E1C6B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26097" r="29990" b="49698"/>
          <a:stretch>
            <a:fillRect/>
          </a:stretch>
        </p:blipFill>
        <p:spPr bwMode="auto">
          <a:xfrm>
            <a:off x="2754145" y="1585418"/>
            <a:ext cx="7183428" cy="413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ovéPole 2">
            <a:extLst>
              <a:ext uri="{FF2B5EF4-FFF2-40B4-BE49-F238E27FC236}">
                <a16:creationId xmlns:a16="http://schemas.microsoft.com/office/drawing/2014/main" id="{6D346FAC-0633-DB3B-55DF-594BD3746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1366" y="606096"/>
            <a:ext cx="35205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Přikryvadla</a:t>
            </a:r>
            <a:r>
              <a:rPr lang="cs-CZ" altLang="cs-CZ" sz="2400" b="1" dirty="0">
                <a:solidFill>
                  <a:srgbClr val="FF0000"/>
                </a:solidFill>
              </a:rPr>
              <a:t> - </a:t>
            </a:r>
            <a:r>
              <a:rPr lang="cs-CZ" altLang="cs-CZ" sz="2400" b="1" dirty="0" err="1">
                <a:solidFill>
                  <a:srgbClr val="FF0000"/>
                </a:solidFill>
              </a:rPr>
              <a:t>fafrnochy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hebrix.ic.cz/pages/14_stol/pages/nobilita/heraldika_pict/Heroldske_figury_1.jpg">
            <a:extLst>
              <a:ext uri="{FF2B5EF4-FFF2-40B4-BE49-F238E27FC236}">
                <a16:creationId xmlns:a16="http://schemas.microsoft.com/office/drawing/2014/main" id="{A1A63B9C-DFE2-42A0-3CA0-F7426F1C7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2189164"/>
            <a:ext cx="2563812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ovéPole 4">
            <a:extLst>
              <a:ext uri="{FF2B5EF4-FFF2-40B4-BE49-F238E27FC236}">
                <a16:creationId xmlns:a16="http://schemas.microsoft.com/office/drawing/2014/main" id="{01AA1623-195C-0150-48B9-F8F539976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170338"/>
            <a:ext cx="109720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Figury  </a:t>
            </a:r>
            <a:r>
              <a:rPr lang="cs-CZ" alt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erbovní nebo znakové znamení používané k rozdělení štítu geometrickými útvary nebo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označení obecnými figurami: </a:t>
            </a:r>
            <a:endParaRPr lang="cs-CZ" altLang="cs-CZ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</p:txBody>
      </p:sp>
      <p:sp>
        <p:nvSpPr>
          <p:cNvPr id="13316" name="Obdélník 5">
            <a:extLst>
              <a:ext uri="{FF2B5EF4-FFF2-40B4-BE49-F238E27FC236}">
                <a16:creationId xmlns:a16="http://schemas.microsoft.com/office/drawing/2014/main" id="{E4123ED3-3222-18A7-66CC-FD43327CE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6257" y="1247556"/>
            <a:ext cx="6725743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II.   Obecné: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1.  </a:t>
            </a:r>
            <a:r>
              <a:rPr lang="cs-CZ" alt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Přirozené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 a) životné - člověk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- zvířata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- rostliny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b) neživotné - pozemské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- nadpozemské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2.  </a:t>
            </a:r>
            <a:r>
              <a:rPr lang="cs-CZ" alt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Nadpřirozené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 a) nadpřirozené - bůh, světci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b) monstra - z těl lidských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-  z těl zvířecích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c) bájná zvířata  (gryf)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3.  </a:t>
            </a:r>
            <a:r>
              <a:rPr lang="cs-CZ" altLang="cs-CZ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Umělé:  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zbraně a zbroj, oděvy a jejich součásti,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pracovní nástroje, domácí a řemeslné výrobky,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hudební nástroje, mlynářské náčiní,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stavby a jejich části, světské a církevní odznaky,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různé předměty, písmena</a:t>
            </a:r>
          </a:p>
        </p:txBody>
      </p:sp>
      <p:sp>
        <p:nvSpPr>
          <p:cNvPr id="9221" name="TextovéPole 6">
            <a:extLst>
              <a:ext uri="{FF2B5EF4-FFF2-40B4-BE49-F238E27FC236}">
                <a16:creationId xmlns:a16="http://schemas.microsoft.com/office/drawing/2014/main" id="{39A3D32A-9689-1A9B-A50E-1AE28A8A2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1217614"/>
            <a:ext cx="31689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00050" indent="-400050" eaLnBrk="1" hangingPunct="1">
              <a:spcBef>
                <a:spcPct val="0"/>
              </a:spcBef>
              <a:buFontTx/>
              <a:buAutoNum type="romanUcPeriod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Heroldské:   </a:t>
            </a: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dělení štítu:</a:t>
            </a:r>
          </a:p>
          <a:p>
            <a:pPr marL="400050" indent="-400050" eaLnBrk="1" hangingPunct="1">
              <a:spcBef>
                <a:spcPct val="0"/>
              </a:spcBef>
              <a:buFontTx/>
              <a:buAutoNum type="romanUcPeriod"/>
              <a:defRPr/>
            </a:pPr>
            <a:endParaRPr lang="cs-CZ" alt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a) čarami</a:t>
            </a:r>
          </a:p>
        </p:txBody>
      </p:sp>
      <p:pic>
        <p:nvPicPr>
          <p:cNvPr id="13318" name="Picture 2" descr="http://www.ucernelabute.cz/casopis/image/her28.gif">
            <a:extLst>
              <a:ext uri="{FF2B5EF4-FFF2-40B4-BE49-F238E27FC236}">
                <a16:creationId xmlns:a16="http://schemas.microsoft.com/office/drawing/2014/main" id="{39A06C68-B739-4B9A-2BB1-DD7BD0E2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4" y="5505450"/>
            <a:ext cx="777875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4" descr="http://www.ucernelabute.cz/casopis/image/her27.gif">
            <a:extLst>
              <a:ext uri="{FF2B5EF4-FFF2-40B4-BE49-F238E27FC236}">
                <a16:creationId xmlns:a16="http://schemas.microsoft.com/office/drawing/2014/main" id="{89CE6E7B-163B-E96F-1385-124B8E5D0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9" y="5503864"/>
            <a:ext cx="776287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6" descr="http://www.ucernelabute.cz/casopis/image/her29.gif">
            <a:extLst>
              <a:ext uri="{FF2B5EF4-FFF2-40B4-BE49-F238E27FC236}">
                <a16:creationId xmlns:a16="http://schemas.microsoft.com/office/drawing/2014/main" id="{08653ED8-5B30-6E65-8C75-6D25509E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535613"/>
            <a:ext cx="750888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8" descr="http://www.ucernelabute.cz/casopis/image/her30.gif">
            <a:extLst>
              <a:ext uri="{FF2B5EF4-FFF2-40B4-BE49-F238E27FC236}">
                <a16:creationId xmlns:a16="http://schemas.microsoft.com/office/drawing/2014/main" id="{D1ED7333-3218-05B4-66C2-5B675D49A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9" y="5510213"/>
            <a:ext cx="796925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ovéPole 7">
            <a:extLst>
              <a:ext uri="{FF2B5EF4-FFF2-40B4-BE49-F238E27FC236}">
                <a16:creationId xmlns:a16="http://schemas.microsoft.com/office/drawing/2014/main" id="{1A50F059-82B1-4067-BBA6-ECE9B2B27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163" y="6442076"/>
            <a:ext cx="1020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šachovnice</a:t>
            </a:r>
          </a:p>
        </p:txBody>
      </p:sp>
      <p:sp>
        <p:nvSpPr>
          <p:cNvPr id="13323" name="TextovéPole 12">
            <a:extLst>
              <a:ext uri="{FF2B5EF4-FFF2-40B4-BE49-F238E27FC236}">
                <a16:creationId xmlns:a16="http://schemas.microsoft.com/office/drawing/2014/main" id="{CBA6EE8B-9905-6782-6393-7495E829E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1" y="6442076"/>
            <a:ext cx="646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štenýř</a:t>
            </a:r>
          </a:p>
        </p:txBody>
      </p:sp>
      <p:sp>
        <p:nvSpPr>
          <p:cNvPr id="13324" name="TextovéPole 13">
            <a:extLst>
              <a:ext uri="{FF2B5EF4-FFF2-40B4-BE49-F238E27FC236}">
                <a16:creationId xmlns:a16="http://schemas.microsoft.com/office/drawing/2014/main" id="{DC5E5552-11EF-4D24-DC3E-6FA22FFAF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1" y="6442076"/>
            <a:ext cx="715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šindele</a:t>
            </a:r>
          </a:p>
        </p:txBody>
      </p:sp>
      <p:sp>
        <p:nvSpPr>
          <p:cNvPr id="13325" name="TextovéPole 14">
            <a:extLst>
              <a:ext uri="{FF2B5EF4-FFF2-40B4-BE49-F238E27FC236}">
                <a16:creationId xmlns:a16="http://schemas.microsoft.com/office/drawing/2014/main" id="{F3C2EF97-5FCE-9481-1519-FF4D266BC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063" y="6442076"/>
            <a:ext cx="622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  cihly</a:t>
            </a:r>
          </a:p>
        </p:txBody>
      </p:sp>
      <p:sp>
        <p:nvSpPr>
          <p:cNvPr id="13326" name="Obdélník 1">
            <a:extLst>
              <a:ext uri="{FF2B5EF4-FFF2-40B4-BE49-F238E27FC236}">
                <a16:creationId xmlns:a16="http://schemas.microsoft.com/office/drawing/2014/main" id="{9B774CC7-6217-B62A-AB1E-D6E73FCF1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7088" y="5013325"/>
            <a:ext cx="2773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b)  geometrickými tvary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iles.genealog.webnode.cz/200000009-2cfaf2df51/VSECHNY_STITY_PISMENA.jpg">
            <a:extLst>
              <a:ext uri="{FF2B5EF4-FFF2-40B4-BE49-F238E27FC236}">
                <a16:creationId xmlns:a16="http://schemas.microsoft.com/office/drawing/2014/main" id="{8BB68B70-4206-FE27-01F4-0541B180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57" y="0"/>
            <a:ext cx="53823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ovéPole 1">
            <a:extLst>
              <a:ext uri="{FF2B5EF4-FFF2-40B4-BE49-F238E27FC236}">
                <a16:creationId xmlns:a16="http://schemas.microsoft.com/office/drawing/2014/main" id="{166F7CF1-3C30-3A3A-4FE3-C2C0C164A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5494" y="664307"/>
            <a:ext cx="4319587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 err="1"/>
              <a:t>Polcení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dělení </a:t>
            </a:r>
            <a:r>
              <a:rPr lang="cs-CZ" altLang="cs-CZ" sz="1800" b="1" dirty="0" err="1"/>
              <a:t>pošikem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dělení </a:t>
            </a:r>
            <a:r>
              <a:rPr lang="cs-CZ" altLang="cs-CZ" sz="1800" b="1" dirty="0" err="1"/>
              <a:t>pokosem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dělení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čtvrcení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čtvrcení </a:t>
            </a:r>
            <a:r>
              <a:rPr lang="cs-CZ" altLang="cs-CZ" sz="1800" b="1" dirty="0" err="1"/>
              <a:t>pokosem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Špice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Klín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volná čtvrť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Lem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hlava štítu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pata štítu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střední štítek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čestný štítek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pupeční štítek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Kůl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Břevno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břevno </a:t>
            </a:r>
            <a:r>
              <a:rPr lang="cs-CZ" altLang="cs-CZ" sz="1800" b="1" dirty="0" err="1"/>
              <a:t>pokosem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břevno </a:t>
            </a:r>
            <a:r>
              <a:rPr lang="cs-CZ" altLang="cs-CZ" sz="1800" b="1" dirty="0" err="1"/>
              <a:t>pošikem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Krokev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heroldský kříž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1" dirty="0"/>
              <a:t>svatoondřejsk</a:t>
            </a:r>
            <a:r>
              <a:rPr lang="cs-CZ" altLang="cs-CZ" sz="1600" dirty="0"/>
              <a:t>ý kříž</a:t>
            </a:r>
          </a:p>
        </p:txBody>
      </p:sp>
      <p:sp>
        <p:nvSpPr>
          <p:cNvPr id="14340" name="TextovéPole 2">
            <a:extLst>
              <a:ext uri="{FF2B5EF4-FFF2-40B4-BE49-F238E27FC236}">
                <a16:creationId xmlns:a16="http://schemas.microsoft.com/office/drawing/2014/main" id="{547DFA6D-0FCA-2E79-C114-EBDAF613D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275" y="107573"/>
            <a:ext cx="37283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I.  Heroldské figury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06DDB36A-579A-49B7-3390-FEF9D86B4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9" t="25781" r="22173" b="22868"/>
          <a:stretch>
            <a:fillRect/>
          </a:stretch>
        </p:blipFill>
        <p:spPr bwMode="auto">
          <a:xfrm>
            <a:off x="1506538" y="-6350"/>
            <a:ext cx="3776663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>
            <a:extLst>
              <a:ext uri="{FF2B5EF4-FFF2-40B4-BE49-F238E27FC236}">
                <a16:creationId xmlns:a16="http://schemas.microsoft.com/office/drawing/2014/main" id="{9345E1FA-48B3-C45F-BC6E-D10E48EFB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8" t="25369" r="21895" b="6790"/>
          <a:stretch>
            <a:fillRect/>
          </a:stretch>
        </p:blipFill>
        <p:spPr bwMode="auto">
          <a:xfrm>
            <a:off x="1506538" y="2354264"/>
            <a:ext cx="3776663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ovéPole 1">
            <a:extLst>
              <a:ext uri="{FF2B5EF4-FFF2-40B4-BE49-F238E27FC236}">
                <a16:creationId xmlns:a16="http://schemas.microsoft.com/office/drawing/2014/main" id="{EB3BE402-D237-03CA-3A16-FA3767FEA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319" y="1311498"/>
            <a:ext cx="6256434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Lev </a:t>
            </a:r>
            <a:r>
              <a:rPr lang="cs-CZ" altLang="cs-CZ" sz="2000" dirty="0"/>
              <a:t> -  král, síla, moc, chrabrost</a:t>
            </a:r>
            <a:br>
              <a:rPr lang="cs-CZ" altLang="cs-CZ" sz="2000" dirty="0"/>
            </a:br>
            <a:r>
              <a:rPr lang="cs-CZ" altLang="cs-CZ" sz="2000" b="1" dirty="0"/>
              <a:t>kůň </a:t>
            </a:r>
            <a:r>
              <a:rPr lang="cs-CZ" altLang="cs-CZ" sz="2000" dirty="0"/>
              <a:t> -  rychlost, svoboda, vítr, bojovnost, mládí</a:t>
            </a:r>
            <a:br>
              <a:rPr lang="cs-CZ" altLang="cs-CZ" sz="2000" dirty="0"/>
            </a:br>
            <a:r>
              <a:rPr lang="cs-CZ" altLang="cs-CZ" sz="2000" b="1" dirty="0"/>
              <a:t>zubr  </a:t>
            </a:r>
            <a:r>
              <a:rPr lang="cs-CZ" altLang="cs-CZ" sz="2000" dirty="0"/>
              <a:t>-  hojnost, mužská plodnost, bohatství, síla</a:t>
            </a:r>
            <a:br>
              <a:rPr lang="cs-CZ" altLang="cs-CZ" sz="2000" dirty="0"/>
            </a:br>
            <a:r>
              <a:rPr lang="cs-CZ" altLang="cs-CZ" sz="2000" b="1" dirty="0"/>
              <a:t>drak</a:t>
            </a:r>
            <a:r>
              <a:rPr lang="cs-CZ" altLang="cs-CZ" sz="2000" dirty="0"/>
              <a:t>  -  energie, vyšší moc</a:t>
            </a:r>
            <a:br>
              <a:rPr lang="cs-CZ" altLang="cs-CZ" sz="2000" dirty="0"/>
            </a:br>
            <a:r>
              <a:rPr lang="cs-CZ" altLang="cs-CZ" sz="2000" b="1" dirty="0"/>
              <a:t>jednorožec </a:t>
            </a:r>
            <a:r>
              <a:rPr lang="cs-CZ" altLang="cs-CZ" sz="2000" dirty="0"/>
              <a:t> -  spravedlnost, světlo, ženská síla</a:t>
            </a:r>
            <a:br>
              <a:rPr lang="cs-CZ" altLang="cs-CZ" sz="2000" dirty="0"/>
            </a:br>
            <a:r>
              <a:rPr lang="cs-CZ" altLang="cs-CZ" sz="2000" b="1" dirty="0" err="1"/>
              <a:t>pegas</a:t>
            </a:r>
            <a:r>
              <a:rPr lang="cs-CZ" altLang="cs-CZ" sz="2000" dirty="0"/>
              <a:t>  -  svoboda, tvořivost, mužská síla</a:t>
            </a:r>
            <a:br>
              <a:rPr lang="cs-CZ" altLang="cs-CZ" sz="2000" dirty="0"/>
            </a:br>
            <a:r>
              <a:rPr lang="cs-CZ" altLang="cs-CZ" sz="2000" b="1" dirty="0"/>
              <a:t>kohout</a:t>
            </a:r>
            <a:r>
              <a:rPr lang="cs-CZ" altLang="cs-CZ" sz="2000" dirty="0"/>
              <a:t>  -  "macho" (já)</a:t>
            </a:r>
            <a:br>
              <a:rPr lang="cs-CZ" altLang="cs-CZ" sz="2000" dirty="0"/>
            </a:br>
            <a:r>
              <a:rPr lang="cs-CZ" altLang="cs-CZ" sz="2000" b="1" dirty="0"/>
              <a:t>beran</a:t>
            </a:r>
            <a:r>
              <a:rPr lang="cs-CZ" altLang="cs-CZ" sz="2000" dirty="0"/>
              <a:t>  -  síla, neústupnost, vytrvalost, pokrok</a:t>
            </a:r>
            <a:br>
              <a:rPr lang="cs-CZ" altLang="cs-CZ" sz="2000" dirty="0"/>
            </a:br>
            <a:r>
              <a:rPr lang="cs-CZ" altLang="cs-CZ" sz="2000" b="1" dirty="0"/>
              <a:t>orlice </a:t>
            </a:r>
            <a:r>
              <a:rPr lang="cs-CZ" altLang="cs-CZ" sz="2000" dirty="0"/>
              <a:t> -  čest, sláva, bohatství, vládkyně nebes</a:t>
            </a:r>
            <a:br>
              <a:rPr lang="cs-CZ" altLang="cs-CZ" sz="2000" dirty="0"/>
            </a:br>
            <a:r>
              <a:rPr lang="cs-CZ" altLang="cs-CZ" sz="2000" b="1" dirty="0"/>
              <a:t>vlk</a:t>
            </a:r>
            <a:r>
              <a:rPr lang="cs-CZ" altLang="cs-CZ" sz="2000" dirty="0"/>
              <a:t>  -  vnitřní síla, luna, nevědomí, vytrvalost</a:t>
            </a:r>
            <a:br>
              <a:rPr lang="cs-CZ" altLang="cs-CZ" sz="2000" dirty="0"/>
            </a:br>
            <a:r>
              <a:rPr lang="cs-CZ" altLang="cs-CZ" sz="2000" b="1" dirty="0"/>
              <a:t>gryf</a:t>
            </a:r>
            <a:r>
              <a:rPr lang="cs-CZ" altLang="cs-CZ" sz="2000" dirty="0"/>
              <a:t>  -  ženská energie, vládkyně nebes a země</a:t>
            </a:r>
            <a:br>
              <a:rPr lang="cs-CZ" altLang="cs-CZ" sz="2000" dirty="0"/>
            </a:br>
            <a:r>
              <a:rPr lang="cs-CZ" altLang="cs-CZ" sz="2000" b="1" dirty="0"/>
              <a:t>fénix</a:t>
            </a:r>
            <a:r>
              <a:rPr lang="cs-CZ" altLang="cs-CZ" sz="2000" dirty="0"/>
              <a:t>  -  vítězství, nedostižitelný</a:t>
            </a:r>
            <a:br>
              <a:rPr lang="cs-CZ" altLang="cs-CZ" sz="2000" dirty="0"/>
            </a:br>
            <a:r>
              <a:rPr lang="cs-CZ" altLang="cs-CZ" sz="2000" b="1" dirty="0"/>
              <a:t>labuť  </a:t>
            </a:r>
            <a:r>
              <a:rPr lang="cs-CZ" altLang="cs-CZ" sz="2000" dirty="0"/>
              <a:t>-  čistota, vítězství světlem a pravdou</a:t>
            </a:r>
            <a:br>
              <a:rPr lang="cs-CZ" altLang="cs-CZ" sz="2000" dirty="0"/>
            </a:br>
            <a:r>
              <a:rPr lang="cs-CZ" altLang="cs-CZ" sz="2000" b="1" dirty="0"/>
              <a:t>koník </a:t>
            </a:r>
            <a:r>
              <a:rPr lang="cs-CZ" altLang="cs-CZ" sz="2000" dirty="0"/>
              <a:t> -  rychlost, vytrvalost, prvenství</a:t>
            </a:r>
            <a:br>
              <a:rPr lang="cs-CZ" altLang="cs-CZ" sz="2000" dirty="0"/>
            </a:br>
            <a:r>
              <a:rPr lang="cs-CZ" altLang="cs-CZ" sz="2000" b="1" dirty="0"/>
              <a:t>kňour  </a:t>
            </a:r>
            <a:r>
              <a:rPr lang="cs-CZ" altLang="cs-CZ" sz="2000" dirty="0"/>
              <a:t>-  síla bojovníka, mužská potence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br>
              <a:rPr lang="cs-CZ" altLang="cs-CZ" sz="1800" b="1" dirty="0"/>
            </a:br>
            <a:br>
              <a:rPr lang="cs-CZ" altLang="cs-CZ" sz="1800" b="1" dirty="0"/>
            </a:br>
            <a:endParaRPr lang="cs-CZ" altLang="cs-CZ" sz="1800" b="1" dirty="0"/>
          </a:p>
        </p:txBody>
      </p:sp>
      <p:pic>
        <p:nvPicPr>
          <p:cNvPr id="15365" name="Picture 5">
            <a:extLst>
              <a:ext uri="{FF2B5EF4-FFF2-40B4-BE49-F238E27FC236}">
                <a16:creationId xmlns:a16="http://schemas.microsoft.com/office/drawing/2014/main" id="{61F3D4F4-58D7-AD15-85E8-C1618ECAE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2" t="25346" r="35495" b="53931"/>
          <a:stretch>
            <a:fillRect/>
          </a:stretch>
        </p:blipFill>
        <p:spPr bwMode="auto">
          <a:xfrm>
            <a:off x="1533526" y="5505450"/>
            <a:ext cx="374967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ovéPole 1">
            <a:extLst>
              <a:ext uri="{FF2B5EF4-FFF2-40B4-BE49-F238E27FC236}">
                <a16:creationId xmlns:a16="http://schemas.microsoft.com/office/drawing/2014/main" id="{F163384B-052C-3137-CBAB-9B8A234A5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7457" y="482232"/>
            <a:ext cx="2676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II.  Obecné figury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ucernelabute.cz/casopis/image/her54.jpg">
            <a:extLst>
              <a:ext uri="{FF2B5EF4-FFF2-40B4-BE49-F238E27FC236}">
                <a16:creationId xmlns:a16="http://schemas.microsoft.com/office/drawing/2014/main" id="{76767357-309E-E2CE-1931-28CD7875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09" y="1183784"/>
            <a:ext cx="7857410" cy="531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ovéPole 1">
            <a:extLst>
              <a:ext uri="{FF2B5EF4-FFF2-40B4-BE49-F238E27FC236}">
                <a16:creationId xmlns:a16="http://schemas.microsoft.com/office/drawing/2014/main" id="{1FB81F5F-636A-F0FD-AAC6-5E6841D47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063" y="569913"/>
            <a:ext cx="144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III.  Kříže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A0EB58-4FEC-6756-1D78-04368F73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579"/>
            <a:ext cx="7658528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     </a:t>
            </a:r>
            <a:r>
              <a:rPr lang="cs-CZ" b="1" dirty="0">
                <a:solidFill>
                  <a:srgbClr val="FF0000"/>
                </a:solidFill>
              </a:rPr>
              <a:t>Pomocné vědy historické 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                 </a:t>
            </a:r>
            <a:r>
              <a:rPr lang="cs-CZ" sz="2700" b="1" dirty="0">
                <a:solidFill>
                  <a:srgbClr val="FF0000"/>
                </a:solidFill>
              </a:rPr>
              <a:t>předmět studia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dirty="0"/>
              <a:t>                          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4CC5A7-1923-77F1-C9DC-678CB9E52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9334"/>
            <a:ext cx="10515600" cy="575866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dirty="0">
              <a:effectLst/>
            </a:endParaRPr>
          </a:p>
          <a:p>
            <a:r>
              <a:rPr lang="cs-CZ" b="1" dirty="0">
                <a:effectLst/>
              </a:rPr>
              <a:t>Chronologie</a:t>
            </a:r>
            <a:r>
              <a:rPr lang="cs-CZ" dirty="0">
                <a:effectLst/>
              </a:rPr>
              <a:t>  –  čas </a:t>
            </a: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Genealogie</a:t>
            </a:r>
            <a:r>
              <a:rPr lang="cs-CZ" dirty="0">
                <a:solidFill>
                  <a:srgbClr val="FF0000"/>
                </a:solidFill>
                <a:effectLst/>
              </a:rPr>
              <a:t>  –  rodové vztahy </a:t>
            </a: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Heraldika</a:t>
            </a:r>
            <a:r>
              <a:rPr lang="cs-CZ" dirty="0">
                <a:solidFill>
                  <a:srgbClr val="FF0000"/>
                </a:solidFill>
                <a:effectLst/>
              </a:rPr>
              <a:t>  –  erby a znaky </a:t>
            </a: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Sfragistika</a:t>
            </a:r>
            <a:r>
              <a:rPr lang="cs-CZ" dirty="0">
                <a:solidFill>
                  <a:srgbClr val="FF0000"/>
                </a:solidFill>
                <a:effectLst/>
              </a:rPr>
              <a:t>  –  pečetě </a:t>
            </a: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Numismatika</a:t>
            </a:r>
            <a:r>
              <a:rPr lang="cs-CZ" dirty="0">
                <a:solidFill>
                  <a:srgbClr val="FF0000"/>
                </a:solidFill>
                <a:effectLst/>
              </a:rPr>
              <a:t> –   mince a platidla </a:t>
            </a:r>
          </a:p>
          <a:p>
            <a:r>
              <a:rPr lang="cs-CZ" b="1" dirty="0">
                <a:effectLst/>
              </a:rPr>
              <a:t>Kodikologie</a:t>
            </a:r>
            <a:r>
              <a:rPr lang="cs-CZ" dirty="0">
                <a:effectLst/>
              </a:rPr>
              <a:t>  –  knihy, rukopisy </a:t>
            </a: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Metrologie</a:t>
            </a:r>
            <a:r>
              <a:rPr lang="cs-CZ" dirty="0">
                <a:solidFill>
                  <a:srgbClr val="FF0000"/>
                </a:solidFill>
                <a:effectLst/>
              </a:rPr>
              <a:t>  –  míry a váhy </a:t>
            </a:r>
          </a:p>
          <a:p>
            <a:r>
              <a:rPr lang="cs-CZ" b="1" dirty="0">
                <a:effectLst/>
              </a:rPr>
              <a:t>Paleografie</a:t>
            </a:r>
            <a:r>
              <a:rPr lang="cs-CZ" dirty="0">
                <a:effectLst/>
              </a:rPr>
              <a:t>  –  písmo </a:t>
            </a:r>
          </a:p>
          <a:p>
            <a:r>
              <a:rPr lang="cs-CZ" b="1" dirty="0">
                <a:effectLst/>
              </a:rPr>
              <a:t>Diplomatika</a:t>
            </a:r>
            <a:r>
              <a:rPr lang="cs-CZ" dirty="0">
                <a:effectLst/>
              </a:rPr>
              <a:t>  –  listiny a písemnosti </a:t>
            </a:r>
          </a:p>
          <a:p>
            <a:r>
              <a:rPr lang="cs-CZ" b="1" dirty="0">
                <a:effectLst/>
              </a:rPr>
              <a:t>Demografie</a:t>
            </a:r>
            <a:r>
              <a:rPr lang="cs-CZ" dirty="0">
                <a:effectLst/>
              </a:rPr>
              <a:t>  –  obyvatelstvo </a:t>
            </a:r>
          </a:p>
          <a:p>
            <a:r>
              <a:rPr lang="cs-CZ" b="1" dirty="0">
                <a:effectLst/>
              </a:rPr>
              <a:t>Epigrafika</a:t>
            </a:r>
            <a:r>
              <a:rPr lang="cs-CZ" dirty="0">
                <a:effectLst/>
              </a:rPr>
              <a:t>  –  nápisy na kamenech či kovech </a:t>
            </a:r>
          </a:p>
          <a:p>
            <a:r>
              <a:rPr lang="cs-CZ" b="1" dirty="0" err="1">
                <a:effectLst/>
              </a:rPr>
              <a:t>Faleristika</a:t>
            </a:r>
            <a:r>
              <a:rPr lang="cs-CZ" b="1" dirty="0">
                <a:effectLst/>
              </a:rPr>
              <a:t> </a:t>
            </a:r>
            <a:r>
              <a:rPr lang="cs-CZ" dirty="0">
                <a:effectLst/>
              </a:rPr>
              <a:t> –  řády a vyznamenání </a:t>
            </a:r>
          </a:p>
          <a:p>
            <a:r>
              <a:rPr lang="cs-CZ" b="1" dirty="0" err="1">
                <a:effectLst/>
              </a:rPr>
              <a:t>Filigranologie</a:t>
            </a:r>
            <a:r>
              <a:rPr lang="cs-CZ" dirty="0">
                <a:effectLst/>
              </a:rPr>
              <a:t>  –  papír </a:t>
            </a:r>
          </a:p>
          <a:p>
            <a:r>
              <a:rPr lang="cs-CZ" b="1" dirty="0">
                <a:effectLst/>
              </a:rPr>
              <a:t>Statistika  </a:t>
            </a:r>
            <a:r>
              <a:rPr lang="cs-CZ" dirty="0">
                <a:effectLst/>
              </a:rPr>
              <a:t>–  společenské jevy </a:t>
            </a:r>
          </a:p>
          <a:p>
            <a:r>
              <a:rPr lang="cs-CZ" b="1" dirty="0">
                <a:effectLst/>
              </a:rPr>
              <a:t>Vexilologie</a:t>
            </a:r>
            <a:r>
              <a:rPr lang="cs-CZ" dirty="0">
                <a:effectLst/>
              </a:rPr>
              <a:t>  –  vlajky a prapory</a:t>
            </a:r>
          </a:p>
          <a:p>
            <a:endParaRPr lang="cs-CZ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FE6A8403-80E8-17F2-17F3-ED85284094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075" y="92075"/>
          <a:ext cx="706438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Objekt prostředí balíčkovače" showAsIcon="1" r:id="rId3" imgW="706680" imgH="481320" progId="Package">
                  <p:embed/>
                </p:oleObj>
              </mc:Choice>
              <mc:Fallback>
                <p:oleObj name="Objekt prostředí balíčkovače" showAsIcon="1" r:id="rId3" imgW="706680" imgH="481320" progId="Package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FE6A8403-80E8-17F2-17F3-ED85284094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06438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1A4FF81F-0DB6-E338-A320-9C2BD655A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217" y="2541"/>
            <a:ext cx="4632789" cy="685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8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://upload.wikimedia.org/wikipedia/commons/thumb/e/e8/Tinctures_cs.svg/220px-Tinctures_cs.svg.png">
            <a:extLst>
              <a:ext uri="{FF2B5EF4-FFF2-40B4-BE49-F238E27FC236}">
                <a16:creationId xmlns:a16="http://schemas.microsoft.com/office/drawing/2014/main" id="{9D09B4C9-A58C-1C23-559C-702129CE1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805" y="-191922"/>
            <a:ext cx="2739312" cy="704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43CAA49-A2AB-F7B0-C7CB-8D4F9732AD8E}"/>
              </a:ext>
            </a:extLst>
          </p:cNvPr>
          <p:cNvSpPr txBox="1"/>
          <p:nvPr/>
        </p:nvSpPr>
        <p:spPr>
          <a:xfrm>
            <a:off x="1081142" y="644595"/>
            <a:ext cx="4465638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FF0000"/>
                </a:solidFill>
                <a:latin typeface="Arial" charset="0"/>
              </a:rPr>
              <a:t>Tinktury (barvy):</a:t>
            </a:r>
            <a:r>
              <a:rPr lang="cs-CZ" dirty="0">
                <a:solidFill>
                  <a:srgbClr val="FF0000"/>
                </a:solidFill>
                <a:latin typeface="Arial" charset="0"/>
              </a:rPr>
              <a:t>  </a:t>
            </a:r>
          </a:p>
          <a:p>
            <a:pPr eaLnBrk="1" hangingPunct="1">
              <a:defRPr/>
            </a:pPr>
            <a:endParaRPr lang="cs-CZ" dirty="0">
              <a:latin typeface="Arial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2000" dirty="0">
                <a:latin typeface="Arial" charset="0"/>
              </a:rPr>
              <a:t>soubor přípustných barev na erbu</a:t>
            </a:r>
          </a:p>
          <a:p>
            <a:pPr marL="285750" indent="-285750">
              <a:buFontTx/>
              <a:buChar char="-"/>
              <a:defRPr/>
            </a:pPr>
            <a:r>
              <a:rPr lang="cs-CZ" sz="2000" dirty="0">
                <a:latin typeface="Arial" charset="0"/>
              </a:rPr>
              <a:t>3 skupiny:  </a:t>
            </a:r>
          </a:p>
          <a:p>
            <a:pPr eaLnBrk="1" hangingPunct="1">
              <a:defRPr/>
            </a:pPr>
            <a:endParaRPr lang="cs-CZ" sz="2000" dirty="0">
              <a:latin typeface="Arial" charset="0"/>
            </a:endParaRPr>
          </a:p>
          <a:p>
            <a:pPr eaLnBrk="1" hangingPunct="1">
              <a:defRPr/>
            </a:pPr>
            <a:r>
              <a:rPr lang="cs-CZ" sz="2000" dirty="0">
                <a:latin typeface="Arial" charset="0"/>
              </a:rPr>
              <a:t>    a)  </a:t>
            </a:r>
            <a:r>
              <a:rPr lang="cs-CZ" sz="2000" b="1" dirty="0">
                <a:latin typeface="Arial" charset="0"/>
              </a:rPr>
              <a:t>kovy</a:t>
            </a:r>
          </a:p>
          <a:p>
            <a:pPr eaLnBrk="1" hangingPunct="1">
              <a:defRPr/>
            </a:pPr>
            <a:r>
              <a:rPr lang="cs-CZ" sz="2000" b="1" dirty="0">
                <a:latin typeface="Arial" charset="0"/>
              </a:rPr>
              <a:t>    b) 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b="1" dirty="0">
                <a:latin typeface="Arial" charset="0"/>
              </a:rPr>
              <a:t>barvy</a:t>
            </a:r>
            <a:r>
              <a:rPr lang="cs-CZ" sz="2000" dirty="0">
                <a:latin typeface="Arial" charset="0"/>
              </a:rPr>
              <a:t> </a:t>
            </a:r>
          </a:p>
          <a:p>
            <a:pPr eaLnBrk="1" hangingPunct="1">
              <a:defRPr/>
            </a:pPr>
            <a:r>
              <a:rPr lang="cs-CZ" sz="2000" b="1" dirty="0">
                <a:latin typeface="Arial" charset="0"/>
              </a:rPr>
              <a:t>    c)  kožešiny</a:t>
            </a:r>
            <a:r>
              <a:rPr lang="cs-CZ" sz="2000" dirty="0">
                <a:latin typeface="Arial" charset="0"/>
              </a:rPr>
              <a:t>. </a:t>
            </a:r>
          </a:p>
        </p:txBody>
      </p:sp>
      <p:sp>
        <p:nvSpPr>
          <p:cNvPr id="17412" name="Obdélník 2">
            <a:extLst>
              <a:ext uri="{FF2B5EF4-FFF2-40B4-BE49-F238E27FC236}">
                <a16:creationId xmlns:a16="http://schemas.microsoft.com/office/drawing/2014/main" id="{20639FB0-01FF-2B94-C31A-D51DB14BC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572" y="3697453"/>
            <a:ext cx="446563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červená - oheň</a:t>
            </a:r>
            <a:br>
              <a:rPr lang="cs-CZ" altLang="cs-CZ" sz="2000" b="1" dirty="0"/>
            </a:br>
            <a:r>
              <a:rPr lang="cs-CZ" altLang="cs-CZ" sz="2000" b="1" dirty="0"/>
              <a:t>zelená - tráva</a:t>
            </a:r>
            <a:br>
              <a:rPr lang="cs-CZ" altLang="cs-CZ" sz="2000" b="1" dirty="0"/>
            </a:br>
            <a:r>
              <a:rPr lang="cs-CZ" altLang="cs-CZ" sz="2000" b="1" dirty="0"/>
              <a:t>oranžová - hyacint</a:t>
            </a:r>
            <a:br>
              <a:rPr lang="cs-CZ" altLang="cs-CZ" sz="2000" b="1" dirty="0"/>
            </a:br>
            <a:r>
              <a:rPr lang="cs-CZ" altLang="cs-CZ" sz="2000" b="1" dirty="0"/>
              <a:t>stříbro - luna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modrá - voda</a:t>
            </a:r>
            <a:br>
              <a:rPr lang="cs-CZ" altLang="cs-CZ" sz="2000" b="1" dirty="0"/>
            </a:br>
            <a:r>
              <a:rPr lang="cs-CZ" altLang="cs-CZ" sz="2000" b="1" dirty="0"/>
              <a:t>purpur - ametyst</a:t>
            </a:r>
            <a:br>
              <a:rPr lang="cs-CZ" altLang="cs-CZ" sz="2000" b="1" dirty="0"/>
            </a:br>
            <a:r>
              <a:rPr lang="cs-CZ" altLang="cs-CZ" sz="2000" b="1" dirty="0"/>
              <a:t>tmavě rudá - sardonyx</a:t>
            </a:r>
            <a:br>
              <a:rPr lang="cs-CZ" altLang="cs-CZ" sz="2000" b="1" dirty="0"/>
            </a:br>
            <a:r>
              <a:rPr lang="cs-CZ" altLang="cs-CZ" sz="2000" b="1" dirty="0"/>
              <a:t>zlato - slunce</a:t>
            </a:r>
          </a:p>
        </p:txBody>
      </p:sp>
      <p:sp>
        <p:nvSpPr>
          <p:cNvPr id="17413" name="AutoShape 6" descr="http://upload.wikimedia.org/wikipedia/commons/c/c9/Meny%C3%A9t_%28heraldika%29.svg">
            <a:extLst>
              <a:ext uri="{FF2B5EF4-FFF2-40B4-BE49-F238E27FC236}">
                <a16:creationId xmlns:a16="http://schemas.microsoft.com/office/drawing/2014/main" id="{838B5771-696C-E520-3AAF-8C513EB2B3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6" y="-1004888"/>
            <a:ext cx="7153275" cy="21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7414" name="Picture 8" descr="File:Menyét (heraldika).svg">
            <a:extLst>
              <a:ext uri="{FF2B5EF4-FFF2-40B4-BE49-F238E27FC236}">
                <a16:creationId xmlns:a16="http://schemas.microsoft.com/office/drawing/2014/main" id="{BCF6DFF4-6DCB-87E4-CA20-52FAE62A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458" y="2652713"/>
            <a:ext cx="26416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rictep.sweb.cz/Heraldika/Heraldika_III/Heraldika-barvy.jpg">
            <a:extLst>
              <a:ext uri="{FF2B5EF4-FFF2-40B4-BE49-F238E27FC236}">
                <a16:creationId xmlns:a16="http://schemas.microsoft.com/office/drawing/2014/main" id="{52208591-485B-CF1E-5CD9-630E945A4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678" y="0"/>
            <a:ext cx="6530542" cy="467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http://rictep.sweb.cz/Heraldika/Heraldika_III/Heraldika-kozesiny.jpg">
            <a:extLst>
              <a:ext uri="{FF2B5EF4-FFF2-40B4-BE49-F238E27FC236}">
                <a16:creationId xmlns:a16="http://schemas.microsoft.com/office/drawing/2014/main" id="{A8AC7E6B-F6A7-FBD3-6227-0C4CA3B4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4" r="12244"/>
          <a:stretch>
            <a:fillRect/>
          </a:stretch>
        </p:blipFill>
        <p:spPr bwMode="auto">
          <a:xfrm>
            <a:off x="3491825" y="4855780"/>
            <a:ext cx="6545395" cy="200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0" descr="http://m.blog.hu/ny/nyirka/image/Meny%C3%A9t%204%20%5BMustela%20nivalis%5D.jpg">
            <a:extLst>
              <a:ext uri="{FF2B5EF4-FFF2-40B4-BE49-F238E27FC236}">
                <a16:creationId xmlns:a16="http://schemas.microsoft.com/office/drawing/2014/main" id="{9CCF9A2E-2A73-8EC7-93AD-BC945387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4" t="14935" r="12610" b="33311"/>
          <a:stretch>
            <a:fillRect/>
          </a:stretch>
        </p:blipFill>
        <p:spPr bwMode="auto">
          <a:xfrm>
            <a:off x="447252" y="5345600"/>
            <a:ext cx="2779423" cy="131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61F2206-EADF-4190-9816-5784738DB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57" y="2335924"/>
            <a:ext cx="1769655" cy="278411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6578345-7047-47A4-8445-7E873C64D9F4}"/>
              </a:ext>
            </a:extLst>
          </p:cNvPr>
          <p:cNvSpPr txBox="1"/>
          <p:nvPr/>
        </p:nvSpPr>
        <p:spPr>
          <a:xfrm>
            <a:off x="380524" y="1303283"/>
            <a:ext cx="2674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Hermelín</a:t>
            </a:r>
            <a:r>
              <a:rPr lang="cs-CZ" dirty="0"/>
              <a:t> – zimní kožešina </a:t>
            </a:r>
          </a:p>
          <a:p>
            <a:r>
              <a:rPr lang="cs-CZ" dirty="0"/>
              <a:t>                     hranostaje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4">
            <a:extLst>
              <a:ext uri="{FF2B5EF4-FFF2-40B4-BE49-F238E27FC236}">
                <a16:creationId xmlns:a16="http://schemas.microsoft.com/office/drawing/2014/main" id="{85944134-B41C-308A-6C3B-F934DA63AE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92313" y="44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</a:t>
            </a:r>
            <a:r>
              <a:rPr lang="cs-CZ" altLang="cs-CZ" sz="4000" b="1" dirty="0">
                <a:solidFill>
                  <a:srgbClr val="FF0000"/>
                </a:solidFill>
              </a:rPr>
              <a:t>Třídění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6483579-EE9C-EB3F-CC6F-641C72CCB63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2610" y="986319"/>
            <a:ext cx="11719389" cy="5827231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1800" b="1" dirty="0"/>
              <a:t>1.  Umístění:   </a:t>
            </a:r>
            <a:r>
              <a:rPr lang="cs-CZ" altLang="cs-CZ" sz="1800" dirty="0" err="1"/>
              <a:t>interiréry</a:t>
            </a:r>
            <a:r>
              <a:rPr lang="cs-CZ" altLang="cs-CZ" sz="1800" dirty="0"/>
              <a:t> a exteriéry sídel, portály a náhrobky, pečetě, kachle, poháry, oděvy aj.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800" b="1" dirty="0"/>
              <a:t>2.  Nositel:      a)  panovnické  </a:t>
            </a:r>
            <a:r>
              <a:rPr lang="cs-CZ" altLang="cs-CZ" sz="1800" dirty="0"/>
              <a:t>(osobní znamení vládnoucí dynastie se stalo dědičným a zemským)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                </a:t>
            </a:r>
            <a:r>
              <a:rPr lang="cs-CZ" altLang="cs-CZ" sz="1800" b="1" dirty="0"/>
              <a:t>b)  šlechtické  </a:t>
            </a:r>
            <a:r>
              <a:rPr lang="cs-CZ" altLang="cs-CZ" sz="1800" dirty="0"/>
              <a:t>-  </a:t>
            </a:r>
            <a:r>
              <a:rPr lang="cs-CZ" altLang="cs-CZ" sz="1800" dirty="0" err="1"/>
              <a:t>záp</a:t>
            </a:r>
            <a:r>
              <a:rPr lang="cs-CZ" altLang="cs-CZ" sz="1800" dirty="0"/>
              <a:t>. E.:   1100 – 1140  velcí feudálové  (individuální trvalá znamení, 1140 – 1180:  dědičná)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                                         -   Č + M:   poč. 13. stol. spolu s predikáty jako projev západní módy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                </a:t>
            </a:r>
            <a:r>
              <a:rPr lang="cs-CZ" altLang="cs-CZ" sz="1800" b="1" dirty="0"/>
              <a:t>c)</a:t>
            </a:r>
            <a:r>
              <a:rPr lang="cs-CZ" altLang="cs-CZ" sz="1800" dirty="0"/>
              <a:t>  </a:t>
            </a:r>
            <a:r>
              <a:rPr lang="cs-CZ" altLang="cs-CZ" sz="1800" b="1" dirty="0"/>
              <a:t>nešlechtické</a:t>
            </a:r>
            <a:r>
              <a:rPr lang="cs-CZ" altLang="cs-CZ" sz="1800" dirty="0"/>
              <a:t> (církevní, městské – patriciové, lokátoři měst a vesnic, cechovní) aj.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800" dirty="0"/>
              <a:t>3.  Právnické:  a)  </a:t>
            </a:r>
            <a:r>
              <a:rPr lang="cs-CZ" altLang="cs-CZ" sz="1800" b="1" dirty="0"/>
              <a:t>zemské znaky:  </a:t>
            </a:r>
            <a:r>
              <a:rPr lang="cs-CZ" altLang="cs-CZ" sz="1800" dirty="0"/>
              <a:t>ze znaku vládnoucí dynastie:  Morava  –  z markraběcí  orlice (Př. </a:t>
            </a:r>
            <a:r>
              <a:rPr lang="cs-CZ" altLang="cs-CZ" sz="1800" dirty="0" err="1"/>
              <a:t>Ot</a:t>
            </a:r>
            <a:r>
              <a:rPr lang="cs-CZ" altLang="cs-CZ" sz="1800" dirty="0"/>
              <a:t>. II. v 60. l. 13. stol.)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   Čechy  –  krátce plamenná orlice pak lev ve skoku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                                b)  </a:t>
            </a:r>
            <a:r>
              <a:rPr lang="cs-CZ" altLang="cs-CZ" sz="1800" b="1" dirty="0"/>
              <a:t>státní znaky </a:t>
            </a:r>
            <a:r>
              <a:rPr lang="cs-CZ" altLang="cs-CZ" sz="1800" dirty="0"/>
              <a:t>(ze zemských znaků – lev ve znaku Československa i ČR)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                                c)  </a:t>
            </a:r>
            <a:r>
              <a:rPr lang="cs-CZ" altLang="cs-CZ" sz="1800" b="1" dirty="0"/>
              <a:t>znaky samosprávných území </a:t>
            </a:r>
            <a:r>
              <a:rPr lang="cs-CZ" altLang="cs-CZ" sz="1800" dirty="0"/>
              <a:t>(menší celky než země – uherské komitáty – župy 15/16. stol.)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                                d)  </a:t>
            </a:r>
            <a:r>
              <a:rPr lang="cs-CZ" altLang="cs-CZ" sz="1800" b="1" dirty="0"/>
              <a:t>městské erby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                                e)  </a:t>
            </a:r>
            <a:r>
              <a:rPr lang="cs-CZ" altLang="cs-CZ" sz="1800" b="1" dirty="0"/>
              <a:t>vesnické erby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                                f)   </a:t>
            </a:r>
            <a:r>
              <a:rPr lang="cs-CZ" altLang="cs-CZ" sz="1800" b="1" dirty="0"/>
              <a:t>církevní </a:t>
            </a:r>
            <a:r>
              <a:rPr lang="cs-CZ" altLang="cs-CZ" sz="1800" dirty="0"/>
              <a:t> - úřady, kláštery, kanonie, univerzity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                                g)  </a:t>
            </a:r>
            <a:r>
              <a:rPr lang="cs-CZ" altLang="cs-CZ" sz="1800" b="1" dirty="0"/>
              <a:t>spolky a nadace </a:t>
            </a:r>
            <a:r>
              <a:rPr lang="cs-CZ" altLang="cs-CZ" sz="1800" dirty="0"/>
              <a:t>(rytířské spolky, bratrstva)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800" dirty="0"/>
              <a:t>,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FF8E5867-7554-EC09-FC60-15ECAF58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59726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Dynastické (státní) znaky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Přemyslovci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8AAF86-E34A-D26D-BB11-CA6084CF0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04" y="1643864"/>
            <a:ext cx="11476233" cy="521413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2000" b="1" dirty="0"/>
              <a:t>Státní znak  </a:t>
            </a:r>
            <a:r>
              <a:rPr lang="cs-CZ" sz="2000" dirty="0"/>
              <a:t>–  oficiální státní symbol </a:t>
            </a:r>
          </a:p>
          <a:p>
            <a:pPr marL="0" indent="0">
              <a:buNone/>
              <a:defRPr/>
            </a:pPr>
            <a:r>
              <a:rPr lang="cs-CZ" sz="2000" dirty="0"/>
              <a:t>     </a:t>
            </a:r>
            <a:r>
              <a:rPr lang="cs-CZ" sz="2000" b="1" dirty="0"/>
              <a:t>Svatováclavská orlice</a:t>
            </a:r>
            <a:r>
              <a:rPr lang="cs-CZ" sz="2000" dirty="0"/>
              <a:t> </a:t>
            </a:r>
            <a:r>
              <a:rPr lang="cs-CZ" altLang="cs-CZ" sz="2000" dirty="0"/>
              <a:t> –</a:t>
            </a:r>
            <a:r>
              <a:rPr lang="cs-CZ" sz="2000" dirty="0"/>
              <a:t>  černá orlice s červenými plaménky, zlatým  zobákem, drápy a jetelovými lístky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na křídlech byla odvozena od orlice říšské</a:t>
            </a:r>
          </a:p>
          <a:p>
            <a:pPr marL="0" indent="0">
              <a:buNone/>
              <a:defRPr/>
            </a:pPr>
            <a:r>
              <a:rPr lang="cs-CZ" sz="2000" dirty="0"/>
              <a:t>     </a:t>
            </a:r>
            <a:r>
              <a:rPr lang="cs-CZ" sz="2000" b="1" dirty="0"/>
              <a:t>Český Lev  </a:t>
            </a:r>
            <a:r>
              <a:rPr lang="cs-CZ" sz="2000" dirty="0"/>
              <a:t>–  jako státní symbol na denárech Soběslava II. (1173–1178)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–  jako heraldické zobrazení na brakteátech Př. Otakara II. (1253–1278)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–  za Habsburků z mincí odstraněn, vrátil se za Československé republiky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           </a:t>
            </a:r>
            <a:r>
              <a:rPr lang="cs-CZ" sz="2000" dirty="0"/>
              <a:t> –  symbol královské moci:  a)  </a:t>
            </a:r>
            <a:r>
              <a:rPr lang="cs-CZ" sz="2000" dirty="0" err="1"/>
              <a:t>Jednoocasý</a:t>
            </a:r>
            <a:r>
              <a:rPr lang="cs-CZ" sz="2000" dirty="0"/>
              <a:t>  –  korunovaný se zlatými drápy ve skoku vpravo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b)  dvouocasý  – od Přemysla Otakara II.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Moravská orlice  –  </a:t>
            </a:r>
            <a:r>
              <a:rPr lang="cs-CZ" sz="2000" dirty="0"/>
              <a:t> </a:t>
            </a:r>
            <a:r>
              <a:rPr lang="cs-CZ" sz="2000" dirty="0" err="1"/>
              <a:t>červenostříbřitě</a:t>
            </a:r>
            <a:r>
              <a:rPr lang="cs-CZ" sz="2000" dirty="0"/>
              <a:t> šachovaná se zlatými drápy a korunou v modrém poli</a:t>
            </a:r>
            <a:endParaRPr lang="cs-CZ" sz="2000" b="1" dirty="0"/>
          </a:p>
          <a:p>
            <a:pPr>
              <a:defRPr/>
            </a:pPr>
            <a:r>
              <a:rPr lang="cs-CZ" sz="2000" b="1" dirty="0"/>
              <a:t>Slezská orlice  </a:t>
            </a:r>
            <a:r>
              <a:rPr lang="cs-CZ" sz="2000" dirty="0"/>
              <a:t>–  černá orlice s </a:t>
            </a:r>
            <a:r>
              <a:rPr lang="cs-CZ" sz="2000" dirty="0" err="1"/>
              <a:t>perisoniem</a:t>
            </a:r>
            <a:r>
              <a:rPr lang="cs-CZ" sz="2000" dirty="0"/>
              <a:t> (páska položená přes prsa figury, tvar srpku, jetelovité ukončení)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levzpasionalukunhuty1313">
            <a:extLst>
              <a:ext uri="{FF2B5EF4-FFF2-40B4-BE49-F238E27FC236}">
                <a16:creationId xmlns:a16="http://schemas.microsoft.com/office/drawing/2014/main" id="{F09BCC21-55A3-C734-4645-AECFA9E8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2"/>
          <a:stretch>
            <a:fillRect/>
          </a:stretch>
        </p:blipFill>
        <p:spPr bwMode="auto">
          <a:xfrm>
            <a:off x="10403142" y="348822"/>
            <a:ext cx="11017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C64792-131F-28C3-375E-522A76054E2F}"/>
              </a:ext>
            </a:extLst>
          </p:cNvPr>
          <p:cNvSpPr txBox="1">
            <a:spLocks/>
          </p:cNvSpPr>
          <p:nvPr/>
        </p:nvSpPr>
        <p:spPr>
          <a:xfrm>
            <a:off x="672662" y="406291"/>
            <a:ext cx="9186041" cy="70786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cs-CZ" sz="1800" b="1" kern="0" dirty="0"/>
              <a:t> </a:t>
            </a:r>
            <a:endParaRPr lang="cs-CZ" sz="1800" kern="0" dirty="0"/>
          </a:p>
          <a:p>
            <a:pPr>
              <a:defRPr/>
            </a:pPr>
            <a:r>
              <a:rPr lang="cs-CZ" sz="1800" b="1" kern="0" dirty="0"/>
              <a:t>Znak Čech  </a:t>
            </a:r>
            <a:r>
              <a:rPr lang="cs-CZ" sz="1800" kern="0" dirty="0"/>
              <a:t>–  na </a:t>
            </a:r>
            <a:r>
              <a:rPr lang="cs-CZ" sz="1800" dirty="0"/>
              <a:t>červeném štítě vpravo hledící stříbrný dvouocasý lev ve skoku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s otevřenou tlamou a vyplazeným jazykem se zlatou zbrojí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kern="0" dirty="0"/>
              <a:t>Znak Moravy  </a:t>
            </a:r>
            <a:r>
              <a:rPr lang="cs-CZ" sz="1800" kern="0" dirty="0"/>
              <a:t>–</a:t>
            </a:r>
            <a:r>
              <a:rPr lang="cs-CZ" sz="1800" b="1" kern="0" dirty="0"/>
              <a:t>  </a:t>
            </a:r>
            <a:r>
              <a:rPr lang="cs-CZ" sz="1800" dirty="0"/>
              <a:t>v modrém štítě vpravo hledící čelně rozkřídlená stříbrno-červeně šachovaná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orlice s otevřeným zobákem, vyplazeným jazykem a rozloženými ocasními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pery se zlatou zbrojí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kern="0" dirty="0"/>
              <a:t>Znak Slezska  </a:t>
            </a:r>
            <a:r>
              <a:rPr lang="cs-CZ" sz="1800" kern="0" dirty="0"/>
              <a:t>–</a:t>
            </a:r>
            <a:r>
              <a:rPr lang="cs-CZ" sz="1800" b="1" kern="0" dirty="0"/>
              <a:t>  </a:t>
            </a:r>
            <a:r>
              <a:rPr lang="cs-CZ" sz="1800" dirty="0"/>
              <a:t>ve zlatém štítě vpravo hledící čelně rozkřídlená černá orlice s otevřeným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zobákem, vyplazeným jazykem a rozloženými ocasními pery s červenou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zbrojí a zlatou korunou, na hrudi a křídlech stříbrné </a:t>
            </a:r>
            <a:r>
              <a:rPr lang="cs-CZ" sz="1800" dirty="0" err="1"/>
              <a:t>perisonium</a:t>
            </a:r>
            <a:r>
              <a:rPr lang="cs-CZ" sz="1800" dirty="0"/>
              <a:t> zakončené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na obou stranách jetelovými trojlisty a uprostřed s vyrůstajícím křížkem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kern="0" dirty="0"/>
              <a:t>Znak Slovenska  </a:t>
            </a:r>
            <a:r>
              <a:rPr lang="cs-CZ" sz="1800" kern="0" dirty="0"/>
              <a:t>–</a:t>
            </a:r>
            <a:r>
              <a:rPr lang="cs-CZ" sz="1800" b="1" kern="0" dirty="0"/>
              <a:t>  na </a:t>
            </a:r>
            <a:r>
              <a:rPr lang="cs-CZ" sz="1800" dirty="0"/>
              <a:t>červeném štítě modré trojvrší, na jehož prostředním nejvyšším vrchu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vztyčen stříbrný </a:t>
            </a:r>
            <a:r>
              <a:rPr lang="cs-CZ" sz="1800" dirty="0" err="1"/>
              <a:t>patriarší</a:t>
            </a:r>
            <a:r>
              <a:rPr lang="cs-CZ" sz="1800" dirty="0"/>
              <a:t> kříž.</a:t>
            </a:r>
            <a:endParaRPr lang="cs-CZ" sz="1800" b="1" kern="0" dirty="0"/>
          </a:p>
        </p:txBody>
      </p:sp>
      <p:pic>
        <p:nvPicPr>
          <p:cNvPr id="21508" name="Obrázek 1">
            <a:extLst>
              <a:ext uri="{FF2B5EF4-FFF2-40B4-BE49-F238E27FC236}">
                <a16:creationId xmlns:a16="http://schemas.microsoft.com/office/drawing/2014/main" id="{09D699C5-2C0E-CF06-8222-62F81D3D6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686" y="3899228"/>
            <a:ext cx="1231099" cy="123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3">
            <a:extLst>
              <a:ext uri="{FF2B5EF4-FFF2-40B4-BE49-F238E27FC236}">
                <a16:creationId xmlns:a16="http://schemas.microsoft.com/office/drawing/2014/main" id="{EA0057AB-69F1-AA06-8D97-15AE68E63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029" y="2116782"/>
            <a:ext cx="101441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Obrázek 5">
            <a:extLst>
              <a:ext uri="{FF2B5EF4-FFF2-40B4-BE49-F238E27FC236}">
                <a16:creationId xmlns:a16="http://schemas.microsoft.com/office/drawing/2014/main" id="{13437E28-A62F-C125-C105-7CA6F7AA3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127" y="5388774"/>
            <a:ext cx="1015658" cy="123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1">
            <a:extLst>
              <a:ext uri="{FF2B5EF4-FFF2-40B4-BE49-F238E27FC236}">
                <a16:creationId xmlns:a16="http://schemas.microsoft.com/office/drawing/2014/main" id="{FBA0AF20-C310-E8F4-2AF0-775F8C3EC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07" y="666161"/>
            <a:ext cx="8255785" cy="619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ovéPole 2">
            <a:extLst>
              <a:ext uri="{FF2B5EF4-FFF2-40B4-BE49-F238E27FC236}">
                <a16:creationId xmlns:a16="http://schemas.microsoft.com/office/drawing/2014/main" id="{A485F546-CD81-9808-7263-81A0A2EEB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6611" y="0"/>
            <a:ext cx="2347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/>
              <a:t>Státní znak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E64CF7E-93E7-4C98-9CA9-7B99A67CDC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109350" y="22696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Heraldické motivy</a:t>
            </a:r>
          </a:p>
        </p:txBody>
      </p:sp>
      <p:sp>
        <p:nvSpPr>
          <p:cNvPr id="27652" name="Rectangle 13">
            <a:extLst>
              <a:ext uri="{FF2B5EF4-FFF2-40B4-BE49-F238E27FC236}">
                <a16:creationId xmlns:a16="http://schemas.microsoft.com/office/drawing/2014/main" id="{01A4FE59-10FD-4E33-A153-D3FE7257C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8" y="1427963"/>
            <a:ext cx="438503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                 Český lev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    znak Českého království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/>
              <a:t> </a:t>
            </a:r>
          </a:p>
        </p:txBody>
      </p:sp>
      <p:sp>
        <p:nvSpPr>
          <p:cNvPr id="27654" name="Rectangle 15">
            <a:extLst>
              <a:ext uri="{FF2B5EF4-FFF2-40B4-BE49-F238E27FC236}">
                <a16:creationId xmlns:a16="http://schemas.microsoft.com/office/drawing/2014/main" id="{1D991E08-86E0-4F11-86E4-46C3CBD8C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154" y="6208088"/>
            <a:ext cx="294097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Brno – „Mečová 2“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konec 14. - počátek 15. stol.</a:t>
            </a:r>
          </a:p>
        </p:txBody>
      </p:sp>
      <p:pic>
        <p:nvPicPr>
          <p:cNvPr id="27655" name="Picture 2">
            <a:extLst>
              <a:ext uri="{FF2B5EF4-FFF2-40B4-BE49-F238E27FC236}">
                <a16:creationId xmlns:a16="http://schemas.microsoft.com/office/drawing/2014/main" id="{7A66BCFB-157A-43E2-9114-38E5D9594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37" y="2482478"/>
            <a:ext cx="3548658" cy="345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IMG_1356">
            <a:extLst>
              <a:ext uri="{FF2B5EF4-FFF2-40B4-BE49-F238E27FC236}">
                <a16:creationId xmlns:a16="http://schemas.microsoft.com/office/drawing/2014/main" id="{CC1ACF2C-3B15-4131-8ECA-2A63E374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5654" y="2443625"/>
            <a:ext cx="3180691" cy="335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16">
            <a:extLst>
              <a:ext uri="{FF2B5EF4-FFF2-40B4-BE49-F238E27FC236}">
                <a16:creationId xmlns:a16="http://schemas.microsoft.com/office/drawing/2014/main" id="{F283E7BB-5470-46FB-A58E-D4E4439B0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050" y="6169078"/>
            <a:ext cx="340529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Brno – „Kapucínské nám.“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poslední čtvrtina. 15. stol.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592C328A-6A7C-4A8D-A8A2-432BA9161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132" y="1427962"/>
            <a:ext cx="420413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                     Orlice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znak moravského markrabství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/>
              <a:t> </a:t>
            </a:r>
          </a:p>
        </p:txBody>
      </p:sp>
      <p:pic>
        <p:nvPicPr>
          <p:cNvPr id="11" name="Picture 8" descr="IMG_1235">
            <a:extLst>
              <a:ext uri="{FF2B5EF4-FFF2-40B4-BE49-F238E27FC236}">
                <a16:creationId xmlns:a16="http://schemas.microsoft.com/office/drawing/2014/main" id="{5690E66D-B0FE-4B70-A61E-3B7D5A67E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28944" y="2485564"/>
            <a:ext cx="2822226" cy="326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DE7C9B6-81D9-42C1-9D28-090B05018983}"/>
              </a:ext>
            </a:extLst>
          </p:cNvPr>
          <p:cNvSpPr txBox="1"/>
          <p:nvPr/>
        </p:nvSpPr>
        <p:spPr>
          <a:xfrm>
            <a:off x="8403170" y="1612627"/>
            <a:ext cx="3180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Císařský orel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  říšský znak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i="1" dirty="0"/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9A8515E9-3B2D-4EC7-B235-A35EA4FF6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417" y="3625332"/>
            <a:ext cx="2814638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ovéPole 1">
            <a:extLst>
              <a:ext uri="{FF2B5EF4-FFF2-40B4-BE49-F238E27FC236}">
                <a16:creationId xmlns:a16="http://schemas.microsoft.com/office/drawing/2014/main" id="{9D52A514-AF52-4E8B-9564-E1C3FC587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576" y="350838"/>
            <a:ext cx="4670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/>
              <a:t>Zikmund Lucemburský</a:t>
            </a:r>
          </a:p>
        </p:txBody>
      </p:sp>
      <p:sp>
        <p:nvSpPr>
          <p:cNvPr id="29700" name="TextovéPole 2">
            <a:extLst>
              <a:ext uri="{FF2B5EF4-FFF2-40B4-BE49-F238E27FC236}">
                <a16:creationId xmlns:a16="http://schemas.microsoft.com/office/drawing/2014/main" id="{E60C4442-B14E-4D08-A187-1F1601EE0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2049" y="6427269"/>
            <a:ext cx="1603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 err="1"/>
              <a:t>Cimburk</a:t>
            </a:r>
            <a:r>
              <a:rPr lang="cs-CZ" altLang="cs-CZ" sz="1200" b="1" dirty="0"/>
              <a:t> u Koryčan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29701" name="Picture 3">
            <a:extLst>
              <a:ext uri="{FF2B5EF4-FFF2-40B4-BE49-F238E27FC236}">
                <a16:creationId xmlns:a16="http://schemas.microsoft.com/office/drawing/2014/main" id="{D2158926-8F7B-4FEF-A998-C4D8C0AC5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136" y="117734"/>
            <a:ext cx="281463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ovéPole 5">
            <a:extLst>
              <a:ext uri="{FF2B5EF4-FFF2-40B4-BE49-F238E27FC236}">
                <a16:creationId xmlns:a16="http://schemas.microsoft.com/office/drawing/2014/main" id="{746805D0-7E7D-4B10-B378-359133B69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6442" y="3071294"/>
            <a:ext cx="24145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Brno – Špilberk, poč. 15. stol.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5F741E-D7B6-4B3E-86DB-BE466572B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454" y="1125539"/>
            <a:ext cx="7220607" cy="573246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400" b="1" dirty="0"/>
              <a:t>Druhorozený syn císaře Karla IV. a Alžběty Pomořanské, vnučky Kazimíra III. </a:t>
            </a:r>
          </a:p>
          <a:p>
            <a:pPr>
              <a:defRPr/>
            </a:pPr>
            <a:r>
              <a:rPr lang="cs-CZ" sz="1400" dirty="0"/>
              <a:t>1376    -    získává Braniborské markrabství</a:t>
            </a:r>
          </a:p>
          <a:p>
            <a:pPr>
              <a:defRPr/>
            </a:pPr>
            <a:r>
              <a:rPr lang="cs-CZ" sz="1400" dirty="0"/>
              <a:t>1385    -    sňatek s Marií Uherskou († 1395)</a:t>
            </a:r>
          </a:p>
          <a:p>
            <a:pPr>
              <a:defRPr/>
            </a:pPr>
            <a:r>
              <a:rPr lang="cs-CZ" sz="1400" dirty="0"/>
              <a:t>1387    -    korunován uherským králem</a:t>
            </a:r>
          </a:p>
          <a:p>
            <a:pPr>
              <a:defRPr/>
            </a:pPr>
            <a:r>
              <a:rPr lang="cs-CZ" sz="1400" dirty="0"/>
              <a:t>1406    -    sňatek s Barborou </a:t>
            </a:r>
            <a:r>
              <a:rPr lang="cs-CZ" sz="1400" dirty="0" err="1"/>
              <a:t>Cilli</a:t>
            </a:r>
            <a:endParaRPr lang="cs-CZ" sz="1400" dirty="0"/>
          </a:p>
          <a:p>
            <a:pPr>
              <a:defRPr/>
            </a:pPr>
            <a:r>
              <a:rPr lang="cs-CZ" sz="1400" dirty="0"/>
              <a:t>1408    -    založení Řádu draka</a:t>
            </a:r>
          </a:p>
          <a:p>
            <a:pPr>
              <a:defRPr/>
            </a:pPr>
            <a:r>
              <a:rPr lang="cs-CZ" sz="1400" dirty="0"/>
              <a:t>1410    -    první volba římským králem </a:t>
            </a:r>
          </a:p>
          <a:p>
            <a:pPr>
              <a:defRPr/>
            </a:pPr>
            <a:r>
              <a:rPr lang="cs-CZ" sz="1400" dirty="0"/>
              <a:t>1419    -    zvolen českým králem</a:t>
            </a:r>
          </a:p>
          <a:p>
            <a:pPr>
              <a:defRPr/>
            </a:pPr>
            <a:r>
              <a:rPr lang="cs-CZ" sz="1400" dirty="0"/>
              <a:t>1421    -    sňatek Albrechta V. Rakouského a Alžběty  Lucemburské</a:t>
            </a:r>
          </a:p>
          <a:p>
            <a:pPr>
              <a:defRPr/>
            </a:pPr>
            <a:r>
              <a:rPr lang="cs-CZ" sz="1400" dirty="0"/>
              <a:t>1431    -    zvolen římským císařem </a:t>
            </a:r>
          </a:p>
          <a:p>
            <a:pPr>
              <a:defRPr/>
            </a:pPr>
            <a:r>
              <a:rPr lang="cs-CZ" sz="1400" dirty="0"/>
              <a:t>1433    -    korunován římským císařem</a:t>
            </a:r>
          </a:p>
          <a:p>
            <a:pPr marL="0" indent="0">
              <a:buNone/>
              <a:defRPr/>
            </a:pPr>
            <a:endParaRPr lang="cs-CZ" sz="1400" dirty="0"/>
          </a:p>
          <a:p>
            <a:pPr>
              <a:defRPr/>
            </a:pPr>
            <a:r>
              <a:rPr lang="cs-CZ" sz="1400" dirty="0"/>
              <a:t>1. pole  -  znak římského krále (1410)  -  orel</a:t>
            </a:r>
          </a:p>
          <a:p>
            <a:pPr>
              <a:defRPr/>
            </a:pPr>
            <a:r>
              <a:rPr lang="cs-CZ" sz="1400" dirty="0"/>
              <a:t>2. pole  - znak českého krále  (1419)  -  dvouocasý lev</a:t>
            </a:r>
          </a:p>
          <a:p>
            <a:pPr>
              <a:defRPr/>
            </a:pPr>
            <a:r>
              <a:rPr lang="cs-CZ" sz="1400" dirty="0"/>
              <a:t>3. pole  - znak Uher - břevna</a:t>
            </a:r>
          </a:p>
          <a:p>
            <a:pPr>
              <a:defRPr/>
            </a:pPr>
            <a:r>
              <a:rPr lang="cs-CZ" sz="1400" dirty="0"/>
              <a:t>4. pole  -  markrabství moravské (1419) - moravská orlice</a:t>
            </a:r>
          </a:p>
          <a:p>
            <a:pPr>
              <a:defRPr/>
            </a:pPr>
            <a:endParaRPr lang="cs-CZ" sz="1400" dirty="0"/>
          </a:p>
          <a:p>
            <a:pPr>
              <a:defRPr/>
            </a:pPr>
            <a:r>
              <a:rPr lang="cs-CZ" sz="1400" dirty="0"/>
              <a:t>Od  1433:   používal dvouhlavého říšského orla</a:t>
            </a:r>
          </a:p>
          <a:p>
            <a:pPr>
              <a:defRPr/>
            </a:pPr>
            <a:endParaRPr lang="cs-CZ" sz="1400" dirty="0"/>
          </a:p>
          <a:p>
            <a:pPr>
              <a:defRPr/>
            </a:pPr>
            <a:endParaRPr lang="cs-CZ" sz="1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Brno-Josefská3">
            <a:extLst>
              <a:ext uri="{FF2B5EF4-FFF2-40B4-BE49-F238E27FC236}">
                <a16:creationId xmlns:a16="http://schemas.microsoft.com/office/drawing/2014/main" id="{8A000E0E-2611-419E-93F4-4024C20388C8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6293" y="2393893"/>
            <a:ext cx="4201182" cy="40641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6" descr="IMG_1353">
            <a:extLst>
              <a:ext uri="{FF2B5EF4-FFF2-40B4-BE49-F238E27FC236}">
                <a16:creationId xmlns:a16="http://schemas.microsoft.com/office/drawing/2014/main" id="{BD86FA59-957E-43A4-BE49-348DF6FAEA7C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1570" y="2393893"/>
            <a:ext cx="4038600" cy="4005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4" name="Rectangle 7">
            <a:extLst>
              <a:ext uri="{FF2B5EF4-FFF2-40B4-BE49-F238E27FC236}">
                <a16:creationId xmlns:a16="http://schemas.microsoft.com/office/drawing/2014/main" id="{E74F0B6E-9E0C-467B-B123-AB5A21F5D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20714"/>
            <a:ext cx="716280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Dračí řád </a:t>
            </a:r>
            <a:r>
              <a:rPr lang="cs-CZ" altLang="cs-CZ" sz="1800" b="1"/>
              <a:t>–  založen Zikmundem Lucemburským roku 1408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r>
              <a:rPr lang="cs-CZ" altLang="cs-CZ" sz="1800"/>
              <a:t>  </a:t>
            </a:r>
            <a:r>
              <a:rPr lang="cs-CZ" altLang="cs-CZ" sz="1600"/>
              <a:t>1. a 4. pole  -  dolnouherská arpádovská břevna </a:t>
            </a:r>
          </a:p>
          <a:p>
            <a:r>
              <a:rPr lang="cs-CZ" altLang="cs-CZ" sz="1600"/>
              <a:t>  2. a 3. pole   -  trojvrší s dvojtými patriaršími kříži Horních Uher</a:t>
            </a:r>
          </a:p>
          <a:p>
            <a:r>
              <a:rPr lang="cs-CZ" altLang="cs-CZ" sz="1600"/>
              <a:t>  Dekorování: znak ovinut symbolem rytířského Dračího řádu </a:t>
            </a: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/>
              <a:t> </a:t>
            </a:r>
          </a:p>
        </p:txBody>
      </p:sp>
      <p:sp>
        <p:nvSpPr>
          <p:cNvPr id="30725" name="Rectangle 8">
            <a:extLst>
              <a:ext uri="{FF2B5EF4-FFF2-40B4-BE49-F238E27FC236}">
                <a16:creationId xmlns:a16="http://schemas.microsoft.com/office/drawing/2014/main" id="{A4F0EC0D-9B80-413D-91FD-00BA21346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0632" y="6458008"/>
            <a:ext cx="3352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Brno – „hrad Špilberk“, po r. 1419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>
            <a:extLst>
              <a:ext uri="{FF2B5EF4-FFF2-40B4-BE49-F238E27FC236}">
                <a16:creationId xmlns:a16="http://schemas.microsoft.com/office/drawing/2014/main" id="{090C4C6B-5BF0-EF15-C44F-EAED573ED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758" y="-19232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Znak Karla z Lichtenštejna (1569–1627)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4755" name="Rectangle 5">
            <a:extLst>
              <a:ext uri="{FF2B5EF4-FFF2-40B4-BE49-F238E27FC236}">
                <a16:creationId xmlns:a16="http://schemas.microsoft.com/office/drawing/2014/main" id="{1A7F5192-B069-DE49-DCB7-A31F2CB1A5A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87676" y="987425"/>
            <a:ext cx="6799429" cy="618648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Čtvrcený štít s klínem ve špici: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b="1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</a:t>
            </a:r>
            <a:r>
              <a:rPr lang="cs-CZ" altLang="cs-CZ" sz="1600" b="1" dirty="0"/>
              <a:t>1. pole </a:t>
            </a:r>
            <a:r>
              <a:rPr lang="cs-CZ" altLang="cs-CZ" sz="1600" dirty="0"/>
              <a:t>- rodový znak rakouských </a:t>
            </a:r>
            <a:r>
              <a:rPr lang="cs-CZ" altLang="cs-CZ" sz="1600" dirty="0" err="1"/>
              <a:t>Kuenringů</a:t>
            </a:r>
            <a:r>
              <a:rPr lang="cs-CZ" altLang="cs-CZ" sz="1600" dirty="0"/>
              <a:t>, násobně dělený štít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                s </a:t>
            </a:r>
            <a:r>
              <a:rPr lang="cs-CZ" altLang="cs-CZ" sz="1600" dirty="0" err="1"/>
              <a:t>pokosnou</a:t>
            </a:r>
            <a:r>
              <a:rPr lang="cs-CZ" altLang="cs-CZ" sz="1600" dirty="0"/>
              <a:t> korunou  (tzv. routový věnec)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</a:t>
            </a:r>
            <a:r>
              <a:rPr lang="cs-CZ" altLang="cs-CZ" sz="1600" b="1" dirty="0"/>
              <a:t>2. pole </a:t>
            </a:r>
            <a:r>
              <a:rPr lang="cs-CZ" altLang="cs-CZ" sz="1600" dirty="0"/>
              <a:t>- dělený erb </a:t>
            </a:r>
            <a:r>
              <a:rPr lang="cs-CZ" altLang="cs-CZ" sz="1600" dirty="0" err="1"/>
              <a:t>Lichtenštejnů</a:t>
            </a:r>
            <a:endParaRPr lang="cs-CZ" altLang="cs-CZ" sz="16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</a:t>
            </a:r>
            <a:r>
              <a:rPr lang="cs-CZ" altLang="cs-CZ" sz="1600" b="1" dirty="0"/>
              <a:t>3. pole</a:t>
            </a:r>
            <a:r>
              <a:rPr lang="cs-CZ" altLang="cs-CZ" sz="1600" dirty="0"/>
              <a:t> - </a:t>
            </a:r>
            <a:r>
              <a:rPr lang="cs-CZ" altLang="cs-CZ" sz="1600" dirty="0" err="1"/>
              <a:t>polcený</a:t>
            </a:r>
            <a:r>
              <a:rPr lang="cs-CZ" altLang="cs-CZ" sz="1600" dirty="0"/>
              <a:t> znak opavského knížectví,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b="1" dirty="0"/>
              <a:t>       4. pole </a:t>
            </a:r>
            <a:r>
              <a:rPr lang="cs-CZ" altLang="cs-CZ" sz="1600" dirty="0"/>
              <a:t>- slezská orlice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</a:t>
            </a:r>
            <a:r>
              <a:rPr lang="cs-CZ" altLang="cs-CZ" sz="1600" b="1" dirty="0"/>
              <a:t>klín špice </a:t>
            </a:r>
            <a:r>
              <a:rPr lang="cs-CZ" altLang="cs-CZ" sz="1600" dirty="0"/>
              <a:t>- znak krnovského knížectví  s loveckou trubkou.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Dekorování štítu</a:t>
            </a:r>
            <a:r>
              <a:rPr lang="cs-CZ" altLang="cs-CZ" sz="1600" dirty="0"/>
              <a:t> - knížecí koruna a řád Zlatého rouna s </a:t>
            </a:r>
            <a:r>
              <a:rPr lang="cs-CZ" altLang="cs-CZ" sz="1600" dirty="0" err="1"/>
              <a:t>kloanou</a:t>
            </a:r>
            <a:r>
              <a:rPr lang="cs-CZ" altLang="cs-CZ" sz="1600" dirty="0"/>
              <a:t> (řetězem) z křesacích kamenů a ocílek s visícím odznakem (klenotem) beránka (rouno)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/>
              <a:t>1. pole </a:t>
            </a:r>
            <a:r>
              <a:rPr lang="cs-CZ" altLang="cs-CZ" sz="1600" dirty="0"/>
              <a:t>- dědictví po </a:t>
            </a:r>
            <a:r>
              <a:rPr lang="cs-CZ" altLang="cs-CZ" sz="1600" dirty="0" err="1"/>
              <a:t>Kuenrinzích</a:t>
            </a:r>
            <a:r>
              <a:rPr lang="cs-CZ" altLang="cs-CZ" sz="1600" dirty="0"/>
              <a:t> (1594 prodali, užívání znaku povoleno 1620)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b="1" dirty="0"/>
              <a:t>     2. pole </a:t>
            </a:r>
            <a:r>
              <a:rPr lang="cs-CZ" altLang="cs-CZ" sz="1600" dirty="0"/>
              <a:t>- rodové statky získané ve 12. st.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b="1" dirty="0"/>
              <a:t>     3. a 4. pole  </a:t>
            </a:r>
            <a:r>
              <a:rPr lang="cs-CZ" altLang="cs-CZ" sz="1600" dirty="0"/>
              <a:t>- titul opavského a slez. vévody (1613)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6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</a:t>
            </a:r>
            <a:r>
              <a:rPr lang="cs-CZ" altLang="cs-CZ" sz="1600" b="1" dirty="0"/>
              <a:t>znak ve špici </a:t>
            </a:r>
            <a:r>
              <a:rPr lang="cs-CZ" altLang="cs-CZ" sz="1600" dirty="0"/>
              <a:t>- hodnost krnovského vévody (1623)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</a:t>
            </a:r>
            <a:r>
              <a:rPr lang="cs-CZ" altLang="cs-CZ" sz="1600" b="1" dirty="0"/>
              <a:t>Knížecí koruna nad štítem </a:t>
            </a:r>
            <a:r>
              <a:rPr lang="cs-CZ" altLang="cs-CZ" sz="1600" dirty="0"/>
              <a:t>- povýšení (20.12.1608)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</a:t>
            </a:r>
            <a:r>
              <a:rPr lang="cs-CZ" altLang="cs-CZ" sz="1600" b="1" dirty="0"/>
              <a:t>Řád Zlatého rouna </a:t>
            </a:r>
            <a:r>
              <a:rPr lang="cs-CZ" altLang="cs-CZ" sz="1600" dirty="0"/>
              <a:t>-  nejvyšší světské rytířské  vyznamenání (8. 9. 1622)</a:t>
            </a:r>
          </a:p>
        </p:txBody>
      </p:sp>
      <p:pic>
        <p:nvPicPr>
          <p:cNvPr id="45060" name="Picture 7" descr="Athéna (3) 003">
            <a:extLst>
              <a:ext uri="{FF2B5EF4-FFF2-40B4-BE49-F238E27FC236}">
                <a16:creationId xmlns:a16="http://schemas.microsoft.com/office/drawing/2014/main" id="{ADAF7C61-CF1A-1798-81CA-FE147F0768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7" t="2393" r="21065" b="5061"/>
          <a:stretch>
            <a:fillRect/>
          </a:stretch>
        </p:blipFill>
        <p:spPr>
          <a:xfrm>
            <a:off x="7087106" y="128557"/>
            <a:ext cx="4798031" cy="61272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ovéPole 1">
            <a:extLst>
              <a:ext uri="{FF2B5EF4-FFF2-40B4-BE49-F238E27FC236}">
                <a16:creationId xmlns:a16="http://schemas.microsoft.com/office/drawing/2014/main" id="{4DEEAF3E-A595-FE6C-0D45-810B0B141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110" y="6329333"/>
            <a:ext cx="3898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Opava – „Minoritský klášter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61C461CA-E672-5DBB-FF87-912EBABA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FF0000"/>
                </a:solidFill>
              </a:rPr>
              <a:t>                          Sfragistika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1027416"/>
            <a:ext cx="11486507" cy="583058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000" dirty="0"/>
              <a:t>Nauka o pečetích, které dokládaly pravost listiny (později nahrazena razítkem)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Právo pečetit  </a:t>
            </a:r>
            <a:r>
              <a:rPr lang="cs-CZ" sz="2000" dirty="0"/>
              <a:t>–  panovník, šlechta, poté církev a pak i města  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Funkce </a:t>
            </a:r>
            <a:r>
              <a:rPr lang="cs-CZ" sz="2000" dirty="0"/>
              <a:t> –  </a:t>
            </a:r>
            <a:r>
              <a:rPr lang="cs-CZ" sz="2000" dirty="0">
                <a:latin typeface="calibri" panose="020F0502020204030204" pitchFamily="34" charset="0"/>
              </a:rPr>
              <a:t>1.  přivěšena na listině a slouží k jejímu ověření </a:t>
            </a:r>
          </a:p>
          <a:p>
            <a:pPr marL="0" indent="0">
              <a:buNone/>
              <a:defRPr/>
            </a:pPr>
            <a:r>
              <a:rPr lang="cs-CZ" sz="2000" dirty="0">
                <a:latin typeface="calibri" panose="020F0502020204030204" pitchFamily="34" charset="0"/>
              </a:rPr>
              <a:t>                   –  2.  veřejné zapečetění a uzavření písemnosti </a:t>
            </a:r>
          </a:p>
          <a:p>
            <a:pPr marL="0" indent="0">
              <a:buNone/>
              <a:defRPr/>
            </a:pPr>
            <a:r>
              <a:rPr lang="cs-CZ" sz="2000" dirty="0">
                <a:latin typeface="calibri" panose="020F0502020204030204" pitchFamily="34" charset="0"/>
              </a:rPr>
              <a:t>                   –  3.  kvůli negramotnosti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Buly  </a:t>
            </a:r>
            <a:r>
              <a:rPr lang="cs-CZ" sz="2000" dirty="0"/>
              <a:t>–</a:t>
            </a:r>
            <a:r>
              <a:rPr lang="cs-CZ" sz="2000" b="1" dirty="0"/>
              <a:t> </a:t>
            </a:r>
            <a:r>
              <a:rPr lang="cs-CZ" sz="2000" dirty="0"/>
              <a:t> kovové:   olověné, z drahých kovů (oboustranné)   - papež a Byzanc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–  voskové:  otisknuty pečetidlem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červené, zelené, černé </a:t>
            </a:r>
          </a:p>
          <a:p>
            <a:pPr marL="0" indent="0">
              <a:buNone/>
              <a:defRPr/>
            </a:pPr>
            <a:r>
              <a:rPr lang="cs-CZ" sz="2000" dirty="0"/>
              <a:t>             –  přitištěné:   </a:t>
            </a:r>
            <a:r>
              <a:rPr lang="cs-CZ" sz="2000" dirty="0">
                <a:effectLst/>
                <a:latin typeface="Arial" panose="020B0604020202020204" pitchFamily="34" charset="0"/>
              </a:rPr>
              <a:t>mizí během 12. století </a:t>
            </a:r>
          </a:p>
          <a:p>
            <a:pPr marL="0" indent="0">
              <a:buNone/>
              <a:defRPr/>
            </a:pPr>
            <a:r>
              <a:rPr lang="cs-CZ" sz="2000" dirty="0">
                <a:latin typeface="Arial" panose="020B0604020202020204" pitchFamily="34" charset="0"/>
              </a:rPr>
              <a:t>          </a:t>
            </a:r>
            <a:r>
              <a:rPr lang="cs-CZ" sz="2000" dirty="0">
                <a:effectLst/>
                <a:latin typeface="Arial" panose="020B0604020202020204" pitchFamily="34" charset="0"/>
              </a:rPr>
              <a:t>–  zavěšené: </a:t>
            </a:r>
            <a:r>
              <a:rPr lang="cs-CZ" sz="2000" dirty="0" err="1">
                <a:effectLst/>
              </a:rPr>
              <a:t>plika</a:t>
            </a:r>
            <a:r>
              <a:rPr lang="cs-CZ" sz="2000" dirty="0">
                <a:effectLst/>
              </a:rPr>
              <a:t> (ohnutí listiny)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–  </a:t>
            </a:r>
            <a:r>
              <a:rPr lang="cs-CZ" sz="2000" dirty="0">
                <a:latin typeface="calibri" panose="020F0502020204030204" pitchFamily="34" charset="0"/>
              </a:rPr>
              <a:t>přivěšené:   </a:t>
            </a:r>
            <a:r>
              <a:rPr lang="cs-CZ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naříznutím okraje vzniká pergamenový proužek – na něj přivěšena pečeť:</a:t>
            </a:r>
          </a:p>
          <a:p>
            <a:pPr marL="0" indent="0">
              <a:buNone/>
              <a:defRPr/>
            </a:pPr>
            <a:r>
              <a:rPr lang="cs-CZ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</a:t>
            </a:r>
            <a:r>
              <a:rPr lang="cs-CZ" sz="2000" dirty="0">
                <a:latin typeface="calibri" panose="020F0502020204030204" pitchFamily="34" charset="0"/>
              </a:rPr>
              <a:t>na stuze, provázku nebo pruhu pergamenu</a:t>
            </a:r>
            <a:endParaRPr lang="cs-CZ" sz="20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98467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E3024150-36B9-C1F7-1880-AABA47DD2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t="20235" r="22672" b="11803"/>
          <a:stretch>
            <a:fillRect/>
          </a:stretch>
        </p:blipFill>
        <p:spPr bwMode="auto">
          <a:xfrm>
            <a:off x="1514475" y="19050"/>
            <a:ext cx="9099550" cy="665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F95E3B66-75FA-4CDD-8DC1-5BA92B781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" t="20676" r="22162" b="11806"/>
          <a:stretch>
            <a:fillRect/>
          </a:stretch>
        </p:blipFill>
        <p:spPr bwMode="auto">
          <a:xfrm>
            <a:off x="1574800" y="1"/>
            <a:ext cx="91059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61C461CA-E672-5DBB-FF87-912EBABA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842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sz="4000" b="1" dirty="0">
                <a:solidFill>
                  <a:srgbClr val="FF0000"/>
                </a:solidFill>
              </a:rPr>
              <a:t>                           Genealogie</a:t>
            </a:r>
            <a:br>
              <a:rPr lang="cs-CZ" altLang="cs-CZ" sz="4000" b="1" dirty="0">
                <a:solidFill>
                  <a:srgbClr val="FF0000"/>
                </a:solidFill>
              </a:rPr>
            </a:br>
            <a:r>
              <a:rPr lang="cs-CZ" altLang="cs-CZ" sz="4000" b="1" dirty="0">
                <a:solidFill>
                  <a:srgbClr val="FF0000"/>
                </a:solidFill>
              </a:rPr>
              <a:t>                      </a:t>
            </a:r>
            <a:r>
              <a:rPr lang="cs-CZ" altLang="cs-CZ" sz="2200" b="1" dirty="0">
                <a:solidFill>
                  <a:srgbClr val="FF0000"/>
                </a:solidFill>
              </a:rPr>
              <a:t>(</a:t>
            </a:r>
            <a:r>
              <a:rPr lang="cs-CZ" sz="2200" b="1" dirty="0" err="1">
                <a:solidFill>
                  <a:srgbClr val="FF0000"/>
                </a:solidFill>
              </a:rPr>
              <a:t>řec</a:t>
            </a:r>
            <a:r>
              <a:rPr lang="cs-CZ" sz="2200" b="1" dirty="0">
                <a:solidFill>
                  <a:srgbClr val="FF0000"/>
                </a:solidFill>
              </a:rPr>
              <a:t>. </a:t>
            </a:r>
            <a:r>
              <a:rPr lang="cs-CZ" sz="2200" b="1" dirty="0" err="1">
                <a:solidFill>
                  <a:srgbClr val="FF0000"/>
                </a:solidFill>
              </a:rPr>
              <a:t>génos</a:t>
            </a:r>
            <a:r>
              <a:rPr lang="cs-CZ" sz="2200" b="1" dirty="0">
                <a:solidFill>
                  <a:srgbClr val="FF0000"/>
                </a:solidFill>
              </a:rPr>
              <a:t>, lat. genus = rod))</a:t>
            </a:r>
            <a:endParaRPr lang="cs-CZ" altLang="cs-CZ" sz="2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1271427"/>
            <a:ext cx="11668018" cy="568226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Nauka o rodovém původu (rodopis).</a:t>
            </a:r>
          </a:p>
          <a:p>
            <a:pPr>
              <a:defRPr/>
            </a:pP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sz="2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Panovnická genealogie</a:t>
            </a:r>
            <a:r>
              <a:rPr lang="cs-CZ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–  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1212:  Zlatá bula sicilská  –  český panovník získal dědičnou královskou hodnost </a:t>
            </a: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sz="2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Šlechtická genealogie</a:t>
            </a:r>
            <a:r>
              <a:rPr lang="cs-CZ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–   od 12. stol.:  urozenost, titul (přídomek), erb, odlišení od neurozených, majetek</a:t>
            </a:r>
          </a:p>
          <a:p>
            <a:pPr marL="0" indent="0">
              <a:buNone/>
              <a:defRPr/>
            </a:pPr>
            <a:r>
              <a:rPr lang="cs-CZ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–   Kosmova a Dalimilova Kronika:  první šlechtické rodokmeny </a:t>
            </a:r>
          </a:p>
          <a:p>
            <a:pPr marL="0" indent="0">
              <a:buNone/>
              <a:defRPr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</a:t>
            </a:r>
            <a:r>
              <a:rPr lang="cs-CZ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 16. a 17. stol.:  nobilitace bohatých měšťanů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</a:t>
            </a:r>
            <a:endParaRPr lang="cs-CZ" sz="2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sz="2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Občanská genealogie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 –  </a:t>
            </a:r>
            <a:r>
              <a:rPr lang="pl-PL" sz="2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obyvatelé měst a venkova (svobodní, poddaní)</a:t>
            </a:r>
          </a:p>
          <a:p>
            <a:pPr marL="0" indent="0">
              <a:buNone/>
              <a:defRPr/>
            </a:pP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a)  ranná:  od prvních informací do roku 1780</a:t>
            </a:r>
          </a:p>
          <a:p>
            <a:pPr marL="0" indent="0">
              <a:buNone/>
              <a:defRPr/>
            </a:pP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b)  novodobá:   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1780 až 1949   vedení občanské evidence  </a:t>
            </a:r>
          </a:p>
          <a:p>
            <a:pPr marL="0" indent="0">
              <a:buNone/>
              <a:defRPr/>
            </a:pPr>
            <a:endParaRPr lang="pl-PL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sz="2200" b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Publicus</a:t>
            </a:r>
            <a:r>
              <a:rPr lang="cs-CZ" sz="22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b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Cornelius</a:t>
            </a:r>
            <a:r>
              <a:rPr lang="cs-CZ" sz="22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b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Tacitus</a:t>
            </a:r>
            <a:r>
              <a:rPr lang="cs-CZ" sz="22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(† 115 n. l.)  –  římský senátor a historik, rodokmeny patricijských rodů</a:t>
            </a:r>
          </a:p>
          <a:p>
            <a:pPr>
              <a:defRPr/>
            </a:pPr>
            <a:r>
              <a:rPr lang="cs-CZ" sz="22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Bartoloměj </a:t>
            </a:r>
            <a:r>
              <a:rPr lang="cs-CZ" sz="2200" b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Paprocký</a:t>
            </a:r>
            <a:r>
              <a:rPr lang="cs-CZ" sz="22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Hlahol 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(† 1614)  –  1593:  </a:t>
            </a:r>
            <a:r>
              <a:rPr lang="cs-CZ" sz="22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Zrcadlo slavného Markrabství moravského</a:t>
            </a:r>
            <a:r>
              <a:rPr lang="cs-CZ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cs-CZ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–  1602:  </a:t>
            </a:r>
            <a:r>
              <a:rPr lang="cs-CZ" sz="2200" b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Diadochus</a:t>
            </a:r>
            <a:r>
              <a:rPr lang="cs-CZ" sz="22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tj. posloupnost knížat a králů českých,</a:t>
            </a:r>
          </a:p>
          <a:p>
            <a:pPr marL="0" indent="0">
              <a:buNone/>
              <a:defRPr/>
            </a:pPr>
            <a:r>
              <a:rPr lang="cs-CZ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</a:t>
            </a:r>
            <a:r>
              <a:rPr lang="cs-CZ" sz="22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biskupů a arcibiskupů pražských a všech třech</a:t>
            </a:r>
          </a:p>
          <a:p>
            <a:pPr marL="0" indent="0">
              <a:buNone/>
              <a:defRPr/>
            </a:pPr>
            <a:r>
              <a:rPr lang="cs-CZ" sz="22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stavů slavného království českého, tj.  panského                                                   </a:t>
            </a:r>
          </a:p>
          <a:p>
            <a:pPr marL="0" indent="0">
              <a:buNone/>
              <a:defRPr/>
            </a:pPr>
            <a:r>
              <a:rPr lang="cs-CZ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</a:t>
            </a:r>
            <a:r>
              <a:rPr lang="cs-CZ" sz="22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rytířského a městského </a:t>
            </a:r>
            <a:endParaRPr lang="pl-PL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pl-PL" sz="2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690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D9B562-C325-96CE-CECC-A1D543273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85628"/>
            <a:ext cx="11353801" cy="6272372"/>
          </a:xfrm>
        </p:spPr>
        <p:txBody>
          <a:bodyPr/>
          <a:lstStyle/>
          <a:p>
            <a:r>
              <a:rPr lang="cs-CZ" sz="1800" b="1" u="none" strike="noStrike" baseline="0" dirty="0">
                <a:solidFill>
                  <a:srgbClr val="000000"/>
                </a:solidFill>
              </a:rPr>
              <a:t>Václav </a:t>
            </a:r>
            <a:r>
              <a:rPr lang="cs-CZ" sz="1800" b="1" u="none" strike="noStrike" baseline="0" dirty="0" err="1">
                <a:solidFill>
                  <a:srgbClr val="000000"/>
                </a:solidFill>
              </a:rPr>
              <a:t>Březan</a:t>
            </a:r>
            <a:r>
              <a:rPr lang="cs-CZ" sz="1800" b="1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(† 1618)  –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od 1593:  ve službách Petra Voka z Rožmberka, pověřen správou rožmberského archivu</a:t>
            </a:r>
          </a:p>
          <a:p>
            <a:endParaRPr lang="cs-CZ" sz="1800" dirty="0">
              <a:solidFill>
                <a:srgbClr val="000000"/>
              </a:solidFill>
            </a:endParaRPr>
          </a:p>
          <a:p>
            <a:r>
              <a:rPr lang="cs-CZ" sz="2000" b="1" u="none" strike="noStrike" baseline="0" dirty="0">
                <a:solidFill>
                  <a:srgbClr val="000000"/>
                </a:solidFill>
              </a:rPr>
              <a:t>Bohuslav Balbín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(† 1688)  –  1679: 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Směs rozprav o dějinách českých  –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rodopisné dílo   </a:t>
            </a:r>
          </a:p>
          <a:p>
            <a:r>
              <a:rPr lang="cs-CZ" sz="2000" b="1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Johann Christoph </a:t>
            </a:r>
            <a:r>
              <a:rPr lang="cs-CZ" sz="2000" b="1" u="none" strike="noStrike" baseline="0" dirty="0" err="1">
                <a:solidFill>
                  <a:srgbClr val="000000"/>
                </a:solidFill>
                <a:cs typeface="Calibri" panose="020F0502020204030204" pitchFamily="34" charset="0"/>
              </a:rPr>
              <a:t>Gatterer</a:t>
            </a:r>
            <a:r>
              <a:rPr lang="cs-CZ" sz="2000" b="1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(† 1799)  –  1788:  </a:t>
            </a:r>
            <a:r>
              <a:rPr lang="cs-CZ" sz="2000" b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Nástin genealogie  –  první učebnice</a:t>
            </a:r>
            <a:endParaRPr lang="cs-CZ" sz="20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cs-CZ" sz="2000" b="1" u="none" strike="noStrike" baseline="0" dirty="0">
                <a:solidFill>
                  <a:srgbClr val="000000"/>
                </a:solidFill>
              </a:rPr>
              <a:t>František Palacký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(† 1876)  –  po příchodu do Prahy se živil sestavováním rodokmenů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–  1824:  sepsal rodopis Šternberků a stal se jejich rodovým archivářem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–  rodokmeny:  Černínů, Kinských a 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Althanů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–  Dějiny národa českého:  v prvním díle rodokmen Přemyslovců 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u="none" strike="noStrike" baseline="0" dirty="0">
                <a:solidFill>
                  <a:srgbClr val="000000"/>
                </a:solidFill>
              </a:rPr>
              <a:t>Jan </a:t>
            </a:r>
            <a:r>
              <a:rPr lang="cs-CZ" sz="2000" b="1" u="none" strike="noStrike" baseline="0" dirty="0" err="1">
                <a:solidFill>
                  <a:srgbClr val="000000"/>
                </a:solidFill>
              </a:rPr>
              <a:t>Hulakovský</a:t>
            </a:r>
            <a:r>
              <a:rPr lang="cs-CZ" sz="2000" b="1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(† 1877)  –   </a:t>
            </a:r>
            <a:r>
              <a:rPr lang="cs-CZ" sz="2000" b="0" u="none" strike="noStrike" baseline="0" dirty="0" err="1">
                <a:solidFill>
                  <a:srgbClr val="000000"/>
                </a:solidFill>
              </a:rPr>
              <a:t>Přátelstvo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 pokrevné a příbuzné  –   české názvosloví pro příbuzenské vztahy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u="none" strike="noStrike" baseline="0" dirty="0">
                <a:solidFill>
                  <a:srgbClr val="000000"/>
                </a:solidFill>
              </a:rPr>
              <a:t>Stephan </a:t>
            </a:r>
            <a:r>
              <a:rPr lang="cs-CZ" sz="2000" b="1" u="none" strike="noStrike" baseline="0" dirty="0" err="1">
                <a:solidFill>
                  <a:srgbClr val="000000"/>
                </a:solidFill>
              </a:rPr>
              <a:t>Kekule</a:t>
            </a:r>
            <a:r>
              <a:rPr lang="cs-CZ" sz="2000" b="1" u="none" strike="noStrike" baseline="0" dirty="0">
                <a:solidFill>
                  <a:srgbClr val="000000"/>
                </a:solidFill>
              </a:rPr>
              <a:t> ze </a:t>
            </a:r>
            <a:r>
              <a:rPr lang="cs-CZ" sz="2000" b="1" u="none" strike="noStrike" baseline="0" dirty="0" err="1">
                <a:solidFill>
                  <a:srgbClr val="000000"/>
                </a:solidFill>
              </a:rPr>
              <a:t>Stradonitz</a:t>
            </a:r>
            <a:r>
              <a:rPr lang="cs-CZ" sz="2000" b="1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(† 1933)  –  navrhl dodnes používané číslování osob ve vývodu z předků. </a:t>
            </a:r>
            <a:endParaRPr lang="cs-CZ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424F72-834F-4FC1-0C08-A778F9900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430" y="4745272"/>
            <a:ext cx="4859675" cy="20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87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7FE691-BCF7-66B5-5960-B68302E03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82885"/>
            <a:ext cx="11353801" cy="6375115"/>
          </a:xfrm>
        </p:spPr>
        <p:txBody>
          <a:bodyPr/>
          <a:lstStyle/>
          <a:p>
            <a:r>
              <a:rPr lang="cs-CZ" sz="2000" b="1" dirty="0"/>
              <a:t>1929</a:t>
            </a:r>
            <a:r>
              <a:rPr lang="cs-CZ" sz="2000" dirty="0"/>
              <a:t>  –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Rodopisná společnost československá</a:t>
            </a:r>
            <a:r>
              <a:rPr lang="cs-CZ" sz="2000" dirty="0">
                <a:solidFill>
                  <a:srgbClr val="000000"/>
                </a:solidFill>
              </a:rPr>
              <a:t>:  sdružení odborných i laických badatelů</a:t>
            </a:r>
          </a:p>
          <a:p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dirty="0">
                <a:solidFill>
                  <a:srgbClr val="000000"/>
                </a:solidFill>
              </a:rPr>
              <a:t>1969</a:t>
            </a:r>
            <a:r>
              <a:rPr lang="cs-CZ" sz="2000" dirty="0">
                <a:solidFill>
                  <a:srgbClr val="000000"/>
                </a:solidFill>
              </a:rPr>
              <a:t>  –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Česká genealogická a heraldická společnost v Praze (ČGHSP)   </a:t>
            </a:r>
            <a:endParaRPr lang="cs-CZ" sz="2000" dirty="0">
              <a:solidFill>
                <a:srgbClr val="000000"/>
              </a:solidFill>
            </a:endParaRPr>
          </a:p>
          <a:p>
            <a:endParaRPr lang="cs-CZ" sz="2000" dirty="0">
              <a:solidFill>
                <a:srgbClr val="000000"/>
              </a:solidFill>
            </a:endParaRPr>
          </a:p>
          <a:p>
            <a:r>
              <a:rPr lang="cs-CZ" sz="1800" b="1" u="none" strike="noStrike" baseline="0" dirty="0">
                <a:solidFill>
                  <a:srgbClr val="000000"/>
                </a:solidFill>
              </a:rPr>
              <a:t>Antonín Markus</a:t>
            </a:r>
            <a:r>
              <a:rPr lang="cs-CZ" sz="1800" b="1" dirty="0">
                <a:solidFill>
                  <a:srgbClr val="000000"/>
                </a:solidFill>
              </a:rPr>
              <a:t>  </a:t>
            </a:r>
            <a:r>
              <a:rPr lang="cs-CZ" sz="1800" dirty="0">
                <a:solidFill>
                  <a:srgbClr val="000000"/>
                </a:solidFill>
              </a:rPr>
              <a:t>–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1926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:  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Rodinná kronika: populární úvod do studia rodopisného: (genealogie).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–  </a:t>
            </a:r>
            <a:r>
              <a:rPr lang="cs-CZ" sz="1800" b="1" u="none" strike="noStrike" baseline="0" dirty="0">
                <a:solidFill>
                  <a:srgbClr val="000000"/>
                </a:solidFill>
              </a:rPr>
              <a:t>1938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:  Příručka rodového kronikáře: úvod do praktické genealogie.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</a:t>
            </a:r>
            <a:endParaRPr lang="cs-CZ" sz="1800" b="0" u="none" strike="noStrike" baseline="0" dirty="0">
              <a:solidFill>
                <a:srgbClr val="000000"/>
              </a:solidFill>
            </a:endParaRPr>
          </a:p>
          <a:p>
            <a:r>
              <a:rPr lang="cs-CZ" sz="2000" b="1" u="none" strike="noStrike" baseline="0" dirty="0">
                <a:solidFill>
                  <a:srgbClr val="000000"/>
                </a:solidFill>
              </a:rPr>
              <a:t>Viktor Palivec</a:t>
            </a:r>
            <a:r>
              <a:rPr lang="cs-CZ" sz="2000" b="1" dirty="0">
                <a:solidFill>
                  <a:srgbClr val="000000"/>
                </a:solidFill>
              </a:rPr>
              <a:t>  </a:t>
            </a:r>
            <a:r>
              <a:rPr lang="cs-CZ" sz="2000" dirty="0">
                <a:solidFill>
                  <a:srgbClr val="000000"/>
                </a:solidFill>
              </a:rPr>
              <a:t>–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1938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: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Rodina a rodokmen.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</a:t>
            </a:r>
            <a:r>
              <a:rPr lang="cs-CZ" sz="2000" b="1" u="none" strike="noStrike" baseline="0" dirty="0">
                <a:solidFill>
                  <a:srgbClr val="000000"/>
                </a:solidFill>
              </a:rPr>
              <a:t>–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  </a:t>
            </a:r>
            <a:r>
              <a:rPr lang="cs-CZ" sz="2000" b="1" u="none" strike="noStrike" baseline="0" dirty="0">
                <a:solidFill>
                  <a:srgbClr val="000000"/>
                </a:solidFill>
              </a:rPr>
              <a:t>1970:  </a:t>
            </a:r>
            <a:r>
              <a:rPr lang="it-IT" sz="2000" b="0" u="none" strike="noStrike" baseline="0" dirty="0">
                <a:solidFill>
                  <a:srgbClr val="000000"/>
                </a:solidFill>
              </a:rPr>
              <a:t>Minimum pro rodopisce a heraldiky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.</a:t>
            </a:r>
            <a:r>
              <a:rPr lang="it-IT" sz="2000" b="0" u="none" strike="noStrike" baseline="0" dirty="0">
                <a:solidFill>
                  <a:srgbClr val="000000"/>
                </a:solidFill>
              </a:rPr>
              <a:t> </a:t>
            </a:r>
            <a:endParaRPr lang="cs-CZ" sz="2000" b="0" u="none" strike="noStrike" baseline="0" dirty="0">
              <a:solidFill>
                <a:srgbClr val="000000"/>
              </a:solidFill>
            </a:endParaRPr>
          </a:p>
          <a:p>
            <a:endParaRPr lang="cs-CZ" sz="2000" dirty="0">
              <a:solidFill>
                <a:srgbClr val="000000"/>
              </a:solidFill>
            </a:endParaRPr>
          </a:p>
          <a:p>
            <a:r>
              <a:rPr lang="pl-PL" sz="2000" b="1" u="none" strike="noStrike" baseline="0" dirty="0">
                <a:solidFill>
                  <a:srgbClr val="000000"/>
                </a:solidFill>
              </a:rPr>
              <a:t>Ignác Horníček  </a:t>
            </a:r>
            <a:r>
              <a:rPr lang="pl-PL" sz="2000" b="0" i="1" u="none" strike="noStrike" baseline="0" dirty="0">
                <a:solidFill>
                  <a:srgbClr val="000000"/>
                </a:solidFill>
              </a:rPr>
              <a:t>–  </a:t>
            </a:r>
            <a:r>
              <a:rPr lang="pl-PL" sz="2000" b="1" i="0" u="none" strike="noStrike" baseline="0" dirty="0">
                <a:solidFill>
                  <a:srgbClr val="000000"/>
                </a:solidFill>
              </a:rPr>
              <a:t>1939</a:t>
            </a:r>
            <a:r>
              <a:rPr lang="pl-PL" sz="2000" b="0" i="0" u="none" strike="noStrike" baseline="0" dirty="0">
                <a:solidFill>
                  <a:srgbClr val="000000"/>
                </a:solidFill>
              </a:rPr>
              <a:t>: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Kniha o rodopisu.</a:t>
            </a:r>
          </a:p>
          <a:p>
            <a:pPr marL="0" indent="0">
              <a:buNone/>
            </a:pPr>
            <a:endParaRPr lang="cs-CZ" sz="1800" b="0" u="none" strike="noStrike" baseline="0" dirty="0">
              <a:solidFill>
                <a:srgbClr val="000000"/>
              </a:solidFill>
            </a:endParaRPr>
          </a:p>
          <a:p>
            <a:r>
              <a:rPr lang="cs-CZ" sz="2000" b="1" u="none" strike="noStrike" baseline="0" dirty="0">
                <a:solidFill>
                  <a:srgbClr val="000000"/>
                </a:solidFill>
              </a:rPr>
              <a:t>Jan Dokulil</a:t>
            </a:r>
            <a:r>
              <a:rPr lang="cs-CZ" sz="2000" dirty="0">
                <a:solidFill>
                  <a:srgbClr val="000000"/>
                </a:solidFill>
              </a:rPr>
              <a:t>  –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1940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: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Učme se znát dějiny svého rodu.</a:t>
            </a:r>
            <a:endParaRPr lang="cs-CZ" sz="2000" dirty="0">
              <a:solidFill>
                <a:srgbClr val="000000"/>
              </a:solidFill>
            </a:endParaRPr>
          </a:p>
          <a:p>
            <a:endParaRPr lang="cs-CZ" sz="2000" b="0" u="none" strike="noStrike" baseline="0" dirty="0">
              <a:solidFill>
                <a:srgbClr val="000000"/>
              </a:solidFill>
            </a:endParaRPr>
          </a:p>
          <a:p>
            <a:r>
              <a:rPr lang="pl-PL" sz="2000" b="1" i="0" u="none" strike="noStrike" baseline="0" dirty="0">
                <a:solidFill>
                  <a:srgbClr val="000000"/>
                </a:solidFill>
              </a:rPr>
              <a:t>Augustin Bek  </a:t>
            </a:r>
            <a:r>
              <a:rPr lang="pl-PL" sz="2000" b="0" i="0" u="none" strike="noStrike" baseline="0" dirty="0">
                <a:solidFill>
                  <a:srgbClr val="000000"/>
                </a:solidFill>
              </a:rPr>
              <a:t>–  </a:t>
            </a:r>
            <a:r>
              <a:rPr lang="pl-PL" sz="2000" b="1" i="0" u="none" strike="noStrike" baseline="0" dirty="0">
                <a:solidFill>
                  <a:srgbClr val="000000"/>
                </a:solidFill>
              </a:rPr>
              <a:t>1941</a:t>
            </a:r>
            <a:r>
              <a:rPr lang="pl-PL" sz="2000" b="0" i="0" u="none" strike="noStrike" baseline="0" dirty="0">
                <a:solidFill>
                  <a:srgbClr val="000000"/>
                </a:solidFill>
              </a:rPr>
              <a:t>: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Rodopis v Praxi.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62257B-EFE1-E641-63E2-7076FCE11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260" y="944775"/>
            <a:ext cx="794275" cy="8257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6838B5-9D75-C45B-2AE1-5A7342186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260" y="2904269"/>
            <a:ext cx="2602700" cy="376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66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AF076C-0304-599E-18F0-9A48EE19F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93160"/>
            <a:ext cx="10966807" cy="6364839"/>
          </a:xfrm>
        </p:spPr>
        <p:txBody>
          <a:bodyPr>
            <a:normAutofit/>
          </a:bodyPr>
          <a:lstStyle/>
          <a:p>
            <a:r>
              <a:rPr lang="cs-CZ" sz="2000" b="1" i="0" u="none" strike="noStrike" baseline="0" dirty="0">
                <a:solidFill>
                  <a:srgbClr val="000000"/>
                </a:solidFill>
              </a:rPr>
              <a:t>1983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 – 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Moravský a slezský genealogický slovník: heraldické a genealogické vývody.</a:t>
            </a:r>
          </a:p>
          <a:p>
            <a:endParaRPr lang="cs-CZ" sz="2000" b="0" u="none" strike="noStrike" baseline="0" dirty="0">
              <a:solidFill>
                <a:srgbClr val="000000"/>
              </a:solidFill>
            </a:endParaRPr>
          </a:p>
          <a:p>
            <a:r>
              <a:rPr lang="cs-CZ" sz="2000" b="1" dirty="0">
                <a:solidFill>
                  <a:srgbClr val="000000"/>
                </a:solidFill>
              </a:rPr>
              <a:t>Jarmila Krejčíková </a:t>
            </a:r>
            <a:r>
              <a:rPr lang="cs-CZ" sz="2000" dirty="0">
                <a:solidFill>
                  <a:srgbClr val="000000"/>
                </a:solidFill>
              </a:rPr>
              <a:t> –  </a:t>
            </a:r>
            <a:r>
              <a:rPr lang="cs-CZ" sz="2000" b="1" dirty="0">
                <a:solidFill>
                  <a:srgbClr val="000000"/>
                </a:solidFill>
              </a:rPr>
              <a:t>1987</a:t>
            </a:r>
            <a:r>
              <a:rPr lang="cs-CZ" sz="2000" dirty="0">
                <a:solidFill>
                  <a:srgbClr val="000000"/>
                </a:solidFill>
              </a:rPr>
              <a:t>: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Základy heraldiky, genealogie a sfragistiky.</a:t>
            </a:r>
          </a:p>
          <a:p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i="0" u="none" strike="noStrike" baseline="0" dirty="0" err="1">
                <a:solidFill>
                  <a:srgbClr val="000000"/>
                </a:solidFill>
              </a:rPr>
              <a:t>Kristoslav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1" i="0" u="none" strike="noStrike" baseline="0" dirty="0" err="1">
                <a:solidFill>
                  <a:srgbClr val="000000"/>
                </a:solidFill>
              </a:rPr>
              <a:t>Řičař</a:t>
            </a:r>
            <a:r>
              <a:rPr lang="cs-CZ" sz="2000" b="1" dirty="0">
                <a:solidFill>
                  <a:srgbClr val="000000"/>
                </a:solidFill>
              </a:rPr>
              <a:t>  </a:t>
            </a:r>
            <a:r>
              <a:rPr lang="cs-CZ" sz="2000" dirty="0">
                <a:solidFill>
                  <a:srgbClr val="000000"/>
                </a:solidFill>
              </a:rPr>
              <a:t>–   </a:t>
            </a:r>
            <a:r>
              <a:rPr lang="cs-CZ" sz="2000" b="1" dirty="0">
                <a:solidFill>
                  <a:srgbClr val="000000"/>
                </a:solidFill>
              </a:rPr>
              <a:t>1995</a:t>
            </a:r>
            <a:r>
              <a:rPr lang="cs-CZ" sz="2000" dirty="0">
                <a:solidFill>
                  <a:srgbClr val="000000"/>
                </a:solidFill>
              </a:rPr>
              <a:t>: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Úvod do genealogie: kdo jsou moji předkové a odkud přišli?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–   </a:t>
            </a:r>
            <a:r>
              <a:rPr lang="cs-CZ" sz="2000" b="1" u="none" strike="noStrike" baseline="0" dirty="0">
                <a:solidFill>
                  <a:srgbClr val="000000"/>
                </a:solidFill>
              </a:rPr>
              <a:t>2013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: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Rodokmen: objevte tajemství vašeho rodu.</a:t>
            </a: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i="0" u="none" strike="noStrike" baseline="0" dirty="0">
                <a:solidFill>
                  <a:srgbClr val="000000"/>
                </a:solidFill>
              </a:rPr>
              <a:t>Vladimír Svoboda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1998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: 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Minimum o rodokmenu.</a:t>
            </a:r>
          </a:p>
          <a:p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i="0" u="none" strike="noStrike" baseline="0" dirty="0">
                <a:solidFill>
                  <a:srgbClr val="000000"/>
                </a:solidFill>
              </a:rPr>
              <a:t>Boleslav </a:t>
            </a:r>
            <a:r>
              <a:rPr lang="cs-CZ" sz="2000" b="1" i="0" u="none" strike="noStrike" baseline="0" dirty="0" err="1">
                <a:solidFill>
                  <a:srgbClr val="000000"/>
                </a:solidFill>
              </a:rPr>
              <a:t>Lutonský</a:t>
            </a:r>
            <a:r>
              <a:rPr lang="cs-CZ" sz="2000" b="1" dirty="0">
                <a:solidFill>
                  <a:srgbClr val="000000"/>
                </a:solidFill>
              </a:rPr>
              <a:t>   </a:t>
            </a:r>
            <a:r>
              <a:rPr lang="cs-CZ" sz="2000" dirty="0">
                <a:solidFill>
                  <a:srgbClr val="000000"/>
                </a:solidFill>
              </a:rPr>
              <a:t>–   </a:t>
            </a:r>
            <a:r>
              <a:rPr lang="cs-CZ" sz="2000" b="1" dirty="0">
                <a:solidFill>
                  <a:srgbClr val="000000"/>
                </a:solidFill>
              </a:rPr>
              <a:t>1999</a:t>
            </a:r>
            <a:r>
              <a:rPr lang="cs-CZ" sz="2000" dirty="0">
                <a:solidFill>
                  <a:srgbClr val="000000"/>
                </a:solidFill>
              </a:rPr>
              <a:t>: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Základy genealogie: soubor přednášek pro laické genealogy.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–   </a:t>
            </a:r>
            <a:r>
              <a:rPr lang="cs-CZ" sz="2000" b="1" u="none" strike="noStrike" baseline="0" dirty="0">
                <a:solidFill>
                  <a:srgbClr val="000000"/>
                </a:solidFill>
              </a:rPr>
              <a:t>2003</a:t>
            </a:r>
            <a:r>
              <a:rPr lang="cs-CZ" sz="2000" b="0" u="none" strike="noStrike" baseline="0" dirty="0">
                <a:solidFill>
                  <a:srgbClr val="000000"/>
                </a:solidFill>
              </a:rPr>
              <a:t>: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Lexikon genealoga.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000000"/>
                </a:solidFill>
              </a:rPr>
              <a:t>Marie Marečková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2004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:  Příručka praktické genealogie: jak sestavit rodokmen.</a:t>
            </a:r>
            <a:endParaRPr lang="cs-CZ" sz="2000" dirty="0">
              <a:solidFill>
                <a:srgbClr val="000000"/>
              </a:solidFill>
            </a:endParaRPr>
          </a:p>
          <a:p>
            <a:pPr algn="l"/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000000"/>
                </a:solidFill>
              </a:rPr>
              <a:t>Lenka </a:t>
            </a:r>
            <a:r>
              <a:rPr lang="cs-CZ" sz="2000" b="1" i="0" u="none" strike="noStrike" baseline="0" dirty="0" err="1">
                <a:solidFill>
                  <a:srgbClr val="000000"/>
                </a:solidFill>
              </a:rPr>
              <a:t>Peremská</a:t>
            </a:r>
            <a:r>
              <a:rPr lang="cs-CZ" sz="2000" b="1" dirty="0">
                <a:solidFill>
                  <a:srgbClr val="000000"/>
                </a:solidFill>
              </a:rPr>
              <a:t>   </a:t>
            </a:r>
            <a:r>
              <a:rPr lang="cs-CZ" sz="2000" dirty="0">
                <a:solidFill>
                  <a:srgbClr val="000000"/>
                </a:solidFill>
              </a:rPr>
              <a:t>–   </a:t>
            </a:r>
            <a:r>
              <a:rPr lang="cs-CZ" sz="2000" b="1" dirty="0">
                <a:solidFill>
                  <a:srgbClr val="000000"/>
                </a:solidFill>
              </a:rPr>
              <a:t>2016</a:t>
            </a:r>
            <a:r>
              <a:rPr lang="cs-CZ" sz="2000" dirty="0">
                <a:solidFill>
                  <a:srgbClr val="000000"/>
                </a:solidFill>
              </a:rPr>
              <a:t>: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Rodokmen krok za krokem.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2017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:  </a:t>
            </a:r>
            <a:r>
              <a:rPr lang="pl-PL" sz="2000" b="0" i="0" u="none" strike="noStrike" baseline="0" dirty="0">
                <a:solidFill>
                  <a:srgbClr val="000000"/>
                </a:solidFill>
              </a:rPr>
              <a:t>Rodinná kronika: krok za krokem.</a:t>
            </a:r>
          </a:p>
          <a:p>
            <a:pPr marL="0" indent="0" algn="l">
              <a:buNone/>
            </a:pPr>
            <a:endParaRPr lang="cs-CZ" sz="2000" b="0" i="0" u="none" strike="noStrike" baseline="0" dirty="0">
              <a:solidFill>
                <a:srgbClr val="000000"/>
              </a:solidFill>
            </a:endParaRPr>
          </a:p>
          <a:p>
            <a:endParaRPr lang="cs-CZ" sz="2000" b="0" i="0" u="none" strike="noStrike" baseline="0" dirty="0">
              <a:solidFill>
                <a:srgbClr val="000000"/>
              </a:solidFill>
            </a:endParaRPr>
          </a:p>
          <a:p>
            <a:pPr algn="l"/>
            <a:endParaRPr lang="cs-CZ" sz="2000" b="0" i="0" u="none" strike="noStrike" baseline="0" dirty="0">
              <a:solidFill>
                <a:srgbClr val="000000"/>
              </a:solidFill>
            </a:endParaRPr>
          </a:p>
          <a:p>
            <a:endParaRPr lang="cs-CZ" sz="2000" b="0" i="0" u="none" strike="noStrike" baseline="0" dirty="0">
              <a:solidFill>
                <a:srgbClr val="000000"/>
              </a:solidFill>
            </a:endParaRPr>
          </a:p>
          <a:p>
            <a:endParaRPr lang="cs-CZ" sz="2000" b="0" u="none" strike="noStrike" baseline="0" dirty="0">
              <a:solidFill>
                <a:srgbClr val="00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5452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43EC8A-D072-AA3A-FF2F-91C397E3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34" y="164388"/>
            <a:ext cx="11688566" cy="669361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Prameny: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–   </a:t>
            </a:r>
            <a:r>
              <a:rPr lang="cs-CZ" sz="2000" b="1" dirty="0"/>
              <a:t>Berní rejstříky,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knihy sirotčí, knihy kšaftů </a:t>
            </a:r>
          </a:p>
          <a:p>
            <a:pPr marL="0" indent="0">
              <a:buNone/>
            </a:pPr>
            <a:endParaRPr lang="cs-CZ" sz="2000" b="1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Matriční knihy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:  zakládány od 16. století kvůli evidenci osob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1.  Knihy křestní (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Libri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baptisatorum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) – matrika narozených) </a:t>
            </a:r>
          </a:p>
          <a:p>
            <a:pPr marL="0" indent="0">
              <a:buNone/>
            </a:pPr>
            <a:r>
              <a:rPr lang="cs-CZ" sz="2000" b="0" i="0" u="none" strike="noStrike" baseline="0" dirty="0">
                <a:solidFill>
                  <a:srgbClr val="000000"/>
                </a:solidFill>
              </a:rPr>
              <a:t>                                        2.  Knihy manželství (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Libri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matrimonium) – matrika oddaných) </a:t>
            </a:r>
          </a:p>
          <a:p>
            <a:pPr marL="0" indent="0">
              <a:buNone/>
            </a:pPr>
            <a:r>
              <a:rPr lang="cs-CZ" sz="2000" b="0" i="0" u="none" strike="noStrike" baseline="0" dirty="0">
                <a:solidFill>
                  <a:srgbClr val="000000"/>
                </a:solidFill>
              </a:rPr>
              <a:t>                                        3.  Knihy zesnulých (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Libri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defunctorum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) – matrika zemřelých) </a:t>
            </a:r>
          </a:p>
          <a:p>
            <a:pPr marL="0" indent="0">
              <a:buNone/>
            </a:pPr>
            <a:endParaRPr lang="cs-CZ" sz="20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 „živé“ a „neživé“:   živé:  zápisy mladší než 100 let pro narození a 75 let pro oddání a úmrtí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1654 – 1679:   Sčítání lidu:  </a:t>
            </a:r>
            <a:r>
              <a:rPr lang="cs-CZ" sz="2000" i="0" u="none" strike="noStrike" baseline="0" dirty="0">
                <a:solidFill>
                  <a:srgbClr val="000000"/>
                </a:solidFill>
              </a:rPr>
              <a:t>knihy s počty obyvatel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1753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–  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Marie Terezie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:   zavedla pravidelné sčítání lidu</a:t>
            </a:r>
          </a:p>
          <a:p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i="0" u="none" strike="noStrike" baseline="0" dirty="0">
                <a:solidFill>
                  <a:srgbClr val="000000"/>
                </a:solidFill>
              </a:rPr>
              <a:t>Pozemkové knihy a urbáře  –  </a:t>
            </a:r>
            <a:r>
              <a:rPr lang="cs-CZ" sz="2000" i="0" u="none" strike="noStrike" baseline="0" dirty="0">
                <a:solidFill>
                  <a:srgbClr val="000000"/>
                </a:solidFill>
              </a:rPr>
              <a:t>změny majitelů domů, kupní smlouvy, soupisy majetků gruntů aj.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967905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61C461CA-E672-5DBB-FF87-912EBABA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FF0000"/>
                </a:solidFill>
              </a:rPr>
              <a:t>                         Numismatika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904126"/>
            <a:ext cx="11668018" cy="582544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000" dirty="0"/>
              <a:t>Disciplína zabývající se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dějinami směnných prostředků (platidel, peněz) v širším historickém vývoji.</a:t>
            </a:r>
          </a:p>
          <a:p>
            <a:pPr marL="0" indent="0">
              <a:buNone/>
              <a:defRPr/>
            </a:pPr>
            <a:r>
              <a:rPr lang="cs-CZ" sz="2000" dirty="0">
                <a:ea typeface="Times New Roman" panose="02020603050405020304" pitchFamily="18" charset="0"/>
              </a:rPr>
              <a:t>      I.    </a:t>
            </a:r>
            <a:r>
              <a:rPr lang="cs-CZ" sz="2000" dirty="0" err="1">
                <a:ea typeface="Times New Roman" panose="02020603050405020304" pitchFamily="18" charset="0"/>
              </a:rPr>
              <a:t>Předmincovní</a:t>
            </a:r>
            <a:r>
              <a:rPr lang="cs-CZ" sz="2000" dirty="0">
                <a:ea typeface="Times New Roman" panose="02020603050405020304" pitchFamily="18" charset="0"/>
              </a:rPr>
              <a:t> období</a:t>
            </a:r>
          </a:p>
          <a:p>
            <a:pPr marL="0" indent="0">
              <a:buNone/>
              <a:defRPr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II.    Mincovní období</a:t>
            </a:r>
          </a:p>
          <a:p>
            <a:pPr marL="0" indent="0">
              <a:buNone/>
              <a:defRPr/>
            </a:pPr>
            <a:r>
              <a:rPr lang="cs-CZ" sz="2000" dirty="0">
                <a:ea typeface="Times New Roman" panose="02020603050405020304" pitchFamily="18" charset="0"/>
              </a:rPr>
              <a:t>     III.   </a:t>
            </a:r>
            <a:r>
              <a:rPr lang="cs-CZ" sz="2000" dirty="0" err="1">
                <a:ea typeface="Times New Roman" panose="02020603050405020304" pitchFamily="18" charset="0"/>
              </a:rPr>
              <a:t>Pomincovní</a:t>
            </a:r>
            <a:r>
              <a:rPr lang="cs-CZ" sz="2000" dirty="0">
                <a:ea typeface="Times New Roman" panose="02020603050405020304" pitchFamily="18" charset="0"/>
              </a:rPr>
              <a:t> období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</a:t>
            </a: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 err="1">
                <a:effectLst/>
                <a:ea typeface="Times New Roman" panose="02020603050405020304" pitchFamily="18" charset="0"/>
              </a:rPr>
              <a:t>Předmincovní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 platidla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předměty, které se používaly jako směnný prostředek:  jantar, kůže, vosk, vážený kov 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altLang="cs-CZ" sz="2000" b="1" dirty="0"/>
              <a:t>Misky slezského typu  </a:t>
            </a:r>
            <a:r>
              <a:rPr lang="cs-CZ" altLang="cs-CZ" sz="2000" dirty="0"/>
              <a:t>–  v depotech od  </a:t>
            </a:r>
            <a:r>
              <a:rPr lang="cs-CZ" sz="2000" dirty="0"/>
              <a:t>7/8. stol. do 9/10. stol. společně s jinými předměty</a:t>
            </a:r>
          </a:p>
          <a:p>
            <a:pPr marL="0" indent="0">
              <a:buNone/>
              <a:defRPr/>
            </a:pPr>
            <a:endParaRPr lang="cs-CZ" sz="2000" dirty="0"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cs-CZ" sz="2000" b="1" dirty="0" err="1"/>
              <a:t>Sekerovité</a:t>
            </a:r>
            <a:r>
              <a:rPr lang="cs-CZ" sz="2000" b="1" dirty="0"/>
              <a:t> hřivny   </a:t>
            </a:r>
            <a:r>
              <a:rPr lang="cs-CZ" sz="2000" dirty="0"/>
              <a:t>–    </a:t>
            </a:r>
            <a:r>
              <a:rPr lang="cs-CZ" sz="2000" b="1" dirty="0"/>
              <a:t>Čechy   </a:t>
            </a:r>
            <a:r>
              <a:rPr lang="cs-CZ" sz="2000" dirty="0"/>
              <a:t>–   zcela chybí  (jediná ze sídliště v Miskovicích – Hořanech u Kutné Hory)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                                  Morava   </a:t>
            </a:r>
            <a:r>
              <a:rPr lang="cs-CZ" sz="2000" dirty="0"/>
              <a:t>–  přes 700 ks. (v 90. letech); dříve spojovány s útoky Maďarů, dnes ekonomika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  –  depoty z hřiven: Mikulčice IV, Staré Zámky II, </a:t>
            </a:r>
            <a:r>
              <a:rPr lang="pt-BR" sz="2000" dirty="0"/>
              <a:t>Staré město II a III</a:t>
            </a:r>
            <a:r>
              <a:rPr lang="cs-CZ" sz="2000" dirty="0"/>
              <a:t> </a:t>
            </a:r>
            <a:r>
              <a:rPr lang="cs-CZ" sz="2000" dirty="0" err="1"/>
              <a:t>Pohansko</a:t>
            </a:r>
            <a:r>
              <a:rPr lang="cs-CZ" sz="2000" dirty="0"/>
              <a:t> (75)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  –  nálezy </a:t>
            </a:r>
            <a:r>
              <a:rPr lang="pl-PL" sz="2000" dirty="0"/>
              <a:t>i ze sídlištních objektů a vrstev (Mikulčice-Valy (314 ks.)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b="1" dirty="0"/>
              <a:t>                                              Slovensko   </a:t>
            </a:r>
            <a:r>
              <a:rPr lang="cs-CZ" sz="2000" dirty="0"/>
              <a:t>–   D. </a:t>
            </a:r>
            <a:r>
              <a:rPr lang="cs-CZ" sz="2000" dirty="0" err="1"/>
              <a:t>Bialeková</a:t>
            </a:r>
            <a:r>
              <a:rPr lang="cs-CZ" sz="2000" dirty="0"/>
              <a:t>:  výskyt </a:t>
            </a:r>
            <a:r>
              <a:rPr lang="pl-PL" sz="2000" dirty="0"/>
              <a:t>od konce 8. do začátku 10. stol. (3 typy)</a:t>
            </a:r>
          </a:p>
          <a:p>
            <a:pPr marL="0" indent="0">
              <a:buNone/>
              <a:defRPr/>
            </a:pPr>
            <a:r>
              <a:rPr lang="pl-PL" sz="2000" b="1" dirty="0"/>
              <a:t>                                              Polsko, Maďarsko, Bulharsko, Slovinsko </a:t>
            </a:r>
            <a:r>
              <a:rPr lang="pl-PL" sz="2000" dirty="0"/>
              <a:t>(v říčním korytu řeky Lublanice)</a:t>
            </a:r>
          </a:p>
          <a:p>
            <a:pPr marL="0" indent="0">
              <a:buNone/>
              <a:defRPr/>
            </a:pPr>
            <a:r>
              <a:rPr lang="pl-PL" sz="2000" b="1" dirty="0"/>
              <a:t>                                              Skandinávie  </a:t>
            </a:r>
            <a:r>
              <a:rPr lang="pl-PL" sz="2000" dirty="0"/>
              <a:t>–  Norsko, Dánsko</a:t>
            </a:r>
            <a:endParaRPr lang="cs-CZ" sz="2000" dirty="0"/>
          </a:p>
          <a:p>
            <a:pPr>
              <a:defRPr/>
            </a:pP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2" name="Picture 7" descr="8">
            <a:extLst>
              <a:ext uri="{FF2B5EF4-FFF2-40B4-BE49-F238E27FC236}">
                <a16:creationId xmlns:a16="http://schemas.microsoft.com/office/drawing/2014/main" id="{31ECB84E-4EF5-E335-CEC7-679402F5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48" y="4489807"/>
            <a:ext cx="1846945" cy="202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2">
            <a:extLst>
              <a:ext uri="{FF2B5EF4-FFF2-40B4-BE49-F238E27FC236}">
                <a16:creationId xmlns:a16="http://schemas.microsoft.com/office/drawing/2014/main" id="{403C7D07-FB36-1198-3F76-A640A5364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42754" r="12083"/>
          <a:stretch/>
        </p:blipFill>
        <p:spPr bwMode="auto">
          <a:xfrm>
            <a:off x="9863191" y="3099584"/>
            <a:ext cx="1077912" cy="102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184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9EFC2284-B6D5-97B6-F09D-5AA19A4474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0393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Mincovnictví</a:t>
            </a:r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id="{A99EBBCF-359B-3623-B399-9BA3AD4E58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5079" y="976045"/>
            <a:ext cx="11496781" cy="580575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Obchod s kovy plnil dvojí funkci</a:t>
            </a:r>
            <a:r>
              <a:rPr lang="cs-CZ" altLang="cs-CZ" sz="1800" dirty="0"/>
              <a:t>:   a)  napomáhal intenzifikaci tržní směny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b)  přispíval k integraci středoevropských horních produkčních center do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finančních struktur zemí jižní a západní Evropy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2. pol. 13. stol</a:t>
            </a:r>
            <a:r>
              <a:rPr lang="cs-CZ" altLang="cs-CZ" sz="1800" dirty="0"/>
              <a:t>. –  90 % vytěženého stříbra bylo vyvezeno za hranice v zlomkové (</a:t>
            </a:r>
            <a:r>
              <a:rPr lang="cs-CZ" altLang="cs-CZ" sz="1800" dirty="0" err="1"/>
              <a:t>nezmincované</a:t>
            </a:r>
            <a:r>
              <a:rPr lang="cs-CZ" altLang="cs-CZ" sz="1800" dirty="0"/>
              <a:t>) podobě</a:t>
            </a:r>
          </a:p>
          <a:p>
            <a:pPr marL="0" indent="0" eaLnBrk="1" hangingPunct="1">
              <a:buNone/>
              <a:defRPr/>
            </a:pPr>
            <a:r>
              <a:rPr lang="cs-CZ" altLang="cs-CZ" sz="1800" b="1" dirty="0"/>
              <a:t>                               </a:t>
            </a:r>
            <a:r>
              <a:rPr lang="cs-CZ" altLang="cs-CZ" sz="1800" dirty="0"/>
              <a:t> –  stoupá poptávka po drahých a barevných kovech ze střední Evropy v severní Itálii a Flandrech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/>
              <a:t>                                –  vývoz „německého“ stříbra do Itálie obchodní cestou i jako politické a církevní platby.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1200 až 1500  </a:t>
            </a:r>
            <a:r>
              <a:rPr lang="cs-CZ" altLang="cs-CZ" sz="1800" dirty="0"/>
              <a:t>–  Benátky: největší evropský trh s drahými a barevnými kovy: expanze Přemysla II. do alpských zemí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/>
              <a:t>                                 a severní Itálie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800" b="1" dirty="0"/>
              <a:t>1234 – 1240</a:t>
            </a:r>
            <a:r>
              <a:rPr lang="cs-CZ" altLang="cs-CZ" sz="1800" dirty="0"/>
              <a:t>: těžba stříbra na Českomoravské vrchovině (Jihlava, Humpolec aj.).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800" b="1" dirty="0"/>
              <a:t>1234 – 1271</a:t>
            </a:r>
            <a:r>
              <a:rPr lang="cs-CZ" altLang="cs-CZ" sz="1800" dirty="0"/>
              <a:t>: prospekce v Jeseníkách (Uničov, Opava a Bruntál)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800" b="1" dirty="0"/>
              <a:t>50. léta 13. stol</a:t>
            </a:r>
            <a:r>
              <a:rPr lang="cs-CZ" altLang="cs-CZ" sz="1800" dirty="0"/>
              <a:t>.: Kutná Hora (útlum za husitských válek)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61C461CA-E672-5DBB-FF87-912EBABA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FF0000"/>
                </a:solidFill>
              </a:rPr>
              <a:t>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Předmincovní</a:t>
            </a:r>
            <a:r>
              <a:rPr lang="cs-CZ" altLang="cs-CZ" sz="3200" b="1" dirty="0">
                <a:solidFill>
                  <a:srgbClr val="FF0000"/>
                </a:solidFill>
              </a:rPr>
              <a:t> platidla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90" y="1047963"/>
            <a:ext cx="11568700" cy="594873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Předměty, které se používaly v obchodě jako směnný prostředek:  měřítko ceny.</a:t>
            </a:r>
          </a:p>
          <a:p>
            <a:pPr>
              <a:defRPr/>
            </a:pPr>
            <a:endParaRPr lang="cs-CZ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cs-CZ" sz="1800" b="1" dirty="0"/>
              <a:t>Obchod   </a:t>
            </a:r>
            <a:r>
              <a:rPr lang="cs-CZ" sz="1800" dirty="0"/>
              <a:t>–   usnadnil přenášení nových poznatků a zvyklostí, rozvoj řemesel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 </a:t>
            </a:r>
            <a:r>
              <a:rPr lang="cs-CZ" sz="1800" b="1" dirty="0">
                <a:solidFill>
                  <a:srgbClr val="FF0000"/>
                </a:solidFill>
              </a:rPr>
              <a:t>S – J:</a:t>
            </a:r>
            <a:r>
              <a:rPr lang="cs-CZ" sz="1800" dirty="0"/>
              <a:t>    trasa Jantarové stezky:   pobřeží Baltu –  Středomoří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10. až 12. stol.  obchod s jantarem  (arabští a byzantští kupci)</a:t>
            </a:r>
          </a:p>
          <a:p>
            <a:pPr marL="0" indent="0">
              <a:buFontTx/>
              <a:buNone/>
              <a:defRPr/>
            </a:pPr>
            <a:endParaRPr lang="cs-CZ" sz="1800" dirty="0"/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–   </a:t>
            </a:r>
            <a:r>
              <a:rPr lang="cs-CZ" sz="1800" b="1" dirty="0">
                <a:solidFill>
                  <a:srgbClr val="FF0000"/>
                </a:solidFill>
              </a:rPr>
              <a:t>V – Z:   </a:t>
            </a:r>
            <a:r>
              <a:rPr lang="cs-CZ" sz="1800" dirty="0"/>
              <a:t>transevropská magistrála:  </a:t>
            </a:r>
            <a:r>
              <a:rPr lang="cs-CZ" sz="1800" dirty="0" err="1"/>
              <a:t>Cordóvský</a:t>
            </a:r>
            <a:r>
              <a:rPr lang="cs-CZ" sz="1800" dirty="0"/>
              <a:t> </a:t>
            </a:r>
            <a:r>
              <a:rPr lang="cs-CZ" sz="1800" dirty="0" err="1"/>
              <a:t>chalifát</a:t>
            </a:r>
            <a:r>
              <a:rPr lang="cs-CZ" sz="1800" dirty="0"/>
              <a:t> – Čína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napojovala se na hedvábnou stezku:  obchod s hedvábím, kožešiny, vosk, med</a:t>
            </a:r>
          </a:p>
          <a:p>
            <a:pPr marL="0" indent="0">
              <a:buFontTx/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Zemská stezka z Čech:</a:t>
            </a:r>
            <a:r>
              <a:rPr lang="cs-CZ" sz="1800" dirty="0"/>
              <a:t>  1. pol. 13. stol.: funkční komunikační síť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Olomouc – Litovel – Loštice – Mohelnice – Svitavy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Olomouc – Hranice – Příbor – Těšín – Krakov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                 – Uherský Brod – Trenčín (města v Pováží)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Litomyšl – Vysoké Mýto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odbočka z Litovle:  na Uničov – Rýmařov – Bruntál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odbočka z Mohelnice:  na Úsov (1260) – Rýmařov – </a:t>
            </a:r>
            <a:r>
              <a:rPr lang="cs-CZ" altLang="cs-CZ" sz="1800" dirty="0"/>
              <a:t>dále na Nisu a Vratislav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</a:t>
            </a:r>
          </a:p>
          <a:p>
            <a:pPr>
              <a:defRPr/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2000" dirty="0"/>
          </a:p>
        </p:txBody>
      </p:sp>
      <p:pic>
        <p:nvPicPr>
          <p:cNvPr id="4" name="Picture 4" descr="cesty">
            <a:extLst>
              <a:ext uri="{FF2B5EF4-FFF2-40B4-BE49-F238E27FC236}">
                <a16:creationId xmlns:a16="http://schemas.microsoft.com/office/drawing/2014/main" id="{85BDEE9E-296A-0F5F-1620-09C27FAE0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40" y="67207"/>
            <a:ext cx="4058292" cy="252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815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88FCE3BC-71E0-0D2F-B7C6-23363F2D6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92" y="180043"/>
            <a:ext cx="7746715" cy="654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01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>
            <a:extLst>
              <a:ext uri="{FF2B5EF4-FFF2-40B4-BE49-F238E27FC236}">
                <a16:creationId xmlns:a16="http://schemas.microsoft.com/office/drawing/2014/main" id="{40A14A9E-846A-5468-4FEE-449DAAB26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593" y="476250"/>
            <a:ext cx="10983074" cy="636481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FF0000"/>
                </a:solidFill>
              </a:rPr>
              <a:t>                                   </a:t>
            </a:r>
            <a:r>
              <a:rPr lang="cs-CZ" altLang="cs-CZ" b="1" dirty="0">
                <a:solidFill>
                  <a:srgbClr val="FF0000"/>
                </a:solidFill>
              </a:rPr>
              <a:t>Směnné mechanismy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FF0000"/>
                </a:solidFill>
              </a:rPr>
              <a:t>                                                (formy platby)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b="1" dirty="0"/>
          </a:p>
          <a:p>
            <a:pPr>
              <a:spcBef>
                <a:spcPts val="0"/>
              </a:spcBef>
              <a:buFontTx/>
              <a:buAutoNum type="arabicPeriod"/>
              <a:defRPr/>
            </a:pPr>
            <a:r>
              <a:rPr lang="cs-CZ" altLang="cs-CZ" sz="1800" b="1" dirty="0">
                <a:latin typeface="+mn-lt"/>
              </a:rPr>
              <a:t>monetární</a:t>
            </a:r>
            <a:r>
              <a:rPr lang="cs-CZ" altLang="cs-CZ" sz="1800" dirty="0">
                <a:latin typeface="+mn-lt"/>
              </a:rPr>
              <a:t> (</a:t>
            </a:r>
            <a:r>
              <a:rPr lang="cs-CZ" altLang="cs-CZ" sz="1800" dirty="0" err="1">
                <a:latin typeface="+mn-lt"/>
              </a:rPr>
              <a:t>Münzgeldwirtschaft</a:t>
            </a:r>
            <a:r>
              <a:rPr lang="cs-CZ" altLang="cs-CZ" sz="1800" dirty="0">
                <a:latin typeface="+mn-lt"/>
              </a:rPr>
              <a:t>):   </a:t>
            </a:r>
            <a:r>
              <a:rPr lang="cs-CZ" altLang="cs-CZ" sz="1800" b="1" dirty="0">
                <a:latin typeface="+mn-lt"/>
              </a:rPr>
              <a:t>Franská říše </a:t>
            </a:r>
            <a:r>
              <a:rPr lang="cs-CZ" altLang="cs-CZ" sz="1800" dirty="0">
                <a:latin typeface="+mn-lt"/>
              </a:rPr>
              <a:t>a tam, kde se platilo mincemi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1800" dirty="0">
                <a:latin typeface="+mn-lt"/>
              </a:rPr>
              <a:t>                                                                          zákl. měnová jednotka: stříbrný denár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cs-CZ" altLang="cs-CZ" sz="1800" dirty="0">
                <a:latin typeface="+mn-lt"/>
              </a:rPr>
              <a:t>                       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AutoNum type="arabicPeriod" startAt="2"/>
              <a:defRPr/>
            </a:pPr>
            <a:r>
              <a:rPr lang="cs-CZ" altLang="cs-CZ" sz="1800" b="1" dirty="0">
                <a:latin typeface="+mn-lt"/>
              </a:rPr>
              <a:t>nemonetární</a:t>
            </a:r>
            <a:r>
              <a:rPr lang="cs-CZ" altLang="cs-CZ" sz="1800" dirty="0">
                <a:latin typeface="+mn-lt"/>
              </a:rPr>
              <a:t> (</a:t>
            </a:r>
            <a:r>
              <a:rPr lang="cs-CZ" altLang="cs-CZ" sz="1800" dirty="0" err="1">
                <a:latin typeface="+mn-lt"/>
              </a:rPr>
              <a:t>Gewichtsgeldwirtschaft</a:t>
            </a:r>
            <a:r>
              <a:rPr lang="cs-CZ" altLang="cs-CZ" sz="1800" dirty="0">
                <a:latin typeface="+mn-lt"/>
              </a:rPr>
              <a:t>):  odvažování stříbra:  skládací váhy 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latin typeface="+mn-lt"/>
              </a:rPr>
              <a:t>          –  depoty drahých kovů:  Pobaltí, Skandinávie a přilehlé části Evropy, Polsko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latin typeface="+mn-lt"/>
              </a:rPr>
              <a:t>          –  severně od Labe a od severního úpatí Krkonoš a Jeseníků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latin typeface="+mn-lt"/>
              </a:rPr>
              <a:t>   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latin typeface="+mn-lt"/>
              </a:rPr>
              <a:t>         První české mince</a:t>
            </a:r>
            <a:r>
              <a:rPr lang="cs-CZ" altLang="cs-CZ" sz="1800" dirty="0">
                <a:latin typeface="+mn-lt"/>
              </a:rPr>
              <a:t> – raženy v 60./70. letech 10. stol.: Boleslav II.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latin typeface="+mn-lt"/>
              </a:rPr>
              <a:t>         První moravské mince </a:t>
            </a:r>
            <a:r>
              <a:rPr lang="cs-CZ" altLang="cs-CZ" sz="1800" dirty="0">
                <a:latin typeface="+mn-lt"/>
              </a:rPr>
              <a:t>– 20. </a:t>
            </a:r>
            <a:r>
              <a:rPr lang="cs-CZ" sz="1800" dirty="0">
                <a:latin typeface="+mn-lt"/>
              </a:rPr>
              <a:t>léta 11. stol.:  Břetislav I. </a:t>
            </a:r>
            <a:endParaRPr lang="cs-CZ" altLang="cs-CZ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latin typeface="+mn-lt"/>
              </a:rPr>
              <a:t>         Depoty</a:t>
            </a:r>
            <a:r>
              <a:rPr lang="cs-CZ" altLang="cs-CZ" sz="1800" dirty="0">
                <a:latin typeface="+mn-lt"/>
              </a:rPr>
              <a:t>  –  od konce 10. do konce 12. stol. (daleko od tzv. centrálních míst)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latin typeface="+mn-lt"/>
              </a:rPr>
              <a:t>                        –  kromě mincí také šperky nebo jiné stříbrné předměty, včetně zlomků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latin typeface="+mn-lt"/>
              </a:rPr>
              <a:t>                             (tzv. zlomkové stříbro: Čistěves, </a:t>
            </a:r>
            <a:r>
              <a:rPr lang="cs-CZ" altLang="cs-CZ" sz="1800" dirty="0" err="1">
                <a:latin typeface="+mn-lt"/>
              </a:rPr>
              <a:t>Mančice,Chodovlice</a:t>
            </a:r>
            <a:r>
              <a:rPr lang="cs-CZ" altLang="cs-CZ" sz="1800" dirty="0">
                <a:latin typeface="+mn-lt"/>
              </a:rPr>
              <a:t>, Kelč, Komárov, Šluknov?)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800" dirty="0">
              <a:latin typeface="+mn-lt"/>
            </a:endParaRPr>
          </a:p>
          <a:p>
            <a:pPr marL="0" indent="0">
              <a:buNone/>
              <a:defRPr/>
            </a:pPr>
            <a:r>
              <a:rPr lang="cs-CZ" altLang="cs-CZ" sz="1800" b="1" dirty="0">
                <a:latin typeface="+mn-lt"/>
              </a:rPr>
              <a:t>          Váhový standard</a:t>
            </a:r>
            <a:r>
              <a:rPr lang="cs-CZ" altLang="cs-CZ" sz="1800" dirty="0">
                <a:latin typeface="+mn-lt"/>
              </a:rPr>
              <a:t>  –  tzv. karolínská hřivna (408 g = 240 denárů, 1,7 g)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latin typeface="+mn-lt"/>
              </a:rPr>
              <a:t>                                          –  severská hřivna (</a:t>
            </a:r>
            <a:r>
              <a:rPr lang="cs-CZ" altLang="cs-CZ" sz="1800" dirty="0" err="1">
                <a:latin typeface="+mn-lt"/>
              </a:rPr>
              <a:t>marca</a:t>
            </a:r>
            <a:r>
              <a:rPr lang="cs-CZ" altLang="cs-CZ" sz="1800" dirty="0">
                <a:latin typeface="+mn-lt"/>
              </a:rPr>
              <a:t>) (218 g)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latin typeface="+mn-lt"/>
              </a:rPr>
              <a:t>                                          –  česká hřivna (11. stol.:  210 g.)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61C461CA-E672-5DBB-FF87-912EBABA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FF0000"/>
                </a:solidFill>
              </a:rPr>
              <a:t>                          Středověk</a:t>
            </a:r>
            <a:br>
              <a:rPr lang="cs-CZ" altLang="cs-CZ" sz="4000" b="1" dirty="0">
                <a:solidFill>
                  <a:srgbClr val="FF0000"/>
                </a:solidFill>
              </a:rPr>
            </a:br>
            <a:r>
              <a:rPr lang="cs-CZ" altLang="cs-CZ" sz="2700" b="1" dirty="0">
                <a:solidFill>
                  <a:srgbClr val="FF0000"/>
                </a:solidFill>
              </a:rPr>
              <a:t>                                      denárová </a:t>
            </a:r>
            <a:r>
              <a:rPr lang="cs-CZ" altLang="cs-CZ" sz="2400" b="1" dirty="0">
                <a:solidFill>
                  <a:srgbClr val="FF0000"/>
                </a:solidFill>
              </a:rPr>
              <a:t>měna</a:t>
            </a:r>
            <a:endParaRPr lang="cs-CZ" alt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1143000"/>
            <a:ext cx="11835829" cy="5714999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2200" b="1" dirty="0"/>
              <a:t>Franská říše  </a:t>
            </a:r>
            <a:r>
              <a:rPr lang="cs-CZ" sz="2200" dirty="0"/>
              <a:t>–  </a:t>
            </a:r>
            <a:r>
              <a:rPr lang="cs-CZ" sz="2200" b="1" dirty="0" err="1">
                <a:effectLst/>
                <a:ea typeface="Times New Roman" panose="02020603050405020304" pitchFamily="18" charset="0"/>
              </a:rPr>
              <a:t>Chlodovík</a:t>
            </a:r>
            <a:r>
              <a:rPr lang="cs-CZ" sz="2200" b="1" dirty="0">
                <a:effectLst/>
                <a:ea typeface="Times New Roman" panose="02020603050405020304" pitchFamily="18" charset="0"/>
              </a:rPr>
              <a:t> I.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 (486 – 511):   první merovejský král, který razil mince</a:t>
            </a:r>
          </a:p>
          <a:p>
            <a:pPr marL="0" indent="0">
              <a:buNone/>
              <a:defRPr/>
            </a:pPr>
            <a:r>
              <a:rPr lang="cs-CZ" sz="2200" dirty="0">
                <a:effectLst/>
                <a:ea typeface="Times New Roman" panose="02020603050405020304" pitchFamily="18" charset="0"/>
              </a:rPr>
              <a:t>                                                                                zlatý </a:t>
            </a:r>
            <a:r>
              <a:rPr lang="cs-CZ" sz="2200" dirty="0" err="1">
                <a:effectLst/>
                <a:ea typeface="Times New Roman" panose="02020603050405020304" pitchFamily="18" charset="0"/>
              </a:rPr>
              <a:t>solidus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:   1/72 libry zlata (původně 40 dílů – denárů)</a:t>
            </a:r>
          </a:p>
          <a:p>
            <a:pPr marL="0" indent="0">
              <a:buNone/>
              <a:defRPr/>
            </a:pPr>
            <a:r>
              <a:rPr lang="cs-CZ" sz="2200" dirty="0">
                <a:ea typeface="Times New Roman" panose="02020603050405020304" pitchFamily="18" charset="0"/>
              </a:rPr>
              <a:t>                                                                                                           1/3 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solidu  =   12 stříbrných denárů </a:t>
            </a:r>
          </a:p>
          <a:p>
            <a:pPr marL="0" indent="0">
              <a:buNone/>
              <a:defRPr/>
            </a:pPr>
            <a:r>
              <a:rPr lang="cs-CZ" sz="2200" dirty="0">
                <a:ea typeface="Times New Roman" panose="02020603050405020304" pitchFamily="18" charset="0"/>
              </a:rPr>
              <a:t>                           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–  </a:t>
            </a:r>
            <a:r>
              <a:rPr lang="cs-CZ" sz="2200" b="1" dirty="0">
                <a:effectLst/>
                <a:ea typeface="Times New Roman" panose="02020603050405020304" pitchFamily="18" charset="0"/>
              </a:rPr>
              <a:t>Karel Veliký 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(768 – 814):  zavedl jednotný mincovní systém</a:t>
            </a:r>
          </a:p>
          <a:p>
            <a:pPr marL="0" indent="0">
              <a:buNone/>
              <a:defRPr/>
            </a:pPr>
            <a:r>
              <a:rPr lang="cs-CZ" sz="2200" dirty="0">
                <a:effectLst/>
                <a:ea typeface="Times New Roman" panose="02020603050405020304" pitchFamily="18" charset="0"/>
              </a:rPr>
              <a:t>                                                                             základní jednotka karolínská libra (</a:t>
            </a:r>
            <a:r>
              <a:rPr lang="cs-CZ" sz="2200" dirty="0" err="1">
                <a:effectLst/>
                <a:ea typeface="Times New Roman" panose="02020603050405020304" pitchFamily="18" charset="0"/>
              </a:rPr>
              <a:t>pondus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)</a:t>
            </a:r>
          </a:p>
          <a:p>
            <a:pPr marL="0" indent="0">
              <a:buNone/>
              <a:defRPr/>
            </a:pPr>
            <a:r>
              <a:rPr lang="cs-CZ" sz="2200" dirty="0">
                <a:effectLst/>
                <a:ea typeface="Times New Roman" panose="02020603050405020304" pitchFamily="18" charset="0"/>
              </a:rPr>
              <a:t>                                                                             408 g  =  20 solidů krátkých po 12 denárech (240 denárů)</a:t>
            </a:r>
          </a:p>
          <a:p>
            <a:pPr marL="0" indent="0">
              <a:buNone/>
              <a:defRPr/>
            </a:pPr>
            <a:r>
              <a:rPr lang="cs-CZ" sz="2200" dirty="0">
                <a:effectLst/>
                <a:ea typeface="Times New Roman" panose="02020603050405020304" pitchFamily="18" charset="0"/>
              </a:rPr>
              <a:t>                                                                             poměr zlata ke stříbru:   1 : 12 </a:t>
            </a:r>
          </a:p>
          <a:p>
            <a:pPr marL="0" indent="0">
              <a:buNone/>
              <a:defRPr/>
            </a:pPr>
            <a:endParaRPr lang="cs-CZ" sz="22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cs-CZ" sz="2200" dirty="0">
                <a:effectLst/>
                <a:ea typeface="Times New Roman" panose="02020603050405020304" pitchFamily="18" charset="0"/>
              </a:rPr>
              <a:t>                           –  karlovská libra ovlivnila mincovní systémy:   Itálie (lira = 20 </a:t>
            </a:r>
            <a:r>
              <a:rPr lang="cs-CZ" sz="2200" dirty="0" err="1">
                <a:effectLst/>
                <a:ea typeface="Times New Roman" panose="02020603050405020304" pitchFamily="18" charset="0"/>
              </a:rPr>
              <a:t>soldi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 = 240 denárů)</a:t>
            </a:r>
          </a:p>
          <a:p>
            <a:pPr marL="0" indent="0">
              <a:buNone/>
              <a:defRPr/>
            </a:pPr>
            <a:r>
              <a:rPr lang="cs-CZ" sz="2200" dirty="0">
                <a:ea typeface="Times New Roman" panose="02020603050405020304" pitchFamily="18" charset="0"/>
              </a:rPr>
              <a:t>                                                                                                               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Francie (livre = 20 </a:t>
            </a:r>
            <a:r>
              <a:rPr lang="cs-CZ" sz="2200" dirty="0" err="1">
                <a:effectLst/>
                <a:ea typeface="Times New Roman" panose="02020603050405020304" pitchFamily="18" charset="0"/>
              </a:rPr>
              <a:t>sous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 = 240 </a:t>
            </a:r>
            <a:r>
              <a:rPr lang="cs-CZ" sz="2200" dirty="0" err="1">
                <a:effectLst/>
                <a:ea typeface="Times New Roman" panose="02020603050405020304" pitchFamily="18" charset="0"/>
              </a:rPr>
              <a:t>deniers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) </a:t>
            </a:r>
          </a:p>
          <a:p>
            <a:pPr marL="0" indent="0">
              <a:buNone/>
              <a:defRPr/>
            </a:pPr>
            <a:r>
              <a:rPr lang="cs-CZ" sz="2200" dirty="0">
                <a:ea typeface="Times New Roman" panose="02020603050405020304" pitchFamily="18" charset="0"/>
              </a:rPr>
              <a:t>                                                                                                          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     Anglie (</a:t>
            </a:r>
            <a:r>
              <a:rPr lang="cs-CZ" sz="2200" dirty="0" err="1">
                <a:effectLst/>
                <a:ea typeface="Times New Roman" panose="02020603050405020304" pitchFamily="18" charset="0"/>
              </a:rPr>
              <a:t>pound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 = 20 šilinků = 240 pencí)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Skandinávie</a:t>
            </a:r>
            <a:r>
              <a:rPr lang="cs-CZ" sz="2200" dirty="0"/>
              <a:t>  –  10 a 11. stol.:  obchod se severní Evropou dal vznik nové měnové jednotce: 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              marka (hřivna) = 218 g = cca ½ karolínské libry = cca 2/3 římské libry 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Německé země  </a:t>
            </a:r>
            <a:r>
              <a:rPr lang="cs-CZ" sz="2200" dirty="0"/>
              <a:t>–  Magdeburg:  mincovna razila </a:t>
            </a:r>
            <a:r>
              <a:rPr lang="cs-CZ" sz="2200" dirty="0" err="1"/>
              <a:t>v</a:t>
            </a:r>
            <a:r>
              <a:rPr lang="cs-CZ" sz="2200" dirty="0" err="1">
                <a:effectLst/>
                <a:ea typeface="Times New Roman" panose="02020603050405020304" pitchFamily="18" charset="0"/>
              </a:rPr>
              <a:t>endické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 a </a:t>
            </a:r>
            <a:r>
              <a:rPr lang="cs-CZ" sz="2200" dirty="0" err="1">
                <a:effectLst/>
                <a:ea typeface="Times New Roman" panose="02020603050405020304" pitchFamily="18" charset="0"/>
              </a:rPr>
              <a:t>otto-adelheidské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 denáry </a:t>
            </a:r>
          </a:p>
          <a:p>
            <a:pPr marL="0" indent="0">
              <a:buNone/>
              <a:defRPr/>
            </a:pPr>
            <a:r>
              <a:rPr lang="cs-CZ" sz="2200" dirty="0">
                <a:ea typeface="Times New Roman" panose="02020603050405020304" pitchFamily="18" charset="0"/>
              </a:rPr>
              <a:t>                                                               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pro obchod s východními Slovany</a:t>
            </a:r>
            <a:endParaRPr lang="cs-CZ" sz="2200" dirty="0"/>
          </a:p>
          <a:p>
            <a:pPr marL="0" indent="0">
              <a:buNone/>
              <a:defRPr/>
            </a:pPr>
            <a:endParaRPr lang="cs-CZ" sz="2400" dirty="0"/>
          </a:p>
          <a:p>
            <a:pPr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941752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3342CD-EF60-15E4-118A-4D7B7B24F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7776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Depoty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                              </a:t>
            </a:r>
            <a:r>
              <a:rPr lang="cs-CZ" altLang="cs-CZ" sz="2400" b="1" dirty="0">
                <a:solidFill>
                  <a:srgbClr val="FF0000"/>
                </a:solidFill>
              </a:rPr>
              <a:t>z lat. </a:t>
            </a:r>
            <a:r>
              <a:rPr lang="cs-CZ" altLang="cs-CZ" sz="2400" b="1" dirty="0" err="1">
                <a:solidFill>
                  <a:srgbClr val="FF0000"/>
                </a:solidFill>
              </a:rPr>
              <a:t>deponere</a:t>
            </a:r>
            <a:r>
              <a:rPr lang="cs-CZ" altLang="cs-CZ" sz="2400" b="1" dirty="0">
                <a:solidFill>
                  <a:srgbClr val="FF0000"/>
                </a:solidFill>
              </a:rPr>
              <a:t>: uschovat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5F7EF0-FC21-7267-A7A8-9994EB46C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885" y="1117786"/>
            <a:ext cx="11709115" cy="5740213"/>
          </a:xfrm>
        </p:spPr>
        <p:txBody>
          <a:bodyPr>
            <a:normAutofit fontScale="85000" lnSpcReduction="10000"/>
          </a:bodyPr>
          <a:lstStyle/>
          <a:p>
            <a:r>
              <a:rPr lang="cs-CZ" sz="2000" b="1" dirty="0"/>
              <a:t>Depoty  </a:t>
            </a:r>
            <a:r>
              <a:rPr lang="cs-CZ" sz="2000" dirty="0"/>
              <a:t>–  hromadné nálezy záměrně shromážděných a do země většinou jednorázově uložené soubory artefaktů z kamene,</a:t>
            </a:r>
          </a:p>
          <a:p>
            <a:pPr marL="0" indent="0">
              <a:buNone/>
            </a:pPr>
            <a:r>
              <a:rPr lang="cs-CZ" sz="2000" dirty="0"/>
              <a:t>                       keramiky (od staršího </a:t>
            </a:r>
            <a:r>
              <a:rPr lang="cs-CZ" sz="2000" dirty="0" err="1"/>
              <a:t>metalika</a:t>
            </a:r>
            <a:r>
              <a:rPr lang="cs-CZ" sz="2000" dirty="0"/>
              <a:t> z mědi a bronzu, od mladšího z železa a drahých kovů) </a:t>
            </a:r>
          </a:p>
          <a:p>
            <a:pPr marL="0" indent="0">
              <a:buNone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Příčiny ukládání   </a:t>
            </a:r>
            <a:r>
              <a:rPr lang="cs-CZ" sz="2000" dirty="0"/>
              <a:t>–  majetek ukrytý před nebezpečím  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–  B. Novotný:  doklad agrárního kultu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</a:t>
            </a:r>
            <a:r>
              <a:rPr lang="cs-CZ" sz="2000" b="1" dirty="0"/>
              <a:t> </a:t>
            </a:r>
            <a:r>
              <a:rPr lang="cs-CZ" sz="2000" dirty="0"/>
              <a:t>–  funkce:  jednoznačně nezodpovězena, na VM </a:t>
            </a:r>
            <a:r>
              <a:rPr lang="cs-CZ" sz="2000" dirty="0" err="1"/>
              <a:t>předmincovní</a:t>
            </a:r>
            <a:r>
              <a:rPr lang="cs-CZ" sz="2000" dirty="0"/>
              <a:t> platidlo (železné předměty)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–  F. </a:t>
            </a:r>
            <a:r>
              <a:rPr lang="cs-CZ" sz="2000" dirty="0" err="1"/>
              <a:t>Curta</a:t>
            </a:r>
            <a:r>
              <a:rPr lang="cs-CZ" sz="2000" dirty="0"/>
              <a:t>:  daně odváděné obyvatelstvem do centra </a:t>
            </a:r>
          </a:p>
          <a:p>
            <a:pPr marL="0" indent="0">
              <a:buFontTx/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Funkce depotů  </a:t>
            </a:r>
            <a:r>
              <a:rPr lang="cs-CZ" sz="2000" dirty="0"/>
              <a:t>–  podle místa uložení je dělíme na:   a)  vratné:   které bylo možno znovu vyzvednout 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                                     b)  nevratné:  obětiny božstvům </a:t>
            </a:r>
          </a:p>
          <a:p>
            <a:pPr marL="0" indent="0">
              <a:buFontTx/>
              <a:buNone/>
              <a:defRPr/>
            </a:pPr>
            <a:endParaRPr lang="cs-CZ" sz="2000" dirty="0"/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–   podle obsahu:     a)  řemeslnické:  s kovodělnými nástroji a větším podílem suroviny či kovového šrotu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     b)  obchodnické:  nástroje, ozdoby, zbraně (kovolitců a obchodníků s kovem) </a:t>
            </a:r>
          </a:p>
          <a:p>
            <a:pPr marL="0" indent="0">
              <a:buFontTx/>
              <a:buNone/>
              <a:defRPr/>
            </a:pPr>
            <a:endParaRPr lang="cs-CZ" sz="2000" dirty="0"/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–  podle skladby předmětů:   a)  obětní (votivní): spíše jednorázově uložené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                    b)  vlastnické:  poklady zámožných jedinců, rodin či rodů (pestrá skladba předmětů </a:t>
            </a:r>
            <a:endParaRPr lang="cs-CZ" sz="2000" b="1" dirty="0"/>
          </a:p>
          <a:p>
            <a:pPr marL="0" indent="0">
              <a:buNone/>
              <a:defRPr/>
            </a:pPr>
            <a:r>
              <a:rPr lang="cs-CZ" sz="28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11367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5167A7C-4E78-8AE9-7500-192C3F67D6F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9209" y="441789"/>
            <a:ext cx="3167063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</a:t>
            </a:r>
            <a:r>
              <a:rPr lang="cs-CZ" altLang="cs-CZ" sz="3200" b="1" dirty="0" err="1">
                <a:solidFill>
                  <a:srgbClr val="FF0000"/>
                </a:solidFill>
              </a:rPr>
              <a:t>Kelčský</a:t>
            </a:r>
            <a:r>
              <a:rPr lang="cs-CZ" altLang="cs-CZ" sz="3200" b="1" dirty="0">
                <a:solidFill>
                  <a:srgbClr val="FF0000"/>
                </a:solidFill>
              </a:rPr>
              <a:t> depot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(</a:t>
            </a:r>
            <a:r>
              <a:rPr lang="cs-CZ" altLang="cs-CZ" sz="2800" b="1" dirty="0">
                <a:solidFill>
                  <a:srgbClr val="FF0000"/>
                </a:solidFill>
              </a:rPr>
              <a:t>u Hranic)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66736A5-21F9-B054-A6A5-B2A0303ED14A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534256" y="1457326"/>
            <a:ext cx="6914508" cy="5400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1938</a:t>
            </a:r>
            <a:r>
              <a:rPr lang="cs-CZ" altLang="cs-CZ" sz="1800" dirty="0"/>
              <a:t>:  nalezl Jan Hradil při vyorávání brambor </a:t>
            </a:r>
          </a:p>
          <a:p>
            <a:pPr marL="0" indent="0">
              <a:buNone/>
            </a:pPr>
            <a:r>
              <a:rPr lang="cs-CZ" altLang="cs-CZ" sz="1800" dirty="0"/>
              <a:t>                v nádobě a plátěných sáčcích na vrchu </a:t>
            </a:r>
          </a:p>
          <a:p>
            <a:pPr marL="0" indent="0">
              <a:buNone/>
            </a:pPr>
            <a:r>
              <a:rPr lang="cs-CZ" altLang="cs-CZ" sz="1800" dirty="0"/>
              <a:t>                Strážném u Kelče (1500 ks/433 g) </a:t>
            </a:r>
          </a:p>
          <a:p>
            <a:r>
              <a:rPr lang="cs-CZ" altLang="cs-CZ" sz="1800" b="1" dirty="0"/>
              <a:t>1989-98</a:t>
            </a:r>
            <a:r>
              <a:rPr lang="cs-CZ" altLang="cs-CZ" sz="1800" dirty="0"/>
              <a:t>: nedaleko objevena druhá část</a:t>
            </a:r>
          </a:p>
          <a:p>
            <a:r>
              <a:rPr lang="cs-CZ" altLang="cs-CZ" sz="1800" dirty="0"/>
              <a:t>Obsah:  798 evropských mincí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1222 islámských mincí (1 kompletní)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306 zlomků šperků</a:t>
            </a:r>
          </a:p>
          <a:p>
            <a:r>
              <a:rPr lang="cs-CZ" altLang="cs-CZ" sz="1800" dirty="0"/>
              <a:t>Mince: stříbrné </a:t>
            </a:r>
            <a:r>
              <a:rPr lang="cs-CZ" altLang="cs-CZ" sz="1800" dirty="0" err="1"/>
              <a:t>otto-adelheidské</a:t>
            </a:r>
            <a:r>
              <a:rPr lang="cs-CZ" altLang="cs-CZ" sz="1800" dirty="0"/>
              <a:t> denáry,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arabské dirhamy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italské a francouzské mince 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šperky</a:t>
            </a:r>
          </a:p>
          <a:p>
            <a:r>
              <a:rPr lang="cs-CZ" altLang="cs-CZ" sz="1800" dirty="0"/>
              <a:t>Nejstarší: denár </a:t>
            </a:r>
            <a:r>
              <a:rPr lang="cs-CZ" altLang="cs-CZ" sz="1800" dirty="0" err="1"/>
              <a:t>Trajána</a:t>
            </a:r>
            <a:r>
              <a:rPr lang="cs-CZ" altLang="cs-CZ" sz="1800" dirty="0"/>
              <a:t> (98-117)</a:t>
            </a:r>
          </a:p>
          <a:p>
            <a:pPr>
              <a:buFontTx/>
              <a:buNone/>
            </a:pPr>
            <a:r>
              <a:rPr lang="cs-CZ" altLang="cs-CZ" sz="1800" dirty="0"/>
              <a:t>                      denár Boleslava III. (999-1002)</a:t>
            </a:r>
          </a:p>
          <a:p>
            <a:pPr>
              <a:buFontTx/>
              <a:buNone/>
            </a:pPr>
            <a:endParaRPr lang="cs-CZ" altLang="cs-CZ" sz="1800" dirty="0"/>
          </a:p>
        </p:txBody>
      </p:sp>
      <p:pic>
        <p:nvPicPr>
          <p:cNvPr id="47108" name="Picture 5" descr="Obrázek1">
            <a:extLst>
              <a:ext uri="{FF2B5EF4-FFF2-40B4-BE49-F238E27FC236}">
                <a16:creationId xmlns:a16="http://schemas.microsoft.com/office/drawing/2014/main" id="{48946C84-B147-9B45-FBCD-D16C4129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3429000"/>
            <a:ext cx="1462587" cy="143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10e42d9-c3e7-49e1-ae37-e216964ba628">
            <a:extLst>
              <a:ext uri="{FF2B5EF4-FFF2-40B4-BE49-F238E27FC236}">
                <a16:creationId xmlns:a16="http://schemas.microsoft.com/office/drawing/2014/main" id="{89FC76D1-1B81-A157-B78F-4A31C5D41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024439"/>
            <a:ext cx="20510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https://d1u1p2xjjiahg3.cloudfront.net/b0c9be97-ef71-45e7-87ae-11caffb5abcb.jpg">
            <a:extLst>
              <a:ext uri="{FF2B5EF4-FFF2-40B4-BE49-F238E27FC236}">
                <a16:creationId xmlns:a16="http://schemas.microsoft.com/office/drawing/2014/main" id="{A735F286-2B41-B928-A18A-7C54F04A1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2492376"/>
            <a:ext cx="29686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http://www.duchon.kvalitne.cz/pomink2ax.jpg">
            <a:extLst>
              <a:ext uri="{FF2B5EF4-FFF2-40B4-BE49-F238E27FC236}">
                <a16:creationId xmlns:a16="http://schemas.microsoft.com/office/drawing/2014/main" id="{EB833570-37A3-22C8-6455-F056D310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0"/>
            <a:ext cx="460851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48063D5C-7F80-4BEE-7DF8-072333D58C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87631" y="308225"/>
            <a:ext cx="41148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Komárovský poklad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49B59DB-93DC-F57E-C167-CA24E20285A9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678093" y="1848680"/>
            <a:ext cx="5417907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000" b="1" dirty="0"/>
              <a:t>1881</a:t>
            </a:r>
            <a:r>
              <a:rPr lang="cs-CZ" altLang="cs-CZ" sz="2000" dirty="0"/>
              <a:t>  –  při regulaci říčky Moravice u soutoku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s Opavou poblíž zaniklého slovanského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hradiště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(v literatuře </a:t>
            </a:r>
            <a:r>
              <a:rPr lang="cs-CZ" altLang="cs-CZ" sz="2000" dirty="0" err="1"/>
              <a:t>Kylešovické</a:t>
            </a:r>
            <a:r>
              <a:rPr lang="cs-CZ" altLang="cs-CZ" sz="2000" dirty="0"/>
              <a:t> hradisko)</a:t>
            </a:r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dirty="0"/>
              <a:t>  stříbrná figurka, mince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denár Boleslava I. (929 - 967), 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</a:t>
            </a:r>
            <a:r>
              <a:rPr lang="cs-CZ" altLang="cs-CZ" sz="2000" dirty="0" err="1"/>
              <a:t>oto-adelheidské</a:t>
            </a:r>
            <a:r>
              <a:rPr lang="cs-CZ" altLang="cs-CZ" sz="2000" dirty="0"/>
              <a:t> denáry,  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bavorský denár Jindřicha II. (985 - 995)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švábský denár Oty III. (983 -1002)</a:t>
            </a:r>
            <a:br>
              <a:rPr lang="cs-CZ" altLang="cs-CZ" sz="2000" dirty="0"/>
            </a:br>
            <a:endParaRPr lang="cs-CZ" altLang="cs-CZ" sz="2000" dirty="0"/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CD4ED726-FE46-9F2E-9109-72932AC6D88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4507" y="3876544"/>
            <a:ext cx="4293126" cy="2839932"/>
          </a:xfrm>
        </p:spPr>
      </p:pic>
      <p:pic>
        <p:nvPicPr>
          <p:cNvPr id="48133" name="Picture 2">
            <a:extLst>
              <a:ext uri="{FF2B5EF4-FFF2-40B4-BE49-F238E27FC236}">
                <a16:creationId xmlns:a16="http://schemas.microsoft.com/office/drawing/2014/main" id="{62BCBEB3-780E-B3B2-4318-72E4E4618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569" y="141524"/>
            <a:ext cx="5106338" cy="357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>
            <a:extLst>
              <a:ext uri="{FF2B5EF4-FFF2-40B4-BE49-F238E27FC236}">
                <a16:creationId xmlns:a16="http://schemas.microsoft.com/office/drawing/2014/main" id="{06C66778-1310-16B5-829A-179362587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31" y="209550"/>
            <a:ext cx="32004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5">
            <a:extLst>
              <a:ext uri="{FF2B5EF4-FFF2-40B4-BE49-F238E27FC236}">
                <a16:creationId xmlns:a16="http://schemas.microsoft.com/office/drawing/2014/main" id="{065CEF72-8947-2CDE-5CB7-E4FFBA5A3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07" y="304800"/>
            <a:ext cx="72432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Stříbrné plíšky z výzkumu v Brně - ul. Jakubská a Rašínova</a:t>
            </a:r>
          </a:p>
        </p:txBody>
      </p:sp>
      <p:pic>
        <p:nvPicPr>
          <p:cNvPr id="25604" name="Picture 6">
            <a:extLst>
              <a:ext uri="{FF2B5EF4-FFF2-40B4-BE49-F238E27FC236}">
                <a16:creationId xmlns:a16="http://schemas.microsoft.com/office/drawing/2014/main" id="{F9D200F3-F3D1-E255-449F-D55411AF5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7"/>
          <a:stretch>
            <a:fillRect/>
          </a:stretch>
        </p:blipFill>
        <p:spPr bwMode="auto">
          <a:xfrm>
            <a:off x="1816814" y="795338"/>
            <a:ext cx="2511425" cy="575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7">
            <a:extLst>
              <a:ext uri="{FF2B5EF4-FFF2-40B4-BE49-F238E27FC236}">
                <a16:creationId xmlns:a16="http://schemas.microsoft.com/office/drawing/2014/main" id="{0B3801FD-E161-9D16-CBED-DD7A894E3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524250"/>
            <a:ext cx="6880939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2007:  Brno – Jakubská a Rašínova ul.: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při výzkumu středověkého pohřebiště byly nalezeny tří stříbrné plíšky, které mohou patřit k hrobovým výbavám.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Závažíčka šarží nižších než </a:t>
            </a:r>
            <a:r>
              <a:rPr lang="cs-CZ" altLang="cs-CZ" sz="1800" dirty="0" err="1"/>
              <a:t>kventlík</a:t>
            </a:r>
            <a:r>
              <a:rPr lang="cs-CZ" altLang="cs-CZ" sz="1800" dirty="0"/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Hmotnosti plíšků: 0,44 g, 0,57 g a 0,52 g.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Brno</a:t>
            </a:r>
            <a:r>
              <a:rPr lang="cs-CZ" altLang="cs-CZ" sz="1800" dirty="0"/>
              <a:t> – </a:t>
            </a:r>
            <a:r>
              <a:rPr lang="cs-CZ" altLang="cs-CZ" sz="1800" b="1" dirty="0"/>
              <a:t>doklady zpracování měďnatých slitin a stříbra: Josefská 7, náměstí Svobody 9, Dominikánská 5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– menší tavicí nádobky okraje zásobnic: litecké,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šperkařské anebo prubířské dílny.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4FD1ACF3-8ACD-7F5C-1907-488E1B17EC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9047" y="708917"/>
            <a:ext cx="11852953" cy="614908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2000" b="1" dirty="0"/>
              <a:t>935:   pražský trh </a:t>
            </a:r>
            <a:r>
              <a:rPr lang="cs-CZ" sz="2000" dirty="0"/>
              <a:t>– rozvoj po Boleslavově ovládnutí Čech</a:t>
            </a:r>
          </a:p>
          <a:p>
            <a:pPr eaLnBrk="1" hangingPunct="1">
              <a:defRPr/>
            </a:pPr>
            <a:r>
              <a:rPr lang="cs-CZ" sz="2000" b="1" dirty="0"/>
              <a:t>965:   Ibrahim Ibn Jakub</a:t>
            </a:r>
            <a:r>
              <a:rPr lang="cs-CZ" sz="2000" dirty="0"/>
              <a:t>:   největší obchod s válečnými zajatci (otroky), plátěné šátečky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…“město </a:t>
            </a:r>
            <a:r>
              <a:rPr lang="cs-CZ" sz="2000" dirty="0" err="1"/>
              <a:t>Frágha</a:t>
            </a:r>
            <a:r>
              <a:rPr lang="cs-CZ" sz="2000" dirty="0"/>
              <a:t> je  postaveno z kamene a vápna. Je nejbohatším ze měst zbožím. Přicházejí sem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z měst </a:t>
            </a:r>
            <a:r>
              <a:rPr lang="cs-CZ" sz="2000" dirty="0" err="1"/>
              <a:t>Krakúa</a:t>
            </a:r>
            <a:r>
              <a:rPr lang="cs-CZ" sz="2000" dirty="0"/>
              <a:t> Rusové a Slované se zbožím. A přicházejí s nimi ze zemí Turků (Maďarů) muslimové,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židé a Turci rovněž se zbožím a obchodnickým závažím a vyvážejí od nich otroky, cín a různé druhy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kožešin. Jejich země jsou nejlepší ze zemí lidí na severu a nejlépe zásobované živobytím“…</a:t>
            </a:r>
          </a:p>
          <a:p>
            <a:pPr eaLnBrk="1" hangingPunct="1">
              <a:defRPr/>
            </a:pPr>
            <a:endParaRPr lang="cs-CZ" altLang="cs-CZ" sz="2000" b="1" dirty="0"/>
          </a:p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Denárová měna  </a:t>
            </a:r>
            <a:r>
              <a:rPr lang="cs-CZ" altLang="cs-CZ" sz="2000" b="1" dirty="0"/>
              <a:t>–  </a:t>
            </a:r>
            <a:r>
              <a:rPr lang="cs-CZ" altLang="cs-CZ" sz="2000" dirty="0"/>
              <a:t>za Boleslavů:  </a:t>
            </a:r>
            <a:r>
              <a:rPr lang="cs-CZ" sz="2000" dirty="0"/>
              <a:t>určena pro obchod se zahraničím,  denáry vážily 1,2 - 1,3 g, stříbro 0,2 g </a:t>
            </a:r>
            <a:endParaRPr lang="cs-CZ" alt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příjmy Boleslava I. –  ze cla a obchodu v pražském podhradí (Malá strana)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za Vratislava  –   spojení s Kyjevem, Krakovem, Uhrami, arabskými zeměmi 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–   Arabové platili zlatými  a stříbrnými mincemi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platidlo:  </a:t>
            </a:r>
            <a:r>
              <a:rPr lang="cs-CZ" sz="2000" dirty="0" err="1"/>
              <a:t>miktál</a:t>
            </a:r>
            <a:r>
              <a:rPr lang="cs-CZ" sz="2000" dirty="0"/>
              <a:t> al </a:t>
            </a:r>
            <a:r>
              <a:rPr lang="cs-CZ" sz="2000" dirty="0" err="1"/>
              <a:t>markatíja</a:t>
            </a:r>
            <a:r>
              <a:rPr lang="cs-CZ" sz="2000" dirty="0"/>
              <a:t>  (nejasný význam)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</a:t>
            </a:r>
            <a:r>
              <a:rPr lang="cs-CZ" sz="2000" b="1" dirty="0"/>
              <a:t>po r. 1018:   </a:t>
            </a:r>
            <a:r>
              <a:rPr lang="cs-CZ" sz="2000" dirty="0"/>
              <a:t>židovští kupci z Byzance (otroci pro trh v Konstantinopoli)</a:t>
            </a:r>
            <a:endParaRPr lang="cs-CZ" altLang="cs-CZ" sz="2000" b="1" dirty="0"/>
          </a:p>
          <a:p>
            <a:pPr marL="0" indent="0" eaLnBrk="1" hangingPunct="1">
              <a:buNone/>
              <a:defRPr/>
            </a:pPr>
            <a:endParaRPr lang="cs-CZ" altLang="cs-CZ" sz="2000" b="1" dirty="0"/>
          </a:p>
        </p:txBody>
      </p:sp>
      <p:pic>
        <p:nvPicPr>
          <p:cNvPr id="3" name="Obrázek 2" descr="Obsah obrázku objekt, mince&#10;&#10;Popis byl vytvořen automaticky">
            <a:extLst>
              <a:ext uri="{FF2B5EF4-FFF2-40B4-BE49-F238E27FC236}">
                <a16:creationId xmlns:a16="http://schemas.microsoft.com/office/drawing/2014/main" id="{B4634585-79AA-CFE1-3DDB-3E28D300F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6" y="4551450"/>
            <a:ext cx="1539065" cy="1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971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66" y="575352"/>
            <a:ext cx="11887200" cy="6282647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cs-CZ" sz="26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Grošová měna  </a:t>
            </a:r>
            <a:r>
              <a:rPr lang="cs-CZ" sz="26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–  Itálie:  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dóže Enrico </a:t>
            </a:r>
            <a:r>
              <a:rPr lang="cs-CZ" sz="2600" dirty="0" err="1">
                <a:effectLst/>
                <a:ea typeface="Times New Roman" panose="02020603050405020304" pitchFamily="18" charset="0"/>
              </a:rPr>
              <a:t>Dandolo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 († 1205) </a:t>
            </a:r>
          </a:p>
          <a:p>
            <a:pPr marL="0" indent="0">
              <a:buNone/>
              <a:defRPr/>
            </a:pPr>
            <a:r>
              <a:rPr lang="cs-CZ" sz="2600" dirty="0">
                <a:effectLst/>
                <a:ea typeface="Times New Roman" panose="02020603050405020304" pitchFamily="18" charset="0"/>
              </a:rPr>
              <a:t>                                                 razil mince </a:t>
            </a:r>
            <a:r>
              <a:rPr lang="cs-CZ" sz="2600" dirty="0" err="1">
                <a:effectLst/>
                <a:ea typeface="Times New Roman" panose="02020603050405020304" pitchFamily="18" charset="0"/>
              </a:rPr>
              <a:t>denarius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600" dirty="0" err="1">
                <a:effectLst/>
                <a:ea typeface="Times New Roman" panose="02020603050405020304" pitchFamily="18" charset="0"/>
              </a:rPr>
              <a:t>grossus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 (2,2 g), </a:t>
            </a:r>
            <a:r>
              <a:rPr lang="cs-CZ" sz="2600" dirty="0"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ělené na denáry (</a:t>
            </a:r>
            <a:r>
              <a:rPr lang="cs-CZ" sz="2600" dirty="0" err="1">
                <a:effectLst/>
                <a:ea typeface="Times New Roman" panose="02020603050405020304" pitchFamily="18" charset="0"/>
              </a:rPr>
              <a:t>parvuli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2600" dirty="0" err="1">
                <a:effectLst/>
                <a:ea typeface="Times New Roman" panose="02020603050405020304" pitchFamily="18" charset="0"/>
              </a:rPr>
              <a:t>piccoli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) </a:t>
            </a:r>
          </a:p>
          <a:p>
            <a:pPr marL="0" indent="0">
              <a:buNone/>
              <a:defRPr/>
            </a:pPr>
            <a:r>
              <a:rPr lang="cs-CZ" sz="2600" dirty="0">
                <a:ea typeface="Times New Roman" panose="02020603050405020304" pitchFamily="18" charset="0"/>
              </a:rPr>
              <a:t>                                </a:t>
            </a:r>
            <a:r>
              <a:rPr lang="cs-CZ" sz="2600" b="1" dirty="0">
                <a:effectLst/>
                <a:ea typeface="Times New Roman" panose="02020603050405020304" pitchFamily="18" charset="0"/>
              </a:rPr>
              <a:t>–  Francie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:  1266:  Ludvík IX. (+ 1270) razil </a:t>
            </a:r>
            <a:r>
              <a:rPr lang="cs-CZ" sz="2600" dirty="0" err="1">
                <a:effectLst/>
                <a:ea typeface="Times New Roman" panose="02020603050405020304" pitchFamily="18" charset="0"/>
              </a:rPr>
              <a:t>tourský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 groš (4,22 g) </a:t>
            </a:r>
          </a:p>
          <a:p>
            <a:pPr marL="0" indent="0">
              <a:buNone/>
              <a:defRPr/>
            </a:pPr>
            <a:endParaRPr lang="cs-CZ" sz="2600" dirty="0"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cs-CZ" sz="2600" dirty="0">
                <a:effectLst/>
                <a:ea typeface="Times New Roman" panose="02020603050405020304" pitchFamily="18" charset="0"/>
              </a:rPr>
              <a:t>                                –  </a:t>
            </a:r>
            <a:r>
              <a:rPr lang="cs-CZ" sz="2600" b="1" dirty="0" err="1">
                <a:effectLst/>
                <a:ea typeface="Times New Roman" panose="02020603050405020304" pitchFamily="18" charset="0"/>
              </a:rPr>
              <a:t>brakteráty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 (lat. plíšek):  za Přemysla Otakara II. jednostranné mince</a:t>
            </a:r>
          </a:p>
          <a:p>
            <a:pPr marL="0" indent="0">
              <a:buNone/>
              <a:defRPr/>
            </a:pPr>
            <a:r>
              <a:rPr lang="cs-CZ" sz="2600" dirty="0">
                <a:ea typeface="Times New Roman" panose="02020603050405020304" pitchFamily="18" charset="0"/>
              </a:rPr>
              <a:t>                             </a:t>
            </a:r>
            <a:endParaRPr lang="cs-CZ" sz="2600" dirty="0">
              <a:effectLst/>
              <a:ea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cs-CZ" sz="2600" dirty="0">
                <a:ea typeface="Times New Roman" panose="02020603050405020304" pitchFamily="18" charset="0"/>
              </a:rPr>
              <a:t>                                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–  </a:t>
            </a:r>
            <a:r>
              <a:rPr lang="cs-CZ" sz="2600" b="1" dirty="0">
                <a:ea typeface="Times New Roman" panose="02020603050405020304" pitchFamily="18" charset="0"/>
              </a:rPr>
              <a:t>Č</a:t>
            </a:r>
            <a:r>
              <a:rPr lang="cs-CZ" sz="2600" b="1" dirty="0">
                <a:effectLst/>
                <a:ea typeface="Times New Roman" panose="02020603050405020304" pitchFamily="18" charset="0"/>
              </a:rPr>
              <a:t>echy: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   g</a:t>
            </a:r>
            <a:r>
              <a:rPr lang="cs-CZ" sz="2600" b="1" dirty="0"/>
              <a:t>roš</a:t>
            </a:r>
            <a:r>
              <a:rPr lang="cs-CZ" sz="2600" dirty="0"/>
              <a:t> zaveden po roce 1200, po objevení stříbra v Kutné hoře </a:t>
            </a:r>
            <a:endParaRPr lang="cs-CZ" sz="2600" dirty="0">
              <a:effectLst/>
              <a:ea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cs-CZ" altLang="cs-CZ" sz="2600" b="1" dirty="0"/>
              <a:t>                                                            1298-1300</a:t>
            </a:r>
            <a:r>
              <a:rPr lang="cs-CZ" altLang="cs-CZ" sz="2600" dirty="0"/>
              <a:t>  –   </a:t>
            </a:r>
            <a:r>
              <a:rPr lang="cs-CZ" altLang="cs-CZ" sz="2600" b="1" dirty="0"/>
              <a:t>Václav II</a:t>
            </a:r>
            <a:r>
              <a:rPr lang="cs-CZ" altLang="cs-CZ" sz="2600" dirty="0"/>
              <a:t>. prosadil </a:t>
            </a:r>
            <a:r>
              <a:rPr lang="cs-CZ" altLang="cs-CZ" sz="2600" b="1" dirty="0"/>
              <a:t>měnovou reformu, </a:t>
            </a:r>
            <a:r>
              <a:rPr lang="cs-CZ" altLang="cs-CZ" sz="2600" dirty="0"/>
              <a:t>mincovna v Kutné Hoře</a:t>
            </a:r>
          </a:p>
          <a:p>
            <a:pPr marL="0" indent="0" eaLnBrk="1" hangingPunct="1">
              <a:buNone/>
              <a:defRPr/>
            </a:pPr>
            <a:r>
              <a:rPr lang="cs-CZ" altLang="cs-CZ" sz="2600" dirty="0"/>
              <a:t>                                                                                      revize královských práv z výnosů dolů (urbura), ražba pražských grošů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600" dirty="0"/>
              <a:t>                                                                                –   zákaz vývozu neraženého kovu ze země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600" dirty="0"/>
              <a:t>                                                                               –    </a:t>
            </a:r>
            <a:r>
              <a:rPr lang="cs-CZ" sz="2600" dirty="0"/>
              <a:t>reformu provedli italští úředníci </a:t>
            </a:r>
          </a:p>
          <a:p>
            <a:pPr eaLnBrk="1" hangingPunct="1">
              <a:buFontTx/>
              <a:buNone/>
              <a:defRPr/>
            </a:pPr>
            <a:r>
              <a:rPr lang="cs-CZ" sz="2600" dirty="0"/>
              <a:t>                                                                                –   avers:  jméno panovníka    reverz:  český lev</a:t>
            </a:r>
            <a:endParaRPr lang="cs-CZ" sz="2600" b="1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                                                </a:t>
            </a:r>
            <a:r>
              <a:rPr lang="pt-BR" sz="2600" dirty="0"/>
              <a:t>1 groš </a:t>
            </a:r>
            <a:r>
              <a:rPr lang="cs-CZ" sz="2600" dirty="0"/>
              <a:t> =</a:t>
            </a:r>
            <a:r>
              <a:rPr lang="pt-BR" sz="2600" dirty="0"/>
              <a:t> </a:t>
            </a:r>
            <a:r>
              <a:rPr lang="cs-CZ" sz="2600" dirty="0"/>
              <a:t> </a:t>
            </a:r>
            <a:r>
              <a:rPr lang="pt-BR" sz="2600" dirty="0"/>
              <a:t>12 parvů</a:t>
            </a:r>
            <a:r>
              <a:rPr lang="cs-CZ" sz="2600" dirty="0"/>
              <a:t>   přes 3 g </a:t>
            </a:r>
          </a:p>
          <a:p>
            <a:pPr marL="0" indent="0">
              <a:buNone/>
              <a:defRPr/>
            </a:pPr>
            <a:endParaRPr lang="cs-CZ" sz="2600" dirty="0"/>
          </a:p>
          <a:p>
            <a:pPr marL="0" indent="0">
              <a:buNone/>
              <a:defRPr/>
            </a:pPr>
            <a:r>
              <a:rPr lang="cs-CZ" sz="2600" dirty="0"/>
              <a:t>                               –  </a:t>
            </a:r>
            <a:r>
              <a:rPr lang="cs-CZ" sz="2600" b="1" dirty="0"/>
              <a:t> Míšeňské groše:   </a:t>
            </a:r>
            <a:r>
              <a:rPr lang="cs-CZ" sz="2600" dirty="0"/>
              <a:t>1 : 2 k českým grošům, razily se v </a:t>
            </a:r>
            <a:r>
              <a:rPr lang="cs-CZ" sz="2600" dirty="0" err="1"/>
              <a:t>Mišni</a:t>
            </a:r>
            <a:r>
              <a:rPr lang="cs-CZ" sz="2600" dirty="0"/>
              <a:t> </a:t>
            </a:r>
          </a:p>
          <a:p>
            <a:pPr marL="0" indent="0">
              <a:buNone/>
              <a:defRPr/>
            </a:pPr>
            <a:endParaRPr lang="cs-CZ" sz="2600" dirty="0"/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–  Jan Lucemburský:  ražba zlatých dukátů</a:t>
            </a:r>
            <a:r>
              <a:rPr lang="nl-NL" sz="2600" dirty="0"/>
              <a:t> </a:t>
            </a:r>
            <a:r>
              <a:rPr lang="cs-CZ" sz="2600" dirty="0"/>
              <a:t>(florénů)</a:t>
            </a:r>
          </a:p>
          <a:p>
            <a:pPr marL="0" indent="0">
              <a:buNone/>
              <a:defRPr/>
            </a:pPr>
            <a:r>
              <a:rPr lang="cs-CZ" sz="2600" b="1" dirty="0"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                                     </a:t>
            </a:r>
            <a:r>
              <a:rPr lang="cs-CZ" sz="2600" dirty="0">
                <a:ea typeface="Times New Roman" panose="02020603050405020304" pitchFamily="18" charset="0"/>
                <a:cs typeface="Arial" panose="020B0604020202020204" pitchFamily="34" charset="0"/>
              </a:rPr>
              <a:t>Jan Křtitel x lilie    3,5 g</a:t>
            </a:r>
          </a:p>
          <a:p>
            <a:pPr marL="0" indent="0">
              <a:buNone/>
              <a:defRPr/>
            </a:pPr>
            <a:r>
              <a:rPr lang="cs-CZ" sz="2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6" name="Obrázek 5" descr="Obsah obrázku mince&#10;&#10;Popis byl vytvořen automaticky">
            <a:extLst>
              <a:ext uri="{FF2B5EF4-FFF2-40B4-BE49-F238E27FC236}">
                <a16:creationId xmlns:a16="http://schemas.microsoft.com/office/drawing/2014/main" id="{0107BFA8-ECCF-5FA5-35A3-58C7E3E9E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255" y="1545406"/>
            <a:ext cx="1116083" cy="1116083"/>
          </a:xfrm>
          <a:prstGeom prst="rect">
            <a:avLst/>
          </a:prstGeom>
        </p:spPr>
      </p:pic>
      <p:pic>
        <p:nvPicPr>
          <p:cNvPr id="10" name="Obrázek 9" descr="Obsah obrázku objekt, mince&#10;&#10;Popis byl vytvořen automaticky">
            <a:extLst>
              <a:ext uri="{FF2B5EF4-FFF2-40B4-BE49-F238E27FC236}">
                <a16:creationId xmlns:a16="http://schemas.microsoft.com/office/drawing/2014/main" id="{F06FE461-05B2-F3E3-91FD-0F27FEF7D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481" y="3631543"/>
            <a:ext cx="2218127" cy="1116083"/>
          </a:xfrm>
          <a:prstGeom prst="rect">
            <a:avLst/>
          </a:prstGeom>
        </p:spPr>
      </p:pic>
      <p:pic>
        <p:nvPicPr>
          <p:cNvPr id="12" name="Obrázek 11" descr="Obsah obrázku objekt, mince&#10;&#10;Popis byl vytvořen automaticky">
            <a:extLst>
              <a:ext uri="{FF2B5EF4-FFF2-40B4-BE49-F238E27FC236}">
                <a16:creationId xmlns:a16="http://schemas.microsoft.com/office/drawing/2014/main" id="{13CA1586-15E0-FFD0-DE81-9770D575C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57" y="5540434"/>
            <a:ext cx="2197288" cy="11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15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4FD1ACF3-8ACD-7F5C-1907-488E1B17EC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9047" y="536028"/>
            <a:ext cx="11852953" cy="632197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Tolarová měna   </a:t>
            </a:r>
            <a:r>
              <a:rPr lang="cs-CZ" altLang="cs-CZ" sz="2000" dirty="0"/>
              <a:t>– </a:t>
            </a:r>
            <a:r>
              <a:rPr lang="cs-CZ" altLang="cs-CZ" sz="2000" b="1" dirty="0"/>
              <a:t> 1518:  ražba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šlikovských</a:t>
            </a:r>
            <a:r>
              <a:rPr lang="cs-CZ" altLang="cs-CZ" sz="2000" dirty="0"/>
              <a:t> tolarů v </a:t>
            </a:r>
            <a:r>
              <a:rPr lang="cs-CZ" altLang="cs-CZ" sz="2000" dirty="0" err="1"/>
              <a:t>Jachymově</a:t>
            </a:r>
            <a:r>
              <a:rPr lang="cs-CZ" altLang="cs-CZ" sz="2000" dirty="0"/>
              <a:t> se řídila saskými mincovními předpisy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1  jáchymovský tolar:    stříž = 29,23 g  (hrubá váha)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                                   zrno = 27,20 g  (obsah drahého kovu,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                                                                 tj. ryzost 0,931)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–  </a:t>
            </a:r>
            <a:r>
              <a:rPr lang="cs-CZ" sz="2000" b="1" dirty="0"/>
              <a:t>1548: </a:t>
            </a:r>
            <a:r>
              <a:rPr lang="cs-CZ" sz="2000" dirty="0"/>
              <a:t> Ferdinand I.:  zastavil ražbu grošů a zavedl tolar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      základní váhová jednotka = erfurtská hřivna:  cca 234 g  =  8  tolarů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Bílý groš (2g, 1g stříbra), Malý groš (1g, 0,5g stříbra) </a:t>
            </a:r>
            <a:endParaRPr lang="cs-CZ" altLang="cs-CZ" sz="2000" dirty="0"/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Po 1620  –  </a:t>
            </a:r>
            <a:r>
              <a:rPr lang="cs-CZ" sz="2000" dirty="0"/>
              <a:t>právo ražby mincí předáno finančnímu konsorciu:  Karel z Lichtenštejna, Albrecht z Valdštejna 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       tzv. </a:t>
            </a:r>
            <a:r>
              <a:rPr lang="cs-CZ" sz="2000" b="1" dirty="0"/>
              <a:t>dlouhá mince:  </a:t>
            </a:r>
            <a:r>
              <a:rPr lang="cs-CZ" sz="2000" dirty="0"/>
              <a:t>snížen obsah drahého kovu o 90% , což vedlo ke státnímu bankrotu  </a:t>
            </a: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1624</a:t>
            </a:r>
            <a:r>
              <a:rPr lang="cs-CZ" altLang="cs-CZ" sz="2000" dirty="0"/>
              <a:t>  –  základní váhová jednotka:   vídeňská hřivna  =  cca 280 g</a:t>
            </a:r>
          </a:p>
          <a:p>
            <a:pPr eaLnBrk="1" hangingPunct="1">
              <a:defRPr/>
            </a:pPr>
            <a:r>
              <a:rPr lang="cs-CZ" sz="2000" b="1" dirty="0">
                <a:latin typeface="calibri" panose="020F0502020204030204" pitchFamily="34" charset="0"/>
              </a:rPr>
              <a:t>1750  –  </a:t>
            </a:r>
            <a:r>
              <a:rPr lang="cs-CZ" sz="2000" dirty="0">
                <a:latin typeface="calibri" panose="020F0502020204030204" pitchFamily="34" charset="0"/>
              </a:rPr>
              <a:t>celoříšská měna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:  libra kolínská 233 g  =  10 tolarů  = 60 krejcarů</a:t>
            </a:r>
          </a:p>
          <a:p>
            <a:pPr eaLnBrk="1" hangingPunct="1">
              <a:defRPr/>
            </a:pPr>
            <a:r>
              <a:rPr lang="cs-CZ" sz="2000" b="1" dirty="0">
                <a:latin typeface="calibri" panose="020F0502020204030204" pitchFamily="34" charset="0"/>
              </a:rPr>
              <a:t>1811</a:t>
            </a:r>
            <a:r>
              <a:rPr lang="cs-CZ" sz="2000" dirty="0">
                <a:latin typeface="calibri" panose="020F0502020204030204" pitchFamily="34" charset="0"/>
              </a:rPr>
              <a:t> –  bankrot kvůli Napoleonským válkám</a:t>
            </a:r>
          </a:p>
          <a:p>
            <a:pPr eaLnBrk="1" hangingPunct="1">
              <a:defRPr/>
            </a:pPr>
            <a:r>
              <a:rPr lang="cs-CZ" sz="2000" b="1" dirty="0">
                <a:latin typeface="calibri" panose="020F0502020204030204" pitchFamily="34" charset="0"/>
              </a:rPr>
              <a:t>1857</a:t>
            </a:r>
            <a:r>
              <a:rPr lang="cs-CZ" sz="2000" dirty="0">
                <a:latin typeface="calibri" panose="020F0502020204030204" pitchFamily="34" charset="0"/>
              </a:rPr>
              <a:t> –  </a:t>
            </a:r>
            <a:r>
              <a:rPr lang="cs-CZ" sz="2000" b="1" dirty="0">
                <a:latin typeface="calibri" panose="020F0502020204030204" pitchFamily="34" charset="0"/>
              </a:rPr>
              <a:t>zlatková měna</a:t>
            </a:r>
            <a:r>
              <a:rPr lang="cs-CZ" sz="2000" dirty="0">
                <a:latin typeface="calibri" panose="020F0502020204030204" pitchFamily="34" charset="0"/>
              </a:rPr>
              <a:t>:  1 zlatý</a:t>
            </a:r>
          </a:p>
          <a:p>
            <a:pPr eaLnBrk="1" hangingPunct="1">
              <a:defRPr/>
            </a:pPr>
            <a:r>
              <a:rPr lang="cs-CZ" sz="2000" b="1" dirty="0">
                <a:latin typeface="calibri" panose="020F0502020204030204" pitchFamily="34" charset="0"/>
              </a:rPr>
              <a:t>1882</a:t>
            </a:r>
            <a:r>
              <a:rPr lang="cs-CZ" sz="2000" dirty="0">
                <a:latin typeface="calibri" panose="020F0502020204030204" pitchFamily="34" charset="0"/>
              </a:rPr>
              <a:t> –  </a:t>
            </a:r>
            <a:r>
              <a:rPr lang="cs-CZ" sz="2000" b="1" dirty="0">
                <a:latin typeface="calibri" panose="020F0502020204030204" pitchFamily="34" charset="0"/>
              </a:rPr>
              <a:t>korunová měna:  </a:t>
            </a:r>
            <a:r>
              <a:rPr lang="cs-CZ" sz="2000" dirty="0">
                <a:latin typeface="calibri" panose="020F0502020204030204" pitchFamily="34" charset="0"/>
              </a:rPr>
              <a:t>2 koruny = 1 zlatý</a:t>
            </a:r>
          </a:p>
          <a:p>
            <a:pPr eaLnBrk="1" hangingPunct="1">
              <a:defRPr/>
            </a:pPr>
            <a:r>
              <a:rPr lang="cs-CZ" sz="2000" b="1" dirty="0">
                <a:latin typeface="calibri" panose="020F0502020204030204" pitchFamily="34" charset="0"/>
              </a:rPr>
              <a:t>1919 </a:t>
            </a:r>
            <a:r>
              <a:rPr lang="cs-CZ" sz="2000" dirty="0">
                <a:latin typeface="calibri" panose="020F0502020204030204" pitchFamily="34" charset="0"/>
              </a:rPr>
              <a:t> – měnová odluka od Rakouska:  koruna československá    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 descr="Obsah obrázku text, objekt, mince&#10;&#10;Popis byl vytvořen automaticky">
            <a:extLst>
              <a:ext uri="{FF2B5EF4-FFF2-40B4-BE49-F238E27FC236}">
                <a16:creationId xmlns:a16="http://schemas.microsoft.com/office/drawing/2014/main" id="{11745845-990E-57DD-3BD1-844DD27B0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517" y="987680"/>
            <a:ext cx="1647561" cy="805817"/>
          </a:xfrm>
          <a:prstGeom prst="rect">
            <a:avLst/>
          </a:prstGeom>
        </p:spPr>
      </p:pic>
      <p:pic>
        <p:nvPicPr>
          <p:cNvPr id="5" name="Obrázek 4" descr="Obsah obrázku mince, objekt, staré&#10;&#10;Popis byl vytvořen automaticky">
            <a:extLst>
              <a:ext uri="{FF2B5EF4-FFF2-40B4-BE49-F238E27FC236}">
                <a16:creationId xmlns:a16="http://schemas.microsoft.com/office/drawing/2014/main" id="{C23F8952-9AC8-6B87-A45B-F05C4CD6B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49" y="2647631"/>
            <a:ext cx="1647561" cy="826037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61C461CA-E672-5DBB-FF87-912EBABA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FF0000"/>
                </a:solidFill>
              </a:rPr>
              <a:t>                          Metrologie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893852"/>
            <a:ext cx="11486507" cy="6041204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2000" b="1" dirty="0">
                <a:effectLst/>
              </a:rPr>
              <a:t>Vývoj měr a vah v českých zemích  –  3 etapy:  </a:t>
            </a:r>
          </a:p>
          <a:p>
            <a:pPr>
              <a:defRPr/>
            </a:pPr>
            <a:endParaRPr lang="cs-CZ" sz="2000" dirty="0">
              <a:effectLst/>
            </a:endParaRPr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  <a:effectLst/>
              </a:rPr>
              <a:t> I. Období zemské míry a soustav krajských (do roku 1750): </a:t>
            </a:r>
          </a:p>
          <a:p>
            <a:pPr>
              <a:defRPr/>
            </a:pPr>
            <a:r>
              <a:rPr lang="cs-CZ" sz="2000" b="1" dirty="0"/>
              <a:t> 1268  </a:t>
            </a:r>
            <a:r>
              <a:rPr lang="cs-CZ" sz="2000" dirty="0"/>
              <a:t>–  Přemysl Otakar II.: sjednotil míry a váhy: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označil míry a váhy tzv. královskou pečetí  (loket)</a:t>
            </a:r>
            <a:endParaRPr lang="cs-CZ" sz="2000" dirty="0"/>
          </a:p>
          <a:p>
            <a:pPr>
              <a:defRPr/>
            </a:pPr>
            <a:r>
              <a:rPr lang="cs-CZ" sz="2000" b="1" dirty="0"/>
              <a:t> 1400  </a:t>
            </a:r>
            <a:r>
              <a:rPr lang="cs-CZ" sz="2000" dirty="0"/>
              <a:t>–  zapsány do zemských desek</a:t>
            </a:r>
          </a:p>
          <a:p>
            <a:pPr>
              <a:defRPr/>
            </a:pPr>
            <a:r>
              <a:rPr lang="cs-CZ" sz="2000" b="1" i="0" u="none" strike="noStrike" baseline="0" dirty="0">
                <a:solidFill>
                  <a:srgbClr val="000000"/>
                </a:solidFill>
              </a:rPr>
              <a:t> 1541</a:t>
            </a:r>
            <a:r>
              <a:rPr lang="cs-CZ" sz="2000" dirty="0">
                <a:solidFill>
                  <a:srgbClr val="000000"/>
                </a:solidFill>
              </a:rPr>
              <a:t>  –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 Václav Hájek z Libočan:  sepsal nejstarší ucelenou soustavu českých měrných jednotek  </a:t>
            </a:r>
          </a:p>
          <a:p>
            <a:pPr>
              <a:defRPr/>
            </a:pPr>
            <a:r>
              <a:rPr lang="cs-CZ" sz="2000" b="1" i="0" u="none" strike="noStrike" baseline="0" dirty="0">
                <a:solidFill>
                  <a:srgbClr val="000000"/>
                </a:solidFill>
              </a:rPr>
              <a:t> 1549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–  Ferdinand I.:  sjednocení měr a vah podle Starého Města pražského   (1554:  zrušeno)</a:t>
            </a:r>
          </a:p>
          <a:p>
            <a:pPr>
              <a:defRPr/>
            </a:pPr>
            <a:r>
              <a:rPr lang="cs-CZ" sz="2000" b="1" i="0" u="none" strike="noStrike" baseline="0" dirty="0">
                <a:solidFill>
                  <a:srgbClr val="000000"/>
                </a:solidFill>
              </a:rPr>
              <a:t> 1609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 –  další neúspěšný pokus o sjednocení</a:t>
            </a:r>
          </a:p>
          <a:p>
            <a:pPr>
              <a:defRPr/>
            </a:pPr>
            <a:r>
              <a:rPr lang="cs-CZ" sz="2000" b="1" i="0" u="none" strike="noStrike" baseline="0" dirty="0">
                <a:solidFill>
                  <a:srgbClr val="000000"/>
                </a:solidFill>
              </a:rPr>
              <a:t> 1610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 –  zavedení provazce o 52 českých loktech jako délkové míry ve všech krajích</a:t>
            </a:r>
          </a:p>
          <a:p>
            <a:pPr>
              <a:defRPr/>
            </a:pPr>
            <a:r>
              <a:rPr lang="cs-CZ" sz="2000" b="1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1615 </a:t>
            </a:r>
            <a:r>
              <a:rPr lang="cs-CZ" sz="20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–  zemský sněm schválil zavedení jednotné míry pražské pro celou zemi</a:t>
            </a:r>
          </a:p>
          <a:p>
            <a:pPr>
              <a:defRPr/>
            </a:pPr>
            <a:r>
              <a:rPr lang="pl-PL" sz="2000" b="1" i="0" u="none" strike="noStrike" baseline="0" dirty="0">
                <a:solidFill>
                  <a:srgbClr val="000000"/>
                </a:solidFill>
              </a:rPr>
              <a:t> 1617 </a:t>
            </a:r>
            <a:r>
              <a:rPr lang="pl-PL" sz="2000" b="0" i="0" u="none" strike="noStrike" baseline="0" dirty="0">
                <a:solidFill>
                  <a:srgbClr val="000000"/>
                </a:solidFill>
              </a:rPr>
              <a:t> –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Šimon Podolský z Podolí (zemský měřič):  vydal příručku:  K</a:t>
            </a:r>
            <a:r>
              <a:rPr lang="pl-PL" sz="2000" b="0" i="0" u="none" strike="noStrike" baseline="0" dirty="0">
                <a:solidFill>
                  <a:srgbClr val="000000"/>
                </a:solidFill>
              </a:rPr>
              <a:t>ížka o měrách zemských</a:t>
            </a:r>
          </a:p>
          <a:p>
            <a:pPr>
              <a:defRPr/>
            </a:pPr>
            <a:r>
              <a:rPr lang="cs-CZ" sz="2000" b="1" i="0" u="none" strike="noStrike" baseline="0" dirty="0">
                <a:solidFill>
                  <a:srgbClr val="000000"/>
                </a:solidFill>
              </a:rPr>
              <a:t> 1638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pl-PL" sz="2000" dirty="0">
                <a:solidFill>
                  <a:srgbClr val="000000"/>
                </a:solidFill>
              </a:rPr>
              <a:t> – 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Ferdinand III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.:  pokus sjednotit míry a váhy na Moravě podle Olomouce </a:t>
            </a:r>
            <a:endParaRPr lang="cs-CZ" sz="2000" dirty="0"/>
          </a:p>
          <a:p>
            <a:pPr>
              <a:defRPr/>
            </a:pPr>
            <a:endParaRPr lang="cs-CZ" sz="2000" dirty="0">
              <a:effectLst/>
            </a:endParaRPr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  <a:effectLst/>
              </a:rPr>
              <a:t>II. Období systému rakouského (mezi lety 1750 – 1875):</a:t>
            </a:r>
          </a:p>
          <a:p>
            <a:pPr>
              <a:defRPr/>
            </a:pPr>
            <a:r>
              <a:rPr lang="cs-CZ" sz="2000" b="1" dirty="0"/>
              <a:t>1750  –  Marie Terezie:  </a:t>
            </a:r>
            <a:r>
              <a:rPr lang="cs-CZ" sz="2000" dirty="0"/>
              <a:t> ve Slezsku zavedeny míry vídeňské;   1758:  na Moravě;   1756:  v Čechách</a:t>
            </a:r>
          </a:p>
          <a:p>
            <a:pPr>
              <a:defRPr/>
            </a:pPr>
            <a:r>
              <a:rPr lang="cs-CZ" sz="2200" b="1" i="0" u="none" strike="noStrike" baseline="0" dirty="0">
                <a:solidFill>
                  <a:srgbClr val="000000"/>
                </a:solidFill>
              </a:rPr>
              <a:t>1875</a:t>
            </a:r>
            <a:r>
              <a:rPr lang="cs-CZ" sz="2200" b="0" i="0" u="none" strike="noStrike" baseline="0" dirty="0">
                <a:solidFill>
                  <a:srgbClr val="000000"/>
                </a:solidFill>
              </a:rPr>
              <a:t>  –  mezinárodní Metrická konvence  (Mezinárodní úřad pro míry a váhy) </a:t>
            </a:r>
            <a:endParaRPr lang="cs-CZ" sz="2200" dirty="0">
              <a:effectLst/>
            </a:endParaRPr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  <a:effectLst/>
              </a:rPr>
              <a:t>III. Období po zavedení metrického systému (od 1. ledna 1876)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83129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3A6F3-BFCB-3AEA-D620-70C2EE46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2" y="-241051"/>
            <a:ext cx="10515600" cy="1325563"/>
          </a:xfrm>
        </p:spPr>
        <p:txBody>
          <a:bodyPr/>
          <a:lstStyle/>
          <a:p>
            <a:r>
              <a:rPr lang="cs-CZ" altLang="cs-CZ" sz="4400" b="1" dirty="0">
                <a:solidFill>
                  <a:srgbClr val="FF0000"/>
                </a:solidFill>
              </a:rPr>
              <a:t>                                 </a:t>
            </a:r>
            <a:r>
              <a:rPr lang="cs-CZ" altLang="cs-CZ" sz="4000" b="1" dirty="0">
                <a:solidFill>
                  <a:srgbClr val="FF0000"/>
                </a:solidFill>
              </a:rPr>
              <a:t>Sfragistika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9E20D9-8C24-3D82-F9CE-574BE237E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06" y="873304"/>
            <a:ext cx="11955695" cy="5984696"/>
          </a:xfrm>
        </p:spPr>
        <p:txBody>
          <a:bodyPr>
            <a:normAutofit/>
          </a:bodyPr>
          <a:lstStyle/>
          <a:p>
            <a:r>
              <a:rPr lang="cs-CZ" sz="2400" b="1" dirty="0">
                <a:effectLst/>
              </a:rPr>
              <a:t>Typologie pečetí:</a:t>
            </a:r>
          </a:p>
          <a:p>
            <a:pPr marL="0" indent="0">
              <a:buNone/>
            </a:pPr>
            <a:r>
              <a:rPr lang="cs-CZ" sz="2000" dirty="0"/>
              <a:t>    </a:t>
            </a:r>
            <a:r>
              <a:rPr lang="cs-CZ" sz="2000" dirty="0">
                <a:effectLst/>
              </a:rPr>
              <a:t> –  podle vyobrazení:  </a:t>
            </a:r>
            <a:r>
              <a:rPr lang="cs-CZ" sz="2000" b="1" dirty="0">
                <a:effectLst/>
              </a:rPr>
              <a:t>I. portrétní  </a:t>
            </a:r>
            <a:r>
              <a:rPr lang="cs-CZ" sz="2000" dirty="0">
                <a:effectLst/>
              </a:rPr>
              <a:t>–  1. majestátní (Karel IV., Zlatá bula)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</a:t>
            </a:r>
            <a:r>
              <a:rPr lang="cs-CZ" sz="2000" dirty="0">
                <a:effectLst/>
              </a:rPr>
              <a:t> –  2. jezdecké (rytířské a lovecké)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</a:t>
            </a:r>
            <a:r>
              <a:rPr lang="cs-CZ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3. pěší (Ota III. a Jan I. Braniborští (1. pol. 13. stol.) 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</a:t>
            </a:r>
            <a:r>
              <a:rPr lang="cs-CZ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cs-CZ" sz="2000" dirty="0">
                <a:effectLst/>
              </a:rPr>
              <a:t>4. antické (císař Konrád II. (1024-1039)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</a:t>
            </a:r>
            <a:r>
              <a:rPr lang="cs-CZ" sz="2000" dirty="0">
                <a:effectLst/>
              </a:rPr>
              <a:t>–  </a:t>
            </a:r>
            <a:r>
              <a:rPr lang="cs-CZ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pontifikální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</a:t>
            </a:r>
            <a:r>
              <a:rPr lang="cs-CZ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II. obrazové  </a:t>
            </a:r>
            <a:r>
              <a:rPr lang="cs-CZ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pl-PL" sz="2000" dirty="0">
                <a:effectLst/>
              </a:rPr>
              <a:t>1. hagiografické (s patrony, aj. svatými) </a:t>
            </a:r>
          </a:p>
          <a:p>
            <a:pPr marL="0" indent="0">
              <a:buNone/>
            </a:pPr>
            <a:r>
              <a:rPr lang="pl-PL" sz="2000" dirty="0"/>
              <a:t>                                                                  </a:t>
            </a:r>
            <a:r>
              <a:rPr lang="pl-PL" sz="2000" dirty="0">
                <a:effectLst/>
              </a:rPr>
              <a:t>–   </a:t>
            </a:r>
            <a:r>
              <a:rPr lang="cs-CZ" sz="2000" dirty="0">
                <a:effectLst/>
              </a:rPr>
              <a:t>2. topografické (Dortmund, 14./15. stol.)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</a:t>
            </a:r>
            <a:r>
              <a:rPr lang="cs-CZ" sz="2000" dirty="0">
                <a:effectLst/>
              </a:rPr>
              <a:t>–  3. věcné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</a:t>
            </a:r>
            <a:r>
              <a:rPr lang="cs-CZ" sz="2000" dirty="0">
                <a:effectLst/>
              </a:rPr>
              <a:t>–  4. fantastické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</a:t>
            </a:r>
            <a:r>
              <a:rPr lang="cs-CZ" sz="2000" b="1" dirty="0">
                <a:effectLst/>
              </a:rPr>
              <a:t>III. Erbovní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</a:t>
            </a:r>
            <a:r>
              <a:rPr lang="cs-CZ" sz="2000" b="1" dirty="0">
                <a:effectLst/>
              </a:rPr>
              <a:t>IV. Nápisové 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 podle barvy vosku, podle velikosti, podle materiálu, způsobů upevnění, podle funkce a „právní síly“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3EC6E1E-2F6D-F331-ABC0-4BEA5563B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38" t="30862" r="34270" b="10412"/>
          <a:stretch/>
        </p:blipFill>
        <p:spPr>
          <a:xfrm>
            <a:off x="8106310" y="255917"/>
            <a:ext cx="1695236" cy="1657189"/>
          </a:xfrm>
          <a:prstGeom prst="rect">
            <a:avLst/>
          </a:prstGeom>
        </p:spPr>
      </p:pic>
      <p:pic>
        <p:nvPicPr>
          <p:cNvPr id="7" name="Obrázek 6" descr="Obsah obrázku text, medailónek&#10;&#10;Popis byl vytvořen automaticky">
            <a:extLst>
              <a:ext uri="{FF2B5EF4-FFF2-40B4-BE49-F238E27FC236}">
                <a16:creationId xmlns:a16="http://schemas.microsoft.com/office/drawing/2014/main" id="{C3352C9B-4213-B369-EE0D-CD0628307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055" y="3112455"/>
            <a:ext cx="1972639" cy="2584243"/>
          </a:xfrm>
          <a:prstGeom prst="rect">
            <a:avLst/>
          </a:prstGeom>
        </p:spPr>
      </p:pic>
      <p:pic>
        <p:nvPicPr>
          <p:cNvPr id="9" name="Obrázek 8" descr="Obsah obrázku mince&#10;&#10;Popis byl vytvořen automaticky">
            <a:extLst>
              <a:ext uri="{FF2B5EF4-FFF2-40B4-BE49-F238E27FC236}">
                <a16:creationId xmlns:a16="http://schemas.microsoft.com/office/drawing/2014/main" id="{6E49B17C-4556-CBE0-9803-CC86A51A0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629" y="255918"/>
            <a:ext cx="1695236" cy="1695236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052A2BE3-B093-34C2-1A70-A6C726526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2" y="1739130"/>
            <a:ext cx="1658150" cy="223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383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61C461CA-E672-5DBB-FF87-912EBABA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FF0000"/>
                </a:solidFill>
              </a:rPr>
              <a:t>                        Metrologie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1" y="1268412"/>
            <a:ext cx="11878225" cy="55895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/>
              <a:t> Disciplína zabývající se historickými měrnými jednotkami:  délkové, váhové a objemové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Délkové</a:t>
            </a:r>
            <a:r>
              <a:rPr lang="cs-CZ" sz="1800" dirty="0"/>
              <a:t>  –   podle částí lidského těla:  palec (coul), stopa, loket, sáh (krok)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loket pražský:  59,14 cm       </a:t>
            </a:r>
            <a:r>
              <a:rPr lang="cs-CZ" sz="1800" dirty="0">
                <a:effectLst/>
              </a:rPr>
              <a:t>na východní straně věže Novoměstské radnice</a:t>
            </a:r>
          </a:p>
          <a:p>
            <a:pPr marL="0" indent="0">
              <a:buNone/>
              <a:defRPr/>
            </a:pPr>
            <a:r>
              <a:rPr lang="cs-CZ" sz="1800" dirty="0">
                <a:effectLst/>
                <a:cs typeface="Calibri" panose="020F0502020204030204" pitchFamily="34" charset="0"/>
              </a:rPr>
              <a:t>                          kyjovský loket: 77,59 cm    vpravo u vstupu do radnice v Kyjově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1 loket =  3 pídě, 1 píď  </a:t>
            </a:r>
            <a:r>
              <a:rPr lang="cs-CZ" sz="1800" dirty="0">
                <a:cs typeface="Calibri" panose="020F0502020204030204" pitchFamily="34" charset="0"/>
              </a:rPr>
              <a:t>(</a:t>
            </a:r>
            <a:r>
              <a:rPr lang="cs-CZ" sz="1800" dirty="0">
                <a:effectLst/>
                <a:cs typeface="Calibri" panose="020F0502020204030204" pitchFamily="34" charset="0"/>
              </a:rPr>
              <a:t>0,197 m) </a:t>
            </a:r>
            <a:r>
              <a:rPr lang="cs-CZ" sz="1800" dirty="0">
                <a:cs typeface="Calibri" panose="020F0502020204030204" pitchFamily="34" charset="0"/>
              </a:rPr>
              <a:t> </a:t>
            </a:r>
            <a:r>
              <a:rPr lang="cs-CZ" sz="1800" dirty="0"/>
              <a:t>= 10 prstů, 1 prst (</a:t>
            </a:r>
            <a:r>
              <a:rPr lang="cs-CZ" sz="1800" dirty="0">
                <a:effectLst/>
                <a:cs typeface="Calibri" panose="020F0502020204030204" pitchFamily="34" charset="0"/>
              </a:rPr>
              <a:t>0,0197 m) </a:t>
            </a:r>
            <a:r>
              <a:rPr lang="cs-CZ" sz="1800" dirty="0">
                <a:cs typeface="Calibri" panose="020F0502020204030204" pitchFamily="34" charset="0"/>
              </a:rPr>
              <a:t> </a:t>
            </a:r>
            <a:r>
              <a:rPr lang="cs-CZ" sz="1800" dirty="0"/>
              <a:t>=  4 zrna (ječmene)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1 loket rakouský, sáh = 6 stop, 1 stopa = 12 palců, 1 palec </a:t>
            </a:r>
            <a:r>
              <a:rPr lang="cs-CZ" sz="1800" dirty="0">
                <a:cs typeface="Calibri" panose="020F0502020204030204" pitchFamily="34" charset="0"/>
              </a:rPr>
              <a:t>(</a:t>
            </a:r>
            <a:r>
              <a:rPr lang="cs-CZ" sz="1800" dirty="0">
                <a:effectLst/>
                <a:cs typeface="Calibri" panose="020F0502020204030204" pitchFamily="34" charset="0"/>
              </a:rPr>
              <a:t>2,47 cm)</a:t>
            </a:r>
            <a:r>
              <a:rPr lang="cs-CZ" sz="1800" dirty="0">
                <a:cs typeface="Calibri" panose="020F0502020204030204" pitchFamily="34" charset="0"/>
              </a:rPr>
              <a:t> = 2,3 cm </a:t>
            </a:r>
          </a:p>
          <a:p>
            <a:pPr marL="0" indent="0">
              <a:buNone/>
              <a:defRPr/>
            </a:pPr>
            <a:r>
              <a:rPr lang="cs-CZ" sz="1800" dirty="0">
                <a:cs typeface="Calibri" panose="020F0502020204030204" pitchFamily="34" charset="0"/>
              </a:rPr>
              <a:t>                                  1 míle  =  365 provazců, 1 provazec (30,76 m) = 52 loktů </a:t>
            </a:r>
          </a:p>
          <a:p>
            <a:pPr>
              <a:defRPr/>
            </a:pPr>
            <a:r>
              <a:rPr lang="cs-CZ" sz="1800" b="1" dirty="0"/>
              <a:t>Plošné  –  </a:t>
            </a:r>
            <a:r>
              <a:rPr lang="cs-CZ" sz="1800" dirty="0"/>
              <a:t> od dutých měr podle množství obilí:  korec, strych,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jitro (plocha zoraná za den (od rána do večera)</a:t>
            </a:r>
            <a:r>
              <a:rPr lang="cs-CZ" sz="1800" dirty="0">
                <a:cs typeface="Calibri" panose="020F0502020204030204" pitchFamily="34" charset="0"/>
              </a:rPr>
              <a:t>:  </a:t>
            </a:r>
            <a:r>
              <a:rPr lang="cs-CZ" sz="18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obdélník o poměru stran 3:1, d. max. 52 loktů </a:t>
            </a:r>
            <a:endParaRPr lang="cs-CZ" sz="1800" dirty="0"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cs-CZ" sz="1800" dirty="0"/>
              <a:t>                        lán  =  64 jiter, 1 jitro  =  3 provazce čtverečné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Duté  –  </a:t>
            </a:r>
            <a:r>
              <a:rPr lang="cs-CZ" sz="1800" dirty="0"/>
              <a:t>máz = 1,4 litru, žejdlík = 0,35 litru, vědro = 56 litrů, české vědro = 46 litrů, pinta = 4 žejdlíky, věrtel = 23 litrů 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1F07750-7CE5-10AC-8848-60696D565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486" y="1068512"/>
            <a:ext cx="1797820" cy="261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771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950FB0C-B58D-3D67-BDFD-F24291366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4" t="29663" r="42528" b="12210"/>
          <a:stretch/>
        </p:blipFill>
        <p:spPr>
          <a:xfrm>
            <a:off x="2003461" y="240728"/>
            <a:ext cx="7921375" cy="637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564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798616-0D25-041A-E42C-195B64C179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75" t="26966" r="41349" b="44652"/>
          <a:stretch/>
        </p:blipFill>
        <p:spPr>
          <a:xfrm>
            <a:off x="1882046" y="173705"/>
            <a:ext cx="8789445" cy="339142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44BC171-D42D-B0D0-EB2E-65156C273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75" t="64371" r="41349" b="14607"/>
          <a:stretch/>
        </p:blipFill>
        <p:spPr>
          <a:xfrm>
            <a:off x="1857620" y="3916602"/>
            <a:ext cx="8800311" cy="251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110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3B8552A-F8B5-C497-28E3-C830A082D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59" t="30262" r="41517" b="44719"/>
          <a:stretch/>
        </p:blipFill>
        <p:spPr>
          <a:xfrm>
            <a:off x="1667653" y="267124"/>
            <a:ext cx="8856693" cy="30308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9449B8B-C618-90C6-82D0-13952FA816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91" t="51085" r="41517" b="24645"/>
          <a:stretch/>
        </p:blipFill>
        <p:spPr>
          <a:xfrm>
            <a:off x="1667652" y="3560001"/>
            <a:ext cx="8856693" cy="292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987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61C461CA-E672-5DBB-FF87-912EBABA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FF0000"/>
                </a:solidFill>
              </a:rPr>
              <a:t>                          Literatura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717" y="1268413"/>
            <a:ext cx="12191999" cy="546116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cs-CZ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Hofmann, Gustav: </a:t>
            </a:r>
            <a:r>
              <a:rPr lang="cs-CZ" sz="20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Metrologická příručka pro Čechy, Moravu a Slezsko do zavedení metrické soustavy</a:t>
            </a:r>
            <a:r>
              <a:rPr lang="cs-CZ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Plzeň 1984.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Mráz, Karel  Sfragistika: studijní texty pro posluchače pomocných věd historických a archivnictví. Brno 2014.</a:t>
            </a:r>
            <a:endParaRPr lang="cs-CZ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Petráň, Zdeněk –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Radoměrský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Pavel: Ilustrovaná encyklopedie české, moravské a slezské numismatiky.</a:t>
            </a:r>
          </a:p>
          <a:p>
            <a:pPr marL="0" indent="0">
              <a:buNone/>
            </a:pPr>
            <a:r>
              <a:rPr lang="cs-CZ" sz="2000" dirty="0">
                <a:ea typeface="Times New Roman" panose="02020603050405020304" pitchFamily="18" charset="0"/>
              </a:rPr>
              <a:t>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Praha 2001.</a:t>
            </a:r>
          </a:p>
          <a:p>
            <a:r>
              <a:rPr lang="cs-CZ" sz="2000" dirty="0" err="1">
                <a:effectLst/>
                <a:ea typeface="Times New Roman" panose="02020603050405020304" pitchFamily="18" charset="0"/>
              </a:rPr>
              <a:t>Sejbal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, Jiří: Základy peněžního vývoje</a:t>
            </a:r>
            <a:r>
              <a:rPr lang="cs-CZ" sz="2000" i="1" dirty="0">
                <a:effectLst/>
                <a:ea typeface="Times New Roman" panose="02020603050405020304" pitchFamily="18" charset="0"/>
              </a:rPr>
              <a:t>.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Brno 1997. </a:t>
            </a:r>
          </a:p>
          <a:p>
            <a:r>
              <a:rPr lang="cs-CZ" sz="2000" dirty="0">
                <a:effectLst/>
                <a:ea typeface="Times New Roman" panose="02020603050405020304" pitchFamily="18" charset="0"/>
              </a:rPr>
              <a:t>Vorel, Petr: Od pražského groše ke koruně české 1300-2000. Praha 2000.</a:t>
            </a:r>
          </a:p>
          <a:p>
            <a:r>
              <a:rPr lang="cs-CZ" sz="2000" dirty="0">
                <a:effectLst/>
                <a:ea typeface="Times New Roman" panose="02020603050405020304" pitchFamily="18" charset="0"/>
              </a:rPr>
              <a:t>Vorel, Petr: Od českého tolaru ke světovému dolarů. Praha 2003.  </a:t>
            </a:r>
          </a:p>
          <a:p>
            <a:pPr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221590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3FA02-FB2C-2251-D69F-4C44C71DC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093"/>
            <a:ext cx="10515600" cy="1325563"/>
          </a:xfrm>
        </p:spPr>
        <p:txBody>
          <a:bodyPr/>
          <a:lstStyle/>
          <a:p>
            <a:r>
              <a:rPr lang="cs-CZ" altLang="cs-CZ" sz="4400" b="1" dirty="0">
                <a:solidFill>
                  <a:srgbClr val="FF0000"/>
                </a:solidFill>
              </a:rPr>
              <a:t>                                </a:t>
            </a:r>
            <a:r>
              <a:rPr lang="cs-CZ" altLang="cs-CZ" sz="4000" b="1" dirty="0">
                <a:solidFill>
                  <a:srgbClr val="FF0000"/>
                </a:solidFill>
              </a:rPr>
              <a:t>Sfragistika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5FD697-9022-26B1-8516-7C8254DB8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24" y="1202076"/>
            <a:ext cx="11565276" cy="4974887"/>
          </a:xfrm>
        </p:spPr>
        <p:txBody>
          <a:bodyPr>
            <a:normAutofit/>
          </a:bodyPr>
          <a:lstStyle/>
          <a:p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Sdružená pečeť  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pro více osob (i právnických) 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elká/hlavní pečeť  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hlavní pečeť kanceláře pro nejvýznamnější písemnost</a:t>
            </a: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enší pečeť  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k pečetění méně významných písemností</a:t>
            </a: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ekre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drobné rozměry, užívána s cílem zabezpečit důvěrnost sdělení</a:t>
            </a: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cs-CZ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ubní pečeť  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 revers, většinou menší než avers (kontrasignace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pro kontrolu)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ignet 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 prstenová, ryze osobního charakteru (pro soukromou a tajnou korespondenci)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69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61C461CA-E672-5DBB-FF87-912EBABA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FF0000"/>
                </a:solidFill>
              </a:rPr>
              <a:t>                           Heraldika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35E61-2429-5BBB-CDCD-6286DD1D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1268413"/>
            <a:ext cx="11486507" cy="54611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dirty="0"/>
              <a:t>Je věda, která se zabývá pravidly a zvyklostmi, podle nichž se tvoří a popisují erby, tj. dědičné znaky a vše co s nimi souvisí (prapory, řády, odznaky a další symboly).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11. stol.  </a:t>
            </a:r>
            <a:r>
              <a:rPr lang="cs-CZ" sz="2000" dirty="0"/>
              <a:t>–  původ sahá do období první křížové výpravy do Palestiny, , kterou vyhlásil papež Urban II. na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koncilu v </a:t>
            </a:r>
            <a:r>
              <a:rPr lang="cs-CZ" sz="2000" dirty="0" err="1"/>
              <a:t>Clermontu</a:t>
            </a:r>
            <a:r>
              <a:rPr lang="cs-CZ" sz="2000" dirty="0"/>
              <a:t>, kdy erby sloužily k odlišení rytířů v boji.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12. a 13. stol.  </a:t>
            </a:r>
            <a:r>
              <a:rPr lang="cs-CZ" sz="2000" dirty="0"/>
              <a:t>–  první znaky v západní a jižní Evropě používala vyšší šlechta, později i šlechta nižší a města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15. – 17. stol.  </a:t>
            </a:r>
            <a:r>
              <a:rPr lang="cs-CZ" sz="2000" dirty="0"/>
              <a:t>–  s rozšířením palných zbraní a odlišným způsobem boje ztratily opodstatnění a získaly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reprezentativní a dekorativní funkci.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Znak </a:t>
            </a:r>
            <a:r>
              <a:rPr lang="cs-CZ" sz="2000" dirty="0"/>
              <a:t> –  symbol rodové, právní a společenské privilegovanosti, který se přenesl do státní, církevní, městské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a cechovní symboliky.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F9DE3FC3-2A66-A26D-5525-E545709837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96959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         </a:t>
            </a:r>
            <a:r>
              <a:rPr lang="cs-CZ" altLang="cs-CZ" sz="4000" b="1" dirty="0">
                <a:solidFill>
                  <a:srgbClr val="FF0000"/>
                </a:solidFill>
              </a:rPr>
              <a:t>Název</a:t>
            </a: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CA43A48D-46F5-60B3-521C-CF4F4F311C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660634"/>
            <a:ext cx="10515600" cy="5108028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čeština:              </a:t>
            </a:r>
            <a:r>
              <a:rPr lang="cs-CZ" altLang="cs-CZ" sz="2400" b="1" dirty="0"/>
              <a:t>erb</a:t>
            </a:r>
          </a:p>
          <a:p>
            <a:pPr eaLnBrk="1" hangingPunct="1"/>
            <a:r>
              <a:rPr lang="cs-CZ" altLang="cs-CZ" sz="2400" dirty="0"/>
              <a:t>němčina:</a:t>
            </a:r>
            <a:r>
              <a:rPr lang="cs-CZ" altLang="cs-CZ" sz="2400" b="1" dirty="0"/>
              <a:t>           </a:t>
            </a:r>
            <a:r>
              <a:rPr lang="cs-CZ" altLang="cs-CZ" sz="2400" b="1" dirty="0" err="1"/>
              <a:t>die</a:t>
            </a:r>
            <a:r>
              <a:rPr lang="cs-CZ" altLang="cs-CZ" sz="2400" b="1" dirty="0"/>
              <a:t> Erbe  </a:t>
            </a:r>
            <a:r>
              <a:rPr lang="cs-CZ" altLang="cs-CZ" sz="2400" dirty="0"/>
              <a:t>=  dědic (právní příslušnost k rodu)</a:t>
            </a:r>
          </a:p>
          <a:p>
            <a:pPr eaLnBrk="1" hangingPunct="1"/>
            <a:r>
              <a:rPr lang="cs-CZ" altLang="cs-CZ" sz="2400" dirty="0"/>
              <a:t>slovenština:      </a:t>
            </a:r>
            <a:r>
              <a:rPr lang="cs-CZ" altLang="cs-CZ" sz="2400" b="1" dirty="0"/>
              <a:t>erb</a:t>
            </a:r>
          </a:p>
          <a:p>
            <a:pPr eaLnBrk="1" hangingPunct="1"/>
            <a:r>
              <a:rPr lang="cs-CZ" altLang="cs-CZ" sz="2400" dirty="0"/>
              <a:t>maďarština:      </a:t>
            </a:r>
            <a:r>
              <a:rPr lang="cs-CZ" altLang="cs-CZ" sz="2400" b="1" dirty="0" err="1"/>
              <a:t>címer</a:t>
            </a:r>
            <a:endParaRPr lang="cs-CZ" altLang="cs-CZ" sz="2400" b="1" dirty="0"/>
          </a:p>
          <a:p>
            <a:pPr eaLnBrk="1" hangingPunct="1"/>
            <a:r>
              <a:rPr lang="cs-CZ" altLang="cs-CZ" sz="2400" dirty="0"/>
              <a:t>polština:            </a:t>
            </a:r>
            <a:r>
              <a:rPr lang="cs-CZ" altLang="cs-CZ" sz="2400" b="1" dirty="0" err="1"/>
              <a:t>herb</a:t>
            </a:r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dirty="0"/>
              <a:t>čeština:             </a:t>
            </a:r>
            <a:r>
              <a:rPr lang="cs-CZ" altLang="cs-CZ" sz="2400" b="1" dirty="0"/>
              <a:t>znak  </a:t>
            </a:r>
            <a:r>
              <a:rPr lang="cs-CZ" altLang="cs-CZ" sz="2400" dirty="0"/>
              <a:t>(termín z 19. stol. s širším právním významem)</a:t>
            </a:r>
            <a:endParaRPr lang="cs-CZ" altLang="cs-CZ" sz="2400" b="1" dirty="0"/>
          </a:p>
          <a:p>
            <a:pPr eaLnBrk="1" hangingPunct="1"/>
            <a:r>
              <a:rPr lang="cs-CZ" altLang="cs-CZ" sz="2400" dirty="0"/>
              <a:t>němčina:</a:t>
            </a:r>
            <a:r>
              <a:rPr lang="cs-CZ" altLang="cs-CZ" sz="2400" b="1" dirty="0"/>
              <a:t>          </a:t>
            </a:r>
            <a:r>
              <a:rPr lang="cs-CZ" altLang="cs-CZ" sz="2400" b="1" dirty="0" err="1"/>
              <a:t>Wappen</a:t>
            </a:r>
            <a:r>
              <a:rPr lang="cs-CZ" altLang="cs-CZ" sz="2400" b="1" dirty="0"/>
              <a:t> </a:t>
            </a:r>
            <a:r>
              <a:rPr lang="cs-CZ" altLang="cs-CZ" sz="2400" dirty="0"/>
              <a:t>(akcentuje militantní význam erbu)</a:t>
            </a:r>
          </a:p>
          <a:p>
            <a:pPr eaLnBrk="1" hangingPunct="1"/>
            <a:r>
              <a:rPr lang="cs-CZ" altLang="cs-CZ" sz="2400" dirty="0"/>
              <a:t>angličtina:        </a:t>
            </a:r>
            <a:r>
              <a:rPr lang="cs-CZ" altLang="cs-CZ" sz="2400" b="1" dirty="0" err="1"/>
              <a:t>Cout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of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arm</a:t>
            </a:r>
            <a:r>
              <a:rPr lang="cs-CZ" altLang="cs-CZ" sz="2400" b="1" dirty="0"/>
              <a:t> </a:t>
            </a:r>
          </a:p>
          <a:p>
            <a:pPr eaLnBrk="1" hangingPunct="1"/>
            <a:r>
              <a:rPr lang="cs-CZ" altLang="cs-CZ" sz="2400" dirty="0"/>
              <a:t>Franc.:               </a:t>
            </a:r>
            <a:r>
              <a:rPr lang="cs-CZ" altLang="cs-CZ" sz="2400" b="1" dirty="0" err="1"/>
              <a:t>Armoire</a:t>
            </a:r>
            <a:endParaRPr lang="cs-CZ" altLang="cs-CZ" sz="2400" b="1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5A4090D6-3223-4C7E-1987-B0D967C14B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92313" y="-4763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Terminologie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2EDD3742-7899-73CF-B729-A71903A785F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1434" y="1052512"/>
            <a:ext cx="11498318" cy="580548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Erb</a:t>
            </a:r>
            <a:r>
              <a:rPr lang="cs-CZ" altLang="cs-CZ" sz="1800" dirty="0"/>
              <a:t>    –    původ se odvozuje z praxe válečné (štíty a praporce) a později turnajové  (stavovská příslušnost)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–    </a:t>
            </a:r>
            <a:r>
              <a:rPr lang="cs-CZ" altLang="cs-CZ" sz="1800" b="1" dirty="0"/>
              <a:t>od 14. stol.:   </a:t>
            </a:r>
            <a:r>
              <a:rPr lang="cs-CZ" altLang="cs-CZ" sz="1800" dirty="0"/>
              <a:t>užívání povoloval panovník, podobu určoval poradce - herold  (z lat. zvěstovatel války a míru)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–    atribut šlechtictví:  symbolizoval nositele (štít, přilba, klenot, </a:t>
            </a:r>
            <a:r>
              <a:rPr lang="cs-CZ" altLang="cs-CZ" sz="1800" dirty="0" err="1"/>
              <a:t>přikryvadla</a:t>
            </a:r>
            <a:r>
              <a:rPr lang="cs-CZ" altLang="cs-CZ" sz="1800" dirty="0"/>
              <a:t>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–    přecházel přes mužské příslušníky rodu (do provdání jej užívaly manželky a dcery)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–    členové rodu mohli se svolením krále připustit k erbu i jiné osoby (erbovní strýcovství)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Erbovníky (</a:t>
            </a:r>
            <a:r>
              <a:rPr lang="cs-CZ" altLang="cs-CZ" sz="1800" b="1" dirty="0" err="1"/>
              <a:t>armoriály</a:t>
            </a:r>
            <a:r>
              <a:rPr lang="cs-CZ" altLang="cs-CZ" sz="1800" b="1" dirty="0"/>
              <a:t>) </a:t>
            </a:r>
            <a:r>
              <a:rPr lang="cs-CZ" altLang="cs-CZ" sz="1800" dirty="0"/>
              <a:t>– soupisy (</a:t>
            </a:r>
            <a:r>
              <a:rPr lang="cs-CZ" altLang="cs-CZ" sz="1800" dirty="0" err="1"/>
              <a:t>registra</a:t>
            </a:r>
            <a:r>
              <a:rPr lang="cs-CZ" altLang="cs-CZ" sz="1800" dirty="0"/>
              <a:t>) erbů šlechtických rodů, církevních institucí, cechů aj.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Erbovní listiny  </a:t>
            </a:r>
            <a:r>
              <a:rPr lang="cs-CZ" altLang="cs-CZ" sz="1800" dirty="0"/>
              <a:t>–  písemné potvrzení nobilitace, tj. práva nosit erb (nejstarší z  r. 1416. stol. z říšské kanceláře)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( nejstarší erbovní listina v </a:t>
            </a:r>
            <a:r>
              <a:rPr lang="cs-CZ" sz="1800" dirty="0"/>
              <a:t>opisu:  Karel IV. nobilitoval r. 1360 Jetřicha z </a:t>
            </a:r>
            <a:r>
              <a:rPr lang="cs-CZ" sz="1800" dirty="0" err="1"/>
              <a:t>Portic</a:t>
            </a:r>
            <a:r>
              <a:rPr lang="cs-CZ" sz="1800" dirty="0"/>
              <a:t> a udělil mu erb)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Erbovní galerie  </a:t>
            </a:r>
            <a:r>
              <a:rPr lang="cs-CZ" altLang="cs-CZ" sz="1800" dirty="0"/>
              <a:t>–  soubory erbů na stavbách nebo v rukopisech, reprezentující urozený původ od nejstaršího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předka (panovník, šlechta, soudci; Moravský zemský soud v Brně, vedle Vladislavského sálu na PH)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Alianční erby  </a:t>
            </a:r>
            <a:r>
              <a:rPr lang="cs-CZ" altLang="cs-CZ" sz="1800" dirty="0"/>
              <a:t>–   od 2. pol. 13. stol.:  spojení (úřední, manželské), sdružené štíty nebo dvě znamení na jednom štítu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5528</Words>
  <Application>Microsoft Office PowerPoint</Application>
  <PresentationFormat>Širokoúhlá obrazovka</PresentationFormat>
  <Paragraphs>643</Paragraphs>
  <Slides>54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</vt:lpstr>
      <vt:lpstr>Calibri Light</vt:lpstr>
      <vt:lpstr>Times New Roman</vt:lpstr>
      <vt:lpstr>Motiv Office</vt:lpstr>
      <vt:lpstr>Objekt prostředí balíčkovače</vt:lpstr>
      <vt:lpstr>Metodologie archeologie středověku a novověku </vt:lpstr>
      <vt:lpstr>     Pomocné vědy historické                   předmět studia                             </vt:lpstr>
      <vt:lpstr>                          Sfragistika</vt:lpstr>
      <vt:lpstr>Prezentace aplikace PowerPoint</vt:lpstr>
      <vt:lpstr>                                 Sfragistika</vt:lpstr>
      <vt:lpstr>                                Sfragistika</vt:lpstr>
      <vt:lpstr>                           Heraldika</vt:lpstr>
      <vt:lpstr>                                                   Název</vt:lpstr>
      <vt:lpstr>                                Terminologie</vt:lpstr>
      <vt:lpstr>Prezentace aplikace PowerPoint</vt:lpstr>
      <vt:lpstr>Prezentace aplikace PowerPoint</vt:lpstr>
      <vt:lpstr>                                     Popis (blasonování)</vt:lpstr>
      <vt:lpstr>Prezentace aplikace PowerPoint</vt:lpstr>
      <vt:lpstr>                                         Štít  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Třídění</vt:lpstr>
      <vt:lpstr>                    Dynastické (státní) znaky                                        Přemyslovci</vt:lpstr>
      <vt:lpstr>Prezentace aplikace PowerPoint</vt:lpstr>
      <vt:lpstr>Prezentace aplikace PowerPoint</vt:lpstr>
      <vt:lpstr>                         Heraldické motivy</vt:lpstr>
      <vt:lpstr>Prezentace aplikace PowerPoint</vt:lpstr>
      <vt:lpstr>Prezentace aplikace PowerPoint</vt:lpstr>
      <vt:lpstr>Znak Karla z Lichtenštejna (1569–1627) </vt:lpstr>
      <vt:lpstr>Prezentace aplikace PowerPoint</vt:lpstr>
      <vt:lpstr>Prezentace aplikace PowerPoint</vt:lpstr>
      <vt:lpstr>                           Genealogie                       (řec. génos, lat. genus = rod))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Numismatika</vt:lpstr>
      <vt:lpstr>                                            Mincovnictví</vt:lpstr>
      <vt:lpstr>                 Předmincovní platidla</vt:lpstr>
      <vt:lpstr>Prezentace aplikace PowerPoint</vt:lpstr>
      <vt:lpstr>                          Středověk                                       denárová měna</vt:lpstr>
      <vt:lpstr>                                 Depoty                               z lat. deponere: uschovat</vt:lpstr>
      <vt:lpstr>   Kelčský depot        (u Hranic)</vt:lpstr>
      <vt:lpstr>Komárovský poklad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Metrologie</vt:lpstr>
      <vt:lpstr>                        Metrologie</vt:lpstr>
      <vt:lpstr>Prezentace aplikace PowerPoint</vt:lpstr>
      <vt:lpstr>Prezentace aplikace PowerPoint</vt:lpstr>
      <vt:lpstr>Prezentace aplikace PowerPoint</vt:lpstr>
      <vt:lpstr>                         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Metodologie archeologie středověku a novověku </dc:title>
  <dc:creator>Markéta Tymonová</dc:creator>
  <cp:lastModifiedBy>tym0001</cp:lastModifiedBy>
  <cp:revision>27</cp:revision>
  <dcterms:created xsi:type="dcterms:W3CDTF">2022-10-04T13:50:16Z</dcterms:created>
  <dcterms:modified xsi:type="dcterms:W3CDTF">2025-12-07T15:13:06Z</dcterms:modified>
</cp:coreProperties>
</file>