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6" r:id="rId3"/>
    <p:sldId id="261" r:id="rId4"/>
    <p:sldId id="311" r:id="rId5"/>
    <p:sldId id="351" r:id="rId6"/>
    <p:sldId id="375" r:id="rId7"/>
    <p:sldId id="480" r:id="rId8"/>
    <p:sldId id="479" r:id="rId9"/>
    <p:sldId id="270" r:id="rId10"/>
    <p:sldId id="465" r:id="rId11"/>
    <p:sldId id="474" r:id="rId12"/>
    <p:sldId id="475" r:id="rId13"/>
    <p:sldId id="477" r:id="rId14"/>
    <p:sldId id="476" r:id="rId15"/>
    <p:sldId id="343" r:id="rId16"/>
    <p:sldId id="344" r:id="rId17"/>
    <p:sldId id="478" r:id="rId18"/>
    <p:sldId id="345" r:id="rId19"/>
    <p:sldId id="346" r:id="rId20"/>
    <p:sldId id="459" r:id="rId21"/>
    <p:sldId id="471" r:id="rId22"/>
    <p:sldId id="469" r:id="rId23"/>
    <p:sldId id="353" r:id="rId24"/>
    <p:sldId id="470" r:id="rId25"/>
    <p:sldId id="460" r:id="rId26"/>
    <p:sldId id="472" r:id="rId27"/>
    <p:sldId id="473" r:id="rId28"/>
    <p:sldId id="401" r:id="rId29"/>
    <p:sldId id="316" r:id="rId30"/>
    <p:sldId id="308" r:id="rId31"/>
    <p:sldId id="458" r:id="rId32"/>
    <p:sldId id="294" r:id="rId33"/>
    <p:sldId id="329" r:id="rId34"/>
    <p:sldId id="288" r:id="rId35"/>
    <p:sldId id="287" r:id="rId36"/>
    <p:sldId id="258" r:id="rId37"/>
    <p:sldId id="285" r:id="rId38"/>
    <p:sldId id="266" r:id="rId39"/>
    <p:sldId id="370" r:id="rId40"/>
    <p:sldId id="275" r:id="rId41"/>
    <p:sldId id="278" r:id="rId42"/>
    <p:sldId id="292" r:id="rId43"/>
    <p:sldId id="320" r:id="rId44"/>
    <p:sldId id="330" r:id="rId45"/>
    <p:sldId id="365" r:id="rId46"/>
    <p:sldId id="391" r:id="rId47"/>
    <p:sldId id="367" r:id="rId48"/>
    <p:sldId id="390" r:id="rId49"/>
    <p:sldId id="368" r:id="rId50"/>
    <p:sldId id="378" r:id="rId51"/>
    <p:sldId id="335" r:id="rId52"/>
    <p:sldId id="307" r:id="rId53"/>
    <p:sldId id="376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07122-B07A-37C3-C9D1-F46CA8176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0B5C68-3E98-1FEF-AE11-A58F92128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FB16E12-535C-2A83-2CD6-E4A5C8E5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54F3BB-00FE-2D80-70FD-02165DA8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2124E8-94A3-0725-4F01-0F6B38CF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764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63E2-F19C-3638-D385-760B2C71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5C2B95-0C53-5652-ABD2-A8CD6B3A9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C2F18E-2CB4-0118-380B-B395B5B7E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9C1B77-AEC4-0C13-11E5-A41921D43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61018F-6DA7-3400-A0B5-481FDEB12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318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5A3D82-32E0-FEF9-5116-3AAF3645E0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194345F-2873-BC0E-7C8A-DE9C6E370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B6B4CE-E805-E05F-C72D-77A3D2C3D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04D10F-0A51-CC78-E8E4-1212D524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BA9F62-CD87-ABDA-C94B-7AF45FEE6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829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0D319-36D9-84CB-F9DB-F7CBB5DE4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932B4B-F8B6-E4C1-7F59-3E1F7C643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7A1D5F-7BC0-9378-58D7-FE251CE8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951E93-C907-E1F2-C73D-6C15B2365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CD134B-F47B-9601-E1C1-1C527D1A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15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A7C22-7EFE-CACF-8C1B-B8DE78671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382D63-A3DA-FEBF-08B4-CCC07C801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47904C-4753-20AD-3B81-81152B9A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4FF4A3-E5DA-2D40-1CC1-F802EB1E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4A45D4-75F6-8052-A3EB-69D70F03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2284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32EAA-4042-655C-060F-266FC9E4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3EA9FB-F2C8-B1C3-F8B1-EBCFFB490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A8A6CA-0FD3-D599-0901-2B691BEA5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AD072B-1DA2-481A-5371-EF3B0ADCE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3DC441-517C-2F21-52FB-FF5159E7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64389A-057D-492B-00E0-21402E5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88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CA4A6-0149-A1F1-860E-C2AEB2A4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5A22C3-39D3-0021-CC58-5D16D1CFE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FE4754-2653-C0B7-77A3-8439E9574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815101-AD9F-8B24-B006-ECCAABF85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FDC2B9-0564-678E-EDB9-A1B3D1C2D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82487FF-C497-AAD4-2F37-9CDA68D5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95E050-9741-E3F1-1060-23B0778B5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D41E4F6-5472-7DF6-4C46-8CA044CB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71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B04DB4-9F60-6B74-2CC3-EE2BCD18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F2E077E-5B69-24BB-DB78-1F628EC5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CC4CD5-92C7-FC85-7F73-620284D4A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EA0F1F-C956-3F71-ACA4-3F04F47E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22DD1D-AAE5-5898-B3E0-0CFE4D7E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CDB0A8-504A-5287-7AC0-984C4DF22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AD00468-5722-B5B1-0B84-2C7C567AF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67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FF905A-28D9-A05C-2A10-31B4A991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E6626B-4233-D65D-7FF6-E72D37220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29E109-8FA8-8007-E028-EB89A4871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DE3A63-042A-5696-A40C-F5C887A4B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048483-254B-DF57-C4D6-DCCFCBCC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BFBAAE-9916-C1A4-9EAA-2412B6C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334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13719-2AD3-D279-8E04-E8F578A1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8C37E75-E428-EEC6-96EE-E4DA4B174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A2E5D79-BD23-743D-3548-D6CEE727C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011BD7-5913-3B08-A89D-612070C3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3C6E9A-75B7-C1CD-74F7-2B079EB5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5CD8D2-BEFD-B4EF-6E61-374DEF8B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32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6544C11-2AF3-7A2D-ACE2-45E8884B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75F8E7-0BF4-3D7E-37B4-CE7473EA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B8FC23-205E-21A5-DC1D-FC23AAF9A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C0C89-268E-4D6C-B84B-D5D62F94A94F}" type="datetimeFigureOut">
              <a:rPr lang="cs-CZ" smtClean="0"/>
              <a:t>15.12.2025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C09164-85EB-1CD9-8ABC-B65E30416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C15DA9-77FA-A981-CCCE-39E95F954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3384C-2FD9-4A2E-94AB-82D6136891D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372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up.cas.cz/czad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geologie.vsb.cz/loziska/suroviny/keramika/Sto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E42BE2-393D-49D1-4789-EA4475B07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0D3DDB-99F2-EAE2-D548-5831AA57B4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32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Historická </a:t>
            </a:r>
            <a:r>
              <a:rPr lang="cs-CZ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paleoekonomika</a:t>
            </a:r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surovinové zdroje.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1918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33581F-9422-4C20-89D9-12975A5EF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739738"/>
            <a:ext cx="11661168" cy="6118262"/>
          </a:xfrm>
        </p:spPr>
        <p:txBody>
          <a:bodyPr>
            <a:normAutofit lnSpcReduction="10000"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Tur domácí   </a:t>
            </a:r>
            <a:r>
              <a:rPr lang="cs-CZ" sz="1800" dirty="0"/>
              <a:t>– 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metakarpální (záprstní) a metatarzální (nártní) kosti  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hrací kostky, hřebeny, korálky do růženců, brusle, šídla: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Landek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Lelekovice, Stará Boleslav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prstní články (astragaly), kosti holenní a pánevní, žebra   </a:t>
            </a:r>
            <a:endParaRPr lang="cs-CZ" sz="1800" dirty="0"/>
          </a:p>
          <a:p>
            <a:pPr marL="0" indent="0">
              <a:buNone/>
            </a:pPr>
            <a:endParaRPr lang="cs-CZ" sz="2000" dirty="0"/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Prase domácí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kosti se nezpracovávaly:   pouze astragaly z prstního článku  –  hrad Veselí nad Moravou, Lelekovice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Kůň </a:t>
            </a:r>
            <a:r>
              <a:rPr lang="cs-CZ" sz="1800" dirty="0">
                <a:solidFill>
                  <a:srgbClr val="000000"/>
                </a:solidFill>
              </a:rPr>
              <a:t>  –  využíván k tahu a k jízdě, ne ke konzumaci  (r.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732 zakázal papež Řehoř III.) 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–  vesnice: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vyšší procento koňských kostí  (v době hladu)   –  se zářezy v Lelekovicích,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Konůvkách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(stahování kůže?)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metakarpy a metatarsy:  výroba tzv. bruslí, sanic, šídel, korálků do růženců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Landek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Vilnius </a:t>
            </a:r>
            <a:endParaRPr lang="cs-CZ" sz="1800" dirty="0">
              <a:solidFill>
                <a:srgbClr val="000000"/>
              </a:solidFill>
            </a:endParaRP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i="0" u="none" strike="noStrike" baseline="0" dirty="0">
                <a:solidFill>
                  <a:srgbClr val="FF0000"/>
                </a:solidFill>
              </a:rPr>
              <a:t>Ovce a koza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chov se rozšířil v 16. stol.:  srst, kůže  (pergamen), rohy </a:t>
            </a:r>
          </a:p>
          <a:p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Lesní zvířata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>
                <a:solidFill>
                  <a:srgbClr val="000000"/>
                </a:solidFill>
              </a:rPr>
              <a:t>–   zajíc, jelen , srnec, prase divoké, medvěd, los, zubr, lišky, bobři aj.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</a:t>
            </a:r>
            <a:r>
              <a:rPr lang="cs-CZ" sz="1800" dirty="0" err="1">
                <a:solidFill>
                  <a:srgbClr val="000000"/>
                </a:solidFill>
              </a:rPr>
              <a:t>parohovina</a:t>
            </a:r>
            <a:r>
              <a:rPr lang="cs-CZ" sz="1800" dirty="0">
                <a:solidFill>
                  <a:srgbClr val="000000"/>
                </a:solidFill>
              </a:rPr>
              <a:t>:  zásobování trhu od přeprodejců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signální rohy:  ze zahnutých zvířecích rohů nebo slonoviny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kostěné hroty šipek:  k lovu ptactva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vábničky:  z kostí ptáků</a:t>
            </a:r>
          </a:p>
        </p:txBody>
      </p:sp>
    </p:spTree>
    <p:extLst>
      <p:ext uri="{BB962C8B-B14F-4D97-AF65-F5344CB8AC3E}">
        <p14:creationId xmlns:p14="http://schemas.microsoft.com/office/powerpoint/2010/main" val="77244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2685A-1546-4188-B26D-81C6DFE1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Enviromentální archeologie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A853A8-CC2F-4F4A-9035-7451EF362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84" y="1325561"/>
            <a:ext cx="11709115" cy="5660865"/>
          </a:xfrm>
        </p:spPr>
        <p:txBody>
          <a:bodyPr>
            <a:noAutofit/>
          </a:bodyPr>
          <a:lstStyle/>
          <a:p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Předmět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 –   studium zaměřené na vývoj přírodního prostředí ovlivňovaného člověkem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zájem inicioval rozvoj přírodních věd, ekologické myšlení a nebezpečí globálních změn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samostatná multioborová disciplína</a:t>
            </a:r>
          </a:p>
          <a:p>
            <a:pPr marL="0" indent="0">
              <a:buNone/>
            </a:pPr>
            <a:endParaRPr lang="cs-CZ" sz="1800" dirty="0">
              <a:solidFill>
                <a:srgbClr val="231F20"/>
              </a:solidFill>
              <a:cs typeface="Calibri" panose="020F0502020204030204" pitchFamily="34" charset="0"/>
            </a:endParaRPr>
          </a:p>
          <a:p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Americká škola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Dena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Feran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231F20"/>
                </a:solidFill>
                <a:cs typeface="Calibri" panose="020F0502020204030204" pitchFamily="34" charset="0"/>
              </a:rPr>
              <a:t>Dincause</a:t>
            </a:r>
            <a:r>
              <a:rPr lang="cs-CZ" sz="1800" b="1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  –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 </a:t>
            </a:r>
            <a:r>
              <a:rPr lang="cs-CZ" sz="1800" dirty="0"/>
              <a:t>profesorka antropologie na Universitě v Massachusetts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>
                <a:solidFill>
                  <a:srgbClr val="231F20"/>
                </a:solidFill>
                <a:cs typeface="Calibri" panose="020F0502020204030204" pitchFamily="34" charset="0"/>
              </a:rPr>
              <a:t>(† 2016)               –  </a:t>
            </a:r>
            <a:r>
              <a:rPr lang="cs-CZ" sz="1800" dirty="0"/>
              <a:t>specializovala se na prehistorii Severní Ameriky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–  do 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studia zahrnula historické, filosofické a politické otázky,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       které souvisely se změnami fyzického a biologického kontextu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       lidské existence   (ekologický přístup)</a:t>
            </a:r>
          </a:p>
          <a:p>
            <a:pPr marL="0" indent="0">
              <a:buNone/>
            </a:pPr>
            <a:endParaRPr lang="cs-CZ" sz="1800" dirty="0">
              <a:solidFill>
                <a:srgbClr val="231F20"/>
              </a:solidFill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Evropská škola  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–  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John </a:t>
            </a:r>
            <a:r>
              <a:rPr lang="cs-CZ" sz="1800" b="1" dirty="0" err="1">
                <a:solidFill>
                  <a:srgbClr val="231F20"/>
                </a:solidFill>
                <a:cs typeface="Calibri" panose="020F0502020204030204" pitchFamily="34" charset="0"/>
              </a:rPr>
              <a:t>Gwyne</a:t>
            </a:r>
            <a:r>
              <a:rPr lang="cs-CZ" sz="1800" b="1" dirty="0">
                <a:solidFill>
                  <a:srgbClr val="231F20"/>
                </a:solidFill>
                <a:cs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31F20"/>
                </a:solidFill>
                <a:cs typeface="Calibri" panose="020F0502020204030204" pitchFamily="34" charset="0"/>
              </a:rPr>
              <a:t>Evans</a:t>
            </a: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–   britský archeolog, prehistorik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(† 2005)           –  disciplína sloužící k poznání prostředí, v němž se primárně vytváří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lidská společnost a sekundárně jako prostor, produkující potravu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nebo poskytující úkryt  (přírodovědné analýzy)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31F20"/>
                </a:solidFill>
                <a:cs typeface="Calibri" panose="020F0502020204030204" pitchFamily="34" charset="0"/>
              </a:rPr>
              <a:t>                                                                             </a:t>
            </a:r>
            <a:endParaRPr lang="cs-CZ" sz="1800" b="0" i="0" u="none" strike="noStrike" baseline="0" dirty="0">
              <a:solidFill>
                <a:srgbClr val="231F2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2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59F129-872E-4D65-80BC-8C57507F7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29" y="953898"/>
            <a:ext cx="3778750" cy="5114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5783D8-9F32-4E6C-B98B-6914CCFF7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482" y="952229"/>
            <a:ext cx="3492035" cy="51182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32D9BD8-B755-48C0-9FFB-C363EE03A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9" t="11385" r="35028" b="14032"/>
          <a:stretch/>
        </p:blipFill>
        <p:spPr>
          <a:xfrm>
            <a:off x="7983020" y="958903"/>
            <a:ext cx="4146267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71922-A127-4E8F-BDEB-BE05201A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 err="1">
                <a:solidFill>
                  <a:srgbClr val="FF0000"/>
                </a:solidFill>
              </a:rPr>
              <a:t>Archeometrie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33CA3-F9DB-4AEA-9546-CD010845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10" y="1343818"/>
            <a:ext cx="11691990" cy="5689039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Předmět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–  zkoumá objekty a materiály z archeologického výzkumu metodami přírodních a technických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věd:  fyziky, chemie, biologie, biochemie, geologie, mineralogie </a:t>
            </a:r>
          </a:p>
          <a:p>
            <a:pPr marL="0" indent="0" algn="l">
              <a:buNone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specializovaná pracoviště v rámci archeologických ústavů</a:t>
            </a:r>
          </a:p>
          <a:p>
            <a:pPr algn="l"/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 základních součástí:</a:t>
            </a:r>
          </a:p>
          <a:p>
            <a:pPr marL="0" indent="0" algn="l">
              <a:buNone/>
            </a:pPr>
            <a:endParaRPr lang="cs-CZ" sz="20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1)  vyhledávání nalezišť nedestruktivními postupy (geofyzika, LIDAR, letecká archeologie)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2)  analýza a charakteristika materiálů a technologií používaných v minulosti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3)  analýza lidských pozůstatků a lidské činnosti (strava, pěstování rostlin a chov zvířat, stavba obydlí aj.)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4)  datovací metody </a:t>
            </a:r>
          </a:p>
          <a:p>
            <a:pPr algn="l"/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5) 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onzervace artefaktů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0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B13166-4596-4AAA-BB10-D4EC46057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626724"/>
            <a:ext cx="11637196" cy="6231276"/>
          </a:xfrm>
        </p:spPr>
        <p:txBody>
          <a:bodyPr>
            <a:no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Environmentální archeologie</a:t>
            </a:r>
            <a:r>
              <a:rPr lang="cs-CZ" sz="2000" b="0" i="0" u="none" strike="noStrike" baseline="0" dirty="0">
                <a:solidFill>
                  <a:srgbClr val="FF0000"/>
                </a:solidFill>
                <a:cs typeface="Calibri" panose="020F0502020204030204" pitchFamily="34" charset="0"/>
              </a:rPr>
              <a:t>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zkoumá životní prostředí:  se členní na:</a:t>
            </a:r>
          </a:p>
          <a:p>
            <a:pPr algn="l"/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cs typeface="Calibri" panose="020F0502020204030204" pitchFamily="34" charset="0"/>
              </a:rPr>
              <a:t>1)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geoarcheologii</a:t>
            </a:r>
            <a:r>
              <a:rPr lang="cs-CZ" sz="2000" b="1" dirty="0">
                <a:cs typeface="Calibri" panose="020F0502020204030204" pitchFamily="34" charset="0"/>
              </a:rPr>
              <a:t>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zkoumá člověkem vytvořené (antropické) uloženiny nebo vrstvy v krajině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využívá geologické metody:  sedimentologii, mineralogii, petrografii,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pedologii, klimatologii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–  časově zaměřena na kvartér  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algn="l"/>
            <a:r>
              <a:rPr lang="cs-CZ" sz="2000" b="1" dirty="0">
                <a:cs typeface="Calibri" panose="020F0502020204030204" pitchFamily="34" charset="0"/>
              </a:rPr>
              <a:t>2)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bioarcheologii</a:t>
            </a:r>
            <a:r>
              <a:rPr lang="cs-CZ" sz="2000" b="1" dirty="0">
                <a:cs typeface="Calibri" panose="020F0502020204030204" pitchFamily="34" charset="0"/>
              </a:rPr>
              <a:t>  </a:t>
            </a:r>
            <a:r>
              <a:rPr lang="cs-CZ" sz="2000" dirty="0">
                <a:cs typeface="Calibri" panose="020F0502020204030204" pitchFamily="34" charset="0"/>
              </a:rPr>
              <a:t>–  zkoumá b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iologický charakter lidských a zvířecích pozůstatků, obsah uloženin, vrstev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 a biologických stop na artefaktech  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a)  </a:t>
            </a:r>
            <a:r>
              <a:rPr lang="cs-CZ" sz="2000" b="1" i="0" u="none" strike="noStrike" baseline="0" dirty="0">
                <a:cs typeface="Calibri" panose="020F0502020204030204" pitchFamily="34" charset="0"/>
              </a:rPr>
              <a:t>antropologie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:  fyzická  –  určení skeletů (věk, pohlaví, </a:t>
            </a:r>
            <a:r>
              <a:rPr lang="cs-CZ" sz="2000" dirty="0">
                <a:cs typeface="Calibri" panose="020F0502020204030204" pitchFamily="34" charset="0"/>
              </a:rPr>
              <a:t>aj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.):   vznik a vývoj člověka</a:t>
            </a:r>
          </a:p>
          <a:p>
            <a:pPr marL="0" indent="0" algn="l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                                 sociální a kulturní  –  člověka zkoumá ze společenského hlediska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                                        archeologická  –  studuje zaniklé společnosti a kultury</a:t>
            </a:r>
          </a:p>
          <a:p>
            <a:pPr marL="0" indent="0">
              <a:buNone/>
            </a:pPr>
            <a:r>
              <a:rPr lang="cs-CZ" sz="200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b)  </a:t>
            </a:r>
            <a:r>
              <a:rPr lang="cs-CZ" sz="2000" b="1" dirty="0" err="1">
                <a:cs typeface="Calibri" panose="020F0502020204030204" pitchFamily="34" charset="0"/>
              </a:rPr>
              <a:t>a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rcheozoologie</a:t>
            </a:r>
            <a:r>
              <a:rPr lang="cs-CZ" sz="2000" dirty="0">
                <a:cs typeface="Calibri" panose="020F0502020204030204" pitchFamily="34" charset="0"/>
              </a:rPr>
              <a:t>:  </a:t>
            </a:r>
            <a:r>
              <a:rPr lang="cs-CZ" sz="2000" dirty="0"/>
              <a:t>zkoumá zbytky živočišného původu:  kosti (osteologie), rohovina aj.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       </a:t>
            </a:r>
            <a:r>
              <a:rPr lang="cs-CZ" sz="2000" b="1" dirty="0">
                <a:cs typeface="Calibri" panose="020F0502020204030204" pitchFamily="34" charset="0"/>
              </a:rPr>
              <a:t>c)</a:t>
            </a:r>
            <a:r>
              <a:rPr lang="cs-CZ" sz="2000" dirty="0">
                <a:cs typeface="Calibri" panose="020F0502020204030204" pitchFamily="34" charset="0"/>
              </a:rPr>
              <a:t>  </a:t>
            </a:r>
            <a:r>
              <a:rPr lang="cs-CZ" sz="2000" b="1" i="0" u="none" strike="noStrike" baseline="0" dirty="0" err="1">
                <a:cs typeface="Calibri" panose="020F0502020204030204" pitchFamily="34" charset="0"/>
              </a:rPr>
              <a:t>archeobotanika</a:t>
            </a:r>
            <a:r>
              <a:rPr lang="cs-CZ" sz="2000" b="0" i="0" u="none" strike="noStrike" baseline="0" dirty="0">
                <a:cs typeface="Calibri" panose="020F0502020204030204" pitchFamily="34" charset="0"/>
              </a:rPr>
              <a:t>:  </a:t>
            </a:r>
            <a:r>
              <a:rPr lang="cs-CZ" sz="2000" dirty="0"/>
              <a:t>analýza rostlinných organických </a:t>
            </a:r>
            <a:r>
              <a:rPr lang="cs-CZ" sz="2000" dirty="0" err="1"/>
              <a:t>makrozbytků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(semena, plody, pupeny, plevy, sláma, dřevo, uhlíky)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metody:  </a:t>
            </a:r>
            <a:r>
              <a:rPr lang="pl-PL" sz="2000" dirty="0"/>
              <a:t> palynologie, dendrochronologie, paleobotaniky,</a:t>
            </a:r>
          </a:p>
          <a:p>
            <a:pPr marL="0" indent="0">
              <a:buNone/>
            </a:pPr>
            <a:r>
              <a:rPr lang="pl-PL" sz="2000" dirty="0"/>
              <a:t>                                                                                                 malakologie a ichnologie</a:t>
            </a:r>
            <a:endParaRPr lang="cs-CZ" sz="2000" dirty="0"/>
          </a:p>
          <a:p>
            <a:pPr marL="0" indent="0" algn="l">
              <a:buNone/>
            </a:pPr>
            <a:endParaRPr lang="cs-CZ" sz="2000" b="0" i="0" u="none" strike="noStrike" baseline="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cs typeface="Calibri" panose="020F0502020204030204" pitchFamily="34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92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9FF96856-0B9F-42E6-A47B-2EE428BC4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Archeobotanika</a:t>
            </a:r>
            <a:r>
              <a:rPr lang="cs-CZ" altLang="cs-CZ" b="1" dirty="0"/>
              <a:t> </a:t>
            </a:r>
            <a:endParaRPr lang="cs-CZ" alt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F6E84D-7D87-44D7-BB5E-DB27B418C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611" y="1142999"/>
            <a:ext cx="11719389" cy="661399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Rozbory</a:t>
            </a:r>
            <a:r>
              <a:rPr lang="cs-CZ" sz="2100" dirty="0"/>
              <a:t> </a:t>
            </a:r>
            <a:r>
              <a:rPr lang="cs-CZ" sz="2100" b="1" dirty="0" err="1"/>
              <a:t>makroztytků</a:t>
            </a:r>
            <a:r>
              <a:rPr lang="cs-CZ" sz="2100" b="1" dirty="0"/>
              <a:t> </a:t>
            </a:r>
            <a:r>
              <a:rPr lang="cs-CZ" sz="2100" dirty="0"/>
              <a:t> –  sortiment pěstovaných i sbíraných plodin , jejich vývoj a pěstební preference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–   změny v druhovém složení polních plevelů:  proměna orebních technik a zemědělských strategií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–  Využití:</a:t>
            </a:r>
            <a:r>
              <a:rPr lang="cs-CZ" sz="2100" b="1" dirty="0"/>
              <a:t>  </a:t>
            </a:r>
            <a:r>
              <a:rPr lang="cs-CZ" sz="2100" dirty="0"/>
              <a:t>rekonstrukce přírodního prostředí a jeho změny (antropogenní vlivy:  odlesňování aj.)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>
              <a:defRPr/>
            </a:pPr>
            <a:r>
              <a:rPr lang="cs-CZ" sz="2100" b="1" dirty="0"/>
              <a:t>Palynologie</a:t>
            </a:r>
            <a:r>
              <a:rPr lang="cs-CZ" sz="2100" dirty="0"/>
              <a:t>  –  pylové analýzy za účelem druhového určení rostlin, jejichž organické zbytky se nemusely dochovat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</a:t>
            </a:r>
          </a:p>
          <a:p>
            <a:pPr>
              <a:defRPr/>
            </a:pPr>
            <a:r>
              <a:rPr lang="cs-CZ" sz="2100" b="1" dirty="0"/>
              <a:t>Emanuel Opravil</a:t>
            </a:r>
            <a:r>
              <a:rPr lang="cs-CZ" sz="2100" dirty="0"/>
              <a:t>  –  původně učitel v Uherském Brodě a Bruntále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–  1959:   nastoupil jako kvarterní paleobotanik a </a:t>
            </a:r>
            <a:r>
              <a:rPr lang="cs-CZ" sz="2100" dirty="0" err="1"/>
              <a:t>archeobotanik</a:t>
            </a:r>
            <a:r>
              <a:rPr lang="cs-CZ" sz="2100" dirty="0"/>
              <a:t> do Slezského ústavu v Opavě 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–  vybudovat první </a:t>
            </a:r>
            <a:r>
              <a:rPr lang="cs-CZ" sz="2100" dirty="0" err="1"/>
              <a:t>archeobotanické</a:t>
            </a:r>
            <a:r>
              <a:rPr lang="cs-CZ" sz="2100" dirty="0"/>
              <a:t> pracoviště u nás (srovnávací sbírky, knihovna a laboratoř)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</a:t>
            </a:r>
            <a:r>
              <a:rPr lang="cs-CZ" sz="2100" dirty="0">
                <a:effectLst/>
              </a:rPr>
              <a:t>zuhelnatělá dřeva:  první rekonstrukce původního složení lesních porostů </a:t>
            </a:r>
          </a:p>
          <a:p>
            <a:pPr marL="0" indent="0">
              <a:buNone/>
              <a:defRPr/>
            </a:pPr>
            <a:r>
              <a:rPr lang="cs-CZ" sz="2100" dirty="0">
                <a:effectLst/>
              </a:rPr>
              <a:t>                                   –  pylové analýzy:  rekonstrukce původních lesních porostů v Hrubém Jeseníku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</a:t>
            </a:r>
            <a:r>
              <a:rPr lang="cs-CZ" sz="2100" dirty="0">
                <a:effectLst/>
              </a:rPr>
              <a:t>–  </a:t>
            </a:r>
            <a:r>
              <a:rPr lang="cs-CZ" sz="2100" dirty="0"/>
              <a:t>60. léta:  historická jádra měst – Opava, Plzeň, Olomouc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70. léta:  </a:t>
            </a:r>
            <a:r>
              <a:rPr lang="cs-CZ" sz="2100" dirty="0" err="1"/>
              <a:t>Sekanka</a:t>
            </a:r>
            <a:r>
              <a:rPr lang="cs-CZ" sz="2100" dirty="0"/>
              <a:t>, Mikulčice, Uherský Brod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80. a 90. léta:  Opava, Chotěbuz, Mikulčice, Praha, Most, Brno, Ostrava, Tábor, Lelekovice, </a:t>
            </a:r>
            <a:r>
              <a:rPr lang="cs-CZ" sz="2100" dirty="0" err="1"/>
              <a:t>Konůvky</a:t>
            </a:r>
            <a:r>
              <a:rPr lang="cs-CZ" sz="2100" dirty="0"/>
              <a:t>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–  1996–2001:  Sídelní aglomerace velkomoravských mocenských center v proměnách údolní nivy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v Mikulčicích založena paleoekologická a dendrochronologická laboratoř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                 vedoucí:   Michaela Látková:  2017:  Rostliny a výživa velkomoravských Mikulčic. Brno.</a:t>
            </a:r>
          </a:p>
          <a:p>
            <a:pPr marL="0" indent="0">
              <a:buNone/>
              <a:defRPr/>
            </a:pPr>
            <a:br>
              <a:rPr lang="cs-CZ" sz="2100" dirty="0"/>
            </a:br>
            <a:r>
              <a:rPr lang="cs-CZ" sz="2100" dirty="0"/>
              <a:t>                                                                                        </a:t>
            </a:r>
            <a:br>
              <a:rPr lang="cs-CZ" sz="2100" dirty="0"/>
            </a:br>
            <a:endParaRPr lang="cs-CZ" sz="21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3DDA8A-77FE-4A5E-BAE8-A07006066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81" y="989212"/>
            <a:ext cx="11349519" cy="6400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Věra Čulíková  </a:t>
            </a:r>
            <a:r>
              <a:rPr lang="cs-CZ" sz="1800" dirty="0"/>
              <a:t>–  Čechy:  80. a 90. léta:  Most, Praha, Beroun, Libice, Boleslav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(zpracovávala soubory z Čech)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Vlasta Jankovská  </a:t>
            </a:r>
            <a:r>
              <a:rPr lang="cs-CZ" sz="1800" dirty="0"/>
              <a:t>–  od 80. let:  Most, Praha, Chrudim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LAPE  </a:t>
            </a:r>
            <a:r>
              <a:rPr lang="cs-CZ" sz="1800" dirty="0"/>
              <a:t>–  Laboratoř </a:t>
            </a:r>
            <a:r>
              <a:rPr lang="cs-CZ" sz="1800" dirty="0" err="1"/>
              <a:t>archeobotaniky</a:t>
            </a:r>
            <a:r>
              <a:rPr lang="cs-CZ" sz="1800" dirty="0"/>
              <a:t> a paleoekologie Jihočeské Univerzity v ČB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</a:t>
            </a:r>
            <a:r>
              <a:rPr lang="cs-CZ" sz="1800" b="1" dirty="0"/>
              <a:t>Jaromír Beneš:  </a:t>
            </a:r>
            <a:r>
              <a:rPr lang="cs-CZ" sz="1800" dirty="0"/>
              <a:t>vedoucí Laboratoře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–  zaměstnanci jsou vesměs bývalí doktorandi (Veronika Komárková a Alexandra Bernardová, A. Pokorná,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Z. Vaněček, T. Šálková, P. Houfková, J. </a:t>
            </a:r>
            <a:r>
              <a:rPr lang="cs-CZ" sz="1800" dirty="0" err="1"/>
              <a:t>Košňovská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CZAD</a:t>
            </a:r>
            <a:r>
              <a:rPr lang="cs-CZ" sz="1800" dirty="0"/>
              <a:t>  –   </a:t>
            </a:r>
            <a:r>
              <a:rPr lang="cs-CZ" sz="1800" dirty="0" err="1"/>
              <a:t>Archeobotanická</a:t>
            </a:r>
            <a:r>
              <a:rPr lang="cs-CZ" sz="1800" dirty="0"/>
              <a:t> databáze ČR: </a:t>
            </a:r>
            <a:r>
              <a:rPr lang="cs-CZ" sz="1800" dirty="0">
                <a:hlinkClick r:id="rId2"/>
              </a:rPr>
              <a:t>http://www.arup.cas.cz/czad/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vznikla v letech 2009 – 2011 a je spravována ARÚ v Praze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 je každoročně aktualizována:  umožňuje vyhledávání publikovaných dat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(podle autora, výzkumu, archeologické datace nebo taxonů) </a:t>
            </a:r>
            <a:endParaRPr lang="cs-CZ" sz="18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1CF261A-B866-4346-8290-B368A9DD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93" y="-135858"/>
            <a:ext cx="10515600" cy="1325563"/>
          </a:xfrm>
        </p:spPr>
        <p:txBody>
          <a:bodyPr/>
          <a:lstStyle/>
          <a:p>
            <a:r>
              <a:rPr lang="cs-CZ" dirty="0"/>
              <a:t>                      </a:t>
            </a:r>
            <a:r>
              <a:rPr lang="cs-CZ" sz="3200" b="1" dirty="0">
                <a:solidFill>
                  <a:srgbClr val="FF0000"/>
                </a:solidFill>
              </a:rPr>
              <a:t>Fyzikálně-chemické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54D9F6-E3BE-4893-AEB2-8071ED8A0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976045"/>
            <a:ext cx="11832404" cy="588195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2000" b="1" dirty="0"/>
              <a:t>Optické (spektrální)  –  </a:t>
            </a:r>
            <a:r>
              <a:rPr lang="cs-CZ" sz="2000" b="0" i="0" u="none" strike="noStrike" baseline="0" dirty="0"/>
              <a:t>spektrofotometrická analýza obsahu fosfátů v půdě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</a:t>
            </a:r>
            <a:r>
              <a:rPr lang="cs-CZ" sz="2000" b="0" i="0" u="none" strike="noStrike" baseline="0" dirty="0"/>
              <a:t>–  emisní spektrometrie (OES) a absorpční (AAS):  typ skla, mincí, koroze, </a:t>
            </a:r>
            <a:r>
              <a:rPr lang="cs-CZ" sz="2000" dirty="0"/>
              <a:t>p</a:t>
            </a:r>
            <a:r>
              <a:rPr lang="cs-CZ" sz="2000" b="0" i="0" u="none" strike="noStrike" baseline="0" dirty="0"/>
              <a:t>atiny  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–  rentgenová spektroskopie fotoelektronová (XPS) a fluorescenční (XFR):  složení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</a:t>
            </a:r>
            <a:r>
              <a:rPr lang="cs-CZ" sz="2000" b="0" i="0" u="none" strike="noStrike" baseline="0" dirty="0"/>
              <a:t>–  hmotnostní spektrometrie:  analýza kovů (izotopy – původ), keramiky, kovů, barev,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                                         organických látek v keramice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                                         rozlišení kostí podle druhů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                                                               vlasy a oblečení </a:t>
            </a:r>
            <a:r>
              <a:rPr lang="cs-CZ" sz="2000" b="0" i="0" u="none" strike="noStrike" baseline="0" dirty="0" err="1"/>
              <a:t>Ötziho</a:t>
            </a:r>
            <a:r>
              <a:rPr lang="cs-CZ" sz="20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–  vibrační spektroskopie:  přítomnost různých sloučenin</a:t>
            </a:r>
          </a:p>
          <a:p>
            <a:pPr marL="0" indent="0" algn="l">
              <a:buNone/>
            </a:pPr>
            <a:endParaRPr lang="cs-CZ" sz="2000" dirty="0"/>
          </a:p>
          <a:p>
            <a:r>
              <a:rPr lang="cs-CZ" sz="2000" b="1" i="0" u="none" strike="noStrike" baseline="0" dirty="0"/>
              <a:t>Separační</a:t>
            </a:r>
            <a:r>
              <a:rPr lang="cs-CZ" sz="2000" b="0" i="0" u="none" strike="noStrike" baseline="0" dirty="0"/>
              <a:t>  –  plynová chromatografie (GC) a hmotnostní spektrometrie (GC/MS):  netěkavé a těkavé látky</a:t>
            </a:r>
          </a:p>
          <a:p>
            <a:pPr marL="0" indent="0">
              <a:buNone/>
            </a:pPr>
            <a:r>
              <a:rPr lang="cs-CZ" sz="2000" b="0" i="0" u="none" strike="noStrike" baseline="0" dirty="0"/>
              <a:t>                             (pryskyřice, </a:t>
            </a:r>
            <a:r>
              <a:rPr lang="cs-CZ" sz="2000" dirty="0"/>
              <a:t>r</a:t>
            </a:r>
            <a:r>
              <a:rPr lang="cs-CZ" sz="2000" b="0" i="0" u="none" strike="noStrike" baseline="0" dirty="0"/>
              <a:t>ostlinné oleje, živočišné tuky, smůla, jantar, exkrementy (výkaly), </a:t>
            </a:r>
          </a:p>
          <a:p>
            <a:pPr marL="0" indent="0">
              <a:buNone/>
            </a:pPr>
            <a:r>
              <a:rPr lang="cs-CZ" sz="2000" dirty="0"/>
              <a:t>                              </a:t>
            </a:r>
            <a:r>
              <a:rPr lang="cs-CZ" sz="2000" b="0" i="0" u="none" strike="noStrike" baseline="0" dirty="0" err="1"/>
              <a:t>kanabinoidy</a:t>
            </a:r>
            <a:r>
              <a:rPr lang="cs-CZ" sz="2000" b="0" i="0" u="none" strike="noStrike" baseline="0" dirty="0"/>
              <a:t> (konopí) a papaverin (mák) </a:t>
            </a:r>
          </a:p>
          <a:p>
            <a:pPr marL="0" indent="0">
              <a:buNone/>
            </a:pPr>
            <a:r>
              <a:rPr lang="cs-CZ" sz="2000" b="0" i="0" u="none" strike="noStrike" baseline="0" dirty="0"/>
              <a:t>                         –  Kapalinová chromatografie (LC) a hmotnostní spektrometrie (LC/MS):  nástroje, kosti, půda, strava </a:t>
            </a:r>
          </a:p>
          <a:p>
            <a:pPr algn="l"/>
            <a:endParaRPr lang="cs-CZ" sz="2000" b="0" i="0" u="none" strike="noStrike" baseline="0" dirty="0"/>
          </a:p>
          <a:p>
            <a:pPr algn="l"/>
            <a:r>
              <a:rPr lang="cs-CZ" sz="2000" b="1" i="0" u="none" strike="noStrike" baseline="0" dirty="0"/>
              <a:t>Elektrochemické</a:t>
            </a:r>
            <a:r>
              <a:rPr lang="cs-CZ" sz="2000" b="0" i="0" u="none" strike="noStrike" baseline="0" dirty="0"/>
              <a:t>  –   metody bez proudu (potenciometrie) a s proudem (</a:t>
            </a:r>
            <a:r>
              <a:rPr lang="cs-CZ" sz="2000" b="0" i="0" u="none" strike="noStrike" baseline="0" dirty="0" err="1"/>
              <a:t>voltametrie</a:t>
            </a:r>
            <a:r>
              <a:rPr lang="cs-CZ" sz="2000" b="0" i="0" u="none" strike="noStrike" baseline="0" dirty="0"/>
              <a:t>):  analýzy minerálů, pigmentů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</a:t>
            </a:r>
            <a:r>
              <a:rPr lang="cs-CZ" sz="2000" b="0" i="0" u="none" strike="noStrike" baseline="0" dirty="0"/>
              <a:t>–   elektrochemické skenovací mikroskopie (SECM):   krystalová koroze stříbra, vady keramiky</a:t>
            </a:r>
          </a:p>
          <a:p>
            <a:pPr algn="l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057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E29700-DDA1-4D99-8352-85594B2CF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045" y="1273996"/>
            <a:ext cx="9684018" cy="55840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60. léta</a:t>
            </a:r>
            <a:r>
              <a:rPr lang="cs-CZ" sz="1800" dirty="0"/>
              <a:t>:  R. Turek:  publikoval soubor z Libice (1952)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E. </a:t>
            </a:r>
            <a:r>
              <a:rPr lang="cs-CZ" sz="1800" dirty="0" err="1"/>
              <a:t>Komárková-Zikmundová</a:t>
            </a:r>
            <a:r>
              <a:rPr lang="cs-CZ" sz="1800" dirty="0"/>
              <a:t>:  soubor z Dřetovic, později z Klučova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F. </a:t>
            </a:r>
            <a:r>
              <a:rPr lang="cs-CZ" sz="1800" dirty="0" err="1"/>
              <a:t>Kühn</a:t>
            </a:r>
            <a:r>
              <a:rPr lang="cs-CZ" sz="1800" dirty="0"/>
              <a:t> (botanik PF MU Brno):  plevely a obiloviny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J. Beneš:  tvrz </a:t>
            </a:r>
            <a:r>
              <a:rPr lang="cs-CZ" sz="1800" dirty="0" err="1"/>
              <a:t>Ervěnice</a:t>
            </a:r>
            <a:r>
              <a:rPr lang="cs-CZ" sz="1800" dirty="0"/>
              <a:t> u Mostu;  R. Musil:  Staré Město u UH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70. a 80. léta  </a:t>
            </a:r>
            <a:r>
              <a:rPr lang="cs-CZ" sz="1800" dirty="0"/>
              <a:t>–  Lubomír </a:t>
            </a:r>
            <a:r>
              <a:rPr lang="cs-CZ" sz="1800" dirty="0" err="1"/>
              <a:t>Peške</a:t>
            </a:r>
            <a:r>
              <a:rPr lang="cs-CZ" sz="1800" dirty="0"/>
              <a:t>:  pracoval v ARUP,  soubory z hradišť a měst,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90. léta  </a:t>
            </a:r>
            <a:r>
              <a:rPr lang="cs-CZ" sz="1800" dirty="0"/>
              <a:t>–  L. </a:t>
            </a:r>
            <a:r>
              <a:rPr lang="cs-CZ" sz="1800" dirty="0" err="1"/>
              <a:t>Peške</a:t>
            </a:r>
            <a:r>
              <a:rPr lang="cs-CZ" sz="1800" dirty="0"/>
              <a:t>:  </a:t>
            </a:r>
            <a:r>
              <a:rPr lang="cs-CZ" sz="1800" dirty="0" err="1"/>
              <a:t>Krašov</a:t>
            </a:r>
            <a:r>
              <a:rPr lang="cs-CZ" sz="1800" dirty="0"/>
              <a:t>, Tetín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minimum publikováno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J. </a:t>
            </a:r>
            <a:r>
              <a:rPr lang="cs-CZ" sz="1800" dirty="0" err="1"/>
              <a:t>Mlíkovský</a:t>
            </a:r>
            <a:r>
              <a:rPr lang="cs-CZ" sz="1800" dirty="0"/>
              <a:t> (ornitolog NM):  rozbory kostí z hradisek  (dokládá sokolnictví)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</a:t>
            </a:r>
          </a:p>
          <a:p>
            <a:pPr>
              <a:defRPr/>
            </a:pPr>
            <a:r>
              <a:rPr lang="cs-CZ" sz="1800" b="1" dirty="0"/>
              <a:t>ALRNB</a:t>
            </a:r>
            <a:r>
              <a:rPr lang="cs-CZ" sz="1800" dirty="0"/>
              <a:t>  –  projekt: </a:t>
            </a:r>
            <a:r>
              <a:rPr lang="cs-CZ" sz="1800" dirty="0" err="1"/>
              <a:t>Ancient</a:t>
            </a:r>
            <a:r>
              <a:rPr lang="cs-CZ" sz="1800" dirty="0"/>
              <a:t> </a:t>
            </a:r>
            <a:r>
              <a:rPr lang="cs-CZ" sz="1800" dirty="0" err="1"/>
              <a:t>Landscape</a:t>
            </a:r>
            <a:r>
              <a:rPr lang="cs-CZ" sz="1800" dirty="0"/>
              <a:t> </a:t>
            </a:r>
            <a:r>
              <a:rPr lang="cs-CZ" sz="1800" dirty="0" err="1"/>
              <a:t>Reconstruction</a:t>
            </a:r>
            <a:r>
              <a:rPr lang="cs-CZ" sz="1800" dirty="0"/>
              <a:t> in </a:t>
            </a:r>
            <a:r>
              <a:rPr lang="cs-CZ" sz="1800" dirty="0" err="1"/>
              <a:t>Northern</a:t>
            </a:r>
            <a:r>
              <a:rPr lang="cs-CZ" sz="1800" dirty="0"/>
              <a:t> Bohemia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University </a:t>
            </a:r>
            <a:r>
              <a:rPr lang="cs-CZ" sz="1800" dirty="0" err="1"/>
              <a:t>of</a:t>
            </a:r>
            <a:r>
              <a:rPr lang="cs-CZ" sz="1800" dirty="0"/>
              <a:t> Sheffield + ARÚ Praha:   Zvelebil, Kuna, Beneš, Křivánek)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1991  až 1996: rekonstrukce zaniklé kulturní krajiny severních Čech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97B71468-E88B-4EAC-BBC2-BAA6B2225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Archeozoologie</a:t>
            </a:r>
            <a:r>
              <a:rPr lang="cs-CZ" altLang="cs-CZ" b="1" dirty="0"/>
              <a:t> </a:t>
            </a:r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EB4AE2-E46F-40C6-B47C-DAEFEC348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69" y="853966"/>
            <a:ext cx="11503631" cy="6172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90. léta</a:t>
            </a:r>
            <a:r>
              <a:rPr lang="cs-CZ" sz="1800" dirty="0"/>
              <a:t>  –  L. Petříčková:  Bedřichův Světec, Sedlčany, Praha, Žebrák, Karlštejn, </a:t>
            </a:r>
            <a:r>
              <a:rPr lang="cs-CZ" sz="1800" dirty="0" err="1"/>
              <a:t>Mos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–  V. Páral:  Brno (Stará radnice), Lelekovice, </a:t>
            </a:r>
            <a:r>
              <a:rPr lang="cs-CZ" sz="1800" dirty="0" err="1"/>
              <a:t>Konůvky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J. Lukáš: </a:t>
            </a:r>
            <a:r>
              <a:rPr lang="cs-CZ" sz="1800" dirty="0" err="1"/>
              <a:t>Mstěnice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Poslední </a:t>
            </a:r>
            <a:r>
              <a:rPr lang="cs-CZ" sz="1800" b="1" dirty="0" err="1"/>
              <a:t>decénia</a:t>
            </a:r>
            <a:r>
              <a:rPr lang="cs-CZ" sz="1800" b="1" dirty="0"/>
              <a:t> </a:t>
            </a:r>
            <a:r>
              <a:rPr lang="cs-CZ" sz="1800" dirty="0"/>
              <a:t>–  R. Kyselý (ARU Praha):  Strunkovice nad Blanicí (ves) hradiska Rubín, Stará Boleslav, hrad Zlenice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L. </a:t>
            </a:r>
            <a:r>
              <a:rPr lang="cs-CZ" sz="1800" dirty="0" err="1"/>
              <a:t>Kovačiková</a:t>
            </a:r>
            <a:r>
              <a:rPr lang="cs-CZ" sz="1800" dirty="0"/>
              <a:t>:  Cheb, Mělník (města), hrad Orlík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–  </a:t>
            </a:r>
            <a:r>
              <a:rPr lang="pl-PL" sz="1800" dirty="0"/>
              <a:t>Z. Sůvová (plzeňská ZIP):  Plzeň, Praha 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Molekulární biologie  </a:t>
            </a:r>
            <a:r>
              <a:rPr lang="cs-CZ" sz="1800" dirty="0"/>
              <a:t>–  analýzy potravinových zbytků na keramice (příškvarky)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Izotopové analýzy  –  </a:t>
            </a:r>
            <a:r>
              <a:rPr lang="cs-CZ" sz="1800" dirty="0"/>
              <a:t>dusíku, uhlíku a stroncia:  zubní kámen, koprolity (petrifikované exkrementy)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–</a:t>
            </a:r>
            <a:r>
              <a:rPr lang="cs-CZ" sz="1800" b="1" dirty="0"/>
              <a:t>   </a:t>
            </a:r>
            <a:r>
              <a:rPr lang="cs-CZ" sz="1800" dirty="0"/>
              <a:t>zjišťuje, zda jedinec (populace) trvale žil v daném prostředí:  M. Nývltová </a:t>
            </a:r>
            <a:r>
              <a:rPr lang="cs-CZ" sz="1800" dirty="0" err="1"/>
              <a:t>Fišáková</a:t>
            </a:r>
            <a:r>
              <a:rPr lang="cs-CZ" sz="1800" dirty="0"/>
              <a:t> (ARÚ Brno)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Molekulární genetika  – </a:t>
            </a:r>
            <a:r>
              <a:rPr lang="cs-CZ" sz="1800" dirty="0"/>
              <a:t> zkoumá biologický původ na základě dědičnosti DNA současné a minulé populace </a:t>
            </a:r>
          </a:p>
          <a:p>
            <a:pPr marL="0" indent="0">
              <a:buNone/>
            </a:pPr>
            <a:r>
              <a:rPr lang="cs-CZ" sz="1800" dirty="0"/>
              <a:t>            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6F5399-93CE-4AB7-9080-0B5AA67E2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770560"/>
            <a:ext cx="12236521" cy="6334019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Paleoekonomika</a:t>
            </a: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1900" dirty="0"/>
              <a:t>–  studium přírodních podmínek a využití hospodářského potenciálu krajiny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–  archeologické nálezy přináší informace o zdrojích: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</a:t>
            </a:r>
          </a:p>
          <a:p>
            <a:r>
              <a:rPr lang="cs-CZ" sz="1900" b="1" dirty="0">
                <a:solidFill>
                  <a:srgbClr val="FF0000"/>
                </a:solidFill>
              </a:rPr>
              <a:t>1.  Potravin  </a:t>
            </a:r>
            <a:r>
              <a:rPr lang="cs-CZ" sz="1900" dirty="0"/>
              <a:t>–  </a:t>
            </a:r>
            <a:r>
              <a:rPr lang="cs-CZ" sz="1900" b="1" dirty="0"/>
              <a:t>rostlinného původu:  </a:t>
            </a:r>
            <a:r>
              <a:rPr lang="cs-CZ" sz="1900" dirty="0"/>
              <a:t>obiloviny, luštěniny, ovoce (pěstované, lesní) </a:t>
            </a:r>
          </a:p>
          <a:p>
            <a:pPr marL="0" indent="0">
              <a:buNone/>
            </a:pPr>
            <a:r>
              <a:rPr lang="cs-CZ" sz="1900" dirty="0"/>
              <a:t>                          –   </a:t>
            </a:r>
            <a:r>
              <a:rPr lang="cs-CZ" sz="1900" b="1" dirty="0"/>
              <a:t>živočišného původu</a:t>
            </a:r>
            <a:r>
              <a:rPr lang="cs-CZ" sz="1900" dirty="0"/>
              <a:t>  –  masitá strava  – domácí zvířata:  tur, prase, ovce, koza, drůbež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–  divoká zvířata  –  lesní (jelen, srnec, zajíc, los, draví ptáci)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–  ryby  –  sladkovodní  (kapr, lín, sumec)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mořské (dovoz v novověku)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–  sekundární produkty  –  </a:t>
            </a:r>
            <a:r>
              <a:rPr lang="cs-CZ" sz="1900" dirty="0" err="1"/>
              <a:t>antemortální</a:t>
            </a:r>
            <a:r>
              <a:rPr lang="cs-CZ" sz="1900" dirty="0"/>
              <a:t> (před porážkou):   mléko, vlna, tah, jízda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–  postmortální (po porážce):   maso, kůže, tuk aj.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b="1" dirty="0"/>
              <a:t>                           Nižší vrstvy  </a:t>
            </a:r>
            <a:r>
              <a:rPr lang="cs-CZ" sz="1900" dirty="0"/>
              <a:t>–  konzumovaly hlavně výrobky rostlinného původu a mléčné produkty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Vyšší vrstvy  </a:t>
            </a:r>
            <a:r>
              <a:rPr lang="cs-CZ" sz="1900" dirty="0"/>
              <a:t>–  více masa (znak společenské výlučnosti) s vyšším podílem lovné zvěře </a:t>
            </a:r>
          </a:p>
          <a:p>
            <a:pPr marL="0" indent="0">
              <a:buNone/>
              <a:defRPr/>
            </a:pPr>
            <a:r>
              <a:rPr lang="cs-CZ" sz="1900" b="1" dirty="0"/>
              <a:t>                           Duchovní</a:t>
            </a:r>
            <a:r>
              <a:rPr lang="cs-CZ" sz="1900" dirty="0"/>
              <a:t>  –  vyšší:  maso mino postní dny, poustevníci:  divoce rostoucí rostliny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r>
              <a:rPr lang="cs-CZ" sz="1900" b="1" dirty="0">
                <a:solidFill>
                  <a:srgbClr val="FF0000"/>
                </a:solidFill>
              </a:rPr>
              <a:t>2.  Surovin  </a:t>
            </a:r>
            <a:r>
              <a:rPr lang="cs-CZ" sz="1900" dirty="0"/>
              <a:t>–  </a:t>
            </a:r>
            <a:r>
              <a:rPr lang="cs-CZ" sz="1900" b="1" dirty="0"/>
              <a:t>anorganické </a:t>
            </a:r>
            <a:r>
              <a:rPr lang="cs-CZ" sz="1900" dirty="0"/>
              <a:t> – nekovové:  kámen, hlína, grafit, slída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–  kovové:  zlato, stříbro, olovo, měď, cín, železo </a:t>
            </a:r>
          </a:p>
          <a:p>
            <a:pPr marL="0" indent="0">
              <a:buNone/>
            </a:pPr>
            <a:r>
              <a:rPr lang="cs-CZ" sz="1900" dirty="0"/>
              <a:t>                         –  </a:t>
            </a:r>
            <a:r>
              <a:rPr lang="cs-CZ" sz="1900" b="1" dirty="0"/>
              <a:t>organické</a:t>
            </a:r>
            <a:r>
              <a:rPr lang="cs-CZ" sz="1900" dirty="0"/>
              <a:t>  –  dřevo, kosti, kůže, rohovina, </a:t>
            </a:r>
            <a:r>
              <a:rPr lang="cs-CZ" sz="1900" dirty="0" err="1"/>
              <a:t>parohovina</a:t>
            </a:r>
            <a:r>
              <a:rPr lang="cs-CZ" sz="1900" dirty="0"/>
              <a:t>  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7567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B8D78F-0829-4148-BC04-C1BC0CA24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19" y="-7332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Nerostné suroviny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36BEF6-DAB8-4037-AE07-7A4229479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3" y="1150706"/>
            <a:ext cx="11948845" cy="5707294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Kámen</a:t>
            </a:r>
            <a:r>
              <a:rPr lang="cs-CZ" sz="1800" dirty="0"/>
              <a:t>  –  výběr horniny závisel na dostupnosti místních zdrojů a jejích vlastnostech:    vápenec, pískovec, </a:t>
            </a:r>
            <a:r>
              <a:rPr lang="cs-CZ" sz="1800" dirty="0" err="1"/>
              <a:t>bezalt</a:t>
            </a:r>
            <a:r>
              <a:rPr lang="cs-CZ" sz="1800" dirty="0"/>
              <a:t>, žula</a:t>
            </a:r>
          </a:p>
          <a:p>
            <a:r>
              <a:rPr lang="cs-CZ" sz="1800" b="1" dirty="0"/>
              <a:t>Využití </a:t>
            </a:r>
            <a:r>
              <a:rPr lang="cs-CZ" sz="1800" dirty="0"/>
              <a:t> –   </a:t>
            </a:r>
            <a:r>
              <a:rPr lang="cs-CZ" sz="1800" b="1" dirty="0"/>
              <a:t>a)  fortifikační architektura </a:t>
            </a:r>
            <a:r>
              <a:rPr lang="cs-CZ" sz="1800" dirty="0"/>
              <a:t> –  raný středověk:  opevnění hradisek  (</a:t>
            </a:r>
            <a:r>
              <a:rPr lang="cs-CZ" sz="1800" dirty="0" err="1"/>
              <a:t>Pohansko</a:t>
            </a:r>
            <a:r>
              <a:rPr lang="cs-CZ" sz="1800" dirty="0"/>
              <a:t> u Břeclavi aj.), vrcholný:  hrady</a:t>
            </a:r>
          </a:p>
          <a:p>
            <a:pPr marL="0" indent="0">
              <a:buNone/>
            </a:pPr>
            <a:r>
              <a:rPr lang="cs-CZ" sz="1800" dirty="0"/>
              <a:t>                        </a:t>
            </a:r>
            <a:r>
              <a:rPr lang="cs-CZ" sz="1800" b="1" dirty="0"/>
              <a:t>b)  stavební architektura </a:t>
            </a:r>
            <a:r>
              <a:rPr lang="cs-CZ" sz="1800" dirty="0"/>
              <a:t>– venkovská:  podezdívky domů, roubení studen, hráze rybníků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–  městská:  kamenné domy  (Praha-Staré Město), studny, jímky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–  hradní:  Skály u Jimramova – 14. stol.: fortifikace a palác:   </a:t>
            </a:r>
            <a:r>
              <a:rPr lang="cs-CZ" sz="1800" dirty="0" err="1"/>
              <a:t>dvojslídné</a:t>
            </a:r>
            <a:r>
              <a:rPr lang="cs-CZ" sz="1800" dirty="0"/>
              <a:t> </a:t>
            </a:r>
            <a:r>
              <a:rPr lang="cs-CZ" sz="1800" dirty="0" err="1"/>
              <a:t>ortoruly</a:t>
            </a:r>
            <a:r>
              <a:rPr lang="cs-CZ" sz="1800" dirty="0"/>
              <a:t>  (místní)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     d. migmatity  (0,5 – 1 km)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                    d. svorové ruly a svory (1 200 m)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–  malta:   krystalický vápenec  (výchoz 7 km)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písek:  z řeky </a:t>
            </a:r>
            <a:r>
              <a:rPr lang="cs-CZ" sz="1800" dirty="0" err="1"/>
              <a:t>Fryštávky</a:t>
            </a:r>
            <a:r>
              <a:rPr lang="cs-CZ" sz="1800" dirty="0"/>
              <a:t>, těžební jáma (1 500 m)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–  transport surovin:  mapování úvozových cest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kamenné dláždění:  š. 2,9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                                                                           dráhy kol:  š. 1,2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– církevní:  kostely, kaple, klášterní komplexy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b)  výtvarné umění:  </a:t>
            </a:r>
            <a:r>
              <a:rPr lang="cs-CZ" sz="1800" dirty="0"/>
              <a:t>sochařství, kamenické prvky:  portály, ostění</a:t>
            </a:r>
          </a:p>
          <a:p>
            <a:pPr marL="0" indent="0">
              <a:buNone/>
            </a:pPr>
            <a:r>
              <a:rPr lang="cs-CZ" sz="1800" dirty="0"/>
              <a:t>                  –  </a:t>
            </a:r>
            <a:r>
              <a:rPr lang="cs-CZ" sz="1800" b="1" dirty="0"/>
              <a:t>b)  užitkové předměty: </a:t>
            </a:r>
            <a:r>
              <a:rPr lang="cs-CZ" sz="1800" dirty="0"/>
              <a:t> mlýnské kameny, stoupy na drcení, brousky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Těžba</a:t>
            </a:r>
            <a:r>
              <a:rPr lang="cs-CZ" sz="1800" dirty="0"/>
              <a:t>  –  většinou v místních lomech, výjimečně dovoz </a:t>
            </a:r>
          </a:p>
          <a:p>
            <a:r>
              <a:rPr lang="cs-CZ" sz="1800" b="1" dirty="0"/>
              <a:t>Transport</a:t>
            </a:r>
            <a:r>
              <a:rPr lang="cs-CZ" sz="1800" dirty="0"/>
              <a:t>  –  volské potahy:  na trase kamenná koryta ke krmení a napájení volů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881796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69EABCE-390A-4267-931A-BD72F865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8"/>
          <a:stretch/>
        </p:blipFill>
        <p:spPr>
          <a:xfrm>
            <a:off x="181597" y="111140"/>
            <a:ext cx="4442900" cy="35302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DF17BE-5817-4DA3-9E09-4FC4FA4225AF}"/>
              </a:ext>
            </a:extLst>
          </p:cNvPr>
          <p:cNvSpPr txBox="1"/>
          <p:nvPr/>
        </p:nvSpPr>
        <p:spPr>
          <a:xfrm>
            <a:off x="181597" y="3226179"/>
            <a:ext cx="405771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Hrad Skály </a:t>
            </a:r>
            <a:r>
              <a:rPr lang="cs-CZ" b="1" dirty="0">
                <a:solidFill>
                  <a:schemeClr val="bg1"/>
                </a:solidFill>
              </a:rPr>
              <a:t>– kamenný výchoz (migmatit)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E379746-548F-4723-B1BB-FD134583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7" r="3527" b="54894"/>
          <a:stretch/>
        </p:blipFill>
        <p:spPr>
          <a:xfrm>
            <a:off x="7668090" y="65233"/>
            <a:ext cx="4531167" cy="35302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7B75F9-8130-4816-BB91-74FA7A887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7" t="53118" r="12777" b="6788"/>
          <a:stretch/>
        </p:blipFill>
        <p:spPr>
          <a:xfrm>
            <a:off x="5438053" y="1899345"/>
            <a:ext cx="2129452" cy="169076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4D3B389-8460-4543-8B9D-0E0BB76B6129}"/>
              </a:ext>
            </a:extLst>
          </p:cNvPr>
          <p:cNvSpPr txBox="1"/>
          <p:nvPr/>
        </p:nvSpPr>
        <p:spPr>
          <a:xfrm>
            <a:off x="7772565" y="3143005"/>
            <a:ext cx="33359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Zatopený písečník a vzorek písku.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A6C621B-A567-4C61-977D-E034DB74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9" t="5321" r="20108" b="53167"/>
          <a:stretch/>
        </p:blipFill>
        <p:spPr>
          <a:xfrm>
            <a:off x="9602526" y="3999895"/>
            <a:ext cx="2465962" cy="1669079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BBA525-1D47-4963-9712-FB9B4CC488D7}"/>
              </a:ext>
            </a:extLst>
          </p:cNvPr>
          <p:cNvSpPr txBox="1"/>
          <p:nvPr/>
        </p:nvSpPr>
        <p:spPr>
          <a:xfrm>
            <a:off x="5276523" y="6067440"/>
            <a:ext cx="1746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b="1" dirty="0">
                <a:solidFill>
                  <a:schemeClr val="bg1"/>
                </a:solidFill>
              </a:rPr>
              <a:t>Zednická lžíce </a:t>
            </a:r>
          </a:p>
          <a:p>
            <a:r>
              <a:rPr lang="cs-CZ" b="1" dirty="0">
                <a:solidFill>
                  <a:schemeClr val="bg1"/>
                </a:solidFill>
              </a:rPr>
              <a:t>ze dna písečníku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FF7A36D4-41A0-48E0-B42E-BE382132A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4" t="34541" r="19765" b="18979"/>
          <a:stretch/>
        </p:blipFill>
        <p:spPr>
          <a:xfrm>
            <a:off x="328773" y="3757230"/>
            <a:ext cx="4442900" cy="304733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545ECC62-C03A-44CB-ABBF-9F7729B9B566}"/>
              </a:ext>
            </a:extLst>
          </p:cNvPr>
          <p:cNvSpPr txBox="1"/>
          <p:nvPr/>
        </p:nvSpPr>
        <p:spPr>
          <a:xfrm>
            <a:off x="1503066" y="6390605"/>
            <a:ext cx="186685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Úvozová cesta.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EBFE1B78-4DC1-443D-A737-195E52014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516" y="3757230"/>
            <a:ext cx="4531167" cy="3050035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F2E5AD4B-B109-472F-91EF-263438E4E5FC}"/>
              </a:ext>
            </a:extLst>
          </p:cNvPr>
          <p:cNvSpPr txBox="1"/>
          <p:nvPr/>
        </p:nvSpPr>
        <p:spPr>
          <a:xfrm>
            <a:off x="6617475" y="6333092"/>
            <a:ext cx="16904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Rýha po kolech.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EADB086F-926A-4A20-B30C-187CB2F22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6" r="6624"/>
          <a:stretch/>
        </p:blipFill>
        <p:spPr>
          <a:xfrm>
            <a:off x="4222679" y="99793"/>
            <a:ext cx="4161557" cy="1746537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7668B08C-79F6-45EA-B27E-2735CB79ED72}"/>
              </a:ext>
            </a:extLst>
          </p:cNvPr>
          <p:cNvSpPr txBox="1"/>
          <p:nvPr/>
        </p:nvSpPr>
        <p:spPr>
          <a:xfrm flipH="1">
            <a:off x="9828944" y="5744274"/>
            <a:ext cx="2034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Zednická lžíce </a:t>
            </a:r>
          </a:p>
          <a:p>
            <a:r>
              <a:rPr lang="cs-CZ" b="1" dirty="0"/>
              <a:t> ze dna písečníku. </a:t>
            </a:r>
          </a:p>
        </p:txBody>
      </p:sp>
    </p:spTree>
    <p:extLst>
      <p:ext uri="{BB962C8B-B14F-4D97-AF65-F5344CB8AC3E}">
        <p14:creationId xmlns:p14="http://schemas.microsoft.com/office/powerpoint/2010/main" val="3769241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E6EDBB88-1536-4AD0-96EC-110B4EEA3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Geologické dělení  ČR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2858AFAE-3592-4275-9393-D2330FF5DF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7951" y="1219201"/>
            <a:ext cx="11894049" cy="56387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Čechy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Český masiv:  </a:t>
            </a:r>
            <a:r>
              <a:rPr lang="cs-CZ" altLang="cs-CZ" sz="1800" dirty="0"/>
              <a:t>horniny variského (hercynského) vrásnění, vzniklé před 380-300 miliony let   </a:t>
            </a: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Morava a Slezsko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vých</a:t>
            </a:r>
            <a:r>
              <a:rPr lang="cs-CZ" altLang="cs-CZ" sz="1800" dirty="0"/>
              <a:t>. část):  </a:t>
            </a:r>
            <a:r>
              <a:rPr lang="cs-CZ" altLang="cs-CZ" sz="1800" b="1" dirty="0"/>
              <a:t>Západní Karpaty</a:t>
            </a:r>
            <a:r>
              <a:rPr lang="cs-CZ" altLang="cs-CZ" sz="1800" dirty="0"/>
              <a:t>:  okrajová část  </a:t>
            </a: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Český masiv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5</a:t>
            </a:r>
            <a:r>
              <a:rPr lang="cs-CZ" altLang="cs-CZ" sz="1800" dirty="0"/>
              <a:t> </a:t>
            </a:r>
            <a:r>
              <a:rPr lang="cs-CZ" altLang="cs-CZ" sz="1800" b="1" dirty="0"/>
              <a:t>geotektonických jednotek</a:t>
            </a:r>
            <a:r>
              <a:rPr lang="cs-CZ" altLang="cs-CZ" sz="1800" dirty="0"/>
              <a:t> (oblastí):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1. Bohemikum </a:t>
            </a:r>
            <a:r>
              <a:rPr lang="cs-CZ" altLang="cs-CZ" sz="1800" dirty="0"/>
              <a:t> –  od Jílového u Prahy k Blatné kolem středního toku Vltavy (Středočeská pahorkatina)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2. Moldanubikum</a:t>
            </a:r>
            <a:r>
              <a:rPr lang="cs-CZ" altLang="cs-CZ" sz="1800" dirty="0"/>
              <a:t>  –   jižní a </a:t>
            </a:r>
            <a:r>
              <a:rPr lang="cs-CZ" altLang="cs-CZ" sz="1800" dirty="0" err="1"/>
              <a:t>jz</a:t>
            </a:r>
            <a:r>
              <a:rPr lang="cs-CZ" altLang="cs-CZ" sz="1800" dirty="0"/>
              <a:t>. část Českého masivu: </a:t>
            </a:r>
            <a:r>
              <a:rPr lang="cs-CZ" sz="1800" dirty="0"/>
              <a:t>magmatické (vyvřelé) a metamorfované (přeměněné) horniny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                                                                          </a:t>
            </a:r>
            <a:endParaRPr lang="cs-CZ" altLang="cs-CZ" sz="1800" dirty="0"/>
          </a:p>
          <a:p>
            <a:pPr eaLnBrk="1" hangingPunct="1"/>
            <a:r>
              <a:rPr lang="cs-CZ" altLang="cs-CZ" sz="1800" b="1" dirty="0"/>
              <a:t>3. </a:t>
            </a:r>
            <a:r>
              <a:rPr lang="cs-CZ" altLang="cs-CZ" sz="1800" b="1" dirty="0" err="1"/>
              <a:t>Saxothuringikum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Krušné hory po labskou zlomovou zónu:  </a:t>
            </a:r>
            <a:r>
              <a:rPr lang="cs-CZ" sz="1800" dirty="0"/>
              <a:t>sedimenty české křídové pánve</a:t>
            </a:r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4. </a:t>
            </a:r>
            <a:r>
              <a:rPr lang="cs-CZ" altLang="cs-CZ" sz="1800" b="1" dirty="0" err="1"/>
              <a:t>Lugikum</a:t>
            </a:r>
            <a:r>
              <a:rPr lang="cs-CZ" altLang="cs-CZ" sz="1800" b="1" dirty="0"/>
              <a:t> (platformní pokryv)</a:t>
            </a:r>
            <a:r>
              <a:rPr lang="cs-CZ" altLang="cs-CZ" sz="1800" dirty="0"/>
              <a:t>  –  Lužické hory, Jizerské hory, Krkonoše, Orlické hory a jejich podhůří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5.  </a:t>
            </a:r>
            <a:r>
              <a:rPr lang="cs-CZ" altLang="cs-CZ" sz="1800" b="1" dirty="0" err="1"/>
              <a:t>Moravoslezikum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nejvýchodnější část Českého masivu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3515ABC-AD1A-4856-ABB5-0A910CC6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563"/>
            <a:ext cx="9144000" cy="648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464E57-0A3F-42E4-9346-F77199CD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89" y="218347"/>
            <a:ext cx="4337339" cy="29331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3BD69F-D6D2-4CC9-824B-780F34D4D088}"/>
              </a:ext>
            </a:extLst>
          </p:cNvPr>
          <p:cNvSpPr txBox="1"/>
          <p:nvPr/>
        </p:nvSpPr>
        <p:spPr>
          <a:xfrm>
            <a:off x="2557337" y="3096946"/>
            <a:ext cx="1339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Bohemikum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74D1EF8-5330-42DB-B60B-4B03B5CD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6" y="218346"/>
            <a:ext cx="4337341" cy="293312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21540F8-1932-4440-A262-F5C46BF43DB3}"/>
              </a:ext>
            </a:extLst>
          </p:cNvPr>
          <p:cNvSpPr txBox="1"/>
          <p:nvPr/>
        </p:nvSpPr>
        <p:spPr>
          <a:xfrm>
            <a:off x="7536499" y="3115598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Moldanobikum</a:t>
            </a:r>
            <a:endParaRPr lang="cs-CZ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051B609-01F7-4065-A04A-C0093E34C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" y="3526024"/>
            <a:ext cx="4070285" cy="271182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561BA44-5E5D-42D7-920F-A5A708222B7B}"/>
              </a:ext>
            </a:extLst>
          </p:cNvPr>
          <p:cNvSpPr txBox="1"/>
          <p:nvPr/>
        </p:nvSpPr>
        <p:spPr>
          <a:xfrm>
            <a:off x="1160389" y="6357344"/>
            <a:ext cx="18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Saxothuringikum</a:t>
            </a:r>
            <a:endParaRPr lang="cs-CZ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7935729-3237-48CC-8D60-76CD6409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98" y="3557736"/>
            <a:ext cx="3963202" cy="268011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09FF14C-0626-4E8C-8859-148AA638D639}"/>
              </a:ext>
            </a:extLst>
          </p:cNvPr>
          <p:cNvSpPr txBox="1"/>
          <p:nvPr/>
        </p:nvSpPr>
        <p:spPr>
          <a:xfrm>
            <a:off x="9670834" y="6357344"/>
            <a:ext cx="17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Moravoslezikum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6D65AB-3191-4122-B55D-4AEA1FDE2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25" y="3557736"/>
            <a:ext cx="3963202" cy="268011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582A2E-DF71-451D-B6D4-90E67BEE44AB}"/>
              </a:ext>
            </a:extLst>
          </p:cNvPr>
          <p:cNvSpPr txBox="1"/>
          <p:nvPr/>
        </p:nvSpPr>
        <p:spPr>
          <a:xfrm>
            <a:off x="5386276" y="6357344"/>
            <a:ext cx="191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Platformní pokryv</a:t>
            </a:r>
          </a:p>
        </p:txBody>
      </p:sp>
    </p:spTree>
    <p:extLst>
      <p:ext uri="{BB962C8B-B14F-4D97-AF65-F5344CB8AC3E}">
        <p14:creationId xmlns:p14="http://schemas.microsoft.com/office/powerpoint/2010/main" val="1686549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4AA2-43BA-4B7A-804F-097A619A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226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Dřevo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4F479-204C-4EEA-A6AA-A9965E509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8" y="965771"/>
            <a:ext cx="11801582" cy="5892229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/>
              <a:t>Využití</a:t>
            </a:r>
            <a:r>
              <a:rPr lang="cs-CZ" sz="1800" dirty="0"/>
              <a:t>  –  od pravěku jako palivo, k výrobě přístřešků nebo mostů a předmětů (nádoby, nářadí, zbraně, plastiky, čluny) </a:t>
            </a:r>
          </a:p>
          <a:p>
            <a:pPr marL="0" indent="0">
              <a:buNone/>
            </a:pPr>
            <a:r>
              <a:rPr lang="cs-CZ" sz="1800" dirty="0"/>
              <a:t>                  –   a)  konstrukce:  </a:t>
            </a:r>
            <a:r>
              <a:rPr lang="cs-CZ" sz="1800" dirty="0">
                <a:effectLst/>
              </a:rPr>
              <a:t>dub a hlavní jehličnany (borovice, jedle, smrk)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b)  užitkové předměty:  jasan, tis, dub, olše, buk (</a:t>
            </a:r>
            <a:r>
              <a:rPr lang="cs-CZ" sz="1800" dirty="0" err="1">
                <a:effectLst/>
              </a:rPr>
              <a:t>monoxyly</a:t>
            </a:r>
            <a:r>
              <a:rPr lang="cs-CZ" sz="1800" dirty="0">
                <a:effectLst/>
              </a:rPr>
              <a:t>, rukojeti nástrojů, aj.)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Nástroje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sz="1800" dirty="0"/>
              <a:t>sekery, </a:t>
            </a:r>
            <a:r>
              <a:rPr lang="cs-CZ" sz="1800" dirty="0" err="1"/>
              <a:t>odkorování</a:t>
            </a:r>
            <a:r>
              <a:rPr lang="cs-CZ" sz="1800" dirty="0"/>
              <a:t> pořízy, pak opracovávány do požadované délky a tvaru.</a:t>
            </a: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Zuhelnatělé dřevo</a:t>
            </a:r>
            <a:r>
              <a:rPr lang="cs-CZ" sz="1800" dirty="0">
                <a:effectLst/>
              </a:rPr>
              <a:t>  –  uhlíky (</a:t>
            </a:r>
            <a:r>
              <a:rPr lang="cs-CZ" sz="1800" dirty="0" err="1">
                <a:effectLst/>
              </a:rPr>
              <a:t>charcoal</a:t>
            </a:r>
            <a:r>
              <a:rPr lang="cs-CZ" sz="1800" dirty="0">
                <a:effectLst/>
              </a:rPr>
              <a:t>):  v archeologických kontextech a objektech  –  plavené (více) i vybírané (méně)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–  areály:   a)  sídelní:  palivo, druhy konstrukčních dřev, užitkové předměty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</a:t>
            </a:r>
            <a:r>
              <a:rPr lang="cs-CZ" sz="1800" dirty="0">
                <a:effectLst/>
              </a:rPr>
              <a:t>   b)  těžební a výrobní:  důlní konstrukce, palivo (dřevěné uhlí)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c)  kultovní a </a:t>
            </a:r>
            <a:r>
              <a:rPr lang="cs-CZ" sz="1800" dirty="0">
                <a:effectLst/>
              </a:rPr>
              <a:t>funerální:  církevní prostředí (kaple, kříže), rakve (pohřební ritus) aj.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 err="1">
                <a:effectLst/>
              </a:rPr>
              <a:t>Antrakologické</a:t>
            </a:r>
            <a:r>
              <a:rPr lang="cs-CZ" sz="1800" b="1" dirty="0">
                <a:effectLst/>
              </a:rPr>
              <a:t> analýzy  </a:t>
            </a:r>
            <a:r>
              <a:rPr lang="cs-CZ" sz="1800" dirty="0">
                <a:effectLst/>
              </a:rPr>
              <a:t>– rostlinných </a:t>
            </a:r>
            <a:r>
              <a:rPr lang="cs-CZ" sz="1800" dirty="0" err="1">
                <a:effectLst/>
              </a:rPr>
              <a:t>makrozbytků</a:t>
            </a:r>
            <a:r>
              <a:rPr lang="cs-CZ" sz="1800" dirty="0">
                <a:effectLst/>
              </a:rPr>
              <a:t> (uhlíků):   ovlivněny zachováním, exkavací, prostředím: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</a:t>
            </a:r>
            <a:r>
              <a:rPr lang="cs-CZ" sz="1800" dirty="0">
                <a:effectLst/>
              </a:rPr>
              <a:t>–  určení dřevin:  a)  místních:  složení stromového patra zaniklé vegetace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          b)  </a:t>
            </a:r>
            <a:r>
              <a:rPr lang="cs-CZ" sz="1800" dirty="0">
                <a:effectLst/>
              </a:rPr>
              <a:t>cizích:  např. doprava po Vltavě (dub, jedle, borovice, smrk), po Opavě</a:t>
            </a:r>
          </a:p>
          <a:p>
            <a:pPr marL="0" indent="0">
              <a:buNone/>
            </a:pPr>
            <a:endParaRPr lang="cs-CZ" sz="1800" dirty="0">
              <a:effectLst/>
            </a:endParaRPr>
          </a:p>
          <a:p>
            <a:r>
              <a:rPr lang="cs-CZ" sz="1800" b="1" dirty="0">
                <a:effectLst/>
              </a:rPr>
              <a:t>Otázky </a:t>
            </a:r>
            <a:r>
              <a:rPr lang="cs-CZ" sz="1800" dirty="0">
                <a:effectLst/>
              </a:rPr>
              <a:t> –  role člověka v odlesňování krajiny:  požáry (žďáření, kolonizace, těžba a zpracování rud) 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rekonstrukce historické vegetace krajiny:  druhová skladba 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dirty="0">
                <a:effectLst/>
              </a:rPr>
              <a:t>–   kulturní výběr dřeva:  ovlivněn vlastnostmi a způsobem použití </a:t>
            </a:r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70832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F4431A-83F7-44DB-AC4D-942DF4EEE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76" y="354928"/>
            <a:ext cx="5101711" cy="6503072"/>
          </a:xfrm>
        </p:spPr>
        <p:txBody>
          <a:bodyPr>
            <a:normAutofit lnSpcReduction="10000"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Pohansko</a:t>
            </a:r>
            <a:r>
              <a:rPr lang="cs-CZ" b="1" dirty="0">
                <a:solidFill>
                  <a:srgbClr val="FF0000"/>
                </a:solidFill>
              </a:rPr>
              <a:t> u Břeclavi</a:t>
            </a:r>
          </a:p>
          <a:p>
            <a:endParaRPr lang="cs-CZ" dirty="0"/>
          </a:p>
          <a:p>
            <a:r>
              <a:rPr lang="cs-CZ" sz="1800" b="1" dirty="0"/>
              <a:t>Opevnění </a:t>
            </a:r>
            <a:r>
              <a:rPr lang="cs-CZ" sz="1800" dirty="0"/>
              <a:t>– palisádové:  v. 3 m</a:t>
            </a:r>
          </a:p>
          <a:p>
            <a:pPr marL="0" indent="0">
              <a:buNone/>
            </a:pPr>
            <a:r>
              <a:rPr lang="cs-CZ" sz="1800" dirty="0"/>
              <a:t>                      –  kombinovaná hradba:  š. 6,5 m, v. 3 m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d. cca 2 km</a:t>
            </a:r>
            <a:endParaRPr lang="cs-CZ" sz="1800" b="1" dirty="0"/>
          </a:p>
          <a:p>
            <a:r>
              <a:rPr lang="cs-CZ" sz="1800" b="1" dirty="0"/>
              <a:t>Dřevo:</a:t>
            </a:r>
            <a:r>
              <a:rPr lang="cs-CZ" sz="1800" dirty="0"/>
              <a:t>  sekery, klíny, pily  (domy z klád Ø 0,3 m)</a:t>
            </a:r>
          </a:p>
          <a:p>
            <a:pPr marL="0" indent="0">
              <a:buNone/>
            </a:pPr>
            <a:r>
              <a:rPr lang="cs-CZ" sz="1800" dirty="0"/>
              <a:t>                  základní prvky:  dub  (analýza: Opravil)</a:t>
            </a:r>
          </a:p>
          <a:p>
            <a:pPr marL="0" indent="0">
              <a:buNone/>
            </a:pPr>
            <a:r>
              <a:rPr lang="cs-CZ" sz="1800" dirty="0"/>
              <a:t>                  smíšená doubrava  (Helena Svobodová) </a:t>
            </a:r>
          </a:p>
          <a:p>
            <a:pPr marL="0" indent="0">
              <a:buNone/>
            </a:pPr>
            <a:r>
              <a:rPr lang="cs-CZ" sz="1800" dirty="0"/>
              <a:t>                  9. stol.:  odlesnění  (méně dubu, jasanu,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habru, jilmu, lípy) </a:t>
            </a:r>
          </a:p>
          <a:p>
            <a:r>
              <a:rPr lang="cs-CZ" sz="1800" b="1" dirty="0"/>
              <a:t>Hlína</a:t>
            </a:r>
            <a:r>
              <a:rPr lang="cs-CZ" sz="1800" dirty="0"/>
              <a:t>:  motyky, okované rýče</a:t>
            </a:r>
          </a:p>
          <a:p>
            <a:r>
              <a:rPr lang="cs-CZ" sz="1800" b="1" dirty="0"/>
              <a:t>Kámen</a:t>
            </a:r>
            <a:r>
              <a:rPr lang="cs-CZ" sz="1800" dirty="0"/>
              <a:t>:  povrchový sběr  </a:t>
            </a:r>
          </a:p>
          <a:p>
            <a:pPr marL="0" indent="0">
              <a:buNone/>
            </a:pPr>
            <a:r>
              <a:rPr lang="cs-CZ" sz="1800" dirty="0"/>
              <a:t>                    těžba kladivy a klíny (železné, dřevěné)</a:t>
            </a:r>
          </a:p>
          <a:p>
            <a:pPr marL="0" indent="0">
              <a:buNone/>
            </a:pPr>
            <a:r>
              <a:rPr lang="cs-CZ" sz="1800" dirty="0"/>
              <a:t>                    vápence a pískovce od Holíče (Přichystal)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Žernovy:</a:t>
            </a:r>
            <a:r>
              <a:rPr lang="cs-CZ" sz="1800" dirty="0"/>
              <a:t>   svor:  (60 km </a:t>
            </a:r>
            <a:r>
              <a:rPr lang="cs-CZ" sz="1800" dirty="0" err="1"/>
              <a:t>sz</a:t>
            </a:r>
            <a:r>
              <a:rPr lang="cs-CZ" sz="1800" dirty="0"/>
              <a:t>. od hradiště)</a:t>
            </a:r>
          </a:p>
          <a:p>
            <a:pPr marL="0" indent="0">
              <a:buNone/>
            </a:pPr>
            <a:r>
              <a:rPr lang="cs-CZ" sz="1800" dirty="0"/>
              <a:t>                       ryolit:  (150 km východně)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A498645-7C32-4FF9-A45B-26A1B18F6210}"/>
              </a:ext>
            </a:extLst>
          </p:cNvPr>
          <p:cNvSpPr txBox="1"/>
          <p:nvPr/>
        </p:nvSpPr>
        <p:spPr>
          <a:xfrm>
            <a:off x="10243815" y="6043390"/>
            <a:ext cx="18726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Mikulčice. </a:t>
            </a:r>
          </a:p>
          <a:p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 lopat a rýčů.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C6B2BFA-4FA7-4915-BE07-4F1C6330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6" b="5533"/>
          <a:stretch/>
        </p:blipFill>
        <p:spPr>
          <a:xfrm>
            <a:off x="5017695" y="491563"/>
            <a:ext cx="4666562" cy="37132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3AC54C-BC05-42A7-90A7-9643DA39C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403" y="3954776"/>
            <a:ext cx="1914421" cy="21689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9FA6FB7-80CE-47C6-9156-28682DBA8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851" y="168279"/>
            <a:ext cx="2353149" cy="323677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2A098E8-9079-4703-809D-B25CF7D7B444}"/>
              </a:ext>
            </a:extLst>
          </p:cNvPr>
          <p:cNvSpPr txBox="1"/>
          <p:nvPr/>
        </p:nvSpPr>
        <p:spPr>
          <a:xfrm>
            <a:off x="10004472" y="3370001"/>
            <a:ext cx="198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Moravský </a:t>
            </a:r>
            <a:r>
              <a:rPr lang="cs-CZ" sz="16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Svätý</a:t>
            </a:r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Ján. </a:t>
            </a:r>
          </a:p>
          <a:p>
            <a:r>
              <a:rPr lang="cs-CZ" sz="16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Depot žel. předmětů.</a:t>
            </a:r>
            <a:endParaRPr lang="cs-CZ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3C41557-9FE1-4A01-B8D5-9B9AD91EC6CE}"/>
              </a:ext>
            </a:extLst>
          </p:cNvPr>
          <p:cNvSpPr txBox="1"/>
          <p:nvPr/>
        </p:nvSpPr>
        <p:spPr>
          <a:xfrm>
            <a:off x="5303887" y="4153012"/>
            <a:ext cx="420634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Hradba:</a:t>
            </a:r>
          </a:p>
          <a:p>
            <a:endParaRPr lang="cs-CZ" b="1" dirty="0"/>
          </a:p>
          <a:p>
            <a:r>
              <a:rPr lang="cs-CZ" b="1" dirty="0"/>
              <a:t>Dřevo </a:t>
            </a:r>
            <a:r>
              <a:rPr lang="cs-CZ" dirty="0"/>
              <a:t>– max. objem:  </a:t>
            </a:r>
            <a:r>
              <a:rPr lang="pt-BR" dirty="0"/>
              <a:t>7 400 do 20 600 m³</a:t>
            </a:r>
            <a:endParaRPr lang="cs-CZ" dirty="0"/>
          </a:p>
          <a:p>
            <a:r>
              <a:rPr lang="cs-CZ" dirty="0"/>
              <a:t>                                       cca 51 ha lesa</a:t>
            </a:r>
          </a:p>
          <a:p>
            <a:r>
              <a:rPr lang="cs-CZ" b="1" dirty="0"/>
              <a:t>Zemina </a:t>
            </a:r>
            <a:r>
              <a:rPr lang="cs-CZ" dirty="0"/>
              <a:t>– min. objem:  29 000 m³</a:t>
            </a:r>
          </a:p>
          <a:p>
            <a:r>
              <a:rPr lang="cs-CZ" b="1" dirty="0"/>
              <a:t>Kámen </a:t>
            </a:r>
            <a:r>
              <a:rPr lang="cs-CZ" dirty="0"/>
              <a:t>–  š. plenty 1 m:  2 783 až 5 280 m³ </a:t>
            </a:r>
          </a:p>
          <a:p>
            <a:r>
              <a:rPr lang="cs-CZ" dirty="0"/>
              <a:t>                                            (7 375–13 993 t)</a:t>
            </a:r>
          </a:p>
          <a:p>
            <a:r>
              <a:rPr lang="cs-CZ" dirty="0"/>
              <a:t>                                             vozem:  ,7 roku</a:t>
            </a:r>
          </a:p>
        </p:txBody>
      </p:sp>
    </p:spTree>
    <p:extLst>
      <p:ext uri="{BB962C8B-B14F-4D97-AF65-F5344CB8AC3E}">
        <p14:creationId xmlns:p14="http://schemas.microsoft.com/office/powerpoint/2010/main" val="2127273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7721CC-3E25-4049-85AD-E65B34D14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818" y="137773"/>
            <a:ext cx="3243209" cy="2256652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C55502-82F8-4BDF-9C2B-0F743B6A2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9" y="739738"/>
            <a:ext cx="6287784" cy="6118261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Monoxyly</a:t>
            </a:r>
            <a:r>
              <a:rPr lang="cs-CZ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–  z kmenů dubů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doprava po Vltavě, Labi, Moravě a Dyji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nálezy:  Mikulčice (2 celé, d. 9 a 10 m)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Mohelnice  (latén: ¾ stol.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př.n.l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tok Jizery 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–  funkce:  rybolov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transport kamene  (vlečné lodě)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Římská loď:   převoz 3–7 t na vzdálenost 30–40 km/1 den</a:t>
            </a: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Římský vůz se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 zvířaty:  2,5–3 q na vzdálenost 18–20 km/1 den</a:t>
            </a: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Středověk:     d. 5–12 m, š. 0,5–0,9 m a v. 0,4–0,6 m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mohla uvézt:  2–10 q  (hl. vody min. 0,6–0,7 m)</a:t>
            </a:r>
          </a:p>
          <a:p>
            <a:pPr marL="0" indent="0" algn="l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Převoz kamene:  při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výtlaku 1 000 kg převoz 13 995 t kamene</a:t>
            </a:r>
          </a:p>
          <a:p>
            <a:pPr marL="0" indent="0" algn="l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trval 4 roky při 365 dnech ročně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D8FDAB-4304-4806-A9CE-2C76F718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33" y="1596719"/>
            <a:ext cx="1687765" cy="12327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DE22B3A-09C9-4C8F-9D37-175106A49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49" y="3798868"/>
            <a:ext cx="5433953" cy="305235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FCC486-5DAD-4236-B220-8A0433593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649" y="2820932"/>
            <a:ext cx="2801420" cy="159434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F7EBF26-DA70-4D9B-8113-E3EB65CA3D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983" t="32659" r="29045" b="18951"/>
          <a:stretch/>
        </p:blipFill>
        <p:spPr>
          <a:xfrm>
            <a:off x="9532069" y="326707"/>
            <a:ext cx="2434975" cy="331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8C19790-9CDA-4E7A-AB24-D16AAE804AE1}"/>
              </a:ext>
            </a:extLst>
          </p:cNvPr>
          <p:cNvSpPr txBox="1"/>
          <p:nvPr/>
        </p:nvSpPr>
        <p:spPr>
          <a:xfrm>
            <a:off x="10785310" y="2998929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Mohelnice</a:t>
            </a:r>
          </a:p>
          <a:p>
            <a:r>
              <a:rPr lang="cs-CZ" b="1" dirty="0">
                <a:solidFill>
                  <a:schemeClr val="bg1"/>
                </a:solidFill>
              </a:rPr>
              <a:t>  d. 10,5 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2AB702E-24E3-4257-A09A-6F548CA56B4F}"/>
              </a:ext>
            </a:extLst>
          </p:cNvPr>
          <p:cNvSpPr txBox="1"/>
          <p:nvPr/>
        </p:nvSpPr>
        <p:spPr>
          <a:xfrm>
            <a:off x="7109717" y="4441546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Mikulčice</a:t>
            </a:r>
          </a:p>
        </p:txBody>
      </p:sp>
    </p:spTree>
    <p:extLst>
      <p:ext uri="{BB962C8B-B14F-4D97-AF65-F5344CB8AC3E}">
        <p14:creationId xmlns:p14="http://schemas.microsoft.com/office/powerpoint/2010/main" val="1447024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42EEFA53-4BCD-F932-8725-CC06E7EEAF3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Keramické suroviny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697B548C-7941-9AC7-711C-439B806ED58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72611" y="1295400"/>
            <a:ext cx="11332395" cy="556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2000" b="1" dirty="0"/>
              <a:t>a)</a:t>
            </a:r>
            <a:r>
              <a:rPr lang="cs-CZ" altLang="cs-CZ" sz="2000" dirty="0"/>
              <a:t> </a:t>
            </a:r>
            <a:r>
              <a:rPr lang="cs-CZ" altLang="cs-CZ" sz="2000" b="1" dirty="0"/>
              <a:t>Plastické zeminy: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</a:t>
            </a:r>
            <a:r>
              <a:rPr lang="cs-CZ" altLang="cs-CZ" sz="2000" dirty="0">
                <a:solidFill>
                  <a:srgbClr val="000000"/>
                </a:solidFill>
              </a:rPr>
              <a:t> –</a:t>
            </a:r>
            <a:r>
              <a:rPr lang="cs-CZ" altLang="cs-CZ" sz="2000" dirty="0"/>
              <a:t>   tvoří s vodou tvárné plastické těsto (udrží tvar)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  jíly a hlíny s různým stupněm znečištění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  kaolín:  </a:t>
            </a:r>
            <a:r>
              <a:rPr lang="cs-CZ" altLang="cs-CZ" sz="2000" dirty="0">
                <a:solidFill>
                  <a:srgbClr val="000000"/>
                </a:solidFill>
              </a:rPr>
              <a:t>měkká a žáruvzdorná zemina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                                po vypálení má bílou barvu </a:t>
            </a:r>
            <a:r>
              <a:rPr lang="cs-CZ" altLang="cs-CZ" sz="2000" dirty="0"/>
              <a:t>minerál kaolinit </a:t>
            </a:r>
            <a:r>
              <a:rPr lang="cs-CZ" altLang="cs-CZ" sz="2000" dirty="0">
                <a:solidFill>
                  <a:srgbClr val="000000"/>
                </a:solidFill>
              </a:rPr>
              <a:t>–</a:t>
            </a:r>
            <a:r>
              <a:rPr lang="cs-CZ" altLang="cs-CZ" sz="2000" dirty="0"/>
              <a:t> nositel plastičnosti)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naleziště:  Karlovarsko, Znojemsko, </a:t>
            </a:r>
            <a:r>
              <a:rPr lang="cs-CZ" altLang="cs-CZ" sz="2000" dirty="0" err="1"/>
              <a:t>Vidnavsko</a:t>
            </a: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b)</a:t>
            </a:r>
            <a:r>
              <a:rPr lang="cs-CZ" altLang="cs-CZ" sz="2000" dirty="0"/>
              <a:t>  </a:t>
            </a:r>
            <a:r>
              <a:rPr lang="cs-CZ" altLang="cs-CZ" sz="2000" b="1" dirty="0"/>
              <a:t>Ostřiva:  </a:t>
            </a:r>
            <a:r>
              <a:rPr lang="cs-CZ" altLang="cs-CZ" sz="2000" dirty="0"/>
              <a:t>snižují smrštění (hrubší zrnité neplastické látky), omezují plasticitu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křemenný písek, </a:t>
            </a:r>
            <a:r>
              <a:rPr lang="cs-CZ" altLang="cs-CZ" sz="2000" dirty="0" err="1"/>
              <a:t>frafit</a:t>
            </a:r>
            <a:r>
              <a:rPr lang="cs-CZ" altLang="cs-CZ" sz="2000" dirty="0"/>
              <a:t>, slídy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c) Taviva:  </a:t>
            </a:r>
            <a:r>
              <a:rPr lang="cs-CZ" altLang="cs-CZ" sz="2000" dirty="0"/>
              <a:t>zhutňují keramickou hmotu a k přípravě glazur, zajišťují kompaktnost (slinutí)</a:t>
            </a:r>
          </a:p>
          <a:p>
            <a:pPr eaLnBrk="1" hangingPunct="1"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d) Doplňkové látky:  </a:t>
            </a:r>
            <a:r>
              <a:rPr lang="cs-CZ" altLang="cs-CZ" sz="2000" dirty="0"/>
              <a:t>zlepšují vlastnosti keramické hmoty, </a:t>
            </a:r>
            <a:r>
              <a:rPr lang="cs-CZ" altLang="cs-CZ" sz="2000" dirty="0">
                <a:solidFill>
                  <a:srgbClr val="000000"/>
                </a:solidFill>
              </a:rPr>
              <a:t>snížení tvárnosti, zvýšení vypalovací teploty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E3EEAF32-352F-1F09-FA4D-79B5E855F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Hlavní surovina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31BBF40B-A94B-BF1E-CA0D-5683ECFB97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1658" y="1066800"/>
            <a:ext cx="11380342" cy="5791200"/>
          </a:xfrm>
        </p:spPr>
        <p:txBody>
          <a:bodyPr/>
          <a:lstStyle/>
          <a:p>
            <a:r>
              <a:rPr lang="cs-CZ" altLang="cs-CZ" sz="1800" b="1" dirty="0"/>
              <a:t>Typy hornin   </a:t>
            </a:r>
            <a:r>
              <a:rPr lang="cs-CZ" altLang="cs-CZ" sz="1800" dirty="0"/>
              <a:t>–  převážně kvartérní hlíny rozšířené po celém území republiky</a:t>
            </a:r>
          </a:p>
          <a:p>
            <a:pPr marL="0" indent="0" eaLnBrk="1" hangingPunct="1">
              <a:buNone/>
            </a:pPr>
            <a:r>
              <a:rPr lang="cs-CZ" altLang="cs-CZ" sz="1800" b="1" dirty="0"/>
              <a:t>                            </a:t>
            </a:r>
            <a:r>
              <a:rPr lang="cs-CZ" altLang="cs-CZ" sz="1800" dirty="0"/>
              <a:t>–  spraš, sprašové a svahové hlíny, jíly a jílovce, slíny, zvětraliny břidlic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ložiska vázána na sedimenty (usazeniny):    a)  </a:t>
            </a:r>
            <a:r>
              <a:rPr lang="cs-CZ" altLang="cs-CZ" sz="1800" b="1" dirty="0"/>
              <a:t>eolické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řec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eos</a:t>
            </a:r>
            <a:r>
              <a:rPr lang="cs-CZ" altLang="cs-CZ" sz="1800" dirty="0"/>
              <a:t> – "raný„ + </a:t>
            </a:r>
            <a:r>
              <a:rPr lang="cs-CZ" altLang="cs-CZ" sz="1800" dirty="0" err="1"/>
              <a:t>lithos</a:t>
            </a:r>
            <a:r>
              <a:rPr lang="cs-CZ" altLang="cs-CZ" sz="1800" dirty="0"/>
              <a:t> – "kámen")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b)  </a:t>
            </a:r>
            <a:r>
              <a:rPr lang="cs-CZ" altLang="cs-CZ" sz="1800" b="1" dirty="0"/>
              <a:t>glacigenní</a:t>
            </a:r>
            <a:r>
              <a:rPr lang="cs-CZ" altLang="cs-CZ" sz="1800" dirty="0"/>
              <a:t> (ledovcové usazeniny)</a:t>
            </a:r>
          </a:p>
          <a:p>
            <a:pPr eaLnBrk="1" hangingPunct="1"/>
            <a:endParaRPr lang="cs-CZ" altLang="cs-CZ" sz="1800" dirty="0"/>
          </a:p>
        </p:txBody>
      </p:sp>
      <p:pic>
        <p:nvPicPr>
          <p:cNvPr id="22532" name="Picture 6" descr="Stod_resize">
            <a:hlinkClick r:id="rId2"/>
            <a:extLst>
              <a:ext uri="{FF2B5EF4-FFF2-40B4-BE49-F238E27FC236}">
                <a16:creationId xmlns:a16="http://schemas.microsoft.com/office/drawing/2014/main" id="{AA25AC3F-F407-56CA-6045-CE54F08B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050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8">
            <a:extLst>
              <a:ext uri="{FF2B5EF4-FFF2-40B4-BE49-F238E27FC236}">
                <a16:creationId xmlns:a16="http://schemas.microsoft.com/office/drawing/2014/main" id="{961FB7B8-1531-F665-6815-A3D18B34B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33" y="6197007"/>
            <a:ext cx="11794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Nováček, Karel.,  Nerostné suroviny středověkých Čech jako archeologický problém: bilance a perspektivy výzkumu se zaměřením na výrobu a zpracování kovů, AR LIII, 2001, 279-309. </a:t>
            </a:r>
          </a:p>
        </p:txBody>
      </p:sp>
      <p:pic>
        <p:nvPicPr>
          <p:cNvPr id="22534" name="Obrázek 1">
            <a:extLst>
              <a:ext uri="{FF2B5EF4-FFF2-40B4-BE49-F238E27FC236}">
                <a16:creationId xmlns:a16="http://schemas.microsoft.com/office/drawing/2014/main" id="{BE221A39-C3C8-F532-99E0-8CE8BA1099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7"/>
          <a:stretch>
            <a:fillRect/>
          </a:stretch>
        </p:blipFill>
        <p:spPr bwMode="auto">
          <a:xfrm>
            <a:off x="6415088" y="2490788"/>
            <a:ext cx="3968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343" y="811658"/>
            <a:ext cx="11843657" cy="6046341"/>
          </a:xfrm>
        </p:spPr>
        <p:txBody>
          <a:bodyPr>
            <a:normAutofit fontScale="6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Sídelní strategie  </a:t>
            </a:r>
            <a:r>
              <a:rPr lang="cs-CZ" dirty="0"/>
              <a:t>–  vychází z předpokladu, že určitá místa jsou pro osídlení příhodnější než jiná </a:t>
            </a:r>
          </a:p>
          <a:p>
            <a:pPr marL="0" indent="0">
              <a:buNone/>
            </a:pPr>
            <a:r>
              <a:rPr lang="cs-CZ" dirty="0"/>
              <a:t>                                    –  vliv řady faktorů:  geografické, klimatické, ekonomické, společenské aj.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                                   –  přežití umožnila adaptace na přírodní prostředí: </a:t>
            </a:r>
          </a:p>
          <a:p>
            <a:pPr marL="0" indent="0">
              <a:buNone/>
            </a:pPr>
            <a:r>
              <a:rPr lang="cs-CZ" dirty="0"/>
              <a:t>                                        a)  ráz krajiny:    interakce člověk – přírodní prostředí  (komunikace, vodní toky, hory)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získávání a zpracování přírodních zdrojů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odlesňování od raného středověku  </a:t>
            </a:r>
          </a:p>
          <a:p>
            <a:pPr marL="0" indent="0">
              <a:buNone/>
            </a:pPr>
            <a:r>
              <a:rPr lang="cs-CZ" dirty="0"/>
              <a:t>                                        b)  klima:  ochrana  –  využití ohně, stavění obydlí, oděv</a:t>
            </a:r>
          </a:p>
          <a:p>
            <a:pPr marL="0" indent="0">
              <a:buNone/>
            </a:pPr>
            <a:r>
              <a:rPr lang="cs-CZ" dirty="0"/>
              <a:t>                                        c)  potravinovou nejistotu:  lov, sběr, zemědělství (pěstitelství), chovatelství </a:t>
            </a:r>
          </a:p>
          <a:p>
            <a:pPr marL="0" indent="0">
              <a:buNone/>
            </a:pPr>
            <a:r>
              <a:rPr lang="cs-CZ" b="1" dirty="0"/>
              <a:t> </a:t>
            </a:r>
          </a:p>
          <a:p>
            <a:r>
              <a:rPr lang="cs-CZ" b="1" dirty="0"/>
              <a:t>Zemědělství  –  </a:t>
            </a:r>
            <a:r>
              <a:rPr lang="cs-CZ" dirty="0"/>
              <a:t>nálezy nářadí (radlice, rýče, kosy, srpy), zaniklých </a:t>
            </a:r>
            <a:r>
              <a:rPr lang="cs-CZ" dirty="0" err="1"/>
              <a:t>plužin</a:t>
            </a:r>
            <a:r>
              <a:rPr lang="cs-CZ" dirty="0"/>
              <a:t> (polí), </a:t>
            </a:r>
            <a:r>
              <a:rPr lang="cs-CZ" dirty="0" err="1"/>
              <a:t>archeobotanický</a:t>
            </a:r>
            <a:r>
              <a:rPr lang="cs-CZ" dirty="0"/>
              <a:t> materiál</a:t>
            </a:r>
          </a:p>
          <a:p>
            <a:pPr marL="0" indent="0">
              <a:buNone/>
            </a:pPr>
            <a:r>
              <a:rPr lang="cs-CZ" dirty="0"/>
              <a:t>                            –  sídliště:  2 základní fáze:  a)  agradační:  hromadění materiálu v průběhu osídlení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b)  degradační:  ubývání materiálu po opuštění lokality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Chovatelství  –  </a:t>
            </a:r>
            <a:r>
              <a:rPr lang="cs-CZ" dirty="0"/>
              <a:t>nálezy chomoutů, hřebel, součástí vozů, hospodářských objektů, kostí domácích zvířat</a:t>
            </a:r>
          </a:p>
          <a:p>
            <a:endParaRPr lang="cs-CZ" dirty="0"/>
          </a:p>
          <a:p>
            <a:r>
              <a:rPr lang="cs-CZ" b="1" dirty="0"/>
              <a:t>Doklady lovu  </a:t>
            </a:r>
            <a:r>
              <a:rPr lang="cs-CZ" dirty="0"/>
              <a:t>–   nálezy zbraní:  luky, šípy, kuše, kopí  </a:t>
            </a:r>
          </a:p>
          <a:p>
            <a:pPr marL="0" indent="0">
              <a:buNone/>
            </a:pPr>
            <a:r>
              <a:rPr lang="cs-CZ" b="1" dirty="0"/>
              <a:t>                              </a:t>
            </a:r>
            <a:r>
              <a:rPr lang="cs-CZ" sz="2900" dirty="0"/>
              <a:t>–  doklady aktivit:  lovecké úkryty, místa porcování zvěře, osteologický materiál (stopy)</a:t>
            </a:r>
          </a:p>
          <a:p>
            <a:endParaRPr lang="cs-CZ" sz="2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1840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4C857FE-E0E9-DDA4-1B7C-CEBF1D2E5E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Grafit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202EE95-8400-1DD1-3F09-441B9E987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6724" y="990600"/>
            <a:ext cx="11565276" cy="5867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1779  </a:t>
            </a:r>
            <a:r>
              <a:rPr lang="cs-CZ" altLang="cs-CZ" sz="1800" dirty="0"/>
              <a:t>–   rozpoznal švédský lékárník K. W. </a:t>
            </a:r>
            <a:r>
              <a:rPr lang="cs-CZ" altLang="cs-CZ" sz="1800" dirty="0" err="1"/>
              <a:t>Scheele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– název zavedl německý profesor A. G. Werner podle řeckého "</a:t>
            </a:r>
            <a:r>
              <a:rPr lang="cs-CZ" altLang="cs-CZ" sz="1800" dirty="0" err="1"/>
              <a:t>grafein</a:t>
            </a:r>
            <a:r>
              <a:rPr lang="cs-CZ" altLang="cs-CZ" sz="1800" dirty="0"/>
              <a:t>" (psáti)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Vzhled   </a:t>
            </a:r>
            <a:r>
              <a:rPr lang="cs-CZ" altLang="cs-CZ" sz="1800" dirty="0"/>
              <a:t>–   nerost z čistého uhlíku je tmavá, mastná hmota s kovovým leskem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Vlastnosti</a:t>
            </a:r>
            <a:r>
              <a:rPr lang="cs-CZ" altLang="cs-CZ" sz="1800" dirty="0"/>
              <a:t>  –  žárovzdornost, zmenšovala tříštivost a snižovala prolínavost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–  usnadňoval redukční výpal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–  mazání dřevěných otáčivých součástí, leštidlo, k psaní  (1580:  Anglie první tužky).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Technické vlastnosti</a:t>
            </a:r>
            <a:r>
              <a:rPr lang="cs-CZ" altLang="cs-CZ" sz="1800" dirty="0"/>
              <a:t>  –  k výrobě kuchyňské, zásobní a technické keramiky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–  tyglíků a nádoby pro tavení kovů (žáruvzdorná keramika)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Ložiska</a:t>
            </a:r>
            <a:r>
              <a:rPr lang="cs-CZ" altLang="cs-CZ" sz="1800" dirty="0"/>
              <a:t>    –   podobají se tabuli vlnitého plechu směřující od povrchu do hloubky (dl několik set m a mocnost 2 – 6 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severní Morava </a:t>
            </a:r>
            <a:r>
              <a:rPr lang="cs-CZ" altLang="cs-CZ" sz="1800" dirty="0"/>
              <a:t> –  v okolí Svinova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jižní Morava </a:t>
            </a:r>
            <a:r>
              <a:rPr lang="cs-CZ" altLang="cs-CZ" sz="1800" dirty="0"/>
              <a:t> –  30/40 km od Brna na Českomoravské vrchovině: (</a:t>
            </a:r>
            <a:r>
              <a:rPr lang="cs-CZ" altLang="cs-CZ" sz="1800" dirty="0" err="1"/>
              <a:t>Nedvědicko</a:t>
            </a:r>
            <a:r>
              <a:rPr lang="cs-CZ" altLang="cs-CZ" sz="1800" dirty="0"/>
              <a:t> mezi Vracovem – Olešnicí – Vel, Tresným)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–  v oblasti Železných hor (u Herálce nebo Holetína)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                        –   Jesenicko: do Brna se nedovážel čistý grafit, ale grafitové horniny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jižní Čechy   </a:t>
            </a:r>
            <a:r>
              <a:rPr lang="cs-CZ" altLang="cs-CZ" sz="1800" dirty="0"/>
              <a:t>–   </a:t>
            </a:r>
            <a:r>
              <a:rPr lang="cs-CZ" altLang="cs-CZ" sz="1800" dirty="0" err="1"/>
              <a:t>Chvalkovicko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D9C9FB38-F387-5BB5-F013-71D2D5350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39" y="215757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Slídy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85EC8F-1506-5D50-93E9-A913EDC69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65" y="990600"/>
            <a:ext cx="11013897" cy="5867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Muskovit (stříbrný)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– </a:t>
            </a:r>
            <a:r>
              <a:rPr lang="cs-CZ" sz="2000" b="1" dirty="0"/>
              <a:t>Zdroje:</a:t>
            </a:r>
            <a:r>
              <a:rPr lang="cs-CZ" sz="2000" dirty="0"/>
              <a:t>   v oblasti Českomoravské vrchoviny, Tišnovsko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typická brněnská keramika:  z říčních sedimentů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Svratky a Svitavy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–  umožňoval vyrábět tenkostěnnou keramiku </a:t>
            </a:r>
          </a:p>
          <a:p>
            <a:pPr marL="0" indent="0">
              <a:buNone/>
              <a:defRPr/>
            </a:pPr>
            <a:r>
              <a:rPr lang="cs-CZ" sz="2000" dirty="0"/>
              <a:t>   –  odolnou vůči vodě a rychlým teplotním změnám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Biotit  (zlatý) 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    –  </a:t>
            </a:r>
            <a:r>
              <a:rPr lang="cs-CZ" sz="2000" b="1" dirty="0"/>
              <a:t>Zdroje:</a:t>
            </a:r>
            <a:r>
              <a:rPr lang="cs-CZ" sz="2000" dirty="0"/>
              <a:t>   mezi Jemnicí směrem k dolnorakouskému Hornu </a:t>
            </a:r>
          </a:p>
          <a:p>
            <a:pPr marL="0" indent="0">
              <a:buNone/>
              <a:defRPr/>
            </a:pPr>
            <a:r>
              <a:rPr lang="cs-CZ" sz="2000" dirty="0"/>
              <a:t>       –  estetické působení, zušlechtění povrchu kachlů </a:t>
            </a:r>
          </a:p>
          <a:p>
            <a:pPr marL="0" indent="0">
              <a:buNone/>
              <a:defRPr/>
            </a:pPr>
            <a:r>
              <a:rPr lang="cs-CZ" sz="2000" dirty="0"/>
              <a:t>       – zlatá kamna v benediktinském klášteře v dolnorakouském </a:t>
            </a:r>
            <a:r>
              <a:rPr lang="cs-CZ" sz="2000" dirty="0" err="1"/>
              <a:t>Altenburgu</a:t>
            </a:r>
            <a:r>
              <a:rPr lang="cs-CZ" sz="2000" dirty="0"/>
              <a:t> (1480)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  <p:pic>
        <p:nvPicPr>
          <p:cNvPr id="1026" name="Picture 2" descr="Tištěná kniha Vrcholně a pozdně středověká keramika v českých zemích | Svaz  českých knihkupců a nakladatelů">
            <a:extLst>
              <a:ext uri="{FF2B5EF4-FFF2-40B4-BE49-F238E27FC236}">
                <a16:creationId xmlns:a16="http://schemas.microsoft.com/office/drawing/2014/main" id="{E21AEDE9-BCFB-46BE-BD45-602A81AB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82" y="356386"/>
            <a:ext cx="3378780" cy="475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CB48FB-609A-41B2-8E86-3B41523EDA1C}"/>
              </a:ext>
            </a:extLst>
          </p:cNvPr>
          <p:cNvSpPr txBox="1"/>
          <p:nvPr/>
        </p:nvSpPr>
        <p:spPr>
          <a:xfrm>
            <a:off x="8335985" y="5254889"/>
            <a:ext cx="305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L. Čapek a kol., Plzeň 2022.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8CDD9626-5D54-64A9-1928-A46CCB7916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9144000" cy="14176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Kovy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821CB974-108C-5B51-3140-726B517C11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8369" y="667820"/>
            <a:ext cx="11503631" cy="619018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2100" b="1" dirty="0"/>
              <a:t>Těžba  </a:t>
            </a:r>
            <a:r>
              <a:rPr lang="cs-CZ" altLang="cs-CZ" sz="2100" dirty="0"/>
              <a:t>–   dobývání a hutnické zpracování rud:  nedostatek kovů inicioval vyhledávání nových rudných ložisek: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Anglie:  měla vlastní zdroje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11. – </a:t>
            </a:r>
            <a:r>
              <a:rPr lang="cs-CZ" altLang="cs-CZ" sz="2100" b="1" dirty="0"/>
              <a:t>12. stol.:  </a:t>
            </a:r>
            <a:r>
              <a:rPr lang="cs-CZ" altLang="cs-CZ" sz="2100" dirty="0"/>
              <a:t> Štýrsko, Korutany, Tyrolsko, Sasko (1168: </a:t>
            </a:r>
            <a:r>
              <a:rPr lang="cs-CZ" altLang="cs-CZ" sz="2100" dirty="0" err="1"/>
              <a:t>Freiburk</a:t>
            </a:r>
            <a:r>
              <a:rPr lang="cs-CZ" altLang="cs-CZ" sz="2100" dirty="0"/>
              <a:t>), jižní Polsko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</a:t>
            </a:r>
            <a:r>
              <a:rPr lang="cs-CZ" altLang="cs-CZ" sz="2100" b="1" dirty="0"/>
              <a:t>13. stol.:</a:t>
            </a:r>
            <a:r>
              <a:rPr lang="cs-CZ" altLang="cs-CZ" sz="2100" dirty="0"/>
              <a:t>   Srbsko, Slovensko (Horní Uhry)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</a:t>
            </a: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/>
              <a:t>Rozvoj řemesel  </a:t>
            </a:r>
            <a:r>
              <a:rPr lang="cs-CZ" altLang="cs-CZ" sz="2100" dirty="0"/>
              <a:t>–</a:t>
            </a:r>
            <a:r>
              <a:rPr lang="cs-CZ" altLang="cs-CZ" sz="2100" b="1" dirty="0"/>
              <a:t>   výroba:  </a:t>
            </a:r>
            <a:r>
              <a:rPr lang="cs-CZ" altLang="cs-CZ" sz="2100" dirty="0"/>
              <a:t>zbraně –  meče, kopí, střelné zbraně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                                  výstroj koně a jezdce  –  ostruhy, třmeny, udidlo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 nářadí –  zemědělské a řemeslné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 ozdobné a umělecké předměty </a:t>
            </a:r>
          </a:p>
          <a:p>
            <a:pPr eaLnBrk="1" hangingPunct="1">
              <a:defRPr/>
            </a:pP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 err="1"/>
              <a:t>Monetarizace</a:t>
            </a:r>
            <a:r>
              <a:rPr lang="cs-CZ" altLang="cs-CZ" sz="2100" b="1" dirty="0"/>
              <a:t> směn</a:t>
            </a:r>
            <a:r>
              <a:rPr lang="cs-CZ" altLang="cs-CZ" sz="2100" dirty="0"/>
              <a:t>y  –  ekonomický význam (berně, cla, dary, desátky)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–  12. stol.:  cena vesnice 20–60 hřiven stříbra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–  1250:      60–100 hřiven stříbra (hřivna cca 250 g)</a:t>
            </a:r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Rozvoj tržních vztahů  </a:t>
            </a:r>
            <a:r>
              <a:rPr lang="cs-CZ" altLang="cs-CZ" sz="2100" dirty="0"/>
              <a:t>–  obchod:  zahraniční a domácí</a:t>
            </a:r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Rozvoj výrobních odvětví</a:t>
            </a:r>
            <a:r>
              <a:rPr lang="cs-CZ" altLang="cs-CZ" sz="2100" dirty="0"/>
              <a:t>  –  šperkařství, stavebnictví, lékařství, sklářství, medicína</a:t>
            </a:r>
          </a:p>
          <a:p>
            <a:pPr eaLnBrk="1" hangingPunct="1">
              <a:defRPr/>
            </a:pPr>
            <a:endParaRPr lang="cs-CZ" altLang="cs-CZ" sz="21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A46C3DB5-7F34-CDBD-1199-16E2ACE64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2524"/>
            <a:ext cx="10515600" cy="1325563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TŘÍDĚNÍ NEROSTŮ</a:t>
            </a: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B15BEC23-9D6A-2B9E-ACE9-E194A81EAB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371601"/>
            <a:ext cx="9829800" cy="4906963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Podle chemického složení:</a:t>
            </a:r>
          </a:p>
          <a:p>
            <a:pPr>
              <a:buFontTx/>
              <a:buNone/>
            </a:pPr>
            <a:endParaRPr lang="cs-CZ" altLang="cs-CZ" sz="2400" b="1" dirty="0"/>
          </a:p>
          <a:p>
            <a:r>
              <a:rPr lang="cs-CZ" altLang="cs-CZ" sz="2000" dirty="0"/>
              <a:t>1. prvky (kovy – železné, neželezné; nekovy)</a:t>
            </a:r>
          </a:p>
          <a:p>
            <a:r>
              <a:rPr lang="cs-CZ" altLang="cs-CZ" sz="2000" dirty="0"/>
              <a:t>2. halogenidy</a:t>
            </a:r>
          </a:p>
          <a:p>
            <a:r>
              <a:rPr lang="cs-CZ" altLang="cs-CZ" sz="2000" dirty="0"/>
              <a:t>3. sulfidy</a:t>
            </a:r>
          </a:p>
          <a:p>
            <a:r>
              <a:rPr lang="cs-CZ" altLang="cs-CZ" sz="2000" dirty="0"/>
              <a:t>4. oxidy</a:t>
            </a:r>
          </a:p>
          <a:p>
            <a:r>
              <a:rPr lang="cs-CZ" altLang="cs-CZ" sz="2000" dirty="0"/>
              <a:t>5. uhličitany</a:t>
            </a:r>
          </a:p>
          <a:p>
            <a:r>
              <a:rPr lang="cs-CZ" altLang="cs-CZ" sz="2000" dirty="0"/>
              <a:t>6. dusičnany</a:t>
            </a:r>
          </a:p>
          <a:p>
            <a:r>
              <a:rPr lang="cs-CZ" altLang="cs-CZ" sz="2000" dirty="0"/>
              <a:t>7. sírany</a:t>
            </a:r>
          </a:p>
          <a:p>
            <a:r>
              <a:rPr lang="cs-CZ" altLang="cs-CZ" sz="2000" dirty="0"/>
              <a:t>8. fosforečnany</a:t>
            </a:r>
          </a:p>
          <a:p>
            <a:r>
              <a:rPr lang="cs-CZ" altLang="cs-CZ" sz="2000" dirty="0"/>
              <a:t>9. křemičitany</a:t>
            </a:r>
          </a:p>
          <a:p>
            <a:r>
              <a:rPr lang="cs-CZ" altLang="cs-CZ" sz="2000" dirty="0"/>
              <a:t>10. nerosty organického původu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A373D5E-605B-2138-602A-A5B7ABB04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879" y="26783"/>
            <a:ext cx="4591799" cy="687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AA2783BC-8CEB-C047-271D-02744297A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Zlato </a:t>
            </a:r>
            <a:br>
              <a:rPr lang="cs-CZ" altLang="cs-CZ" sz="3200" b="1" dirty="0"/>
            </a:b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Aurum</a:t>
            </a:r>
            <a:r>
              <a:rPr lang="cs-CZ" altLang="cs-CZ" sz="2000" b="1" dirty="0">
                <a:solidFill>
                  <a:srgbClr val="FF0000"/>
                </a:solidFill>
              </a:rPr>
              <a:t> (Au) 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7144CA0B-C093-C7A3-251A-39039BB1DF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417" y="1143001"/>
            <a:ext cx="11445411" cy="556602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Hustota: 19,3 g/cm³  (nejtěžší prvek)</a:t>
            </a:r>
            <a:endParaRPr lang="cs-CZ" altLang="cs-CZ" sz="1800" b="1" dirty="0"/>
          </a:p>
          <a:p>
            <a:pPr eaLnBrk="1" hangingPunct="1"/>
            <a:r>
              <a:rPr lang="cs-CZ" altLang="cs-CZ" sz="1800" dirty="0"/>
              <a:t>Teplota tání: 1063</a:t>
            </a:r>
            <a:r>
              <a:rPr lang="en-US" altLang="cs-CZ" sz="1800" dirty="0">
                <a:cs typeface="Arial" panose="020B0604020202020204" pitchFamily="34" charset="0"/>
              </a:rPr>
              <a:t>º</a:t>
            </a:r>
            <a:r>
              <a:rPr lang="cs-CZ" altLang="cs-CZ" sz="1800" dirty="0"/>
              <a:t>C</a:t>
            </a:r>
          </a:p>
          <a:p>
            <a:pPr eaLnBrk="1" hangingPunct="1"/>
            <a:r>
              <a:rPr lang="cs-CZ" altLang="cs-CZ" sz="1800" dirty="0"/>
              <a:t>Teplota varu: 2856</a:t>
            </a:r>
            <a:r>
              <a:rPr lang="en-US" altLang="cs-CZ" sz="1800" dirty="0">
                <a:cs typeface="Arial" panose="020B0604020202020204" pitchFamily="34" charset="0"/>
              </a:rPr>
              <a:t>º</a:t>
            </a:r>
            <a:r>
              <a:rPr lang="cs-CZ" altLang="cs-CZ" sz="1800" dirty="0"/>
              <a:t> C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Výskyt </a:t>
            </a:r>
            <a:r>
              <a:rPr lang="cs-CZ" altLang="cs-CZ" sz="1800" dirty="0"/>
              <a:t> –  v rudních žílách v čisté podobě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–   jako přirozená slitina se stříbrem (</a:t>
            </a:r>
            <a:r>
              <a:rPr lang="cs-CZ" altLang="cs-CZ" sz="1800" dirty="0" err="1"/>
              <a:t>elektrum</a:t>
            </a:r>
            <a:r>
              <a:rPr lang="cs-CZ" altLang="cs-CZ" sz="1800" dirty="0"/>
              <a:t>; elektron – umělá slitina)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–   ve sloučeninách s minerály: amalgam Au2Hg3, </a:t>
            </a:r>
            <a:r>
              <a:rPr lang="cs-CZ" altLang="cs-CZ" sz="1800" dirty="0" err="1"/>
              <a:t>aurostibit</a:t>
            </a:r>
            <a:r>
              <a:rPr lang="cs-CZ" altLang="cs-CZ" sz="1800" dirty="0"/>
              <a:t> AuSb2 aj.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a) </a:t>
            </a:r>
            <a:r>
              <a:rPr lang="cs-CZ" altLang="cs-CZ" sz="1800" b="1" dirty="0"/>
              <a:t>primární</a:t>
            </a:r>
            <a:r>
              <a:rPr lang="cs-CZ" altLang="cs-CZ" sz="1800" dirty="0"/>
              <a:t>  –  35,6 % v křemenných rudních žilách (</a:t>
            </a:r>
            <a:r>
              <a:rPr lang="cs-CZ" altLang="cs-CZ" sz="1800" dirty="0" err="1"/>
              <a:t>hydrothermální</a:t>
            </a:r>
            <a:r>
              <a:rPr lang="cs-CZ" altLang="cs-CZ" sz="1800" dirty="0"/>
              <a:t> žilné struktury) nebo vázáno na sulfidická ložiska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b) </a:t>
            </a:r>
            <a:r>
              <a:rPr lang="cs-CZ" altLang="cs-CZ" sz="1800" b="1" dirty="0" err="1"/>
              <a:t>sekudární</a:t>
            </a:r>
            <a:r>
              <a:rPr lang="cs-CZ" altLang="cs-CZ" sz="1800" dirty="0"/>
              <a:t>  –  ložiska dislokována v menší či větší vzdálenosti od místa povrchových výchozů žil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–  sedimenty starých říčních teras:  </a:t>
            </a:r>
            <a:r>
              <a:rPr lang="cs-CZ" altLang="cs-CZ" sz="1800" dirty="0" err="1"/>
              <a:t>zlatinky</a:t>
            </a:r>
            <a:r>
              <a:rPr lang="cs-CZ" altLang="cs-CZ" sz="1800" dirty="0"/>
              <a:t> mohou vyplňovat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bonanzy (tj. prolákliny či kapsy ve skalních údolích)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c) </a:t>
            </a:r>
            <a:r>
              <a:rPr lang="cs-CZ" altLang="cs-CZ" sz="1800" b="1" dirty="0"/>
              <a:t>geochemické anomálie</a:t>
            </a:r>
            <a:r>
              <a:rPr lang="cs-CZ" altLang="cs-CZ" sz="1800" dirty="0"/>
              <a:t> – místa se zvýšenou koncentrací zlata v geologickém nebo půdním prostředí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0C22861B-3758-2D66-58E2-FFC161DA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 t="38000" r="20000" b="23999"/>
          <a:stretch>
            <a:fillRect/>
          </a:stretch>
        </p:blipFill>
        <p:spPr bwMode="auto">
          <a:xfrm>
            <a:off x="9789920" y="2271875"/>
            <a:ext cx="2045908" cy="16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 descr="zlato-1">
            <a:extLst>
              <a:ext uri="{FF2B5EF4-FFF2-40B4-BE49-F238E27FC236}">
                <a16:creationId xmlns:a16="http://schemas.microsoft.com/office/drawing/2014/main" id="{229A5027-CCFF-B4F1-E880-AD87CB77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610" y="1143000"/>
            <a:ext cx="2129261" cy="1654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7A7F3F3-6C98-C4A9-A24B-F0E88B9C2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2481" y="1228618"/>
            <a:ext cx="11260476" cy="6400800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cs-CZ" altLang="cs-CZ" sz="2400" b="1" dirty="0"/>
              <a:t>Čechy:</a:t>
            </a:r>
          </a:p>
          <a:p>
            <a:pPr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cs-CZ" altLang="cs-CZ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1. Jílovské pásmo (Jílové u Prahy)  </a:t>
            </a:r>
            <a:r>
              <a:rPr lang="cs-CZ" altLang="cs-CZ" sz="2000" dirty="0"/>
              <a:t>–  Štěchovice-Slapy, Psí hory, Mokrsko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2. </a:t>
            </a:r>
            <a:r>
              <a:rPr lang="cs-CZ" altLang="cs-CZ" sz="2000" b="1" dirty="0" err="1"/>
              <a:t>Kozohorské</a:t>
            </a:r>
            <a:r>
              <a:rPr lang="cs-CZ" altLang="cs-CZ" sz="2000" b="1" dirty="0"/>
              <a:t> pásmo  </a:t>
            </a:r>
            <a:r>
              <a:rPr lang="cs-CZ" altLang="cs-CZ" sz="2000" dirty="0"/>
              <a:t>–  mezi Libčicemi a Kozími horami            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3. Příbramsko (od 14. stol.)  </a:t>
            </a:r>
            <a:r>
              <a:rPr lang="cs-CZ" altLang="cs-CZ" sz="2000" dirty="0"/>
              <a:t>–  těžba spíše jako vedlejší produkt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4. Šumavské moldanubikum  </a:t>
            </a:r>
            <a:r>
              <a:rPr lang="cs-CZ" altLang="cs-CZ" sz="2000" dirty="0"/>
              <a:t>–   Kašperské Hory, Hartmanice, Písek, Vodňany, </a:t>
            </a:r>
            <a:r>
              <a:rPr lang="cs-CZ" altLang="cs-CZ" sz="2000" dirty="0" err="1"/>
              <a:t>Horažďovicko</a:t>
            </a:r>
            <a:r>
              <a:rPr lang="cs-CZ" altLang="cs-CZ" sz="2000" dirty="0"/>
              <a:t>, Klatovsko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5. Oblast blanické brázdy  </a:t>
            </a:r>
            <a:r>
              <a:rPr lang="cs-CZ" altLang="cs-CZ" sz="2000" dirty="0"/>
              <a:t>–  ložisko Roudný, okolí Českého Krumlova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6. České moldanubikum  </a:t>
            </a:r>
            <a:r>
              <a:rPr lang="cs-CZ" altLang="cs-CZ" sz="2000" dirty="0"/>
              <a:t>–  mezi Pacovem a Humpolcem, Golčovým Jeníkovem, Červenými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000" dirty="0"/>
              <a:t>                                                                    Janovicemi a Leštinou</a:t>
            </a: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b="1" dirty="0"/>
              <a:t>7. Rýchorské </a:t>
            </a:r>
            <a:r>
              <a:rPr lang="cs-CZ" altLang="cs-CZ" sz="2000" b="1" dirty="0" err="1"/>
              <a:t>krystalikum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 </a:t>
            </a:r>
            <a:r>
              <a:rPr lang="cs-CZ" altLang="cs-CZ" sz="2000" dirty="0" err="1"/>
              <a:t>jv</a:t>
            </a:r>
            <a:r>
              <a:rPr lang="cs-CZ" altLang="cs-CZ" sz="2000" dirty="0"/>
              <a:t>. Krkonoše: revír Svoboda nad Úpou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b="1" dirty="0"/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cs-CZ" altLang="cs-CZ" sz="2400" b="1" dirty="0"/>
              <a:t>Morava: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1. </a:t>
            </a:r>
            <a:r>
              <a:rPr lang="cs-CZ" altLang="cs-CZ" sz="2000" b="1" dirty="0"/>
              <a:t>Jeseníky  –  </a:t>
            </a:r>
            <a:r>
              <a:rPr lang="cs-CZ" altLang="cs-CZ" sz="2000" dirty="0"/>
              <a:t>dva revíry:  Zlaté Hory a Andělské hory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altLang="cs-CZ" sz="2000" dirty="0"/>
              <a:t>2</a:t>
            </a:r>
            <a:r>
              <a:rPr lang="cs-CZ" altLang="cs-CZ" sz="2000" b="1" dirty="0"/>
              <a:t>. Moravské Moldanubikum na </a:t>
            </a:r>
            <a:r>
              <a:rPr lang="cs-CZ" altLang="cs-CZ" sz="2000" b="1" dirty="0" err="1"/>
              <a:t>jz</a:t>
            </a:r>
            <a:r>
              <a:rPr lang="cs-CZ" altLang="cs-CZ" sz="2000" b="1" dirty="0"/>
              <a:t>. Moravě  –  </a:t>
            </a:r>
            <a:r>
              <a:rPr lang="cs-CZ" altLang="cs-CZ" sz="2000" dirty="0"/>
              <a:t>revír Opatov - Svojkovice. </a:t>
            </a:r>
          </a:p>
        </p:txBody>
      </p:sp>
      <p:sp>
        <p:nvSpPr>
          <p:cNvPr id="29699" name="TextovéPole 1">
            <a:extLst>
              <a:ext uri="{FF2B5EF4-FFF2-40B4-BE49-F238E27FC236}">
                <a16:creationId xmlns:a16="http://schemas.microsoft.com/office/drawing/2014/main" id="{E2A5EEA6-5067-02A9-950F-66EE64A9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875" y="520559"/>
            <a:ext cx="1349375" cy="4365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</a:rPr>
              <a:t>ZLATO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lavní oblasti a revíry rý&amp;zcaron;ování nebo t&amp;ecaron;&amp;zcaron;by zlata (&amp;zcaron;lutá) a poly">
            <a:extLst>
              <a:ext uri="{FF2B5EF4-FFF2-40B4-BE49-F238E27FC236}">
                <a16:creationId xmlns:a16="http://schemas.microsoft.com/office/drawing/2014/main" id="{94CBCDA9-B77B-055D-BE76-788A0490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"/>
          <a:stretch>
            <a:fillRect/>
          </a:stretch>
        </p:blipFill>
        <p:spPr bwMode="auto">
          <a:xfrm>
            <a:off x="1149849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5AD867BC-F298-ED6F-624E-6222C0FC6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199" y="0"/>
            <a:ext cx="4479533" cy="12618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Hlavní oblasti rýžování nebo těžby zlata polymetalických rud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4C8FDC9-6F61-FA90-9F44-FE7838864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87964"/>
            <a:ext cx="9144000" cy="1570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1: Šumava-Kašperské Hory-Pootaví, 2: Blanice, Vodňansko, Písecko, 3: Skalice, Blatensko, stř. Povltaví, 4: dol. Povltaví, Posázaví (Jílové), 5: Českokrumlovsko, 6: Humpolecko, 7: Želetavsko, 8: Jeseník, 9: Kutnohorsko, 10: Příbramsko a Březové Hory, 11: Nalžovské Hory, 12: Ratibořské Hory, 13: Rudolfov, 14: Česky Krumlov, 15: Střibro, 16: Krušné hory (Jáchymov), 17: Havlíčkobrodsko (Stříbrné Hory), 18: Štěpanov nad Svratkou (Havírna), 19: Pelhřimov, 20: Jihlavsko.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C6B749BD-5FC5-4A5E-F03A-5DCF7D8BD6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Stříbro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Argentum</a:t>
            </a:r>
            <a:r>
              <a:rPr lang="cs-CZ" altLang="cs-CZ" sz="2000" b="1" dirty="0">
                <a:solidFill>
                  <a:srgbClr val="FF0000"/>
                </a:solidFill>
              </a:rPr>
              <a:t> („jasný“) – </a:t>
            </a:r>
            <a:r>
              <a:rPr lang="cs-CZ" altLang="cs-CZ" sz="2000" b="1" dirty="0" err="1">
                <a:solidFill>
                  <a:srgbClr val="FF0000"/>
                </a:solidFill>
              </a:rPr>
              <a:t>Ag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0C574B7-1DA5-58B9-25E3-7FBBB22291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11277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Lesklý ušlechtilý kov bílé barvy, který je výborným vodičem tepla.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2400" b="1" dirty="0"/>
              <a:t>Hmotnost:   </a:t>
            </a:r>
            <a:r>
              <a:rPr lang="cs-CZ" altLang="cs-CZ" sz="1800" dirty="0"/>
              <a:t>  a) dříve:  hřivny (marky) – cca 253 g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b) dnes:  Trojské unce – 31,1034 g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2400" b="1" dirty="0"/>
              <a:t>V přírodě se vyskytuje v několika formách:   </a:t>
            </a:r>
            <a:r>
              <a:rPr lang="cs-CZ" altLang="cs-CZ" sz="1800" dirty="0"/>
              <a:t>  a) v ryzí podobě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b) ve formě sloučenin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c) v rudné žíle v doprovodu jiného kovu (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aj.)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600" dirty="0">
                <a:solidFill>
                  <a:srgbClr val="FF0000"/>
                </a:solidFill>
              </a:rPr>
              <a:t>          </a:t>
            </a:r>
            <a:r>
              <a:rPr lang="cs-CZ" altLang="cs-CZ" sz="1800" dirty="0">
                <a:solidFill>
                  <a:srgbClr val="FF0000"/>
                </a:solidFill>
              </a:rPr>
              <a:t>a)   </a:t>
            </a:r>
            <a:r>
              <a:rPr lang="cs-CZ" altLang="cs-CZ" sz="1800" b="1" dirty="0">
                <a:solidFill>
                  <a:srgbClr val="FF0000"/>
                </a:solidFill>
              </a:rPr>
              <a:t>sulfidické rudy</a:t>
            </a:r>
            <a:r>
              <a:rPr lang="cs-CZ" altLang="cs-CZ" sz="1800" dirty="0"/>
              <a:t> – galenit, sfalerit, chalkopyrit, pyrit, arsenopyrit, pyrhotin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</a:rPr>
              <a:t>        b)   </a:t>
            </a:r>
            <a:r>
              <a:rPr lang="cs-CZ" altLang="cs-CZ" sz="1800" b="1" dirty="0">
                <a:solidFill>
                  <a:srgbClr val="FF0000"/>
                </a:solidFill>
              </a:rPr>
              <a:t>galenitové rudy</a:t>
            </a:r>
            <a:r>
              <a:rPr lang="cs-CZ" altLang="cs-CZ" sz="1800" dirty="0"/>
              <a:t> – stříbronosný galenit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</a:t>
            </a:r>
            <a:r>
              <a:rPr lang="cs-CZ" altLang="cs-CZ" sz="1800" dirty="0">
                <a:solidFill>
                  <a:srgbClr val="FF0000"/>
                </a:solidFill>
              </a:rPr>
              <a:t>c)   </a:t>
            </a:r>
            <a:r>
              <a:rPr lang="cs-CZ" altLang="cs-CZ" sz="1800" b="1" dirty="0">
                <a:solidFill>
                  <a:srgbClr val="FF0000"/>
                </a:solidFill>
              </a:rPr>
              <a:t>ušlechtilé rudy stříbra</a:t>
            </a:r>
            <a:r>
              <a:rPr lang="cs-CZ" altLang="cs-CZ" sz="1800" dirty="0"/>
              <a:t> – makroskopické ryzí stříbro, argentit (</a:t>
            </a:r>
            <a:r>
              <a:rPr lang="cs-CZ" altLang="cs-CZ" sz="1800" dirty="0" err="1"/>
              <a:t>akantit</a:t>
            </a:r>
            <a:r>
              <a:rPr lang="cs-CZ" altLang="cs-CZ" sz="1800" dirty="0"/>
              <a:t>), proustit, pyrargyrit, stefanit, </a:t>
            </a:r>
            <a:r>
              <a:rPr lang="cs-CZ" altLang="cs-CZ" sz="1800" dirty="0" err="1"/>
              <a:t>freibergit</a:t>
            </a:r>
            <a:r>
              <a:rPr lang="cs-CZ" altLang="cs-CZ" sz="1800" dirty="0"/>
              <a:t> 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rchaiabrno.org/data/images/0083/img4155.jpg">
            <a:extLst>
              <a:ext uri="{FF2B5EF4-FFF2-40B4-BE49-F238E27FC236}">
                <a16:creationId xmlns:a16="http://schemas.microsoft.com/office/drawing/2014/main" id="{7A0B7415-9F42-8F03-B359-3F393934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/>
          <a:stretch>
            <a:fillRect/>
          </a:stretch>
        </p:blipFill>
        <p:spPr bwMode="auto">
          <a:xfrm>
            <a:off x="2672556" y="8562"/>
            <a:ext cx="67579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Obdélník 4">
            <a:extLst>
              <a:ext uri="{FF2B5EF4-FFF2-40B4-BE49-F238E27FC236}">
                <a16:creationId xmlns:a16="http://schemas.microsoft.com/office/drawing/2014/main" id="{F3543747-E15A-BA43-5A40-3790BFD0F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4953000"/>
            <a:ext cx="9144000" cy="1803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Střední Evropa: středověké stříbrorudné důlní regiony: 1: Francouzské západní Alpy, 2: Francouzské středohoří, 3: Vogézy (Francie), 4: Schwarzwald (Německo), 5: střední Porýní a Siegerland (Německo), 6: Harz (Německo), 7: Krušné hory (Německo, Česko), 8: Schwaz–Brixlegg (Rakousko), 9: Železnorudné Alpy (Rakousko), 10: </a:t>
            </a:r>
            <a:r>
              <a:rPr lang="cs-CZ" altLang="cs-CZ" sz="1400" b="1"/>
              <a:t>Štiavnické vrchy </a:t>
            </a:r>
            <a:r>
              <a:rPr lang="cs-CZ" altLang="cs-CZ" sz="1600" b="1"/>
              <a:t>(Slovensko), 11: Banská Bystrica (Slovensko), 12: Gemer a Spiš (Slovensko), 13: střední a jz. Čechy (Česko), 14: jižní Čechy (Česko), 15: Bavorský les (Německo), 16: Českomoravská vrchovina (Česko), 17: Rocca di san Silvestro (Toscana, Itálie), 18: Bytom (Polsko).</a:t>
            </a:r>
          </a:p>
        </p:txBody>
      </p:sp>
      <p:sp>
        <p:nvSpPr>
          <p:cNvPr id="4100" name="TextovéPole 3">
            <a:extLst>
              <a:ext uri="{FF2B5EF4-FFF2-40B4-BE49-F238E27FC236}">
                <a16:creationId xmlns:a16="http://schemas.microsoft.com/office/drawing/2014/main" id="{A71F0BC9-0B8E-CE89-4224-A1B5833D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213" y="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Harz</a:t>
            </a:r>
            <a:endParaRPr lang="cs-CZ" altLang="cs-CZ" sz="1800">
              <a:solidFill>
                <a:srgbClr val="FFFF00"/>
              </a:solidFill>
            </a:endParaRPr>
          </a:p>
        </p:txBody>
      </p:sp>
      <p:sp>
        <p:nvSpPr>
          <p:cNvPr id="4101" name="TextovéPole 5">
            <a:extLst>
              <a:ext uri="{FF2B5EF4-FFF2-40B4-BE49-F238E27FC236}">
                <a16:creationId xmlns:a16="http://schemas.microsoft.com/office/drawing/2014/main" id="{E8F0BEC8-3B02-1B5D-45B9-22908DD19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3505201"/>
            <a:ext cx="1758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Francouzské Alpy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2" name="TextovéPole 6">
            <a:extLst>
              <a:ext uri="{FF2B5EF4-FFF2-40B4-BE49-F238E27FC236}">
                <a16:creationId xmlns:a16="http://schemas.microsoft.com/office/drawing/2014/main" id="{54C1B7D1-EDD8-D1C6-2186-D5DB7A22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4095751"/>
            <a:ext cx="1327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Francouzské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středohoří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3" name="TextovéPole 7">
            <a:extLst>
              <a:ext uri="{FF2B5EF4-FFF2-40B4-BE49-F238E27FC236}">
                <a16:creationId xmlns:a16="http://schemas.microsoft.com/office/drawing/2014/main" id="{75C2BD38-0126-2E48-4561-806C69584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4489" y="1981201"/>
            <a:ext cx="1106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Vogézy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4" name="TextovéPole 8">
            <a:extLst>
              <a:ext uri="{FF2B5EF4-FFF2-40B4-BE49-F238E27FC236}">
                <a16:creationId xmlns:a16="http://schemas.microsoft.com/office/drawing/2014/main" id="{E5C21FD9-31D4-A196-8C69-F251C1EE1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0976" y="2439989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FFFF00"/>
                </a:solidFill>
              </a:rPr>
              <a:t>Schwarzwald</a:t>
            </a:r>
            <a:endParaRPr lang="cs-CZ" altLang="cs-CZ" sz="1400" dirty="0">
              <a:solidFill>
                <a:srgbClr val="FFFF00"/>
              </a:solidFill>
            </a:endParaRPr>
          </a:p>
        </p:txBody>
      </p:sp>
      <p:sp>
        <p:nvSpPr>
          <p:cNvPr id="4105" name="Obdélník 10">
            <a:extLst>
              <a:ext uri="{FF2B5EF4-FFF2-40B4-BE49-F238E27FC236}">
                <a16:creationId xmlns:a16="http://schemas.microsoft.com/office/drawing/2014/main" id="{18DA360F-DC48-B1F4-DF66-972B4D2A8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6" y="847726"/>
            <a:ext cx="1622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střední Porýní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06" name="TextovéPole 11">
            <a:extLst>
              <a:ext uri="{FF2B5EF4-FFF2-40B4-BE49-F238E27FC236}">
                <a16:creationId xmlns:a16="http://schemas.microsoft.com/office/drawing/2014/main" id="{384BD712-B241-ABB8-58D3-8EDA860FD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138" y="2895601"/>
            <a:ext cx="1001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Schwaz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–Brixlegg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7" name="TextovéPole 12">
            <a:extLst>
              <a:ext uri="{FF2B5EF4-FFF2-40B4-BE49-F238E27FC236}">
                <a16:creationId xmlns:a16="http://schemas.microsoft.com/office/drawing/2014/main" id="{0D4E7479-637C-9121-0F8F-4A125E48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2895600"/>
            <a:ext cx="2760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Železnorudné (východní) Alpy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08" name="TextovéPole 13">
            <a:extLst>
              <a:ext uri="{FF2B5EF4-FFF2-40B4-BE49-F238E27FC236}">
                <a16:creationId xmlns:a16="http://schemas.microsoft.com/office/drawing/2014/main" id="{91B86A90-2A24-DFB6-9B1C-705B1ED3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19251"/>
            <a:ext cx="1506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Bavorský les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09" name="TextovéPole 14">
            <a:extLst>
              <a:ext uri="{FF2B5EF4-FFF2-40B4-BE49-F238E27FC236}">
                <a16:creationId xmlns:a16="http://schemas.microsoft.com/office/drawing/2014/main" id="{7CD37A8A-F833-6CDE-ABFA-5FCCBA9A0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989" y="1830389"/>
            <a:ext cx="10699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Štiavnické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 vrchy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0" name="TextovéPole 15">
            <a:extLst>
              <a:ext uri="{FF2B5EF4-FFF2-40B4-BE49-F238E27FC236}">
                <a16:creationId xmlns:a16="http://schemas.microsoft.com/office/drawing/2014/main" id="{0EDEB214-F9D5-1307-D840-EC710BBEE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4588" y="2090739"/>
            <a:ext cx="1058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již. Čechy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1" name="TextovéPole 16">
            <a:extLst>
              <a:ext uri="{FF2B5EF4-FFF2-40B4-BE49-F238E27FC236}">
                <a16:creationId xmlns:a16="http://schemas.microsoft.com/office/drawing/2014/main" id="{633B2AFB-EBEA-D1DF-38E8-35A28A8CE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143000"/>
            <a:ext cx="1836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Banská Bystrica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2" name="TextovéPole 17">
            <a:extLst>
              <a:ext uri="{FF2B5EF4-FFF2-40B4-BE49-F238E27FC236}">
                <a16:creationId xmlns:a16="http://schemas.microsoft.com/office/drawing/2014/main" id="{18EAC574-6F70-1000-D187-B1E15F751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2663" y="2065338"/>
            <a:ext cx="103346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: </a:t>
            </a:r>
            <a:r>
              <a:rPr lang="cs-CZ" altLang="cs-CZ" sz="1600" b="1">
                <a:solidFill>
                  <a:srgbClr val="FFFF00"/>
                </a:solidFill>
              </a:rPr>
              <a:t>Gemer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   Spiš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3" name="TextovéPole 18">
            <a:extLst>
              <a:ext uri="{FF2B5EF4-FFF2-40B4-BE49-F238E27FC236}">
                <a16:creationId xmlns:a16="http://schemas.microsoft.com/office/drawing/2014/main" id="{44B62773-DAFF-4A41-6176-1D676EBBF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439" y="744539"/>
            <a:ext cx="822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Bytom</a:t>
            </a:r>
          </a:p>
        </p:txBody>
      </p:sp>
      <p:sp>
        <p:nvSpPr>
          <p:cNvPr id="4114" name="TextovéPole 19">
            <a:extLst>
              <a:ext uri="{FF2B5EF4-FFF2-40B4-BE49-F238E27FC236}">
                <a16:creationId xmlns:a16="http://schemas.microsoft.com/office/drawing/2014/main" id="{9AE79473-C3EF-4C27-BAB7-7A22A78EE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9" y="688976"/>
            <a:ext cx="1608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Českomoravská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vrchovina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4115" name="TextovéPole 21">
            <a:extLst>
              <a:ext uri="{FF2B5EF4-FFF2-40B4-BE49-F238E27FC236}">
                <a16:creationId xmlns:a16="http://schemas.microsoft.com/office/drawing/2014/main" id="{FABE56CF-57A1-F45A-5A6B-871AF2BE7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0775" y="355600"/>
            <a:ext cx="1449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Krušné hory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6" name="TextovéPole 22">
            <a:extLst>
              <a:ext uri="{FF2B5EF4-FFF2-40B4-BE49-F238E27FC236}">
                <a16:creationId xmlns:a16="http://schemas.microsoft.com/office/drawing/2014/main" id="{EC677325-105D-1AD6-8CB2-89F601F4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3" y="1296989"/>
            <a:ext cx="16811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</a:rPr>
              <a:t>stř. a jz. Čechy </a:t>
            </a:r>
            <a:endParaRPr lang="cs-CZ" altLang="cs-CZ" sz="1600">
              <a:solidFill>
                <a:srgbClr val="FFFF00"/>
              </a:solidFill>
            </a:endParaRPr>
          </a:p>
        </p:txBody>
      </p:sp>
      <p:sp>
        <p:nvSpPr>
          <p:cNvPr id="4117" name="TextovéPole 23">
            <a:extLst>
              <a:ext uri="{FF2B5EF4-FFF2-40B4-BE49-F238E27FC236}">
                <a16:creationId xmlns:a16="http://schemas.microsoft.com/office/drawing/2014/main" id="{431CCA0A-7E28-1A24-9B48-A1B5013AC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9" y="4219575"/>
            <a:ext cx="13477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Rocca di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FF00"/>
                </a:solidFill>
              </a:rPr>
              <a:t>san Silvestro </a:t>
            </a:r>
            <a:endParaRPr lang="cs-CZ" altLang="cs-CZ" sz="1400">
              <a:solidFill>
                <a:srgbClr val="FFFF00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4E293A8-1DA2-F6BF-6F11-6CD8A1FBF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766" y="556099"/>
            <a:ext cx="1800493" cy="4370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/>
              <a:t>STŘÍBRO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F54C44C1-E7DA-FC79-2506-7CED6AAED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Těžební revíry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2AFF6017-E88B-1E68-CDC7-4D93E2D18B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6593" y="838201"/>
            <a:ext cx="10561834" cy="5829727"/>
          </a:xfrm>
        </p:spPr>
        <p:txBody>
          <a:bodyPr>
            <a:normAutofit/>
          </a:bodyPr>
          <a:lstStyle/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Kutnohorský revír</a:t>
            </a:r>
            <a:r>
              <a:rPr lang="cs-CZ" altLang="cs-CZ" sz="1800" dirty="0"/>
              <a:t>  –  báňská pásma (</a:t>
            </a:r>
            <a:r>
              <a:rPr lang="cs-CZ" altLang="cs-CZ" sz="1800" dirty="0" err="1"/>
              <a:t>Gruntecké</a:t>
            </a:r>
            <a:r>
              <a:rPr lang="cs-CZ" altLang="cs-CZ" sz="1800" dirty="0"/>
              <a:t>, Staročeské, </a:t>
            </a:r>
            <a:r>
              <a:rPr lang="cs-CZ" altLang="cs-CZ" sz="1800" dirty="0" err="1"/>
              <a:t>Turkaňské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Rejzské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vrtná pásma (</a:t>
            </a:r>
            <a:r>
              <a:rPr lang="cs-CZ" altLang="cs-CZ" sz="1800" dirty="0" err="1"/>
              <a:t>Hloušecké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Roveňské</a:t>
            </a:r>
            <a:r>
              <a:rPr lang="cs-CZ" altLang="cs-CZ" sz="1800" dirty="0"/>
              <a:t>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báňsko-historický výzkum (</a:t>
            </a:r>
            <a:r>
              <a:rPr lang="cs-CZ" altLang="cs-CZ" sz="1800" dirty="0" err="1"/>
              <a:t>Grejfské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Oselské</a:t>
            </a:r>
            <a:r>
              <a:rPr lang="cs-CZ" altLang="cs-CZ" sz="1800" dirty="0"/>
              <a:t> aj.)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</a:t>
            </a:r>
            <a:r>
              <a:rPr lang="cs-CZ" altLang="cs-CZ" sz="1800" dirty="0"/>
              <a:t>(obsah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400–600 g/t.)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Českomoravská vrchovina </a:t>
            </a:r>
            <a:r>
              <a:rPr lang="cs-CZ" altLang="cs-CZ" sz="1800" dirty="0"/>
              <a:t> –  revíry: Jihlavský, Brodský, Pelhřimovský, Humpolecký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(obsah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okolo 40–80 g/t.)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Ložiska Blanické brázdy</a:t>
            </a:r>
            <a:r>
              <a:rPr lang="cs-CZ" altLang="cs-CZ" sz="1800" dirty="0"/>
              <a:t>  –  Stříbrná Skalice, Ratibořské hory, Stará Vožice, </a:t>
            </a:r>
            <a:r>
              <a:rPr lang="cs-CZ" altLang="cs-CZ" sz="1800" dirty="0" err="1"/>
              <a:t>Rudolfovskýrevír</a:t>
            </a:r>
            <a:r>
              <a:rPr lang="cs-CZ" altLang="cs-CZ" sz="1800" dirty="0"/>
              <a:t>, Krumlovské doly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(leštěncové rudy s obsahem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1–4 kg/t, ojediněle ryzí rudy nad 10 kg/t)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Jáchymovský revír</a:t>
            </a:r>
            <a:r>
              <a:rPr lang="cs-CZ" altLang="cs-CZ" sz="1800" dirty="0"/>
              <a:t>  –  Krušné hory (16.stol. na české straně; 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: 300–900 g/t)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Příbramský revír</a:t>
            </a:r>
            <a:r>
              <a:rPr lang="cs-CZ" altLang="cs-CZ" sz="1800" dirty="0"/>
              <a:t>  –  Březohorský (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190 g/t), </a:t>
            </a:r>
            <a:r>
              <a:rPr lang="cs-CZ" altLang="cs-CZ" sz="1800" dirty="0" err="1"/>
              <a:t>Bohutínský</a:t>
            </a:r>
            <a:r>
              <a:rPr lang="cs-CZ" altLang="cs-CZ" sz="1800" dirty="0"/>
              <a:t> revír (</a:t>
            </a:r>
            <a:r>
              <a:rPr lang="cs-CZ" altLang="cs-CZ" sz="1800" dirty="0" err="1"/>
              <a:t>Ag</a:t>
            </a:r>
            <a:r>
              <a:rPr lang="cs-CZ" altLang="cs-CZ" sz="1800" dirty="0"/>
              <a:t> 117 g/t)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Zástupný symbol pro obsah 2"/>
          <p:cNvSpPr>
            <a:spLocks noGrp="1"/>
          </p:cNvSpPr>
          <p:nvPr>
            <p:ph idx="1"/>
          </p:nvPr>
        </p:nvSpPr>
        <p:spPr>
          <a:xfrm>
            <a:off x="361950" y="904127"/>
            <a:ext cx="11830050" cy="6359702"/>
          </a:xfrm>
        </p:spPr>
        <p:txBody>
          <a:bodyPr>
            <a:normAutofit/>
          </a:bodyPr>
          <a:lstStyle/>
          <a:p>
            <a:r>
              <a:rPr lang="cs-CZ" altLang="cs-CZ" sz="1800" b="1" dirty="0">
                <a:solidFill>
                  <a:srgbClr val="FF0000"/>
                </a:solidFill>
              </a:rPr>
              <a:t>Subsistenční strategie   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–   chování umožňující přežití v </a:t>
            </a:r>
            <a:r>
              <a:rPr lang="cs-CZ" altLang="cs-CZ" sz="1800" dirty="0"/>
              <a:t>na</a:t>
            </a:r>
            <a:r>
              <a:rPr lang="cs-CZ" sz="1800" dirty="0"/>
              <a:t> daném prostředí skrze zajištění: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a)  </a:t>
            </a:r>
            <a:r>
              <a:rPr lang="cs-CZ" altLang="cs-CZ" sz="1800" dirty="0"/>
              <a:t>potravinových zdrojů:   lov, sběr, zemědělství, chovatelství  (stravování)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b)  surovinových zdrojů:   stavební a užitkové materiály   (bydlení, oblékání)</a:t>
            </a:r>
          </a:p>
          <a:p>
            <a:endParaRPr lang="cs-CZ" altLang="cs-CZ" sz="1800" dirty="0"/>
          </a:p>
          <a:p>
            <a:r>
              <a:rPr lang="cs-CZ" altLang="cs-CZ" sz="1800" b="1" dirty="0"/>
              <a:t>Tzv. subsistenční ekonomické strategie  </a:t>
            </a:r>
            <a:r>
              <a:rPr lang="cs-CZ" altLang="cs-CZ" sz="1800" dirty="0"/>
              <a:t>–   získání trvalé potravinové jistoty:   a)  vhodné přírodní podmínky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                                      b)  společenská organizace  (bezpečnost)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–   minimalizace rizik potravinového nedostatku:  zemědělství, chov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Princip</a:t>
            </a:r>
            <a:r>
              <a:rPr lang="cs-CZ" altLang="cs-CZ" sz="1800" dirty="0"/>
              <a:t>   –   stabilizace spotřeby komunity na určité hranici dané nejnižší nabídkou potravinových zdrojů,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kterou lze v dlouhodobém průměru očekávat:   obvykle zkušenost z nejhorších let 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Studium  –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interakce </a:t>
            </a:r>
            <a:r>
              <a:rPr lang="cs-CZ" sz="1800" dirty="0"/>
              <a:t>přírodního prostředí a lidské společnosti  (využívání zdrojů)</a:t>
            </a:r>
          </a:p>
          <a:p>
            <a:pPr marL="0" indent="0">
              <a:buNone/>
            </a:pPr>
            <a:r>
              <a:rPr lang="cs-CZ" sz="1800" dirty="0"/>
              <a:t>                     –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proměny ekosystému a struktury osídlení ve zkoumaném regionu  (artefakty)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–   technologické inovace a změny v socioekonomické sféře  (technologické a technické vynálezy)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                                                       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053457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3">
            <a:extLst>
              <a:ext uri="{FF2B5EF4-FFF2-40B4-BE49-F238E27FC236}">
                <a16:creationId xmlns:a16="http://schemas.microsoft.com/office/drawing/2014/main" id="{F1EDFAEF-3DDD-5E7B-2501-EA397FC05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9321" y="71919"/>
            <a:ext cx="8229600" cy="1047964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Saské Krušnohoří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13315" name="Zástupný symbol pro obsah 4">
            <a:extLst>
              <a:ext uri="{FF2B5EF4-FFF2-40B4-BE49-F238E27FC236}">
                <a16:creationId xmlns:a16="http://schemas.microsoft.com/office/drawing/2014/main" id="{DF87E1CD-09CF-76C5-2CE7-7AFD40428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9321" y="1356189"/>
            <a:ext cx="11842679" cy="5501811"/>
          </a:xfrm>
        </p:spPr>
        <p:txBody>
          <a:bodyPr>
            <a:normAutofit/>
          </a:bodyPr>
          <a:lstStyle/>
          <a:p>
            <a:r>
              <a:rPr lang="cs-CZ" altLang="cs-CZ" sz="1800" b="1" dirty="0"/>
              <a:t>1168  –</a:t>
            </a:r>
            <a:r>
              <a:rPr lang="cs-CZ" altLang="cs-CZ" sz="1800" dirty="0"/>
              <a:t>  objev rudy s obsahem stříbra u </a:t>
            </a:r>
            <a:r>
              <a:rPr lang="cs-CZ" altLang="cs-CZ" sz="1800" dirty="0" err="1"/>
              <a:t>Christiandorfu</a:t>
            </a:r>
            <a:r>
              <a:rPr lang="cs-CZ" altLang="cs-CZ" sz="1800" dirty="0"/>
              <a:t>, </a:t>
            </a:r>
          </a:p>
          <a:p>
            <a:pPr marL="0" indent="0">
              <a:buNone/>
            </a:pPr>
            <a:r>
              <a:rPr lang="cs-CZ" altLang="cs-CZ" sz="1800" dirty="0"/>
              <a:t>                   pozdějším </a:t>
            </a:r>
            <a:r>
              <a:rPr lang="cs-CZ" altLang="cs-CZ" sz="1800" b="1" dirty="0" err="1"/>
              <a:t>Freibergu</a:t>
            </a:r>
            <a:r>
              <a:rPr lang="cs-CZ" altLang="cs-CZ" sz="1800" b="1" dirty="0"/>
              <a:t> </a:t>
            </a:r>
          </a:p>
          <a:p>
            <a:pPr marL="0" indent="0">
              <a:buNone/>
            </a:pPr>
            <a:r>
              <a:rPr lang="cs-CZ" altLang="cs-CZ" sz="1800" b="1" dirty="0"/>
              <a:t>               –  </a:t>
            </a:r>
            <a:r>
              <a:rPr lang="cs-CZ" altLang="cs-CZ" sz="1800" dirty="0"/>
              <a:t>vrchol těžby:  13. stol.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Freiberg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v okolí zaniklá hornická sídliště, těžní areály, opevnění,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které s těžbou funkčně a majetkově souvisely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Hohenforst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Kirchbergu</a:t>
            </a:r>
            <a:r>
              <a:rPr lang="cs-CZ" altLang="cs-CZ" sz="1800" b="1" dirty="0"/>
              <a:t> (</a:t>
            </a:r>
            <a:r>
              <a:rPr lang="cs-CZ" altLang="cs-CZ" sz="1800" b="1" dirty="0" err="1"/>
              <a:t>hist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Furstenberg</a:t>
            </a:r>
            <a:r>
              <a:rPr lang="cs-CZ" altLang="cs-CZ" sz="1800" b="1" dirty="0"/>
              <a:t>), </a:t>
            </a:r>
            <a:r>
              <a:rPr lang="cs-CZ" altLang="cs-CZ" sz="1800" b="1" dirty="0" err="1"/>
              <a:t>Ullersberg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Wolkenburgu</a:t>
            </a:r>
            <a:r>
              <a:rPr lang="cs-CZ" altLang="cs-CZ" sz="1800" b="1" dirty="0"/>
              <a:t>:</a:t>
            </a:r>
          </a:p>
          <a:p>
            <a:pPr marL="0" indent="0">
              <a:buNone/>
            </a:pPr>
            <a:r>
              <a:rPr lang="cs-CZ" altLang="cs-CZ" sz="1800" b="1" dirty="0"/>
              <a:t>     </a:t>
            </a:r>
            <a:r>
              <a:rPr lang="cs-CZ" altLang="cs-CZ" sz="1800" dirty="0"/>
              <a:t> –   listinné zmínky o trhových boudách, chlebových, masných nebo obuvnických krámech a lázních.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Greifenstein</a:t>
            </a:r>
            <a:r>
              <a:rPr lang="cs-CZ" altLang="cs-CZ" sz="1800" b="1" dirty="0"/>
              <a:t> u </a:t>
            </a:r>
            <a:r>
              <a:rPr lang="cs-CZ" altLang="cs-CZ" sz="1800" b="1" dirty="0" err="1"/>
              <a:t>Ehrenfriedersdorfu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doklady důlní činnosti z 2. pol. 13. stol. </a:t>
            </a:r>
          </a:p>
          <a:p>
            <a:pPr>
              <a:buFontTx/>
              <a:buNone/>
            </a:pPr>
            <a:endParaRPr lang="cs-CZ" altLang="cs-CZ" sz="1800" dirty="0"/>
          </a:p>
          <a:p>
            <a:r>
              <a:rPr lang="cs-CZ" altLang="cs-CZ" sz="1800" b="1" dirty="0" err="1"/>
              <a:t>Carlsfeld</a:t>
            </a:r>
            <a:r>
              <a:rPr lang="cs-CZ" altLang="cs-CZ" sz="1800" b="1" dirty="0"/>
              <a:t> </a:t>
            </a:r>
            <a:r>
              <a:rPr lang="cs-CZ" altLang="cs-CZ" sz="1800" dirty="0"/>
              <a:t> –  archeologický výzkum prádla na </a:t>
            </a:r>
            <a:r>
              <a:rPr lang="cs-CZ" altLang="cs-CZ" sz="1800" dirty="0" err="1"/>
              <a:t>cin</a:t>
            </a:r>
            <a:r>
              <a:rPr lang="cs-CZ" altLang="cs-CZ" sz="1800" dirty="0"/>
              <a:t> z 15. stol. (dřevěné nádržky, v sedimentech přítoku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říčky Grose </a:t>
            </a:r>
            <a:r>
              <a:rPr lang="cs-CZ" altLang="cs-CZ" sz="1800" dirty="0" err="1"/>
              <a:t>Wiltzch</a:t>
            </a:r>
            <a:r>
              <a:rPr lang="cs-CZ" altLang="cs-CZ" sz="1800" dirty="0"/>
              <a:t>; analogie: </a:t>
            </a:r>
            <a:r>
              <a:rPr lang="cs-CZ" altLang="cs-CZ" sz="1800" dirty="0" err="1"/>
              <a:t>Cvilínek</a:t>
            </a:r>
            <a:endParaRPr lang="cs-CZ" altLang="cs-CZ" sz="1800" dirty="0"/>
          </a:p>
          <a:p>
            <a:pPr eaLnBrk="1" hangingPunct="1"/>
            <a:endParaRPr lang="cs-CZ" altLang="cs-CZ" sz="18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8005F9C-36C7-48FF-84CC-66B4A769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9" t="12000" r="11250" b="28000"/>
          <a:stretch>
            <a:fillRect/>
          </a:stretch>
        </p:blipFill>
        <p:spPr bwMode="auto">
          <a:xfrm>
            <a:off x="7234059" y="0"/>
            <a:ext cx="4957941" cy="356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BB43D74E-4923-4C22-A287-3E03A8497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0975" y="3534311"/>
            <a:ext cx="3661025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b="1" dirty="0">
                <a:latin typeface="+mn-lt"/>
              </a:rPr>
              <a:t> Česká strana  –  rovina </a:t>
            </a:r>
          </a:p>
          <a:p>
            <a:pPr eaLnBrk="1" hangingPunct="1"/>
            <a:r>
              <a:rPr lang="cs-CZ" altLang="cs-CZ" sz="1800" b="1" dirty="0">
                <a:latin typeface="+mn-lt"/>
              </a:rPr>
              <a:t> Saská strana  –  silně zalesněná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>
            <a:extLst>
              <a:ext uri="{FF2B5EF4-FFF2-40B4-BE49-F238E27FC236}">
                <a16:creationId xmlns:a16="http://schemas.microsoft.com/office/drawing/2014/main" id="{48BB63C2-3BC4-BAAE-383B-7368D2053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Západní Karpaty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0483" name="Zástupný symbol pro obsah 4">
            <a:extLst>
              <a:ext uri="{FF2B5EF4-FFF2-40B4-BE49-F238E27FC236}">
                <a16:creationId xmlns:a16="http://schemas.microsoft.com/office/drawing/2014/main" id="{A8CDF9BF-584D-B5F0-A8EA-3505A55998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9191" y="1219200"/>
            <a:ext cx="11472809" cy="56388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b="1" dirty="0"/>
              <a:t>Těžba polymetalických rud se zaměřením na produkci stříbra:</a:t>
            </a:r>
          </a:p>
          <a:p>
            <a:pPr eaLnBrk="1" hangingPunct="1"/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1.  Spiš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gemerská</a:t>
            </a:r>
            <a:r>
              <a:rPr lang="cs-CZ" altLang="cs-CZ" sz="2000" dirty="0"/>
              <a:t> oblast: </a:t>
            </a:r>
            <a:r>
              <a:rPr lang="cs-CZ" altLang="cs-CZ" sz="2000" dirty="0" err="1"/>
              <a:t>Gelnica</a:t>
            </a:r>
            <a:r>
              <a:rPr lang="cs-CZ" altLang="cs-CZ" sz="2000" dirty="0"/>
              <a:t>, Smolník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2.  Banskobystrická oblast</a:t>
            </a:r>
            <a:r>
              <a:rPr lang="cs-CZ" altLang="cs-CZ" sz="2000" dirty="0"/>
              <a:t>: Banská Bystrica, Staré Hory, </a:t>
            </a:r>
            <a:r>
              <a:rPr lang="cs-CZ" altLang="cs-CZ" sz="2000" dirty="0" err="1"/>
              <a:t>Špania</a:t>
            </a:r>
            <a:r>
              <a:rPr lang="cs-CZ" altLang="cs-CZ" sz="2000" dirty="0"/>
              <a:t> dolina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3.  Banská </a:t>
            </a:r>
            <a:r>
              <a:rPr lang="cs-CZ" altLang="cs-CZ" sz="2000" b="1" dirty="0" err="1"/>
              <a:t>Štiavnica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</a:t>
            </a:r>
            <a:r>
              <a:rPr lang="cs-CZ" altLang="cs-CZ" sz="2000" dirty="0" err="1"/>
              <a:t>Hodruša</a:t>
            </a:r>
            <a:r>
              <a:rPr lang="cs-CZ" altLang="cs-CZ" sz="2000" dirty="0"/>
              <a:t>, Staré Město (</a:t>
            </a:r>
            <a:r>
              <a:rPr lang="cs-CZ" altLang="cs-CZ" sz="2000" dirty="0" err="1"/>
              <a:t>Glanzenberg</a:t>
            </a:r>
            <a:r>
              <a:rPr lang="cs-CZ" altLang="cs-CZ" sz="2000" dirty="0"/>
              <a:t>:  Lesklý vrch)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–  nejstarší stříbrorudné centrum uherského státu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–  11 s 12. stol.: sezónní přípovrchová těžba a rýžování zlata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¨                                         –  12.–14. stol. -  opevněné důlní a úpravnické centrum, těžba:  organizovali Sasové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–   15. stol.  -  zaniká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</a:t>
            </a:r>
          </a:p>
          <a:p>
            <a:pPr>
              <a:buFontTx/>
              <a:buNone/>
            </a:pPr>
            <a:r>
              <a:rPr lang="cs-CZ" altLang="cs-CZ" sz="2000" dirty="0"/>
              <a:t>       </a:t>
            </a:r>
            <a:r>
              <a:rPr lang="cs-CZ" altLang="cs-CZ" sz="2000" b="1" dirty="0"/>
              <a:t>Podhradní osada  </a:t>
            </a:r>
            <a:r>
              <a:rPr lang="cs-CZ" altLang="cs-CZ" sz="2000" dirty="0"/>
              <a:t>–  z ní pozdější město (</a:t>
            </a:r>
            <a:r>
              <a:rPr lang="cs-CZ" altLang="cs-CZ" sz="2000" dirty="0" err="1"/>
              <a:t>štiavna</a:t>
            </a:r>
            <a:r>
              <a:rPr lang="cs-CZ" altLang="cs-CZ" sz="2000" dirty="0"/>
              <a:t> voda=kyselá voda=minerální voda v rudných ložiscích) </a:t>
            </a:r>
          </a:p>
          <a:p>
            <a:pPr>
              <a:buFontTx/>
              <a:buNone/>
            </a:pPr>
            <a:r>
              <a:rPr lang="cs-CZ" altLang="cs-CZ" sz="2000" dirty="0"/>
              <a:t>                                           1228: „</a:t>
            </a:r>
            <a:r>
              <a:rPr lang="cs-CZ" altLang="cs-CZ" sz="2000" i="1" dirty="0" err="1"/>
              <a:t>argenti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fodina</a:t>
            </a:r>
            <a:r>
              <a:rPr lang="cs-CZ" altLang="cs-CZ" sz="2000" i="1" dirty="0"/>
              <a:t> de </a:t>
            </a:r>
            <a:r>
              <a:rPr lang="cs-CZ" altLang="cs-CZ" sz="2000" i="1" dirty="0" err="1"/>
              <a:t>Bana</a:t>
            </a:r>
            <a:r>
              <a:rPr lang="cs-CZ" altLang="cs-CZ" sz="2000" i="1" dirty="0"/>
              <a:t>„ </a:t>
            </a:r>
            <a:r>
              <a:rPr lang="cs-CZ" altLang="cs-CZ" sz="2000" dirty="0"/>
              <a:t>– „</a:t>
            </a:r>
            <a:r>
              <a:rPr lang="cs-CZ" altLang="cs-CZ" sz="2000" dirty="0" err="1"/>
              <a:t>strieborná</a:t>
            </a:r>
            <a:r>
              <a:rPr lang="cs-CZ" altLang="cs-CZ" sz="2000" dirty="0"/>
              <a:t> baňa“</a:t>
            </a:r>
          </a:p>
          <a:p>
            <a:pPr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A295249-41D0-805A-7434-B2CF68102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225"/>
            <a:ext cx="5334000" cy="1143000"/>
          </a:xfrm>
          <a:solidFill>
            <a:schemeClr val="bg1"/>
          </a:solidFill>
        </p:spPr>
        <p:txBody>
          <a:bodyPr/>
          <a:lstStyle/>
          <a:p>
            <a:r>
              <a:rPr lang="cs-CZ" altLang="cs-CZ" sz="3200" b="1" dirty="0">
                <a:solidFill>
                  <a:srgbClr val="FFC000"/>
                </a:solidFill>
              </a:rPr>
              <a:t>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Železo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835B4BC-CC1F-C3F1-72CA-D96463B47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917" y="1165226"/>
            <a:ext cx="11373492" cy="569277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1. Barrandiensko-</a:t>
            </a:r>
            <a:r>
              <a:rPr lang="cs-CZ" altLang="cs-CZ" sz="2000" b="1" dirty="0" err="1">
                <a:solidFill>
                  <a:srgbClr val="FF0000"/>
                </a:solidFill>
              </a:rPr>
              <a:t>železnohorský</a:t>
            </a:r>
            <a:r>
              <a:rPr lang="cs-CZ" altLang="cs-CZ" sz="2000" b="1" dirty="0">
                <a:solidFill>
                  <a:srgbClr val="FF0000"/>
                </a:solidFill>
              </a:rPr>
              <a:t>:   </a:t>
            </a:r>
            <a:r>
              <a:rPr lang="cs-CZ" altLang="cs-CZ" sz="2000" dirty="0"/>
              <a:t>Praha – Plzeň – Klatovy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–  rudy: hematitové, </a:t>
            </a:r>
            <a:r>
              <a:rPr lang="cs-CZ" altLang="cs-CZ" sz="2000" dirty="0" err="1"/>
              <a:t>chamositové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pelosideritové</a:t>
            </a:r>
            <a:r>
              <a:rPr lang="cs-CZ" altLang="cs-CZ" sz="2000" dirty="0"/>
              <a:t>, hnědely (do 30%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2.  Krušnohorský obvod:   </a:t>
            </a:r>
            <a:r>
              <a:rPr lang="cs-CZ" altLang="cs-CZ" sz="2000" dirty="0"/>
              <a:t>západní a severozápadní Čechy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–  rudy:  magnetitové a hematitové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3.  Oblast České křídy:</a:t>
            </a:r>
            <a:r>
              <a:rPr lang="cs-CZ" altLang="cs-CZ" sz="2000" dirty="0">
                <a:solidFill>
                  <a:srgbClr val="FF0000"/>
                </a:solidFill>
              </a:rPr>
              <a:t>    </a:t>
            </a:r>
            <a:r>
              <a:rPr lang="cs-CZ" altLang="cs-CZ" sz="2000" dirty="0"/>
              <a:t>jižní Čechy, </a:t>
            </a:r>
            <a:r>
              <a:rPr lang="cs-CZ" altLang="cs-CZ" sz="2000" dirty="0" err="1"/>
              <a:t>Českomor</a:t>
            </a:r>
            <a:r>
              <a:rPr lang="cs-CZ" altLang="cs-CZ" sz="2000" dirty="0"/>
              <a:t>. vrch.: Havlíčkobrodsko, Posázaví, Železné hory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–  rudy: pelosiderity a limonity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4.  Jesenický obvod:   </a:t>
            </a:r>
            <a:r>
              <a:rPr lang="cs-CZ" altLang="cs-CZ" sz="2000" dirty="0"/>
              <a:t>severní Morava a Slezsko (Jeseníky, jižní svahy – výrobní areál: Želechovice)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–  rudy:  hematitové, magnetitové (typu </a:t>
            </a:r>
            <a:r>
              <a:rPr lang="cs-CZ" altLang="cs-CZ" sz="2000" dirty="0" err="1"/>
              <a:t>Lahn-Dill</a:t>
            </a:r>
            <a:r>
              <a:rPr lang="cs-CZ" altLang="cs-CZ" sz="2000" dirty="0"/>
              <a:t>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5. Českomoravská vrchovina:   </a:t>
            </a:r>
            <a:r>
              <a:rPr lang="cs-CZ" altLang="cs-CZ" sz="2000" dirty="0"/>
              <a:t>Moravský kras (Olomoučany)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–  rudy: limonit a goethit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54B7ED21-655E-7170-04FC-1A0BED8460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43173" y="277812"/>
            <a:ext cx="10825109" cy="64770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cs-CZ" altLang="cs-CZ" sz="1000" dirty="0"/>
          </a:p>
          <a:p>
            <a:pPr eaLnBrk="1" hangingPunct="1"/>
            <a:r>
              <a:rPr lang="cs-CZ" altLang="cs-CZ" sz="1800" b="1" dirty="0"/>
              <a:t>Hematit  </a:t>
            </a:r>
            <a:r>
              <a:rPr lang="cs-CZ" altLang="cs-CZ" sz="1800" dirty="0"/>
              <a:t>– Fe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3</a:t>
            </a:r>
            <a:r>
              <a:rPr lang="cs-CZ" altLang="cs-CZ" sz="1800" dirty="0"/>
              <a:t> v čistém stavu 70 %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a 30 % O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snadno redukovatelná ruda, tmavě červené až ocelově šedé barvy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v přírodě má obsah železa asi 40 – 65 %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tmavě červené až ocelové barvy, matného nebo kovového lesku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snadno redukovatelná ruda s 0,005 % fosforu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hodí se k výrobě slévárenského surového železa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Magnetit (magnetovec) – </a:t>
            </a:r>
            <a:r>
              <a:rPr lang="cs-CZ" altLang="cs-CZ" sz="1800" dirty="0"/>
              <a:t>Fe</a:t>
            </a:r>
            <a:r>
              <a:rPr lang="cs-CZ" altLang="cs-CZ" sz="1800" baseline="-25000" dirty="0"/>
              <a:t>3</a:t>
            </a:r>
            <a:r>
              <a:rPr lang="cs-CZ" altLang="cs-CZ" sz="1800" dirty="0"/>
              <a:t>O</a:t>
            </a:r>
            <a:r>
              <a:rPr lang="cs-CZ" altLang="cs-CZ" sz="1800" baseline="-25000" dirty="0"/>
              <a:t>4</a:t>
            </a:r>
            <a:r>
              <a:rPr lang="cs-CZ" altLang="cs-CZ" sz="1800" dirty="0"/>
              <a:t>  nejbohatší ruda na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: 55 – 68 %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černě zbarvená ruda, obtížně redukovatelná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využití v pravěku není </a:t>
            </a:r>
            <a:r>
              <a:rPr lang="cs-CZ" altLang="cs-CZ" sz="1800" dirty="0" err="1"/>
              <a:t>píliš</a:t>
            </a:r>
            <a:r>
              <a:rPr lang="cs-CZ" altLang="cs-CZ" sz="1800" dirty="0"/>
              <a:t> pravděpodobné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–  hematit-magnetitová ruda se tavila v Želechovicích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Limonit (hnědel) –  </a:t>
            </a:r>
            <a:r>
              <a:rPr lang="cs-CZ" altLang="cs-CZ" sz="1800" dirty="0"/>
              <a:t>obsahuje v čistém stavu 59,8 až 63% </a:t>
            </a:r>
            <a:r>
              <a:rPr lang="cs-CZ" altLang="cs-CZ" sz="1800" dirty="0" err="1"/>
              <a:t>Fe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–  tvoří beztvarou hmotu žluté až šedé barvy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Siderit (ocelek) –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(CO)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 žluté až našedivělé zabarvení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– obsah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25 až 40 % (+ malé množství manganu a fosforu)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– redukce není obtížná, je-li předem pražen za přístupu vzduchu</a:t>
            </a:r>
          </a:p>
        </p:txBody>
      </p:sp>
      <p:pic>
        <p:nvPicPr>
          <p:cNvPr id="46083" name="Picture 7">
            <a:extLst>
              <a:ext uri="{FF2B5EF4-FFF2-40B4-BE49-F238E27FC236}">
                <a16:creationId xmlns:a16="http://schemas.microsoft.com/office/drawing/2014/main" id="{16E1E55C-618F-9589-F3DA-5C60334D3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7" y="1088233"/>
            <a:ext cx="1295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Picture 8">
            <a:extLst>
              <a:ext uri="{FF2B5EF4-FFF2-40B4-BE49-F238E27FC236}">
                <a16:creationId xmlns:a16="http://schemas.microsoft.com/office/drawing/2014/main" id="{3CD1BC24-389F-FF6D-6A5C-5CF33BDB9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99" y="4536897"/>
            <a:ext cx="1295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9">
            <a:extLst>
              <a:ext uri="{FF2B5EF4-FFF2-40B4-BE49-F238E27FC236}">
                <a16:creationId xmlns:a16="http://schemas.microsoft.com/office/drawing/2014/main" id="{125788D4-DBFF-6427-815F-742613D0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64" y="3380376"/>
            <a:ext cx="12954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0">
            <a:extLst>
              <a:ext uri="{FF2B5EF4-FFF2-40B4-BE49-F238E27FC236}">
                <a16:creationId xmlns:a16="http://schemas.microsoft.com/office/drawing/2014/main" id="{357868C5-4A74-7215-A7C9-83CB4A04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099" y="5916165"/>
            <a:ext cx="1069975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76F6B-133E-9C07-8BEC-6143DE9F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Olovo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75BC83-CCAB-E967-C208-AA3C55756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9883"/>
            <a:ext cx="11583257" cy="5738117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/>
              <a:t>Jižní Polsko  </a:t>
            </a:r>
            <a:r>
              <a:rPr lang="cs-CZ" sz="2400" dirty="0"/>
              <a:t>–  slezsko-krakovská </a:t>
            </a:r>
            <a:r>
              <a:rPr lang="cs-CZ" altLang="cs-CZ" sz="2400" dirty="0"/>
              <a:t>těžebně-produkční oblast v povodí </a:t>
            </a:r>
            <a:r>
              <a:rPr lang="cs-CZ" altLang="cs-CZ" sz="2400" dirty="0" err="1"/>
              <a:t>Przemszy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Brynicy</a:t>
            </a:r>
            <a:r>
              <a:rPr lang="cs-CZ" altLang="cs-CZ" sz="2400" dirty="0"/>
              <a:t>:</a:t>
            </a:r>
          </a:p>
          <a:p>
            <a:pPr marL="0" indent="0">
              <a:buNone/>
            </a:pPr>
            <a:r>
              <a:rPr lang="cs-CZ" altLang="cs-CZ" sz="2400" dirty="0"/>
              <a:t>  </a:t>
            </a:r>
            <a:br>
              <a:rPr lang="cs-CZ" altLang="cs-CZ" sz="2400" dirty="0"/>
            </a:br>
            <a:r>
              <a:rPr lang="cs-CZ" altLang="cs-CZ" sz="2400" b="1" dirty="0"/>
              <a:t>                               </a:t>
            </a:r>
            <a:r>
              <a:rPr lang="cs-CZ" altLang="cs-CZ" sz="2400" dirty="0"/>
              <a:t>Z:  </a:t>
            </a:r>
            <a:r>
              <a:rPr lang="cs-CZ" altLang="cs-CZ" sz="2400" dirty="0" err="1"/>
              <a:t>Tarnowskie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Góry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Bytom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                               V:  </a:t>
            </a:r>
            <a:r>
              <a:rPr lang="cs-CZ" altLang="cs-CZ" sz="2400" dirty="0" err="1"/>
              <a:t>Olkusz</a:t>
            </a:r>
            <a:r>
              <a:rPr lang="cs-CZ" altLang="cs-CZ" sz="2400" dirty="0"/>
              <a:t>, S: </a:t>
            </a:r>
            <a:r>
              <a:rPr lang="cs-CZ" altLang="cs-CZ" sz="2400" dirty="0" err="1"/>
              <a:t>Siewierz</a:t>
            </a:r>
            <a:r>
              <a:rPr lang="cs-CZ" altLang="cs-CZ" sz="2400" dirty="0"/>
              <a:t> i </a:t>
            </a:r>
            <a:r>
              <a:rPr lang="cs-CZ" altLang="cs-CZ" sz="2400" dirty="0" err="1"/>
              <a:t>Przeczyce</a:t>
            </a: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                               J:  </a:t>
            </a:r>
            <a:r>
              <a:rPr lang="cs-CZ" altLang="cs-CZ" sz="2400" dirty="0" err="1"/>
              <a:t>Trzebiń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Chrzanow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Jaworzno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1136  </a:t>
            </a:r>
            <a:r>
              <a:rPr lang="cs-CZ" altLang="cs-CZ" sz="2400" dirty="0"/>
              <a:t>–  zmínka v hnězdenské bule o kopáčích stříbra v okolí </a:t>
            </a:r>
            <a:r>
              <a:rPr lang="cs-CZ" altLang="cs-CZ" sz="2400" dirty="0" err="1"/>
              <a:t>Bytomi</a:t>
            </a:r>
            <a:r>
              <a:rPr lang="cs-CZ" altLang="cs-CZ" sz="2400" dirty="0"/>
              <a:t>:  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2400" dirty="0"/>
              <a:t>                   …“</a:t>
            </a:r>
            <a:r>
              <a:rPr lang="cs-CZ" altLang="cs-CZ" sz="2400" i="1" dirty="0" err="1"/>
              <a:t>Item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villa</a:t>
            </a:r>
            <a:r>
              <a:rPr lang="cs-CZ" altLang="cs-CZ" sz="2400" i="1" dirty="0"/>
              <a:t> ante </a:t>
            </a:r>
            <a:r>
              <a:rPr lang="cs-CZ" altLang="cs-CZ" sz="2400" i="1" dirty="0" err="1"/>
              <a:t>Bitom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que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Zversov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dicitur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cum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rusticis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argenti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fossoribus</a:t>
            </a:r>
            <a:r>
              <a:rPr lang="cs-CZ" altLang="cs-CZ" sz="2400" i="1" dirty="0"/>
              <a:t>“ </a:t>
            </a:r>
            <a:r>
              <a:rPr lang="cs-CZ" altLang="cs-CZ" sz="2400" dirty="0"/>
              <a:t>….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Okolí Tarnovských hor </a:t>
            </a:r>
            <a:r>
              <a:rPr lang="cs-CZ" altLang="cs-CZ" sz="2400" dirty="0"/>
              <a:t>– zjištěno cca  20 tis. šachet  (devět největších má délku cca 40 km).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2003  – </a:t>
            </a:r>
            <a:r>
              <a:rPr lang="cs-CZ" altLang="cs-CZ" sz="2400" dirty="0"/>
              <a:t> výzkumy v </a:t>
            </a:r>
            <a:r>
              <a:rPr lang="cs-CZ" altLang="cs-CZ" sz="2400" dirty="0" err="1"/>
              <a:t>Dąbrowa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Górnicza-Łośień</a:t>
            </a:r>
            <a:r>
              <a:rPr lang="cs-CZ" altLang="cs-CZ" sz="2400" dirty="0"/>
              <a:t>: zjištěna nehluboká šachta, z niž se těžilo olovo, </a:t>
            </a:r>
          </a:p>
          <a:p>
            <a:pPr marL="0" indent="0" eaLnBrk="1" hangingPunct="1">
              <a:buNone/>
              <a:defRPr/>
            </a:pPr>
            <a:r>
              <a:rPr lang="cs-CZ" altLang="cs-CZ" sz="2400" dirty="0"/>
              <a:t>                   které se zde zpracovávalo v pecích.</a:t>
            </a:r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Chronologie</a:t>
            </a:r>
            <a:r>
              <a:rPr lang="cs-CZ" altLang="cs-CZ" sz="2400" dirty="0"/>
              <a:t>: 2. pol. 11. – přelom 12/13. stol.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422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ECE69747-5D21-B5AF-0F3E-994CFF8DC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 t="29129" r="18678" b="15096"/>
          <a:stretch>
            <a:fillRect/>
          </a:stretch>
        </p:blipFill>
        <p:spPr bwMode="auto">
          <a:xfrm>
            <a:off x="184935" y="1296882"/>
            <a:ext cx="8504207" cy="549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2">
            <a:extLst>
              <a:ext uri="{FF2B5EF4-FFF2-40B4-BE49-F238E27FC236}">
                <a16:creationId xmlns:a16="http://schemas.microsoft.com/office/drawing/2014/main" id="{9227995F-F486-78CB-3AC2-2FD822D883B5}"/>
              </a:ext>
            </a:extLst>
          </p:cNvPr>
          <p:cNvSpPr>
            <a:spLocks/>
          </p:cNvSpPr>
          <p:nvPr/>
        </p:nvSpPr>
        <p:spPr bwMode="auto">
          <a:xfrm>
            <a:off x="1407560" y="260350"/>
            <a:ext cx="6534364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 err="1"/>
              <a:t>Zagłębie</a:t>
            </a:r>
            <a:r>
              <a:rPr lang="cs-CZ" altLang="cs-CZ" b="1" dirty="0"/>
              <a:t> </a:t>
            </a:r>
            <a:r>
              <a:rPr lang="cs-CZ" altLang="cs-CZ" b="1" dirty="0" err="1"/>
              <a:t>Dąbrowskie</a:t>
            </a:r>
            <a:br>
              <a:rPr lang="cs-CZ" altLang="cs-CZ" b="1" dirty="0"/>
            </a:br>
            <a:r>
              <a:rPr lang="cs-CZ" altLang="cs-CZ" b="1" dirty="0"/>
              <a:t> </a:t>
            </a:r>
            <a:r>
              <a:rPr lang="cs-CZ" altLang="cs-CZ" sz="2000" b="1" dirty="0"/>
              <a:t>Slezská a Krakovsko-Čenstochovská vrchovina</a:t>
            </a:r>
            <a:r>
              <a:rPr lang="cs-CZ" altLang="cs-CZ" b="1" dirty="0"/>
              <a:t> </a:t>
            </a:r>
          </a:p>
        </p:txBody>
      </p:sp>
      <p:sp>
        <p:nvSpPr>
          <p:cNvPr id="23556" name="Text Box 6">
            <a:extLst>
              <a:ext uri="{FF2B5EF4-FFF2-40B4-BE49-F238E27FC236}">
                <a16:creationId xmlns:a16="http://schemas.microsoft.com/office/drawing/2014/main" id="{057F3B3F-C58B-4907-5E7A-8130FCD4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07" y="3914044"/>
            <a:ext cx="2843212" cy="25638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Dąbrowa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Górnicza-Łośień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Strzemieszyce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Wielkie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Sosnowiec-Zagórze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Przeczyce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Siewierz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Jaworzno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Olkusz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FFFF00"/>
                </a:solidFill>
              </a:rPr>
              <a:t>Bytom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FFFF00"/>
              </a:solidFill>
            </a:endParaRPr>
          </a:p>
        </p:txBody>
      </p:sp>
      <p:sp>
        <p:nvSpPr>
          <p:cNvPr id="23558" name="Text Box 8">
            <a:extLst>
              <a:ext uri="{FF2B5EF4-FFF2-40B4-BE49-F238E27FC236}">
                <a16:creationId xmlns:a16="http://schemas.microsoft.com/office/drawing/2014/main" id="{83112BEA-2BCC-0604-4C9F-DFB2A9C1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1107" y="180181"/>
            <a:ext cx="2843212" cy="3338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800" b="1" dirty="0" err="1">
                <a:solidFill>
                  <a:srgbClr val="FFFF00"/>
                </a:solidFill>
              </a:rPr>
              <a:t>Bytomsko</a:t>
            </a:r>
            <a:r>
              <a:rPr lang="cs-CZ" altLang="cs-CZ" sz="1800" b="1" dirty="0">
                <a:solidFill>
                  <a:srgbClr val="FFFF00"/>
                </a:solidFill>
              </a:rPr>
              <a:t>: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 </a:t>
            </a:r>
            <a:r>
              <a:rPr lang="cs-CZ" altLang="cs-CZ" sz="1800" dirty="0" err="1">
                <a:solidFill>
                  <a:srgbClr val="FFFF00"/>
                </a:solidFill>
              </a:rPr>
              <a:t>Będzin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Bytom</a:t>
            </a:r>
            <a:r>
              <a:rPr lang="cs-CZ" altLang="cs-CZ" sz="1800" dirty="0">
                <a:solidFill>
                  <a:srgbClr val="FFFF00"/>
                </a:solidFill>
              </a:rPr>
              <a:t>,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 </a:t>
            </a:r>
            <a:r>
              <a:rPr lang="cs-CZ" altLang="cs-CZ" sz="1800" dirty="0" err="1">
                <a:solidFill>
                  <a:srgbClr val="FFFF00"/>
                </a:solidFill>
              </a:rPr>
              <a:t>Tarnowskie</a:t>
            </a:r>
            <a:r>
              <a:rPr lang="cs-CZ" altLang="cs-CZ" sz="1800" dirty="0">
                <a:solidFill>
                  <a:srgbClr val="FFFF00"/>
                </a:solidFill>
              </a:rPr>
              <a:t> Gory</a:t>
            </a:r>
          </a:p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 </a:t>
            </a:r>
            <a:r>
              <a:rPr lang="cs-CZ" altLang="cs-CZ" sz="1800" b="1" dirty="0">
                <a:solidFill>
                  <a:srgbClr val="FFFF00"/>
                </a:solidFill>
              </a:rPr>
              <a:t>Seversko-</a:t>
            </a:r>
            <a:r>
              <a:rPr lang="cs-CZ" altLang="cs-CZ" sz="1800" b="1" dirty="0" err="1">
                <a:solidFill>
                  <a:srgbClr val="FFFF00"/>
                </a:solidFill>
              </a:rPr>
              <a:t>olkušsko</a:t>
            </a:r>
            <a:r>
              <a:rPr lang="cs-CZ" altLang="cs-CZ" sz="1800" b="1" dirty="0">
                <a:solidFill>
                  <a:srgbClr val="FFFF00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Siewierz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Sławkow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Dąbrowa</a:t>
            </a:r>
            <a:r>
              <a:rPr lang="cs-CZ" altLang="cs-CZ" sz="1800" dirty="0">
                <a:solidFill>
                  <a:srgbClr val="FFFF00"/>
                </a:solidFill>
              </a:rPr>
              <a:t> </a:t>
            </a:r>
            <a:r>
              <a:rPr lang="cs-CZ" altLang="cs-CZ" sz="1800" dirty="0" err="1">
                <a:solidFill>
                  <a:srgbClr val="FFFF00"/>
                </a:solidFill>
              </a:rPr>
              <a:t>Gornicza</a:t>
            </a:r>
            <a:r>
              <a:rPr lang="cs-CZ" altLang="cs-CZ" sz="1800" dirty="0">
                <a:solidFill>
                  <a:srgbClr val="FFFF00"/>
                </a:solidFill>
              </a:rPr>
              <a:t>,             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Olkusz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Krzeszowice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FFFF00"/>
                </a:solidFill>
              </a:rPr>
              <a:t>  </a:t>
            </a:r>
            <a:r>
              <a:rPr lang="cs-CZ" altLang="cs-CZ" sz="1800" b="1" dirty="0" err="1">
                <a:solidFill>
                  <a:srgbClr val="FFFF00"/>
                </a:solidFill>
              </a:rPr>
              <a:t>Chrzanovsko</a:t>
            </a:r>
            <a:r>
              <a:rPr lang="cs-CZ" altLang="cs-CZ" sz="1800" b="1" dirty="0">
                <a:solidFill>
                  <a:srgbClr val="FFFF00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cs-CZ" altLang="cs-CZ" sz="1800" dirty="0">
                <a:solidFill>
                  <a:srgbClr val="FFFF00"/>
                </a:solidFill>
              </a:rPr>
              <a:t>    - </a:t>
            </a:r>
            <a:r>
              <a:rPr lang="cs-CZ" altLang="cs-CZ" sz="1800" dirty="0" err="1">
                <a:solidFill>
                  <a:srgbClr val="FFFF00"/>
                </a:solidFill>
              </a:rPr>
              <a:t>Chrzanow</a:t>
            </a:r>
            <a:r>
              <a:rPr lang="cs-CZ" altLang="cs-CZ" sz="1800" dirty="0">
                <a:solidFill>
                  <a:srgbClr val="FFFF00"/>
                </a:solidFill>
              </a:rPr>
              <a:t>, </a:t>
            </a:r>
            <a:r>
              <a:rPr lang="cs-CZ" altLang="cs-CZ" sz="1800" dirty="0" err="1">
                <a:solidFill>
                  <a:srgbClr val="FFFF00"/>
                </a:solidFill>
              </a:rPr>
              <a:t>Trzebinia</a:t>
            </a:r>
            <a:endParaRPr lang="cs-CZ" altLang="cs-CZ" sz="1800" dirty="0">
              <a:solidFill>
                <a:srgbClr val="FFFF00"/>
              </a:solidFill>
            </a:endParaRPr>
          </a:p>
          <a:p>
            <a:pPr eaLnBrk="1" hangingPunct="1"/>
            <a:endParaRPr lang="cs-CZ" altLang="cs-CZ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ECB8127-FB98-E9C4-D3BA-14FB11BA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063" y="0"/>
            <a:ext cx="9669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34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3D4C24F5-4336-C93A-36C5-4E9C568FAEA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62404" y="315120"/>
            <a:ext cx="2700338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Krakov</a:t>
            </a:r>
            <a:br>
              <a:rPr lang="cs-CZ" altLang="cs-CZ" sz="3200" b="1" dirty="0">
                <a:solidFill>
                  <a:srgbClr val="FFFF00"/>
                </a:solidFill>
              </a:rPr>
            </a:br>
            <a:r>
              <a:rPr lang="cs-CZ" altLang="cs-CZ" sz="3200" b="1" dirty="0">
                <a:solidFill>
                  <a:srgbClr val="FFFF00"/>
                </a:solidFill>
              </a:rPr>
              <a:t>     </a:t>
            </a:r>
            <a:r>
              <a:rPr lang="cs-CZ" altLang="cs-CZ" sz="2000" b="1" dirty="0">
                <a:solidFill>
                  <a:srgbClr val="FF0000"/>
                </a:solidFill>
              </a:rPr>
              <a:t>Rynek </a:t>
            </a:r>
            <a:r>
              <a:rPr lang="cs-CZ" altLang="cs-CZ" sz="2000" b="1" dirty="0" err="1">
                <a:solidFill>
                  <a:srgbClr val="FF0000"/>
                </a:solidFill>
              </a:rPr>
              <a:t>Glówny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B61FD00A-9D9A-D9E8-1F33-F859982F259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/>
          <a:stretch>
            <a:fillRect/>
          </a:stretch>
        </p:blipFill>
        <p:spPr>
          <a:xfrm>
            <a:off x="6888164" y="0"/>
            <a:ext cx="3779837" cy="3360738"/>
          </a:xfrm>
          <a:noFill/>
        </p:spPr>
      </p:pic>
      <p:pic>
        <p:nvPicPr>
          <p:cNvPr id="27652" name="Picture 9">
            <a:extLst>
              <a:ext uri="{FF2B5EF4-FFF2-40B4-BE49-F238E27FC236}">
                <a16:creationId xmlns:a16="http://schemas.microsoft.com/office/drawing/2014/main" id="{17BF3970-0CB2-B0EC-5AC3-3C08192CA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0"/>
            <a:ext cx="2665412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0">
            <a:extLst>
              <a:ext uri="{FF2B5EF4-FFF2-40B4-BE49-F238E27FC236}">
                <a16:creationId xmlns:a16="http://schemas.microsoft.com/office/drawing/2014/main" id="{057A5BEF-6D58-6911-A31A-97DFC221F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755"/>
          <a:stretch>
            <a:fillRect/>
          </a:stretch>
        </p:blipFill>
        <p:spPr bwMode="auto">
          <a:xfrm>
            <a:off x="3214689" y="3719831"/>
            <a:ext cx="367347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11">
            <a:extLst>
              <a:ext uri="{FF2B5EF4-FFF2-40B4-BE49-F238E27FC236}">
                <a16:creationId xmlns:a16="http://schemas.microsoft.com/office/drawing/2014/main" id="{D06937EF-2C9B-57E9-A2AA-1A6585084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15" y="1417942"/>
            <a:ext cx="648606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Dovoz a prodej olova z </a:t>
            </a:r>
            <a:r>
              <a:rPr lang="cs-CZ" altLang="cs-CZ" sz="1800" b="1" dirty="0" err="1"/>
              <a:t>Olkuše</a:t>
            </a:r>
            <a:r>
              <a:rPr lang="cs-CZ" altLang="cs-CZ" sz="18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1038 </a:t>
            </a:r>
            <a:r>
              <a:rPr lang="cs-CZ" altLang="cs-CZ" sz="1800" dirty="0"/>
              <a:t> –  stolice Polska ( za Kazimíra Obnovitele)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1257</a:t>
            </a:r>
            <a:r>
              <a:rPr lang="cs-CZ" altLang="cs-CZ" sz="1800" dirty="0"/>
              <a:t> –  lokace města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1302</a:t>
            </a:r>
            <a:r>
              <a:rPr lang="cs-CZ" altLang="cs-CZ" sz="1800" dirty="0"/>
              <a:t> –  první zmínka o velké váze (vážení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1358</a:t>
            </a:r>
            <a:r>
              <a:rPr lang="cs-CZ" altLang="cs-CZ" sz="1800" dirty="0"/>
              <a:t> – městské privilegium: 2 váhy: Velká a Malá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p. 14. stol</a:t>
            </a:r>
            <a:r>
              <a:rPr lang="cs-CZ" altLang="cs-CZ" sz="1800" dirty="0"/>
              <a:t>. –  kamenná stavba (18,7x14 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(3 pece k tavení neželezných kovů)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</a:endParaRPr>
          </a:p>
        </p:txBody>
      </p:sp>
      <p:sp>
        <p:nvSpPr>
          <p:cNvPr id="27655" name="Text Box 12">
            <a:extLst>
              <a:ext uri="{FF2B5EF4-FFF2-40B4-BE49-F238E27FC236}">
                <a16:creationId xmlns:a16="http://schemas.microsoft.com/office/drawing/2014/main" id="{22F52D62-53F3-3318-3EDD-2B0D3BFF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0" y="2708275"/>
            <a:ext cx="233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Výzkumy 2005-2007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FF00"/>
                </a:solidFill>
              </a:rPr>
              <a:t>    Czerary Buśko</a:t>
            </a:r>
          </a:p>
        </p:txBody>
      </p:sp>
      <p:pic>
        <p:nvPicPr>
          <p:cNvPr id="27656" name="Picture 15">
            <a:extLst>
              <a:ext uri="{FF2B5EF4-FFF2-40B4-BE49-F238E27FC236}">
                <a16:creationId xmlns:a16="http://schemas.microsoft.com/office/drawing/2014/main" id="{1BF273B9-73B2-CEEE-3E6E-D9BDEDFD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32124" r="48619" b="24396"/>
          <a:stretch>
            <a:fillRect/>
          </a:stretch>
        </p:blipFill>
        <p:spPr bwMode="auto">
          <a:xfrm>
            <a:off x="6888164" y="3309938"/>
            <a:ext cx="3779837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7" name="Text Box 17">
            <a:extLst>
              <a:ext uri="{FF2B5EF4-FFF2-40B4-BE49-F238E27FC236}">
                <a16:creationId xmlns:a16="http://schemas.microsoft.com/office/drawing/2014/main" id="{47681E56-954C-784E-7213-464E7EC32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6" y="4612095"/>
            <a:ext cx="260840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Bochen</a:t>
            </a:r>
            <a:r>
              <a:rPr lang="cs-CZ" altLang="cs-CZ" sz="2000" b="1" dirty="0"/>
              <a:t> olova: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z </a:t>
            </a:r>
            <a:r>
              <a:rPr lang="cs-CZ" altLang="cs-CZ" sz="1800" dirty="0" err="1"/>
              <a:t>olkušských</a:t>
            </a:r>
            <a:r>
              <a:rPr lang="cs-CZ" altLang="cs-CZ" sz="1800" dirty="0"/>
              <a:t> dolů: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693 kg  (88,7 x 81 cm)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1FDD63C4-1ACA-0C0D-332C-24F369BF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3" y="1489935"/>
            <a:ext cx="5393709" cy="5349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B948C213-2E3D-0A05-08E1-F7DF639BE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93" y="474272"/>
            <a:ext cx="46541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Kraków</a:t>
            </a:r>
            <a:r>
              <a:rPr lang="cs-CZ" altLang="cs-CZ" sz="2400" b="1" dirty="0">
                <a:solidFill>
                  <a:srgbClr val="FF0000"/>
                </a:solidFill>
              </a:rPr>
              <a:t> – Rynek </a:t>
            </a:r>
            <a:r>
              <a:rPr lang="cs-CZ" altLang="cs-CZ" sz="2400" b="1" dirty="0" err="1">
                <a:solidFill>
                  <a:srgbClr val="FF0000"/>
                </a:solidFill>
              </a:rPr>
              <a:t>Główny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Wielka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Waga</a:t>
            </a:r>
            <a:r>
              <a:rPr lang="cs-CZ" altLang="cs-CZ" sz="1800" dirty="0"/>
              <a:t>:  převažování:  olovo, měď</a:t>
            </a: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95BB7B3D-7663-69CB-8156-91AAD825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14" y="621520"/>
            <a:ext cx="204311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7">
            <a:extLst>
              <a:ext uri="{FF2B5EF4-FFF2-40B4-BE49-F238E27FC236}">
                <a16:creationId xmlns:a16="http://schemas.microsoft.com/office/drawing/2014/main" id="{74EF5693-974D-2C3D-ABD4-83E04D18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01" y="621520"/>
            <a:ext cx="2119313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8">
            <a:extLst>
              <a:ext uri="{FF2B5EF4-FFF2-40B4-BE49-F238E27FC236}">
                <a16:creationId xmlns:a16="http://schemas.microsoft.com/office/drawing/2014/main" id="{4A38E28E-756F-6178-BD1F-628CC0062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803" y="4914737"/>
            <a:ext cx="2369905" cy="15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9">
            <a:extLst>
              <a:ext uri="{FF2B5EF4-FFF2-40B4-BE49-F238E27FC236}">
                <a16:creationId xmlns:a16="http://schemas.microsoft.com/office/drawing/2014/main" id="{8F1CA53E-CCFE-DF02-5C5E-91BB32FC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34" y="2105806"/>
            <a:ext cx="42386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10">
            <a:extLst>
              <a:ext uri="{FF2B5EF4-FFF2-40B4-BE49-F238E27FC236}">
                <a16:creationId xmlns:a16="http://schemas.microsoft.com/office/drawing/2014/main" id="{6D9935FF-C03D-F122-E8AE-A70A4A7E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20" y="4303709"/>
            <a:ext cx="3038047" cy="205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11">
            <a:extLst>
              <a:ext uri="{FF2B5EF4-FFF2-40B4-BE49-F238E27FC236}">
                <a16:creationId xmlns:a16="http://schemas.microsoft.com/office/drawing/2014/main" id="{3118132F-9012-DD61-CB20-13F15A41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27" y="1046189"/>
            <a:ext cx="22860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50F54A8-550F-ED2E-5AA2-57E9CAF1A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3708" y="0"/>
            <a:ext cx="6907979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100" b="1" dirty="0">
                <a:solidFill>
                  <a:srgbClr val="FF0000"/>
                </a:solidFill>
              </a:rPr>
              <a:t>Kostice – Zadní </a:t>
            </a:r>
            <a:r>
              <a:rPr lang="cs-CZ" altLang="cs-CZ" sz="3100" b="1" dirty="0" err="1">
                <a:solidFill>
                  <a:srgbClr val="FF0000"/>
                </a:solidFill>
              </a:rPr>
              <a:t>hrúd</a:t>
            </a:r>
            <a:r>
              <a:rPr lang="cs-CZ" altLang="cs-CZ" sz="3100" b="1" dirty="0">
                <a:solidFill>
                  <a:srgbClr val="FF0000"/>
                </a:solidFill>
              </a:rPr>
              <a:t> na Břeclavsku</a:t>
            </a:r>
            <a:br>
              <a:rPr lang="cs-CZ" altLang="cs-CZ" sz="2000" b="1" dirty="0">
                <a:solidFill>
                  <a:srgbClr val="FF0000"/>
                </a:solidFill>
              </a:rPr>
            </a:br>
            <a:r>
              <a:rPr lang="cs-CZ" altLang="cs-CZ" sz="2200" b="1" dirty="0"/>
              <a:t>2009-2011:  </a:t>
            </a:r>
            <a:r>
              <a:rPr lang="cs-CZ" altLang="cs-CZ" sz="2200" dirty="0"/>
              <a:t>výzkum ÚAM FF MU </a:t>
            </a:r>
            <a:br>
              <a:rPr lang="cs-CZ" altLang="cs-CZ" sz="2200" dirty="0"/>
            </a:br>
            <a:r>
              <a:rPr lang="cs-CZ" altLang="cs-CZ" sz="2200" dirty="0"/>
              <a:t>(Macháček, J. et al. AR 65/2013, 735-765)</a:t>
            </a:r>
            <a:endParaRPr lang="cs-CZ" altLang="cs-CZ" sz="2200" b="1" dirty="0"/>
          </a:p>
        </p:txBody>
      </p:sp>
      <p:sp>
        <p:nvSpPr>
          <p:cNvPr id="25603" name="Text Box 6">
            <a:extLst>
              <a:ext uri="{FF2B5EF4-FFF2-40B4-BE49-F238E27FC236}">
                <a16:creationId xmlns:a16="http://schemas.microsoft.com/office/drawing/2014/main" id="{6F49BAE9-5B97-3B46-C668-920CE3A59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08" y="4248553"/>
            <a:ext cx="636997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10. stol.:  </a:t>
            </a:r>
            <a:r>
              <a:rPr lang="cs-CZ" altLang="cs-CZ" sz="1800" dirty="0"/>
              <a:t>Tržní osada vzniklá po pádu hradiska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Nálezy: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olověné předměty různých tvarů: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závaží, zlomky vah, mince (denáry)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–  cca 835 ks./8530 g: amorfní slitky, malé fragmenty,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plechy, smotky,  tzv. přesleny, cylindrické a </a:t>
            </a:r>
            <a:r>
              <a:rPr lang="cs-CZ" altLang="cs-CZ" sz="1800" dirty="0" err="1"/>
              <a:t>dvoukónické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předměty s otvorem, kroužky s otvorem či bez něj, hřivny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–  tři zlomky stříbra a zlomek hřivny z cínového bronzu </a:t>
            </a:r>
          </a:p>
        </p:txBody>
      </p:sp>
      <p:pic>
        <p:nvPicPr>
          <p:cNvPr id="25604" name="Picture 7">
            <a:extLst>
              <a:ext uri="{FF2B5EF4-FFF2-40B4-BE49-F238E27FC236}">
                <a16:creationId xmlns:a16="http://schemas.microsoft.com/office/drawing/2014/main" id="{009ADAAC-0537-7FF2-0650-3DC2EA0C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2" t="13229" r="26772" b="56541"/>
          <a:stretch>
            <a:fillRect/>
          </a:stretch>
        </p:blipFill>
        <p:spPr bwMode="auto">
          <a:xfrm>
            <a:off x="244707" y="1301617"/>
            <a:ext cx="6907978" cy="294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F9987903-1002-860D-EB75-3C0149F30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5" t="24078" r="17612" b="42207"/>
          <a:stretch>
            <a:fillRect/>
          </a:stretch>
        </p:blipFill>
        <p:spPr>
          <a:xfrm>
            <a:off x="6960635" y="3429000"/>
            <a:ext cx="4851221" cy="2946936"/>
          </a:xfrm>
          <a:prstGeom prst="rect">
            <a:avLst/>
          </a:prstGeom>
          <a:noFill/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2BBB0FD-C735-D94B-5792-B8F068BF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28" y="137016"/>
            <a:ext cx="3928100" cy="29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F1F0ACE-91A3-C429-3E31-013ABE901F86}"/>
              </a:ext>
            </a:extLst>
          </p:cNvPr>
          <p:cNvSpPr txBox="1"/>
          <p:nvPr/>
        </p:nvSpPr>
        <p:spPr>
          <a:xfrm>
            <a:off x="9130074" y="195390"/>
            <a:ext cx="70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Váhy</a:t>
            </a: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AC255F-6C05-9043-0E48-3C6A3B655605}"/>
              </a:ext>
            </a:extLst>
          </p:cNvPr>
          <p:cNvSpPr txBox="1"/>
          <p:nvPr/>
        </p:nvSpPr>
        <p:spPr>
          <a:xfrm>
            <a:off x="8967252" y="3429000"/>
            <a:ext cx="837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Závaží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9937C-516C-46BF-9378-9E189C2F9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91" y="-152400"/>
            <a:ext cx="10177409" cy="7010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</a:rPr>
              <a:t>Rostlinné zdroje: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600" b="1" dirty="0"/>
              <a:t>Obiloviny</a:t>
            </a:r>
            <a:r>
              <a:rPr lang="cs-CZ" sz="1600" dirty="0"/>
              <a:t>  –  pšenice setá (</a:t>
            </a:r>
            <a:r>
              <a:rPr lang="cs-CZ" sz="1600" dirty="0" err="1"/>
              <a:t>Triticum</a:t>
            </a:r>
            <a:r>
              <a:rPr lang="cs-CZ" sz="1600" dirty="0"/>
              <a:t> </a:t>
            </a:r>
            <a:r>
              <a:rPr lang="cs-CZ" sz="1600" dirty="0" err="1"/>
              <a:t>aestivum</a:t>
            </a:r>
            <a:r>
              <a:rPr lang="cs-CZ" sz="1600" dirty="0"/>
              <a:t>): chlebová plodina k výrobě mouky a pečiva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proso seté (</a:t>
            </a:r>
            <a:r>
              <a:rPr lang="cs-CZ" sz="1600" dirty="0" err="1"/>
              <a:t>Panicum</a:t>
            </a:r>
            <a:r>
              <a:rPr lang="cs-CZ" sz="1600" dirty="0"/>
              <a:t> </a:t>
            </a:r>
            <a:r>
              <a:rPr lang="cs-CZ" sz="1600" dirty="0" err="1"/>
              <a:t>miliaceum</a:t>
            </a:r>
            <a:r>
              <a:rPr lang="cs-CZ" sz="1600" dirty="0"/>
              <a:t>): universální plodina (kaše v dětství)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žito seté (</a:t>
            </a:r>
            <a:r>
              <a:rPr lang="cs-CZ" sz="1600" dirty="0" err="1"/>
              <a:t>Secale</a:t>
            </a:r>
            <a:r>
              <a:rPr lang="cs-CZ" sz="1600" dirty="0"/>
              <a:t> </a:t>
            </a:r>
            <a:r>
              <a:rPr lang="cs-CZ" sz="1600" dirty="0" err="1"/>
              <a:t>cereale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–  oves (</a:t>
            </a:r>
            <a:r>
              <a:rPr lang="cs-CZ" sz="1600" dirty="0" err="1"/>
              <a:t>Avena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Luštěniny a zelenina</a:t>
            </a:r>
            <a:r>
              <a:rPr lang="cs-CZ" sz="1600" dirty="0"/>
              <a:t>   –  čočka (</a:t>
            </a:r>
            <a:r>
              <a:rPr lang="cs-CZ" sz="1600" dirty="0" err="1"/>
              <a:t>Lens</a:t>
            </a:r>
            <a:r>
              <a:rPr lang="cs-CZ" sz="1600" dirty="0"/>
              <a:t> </a:t>
            </a:r>
            <a:r>
              <a:rPr lang="cs-CZ" sz="1600" dirty="0" err="1"/>
              <a:t>culinaris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i="1" dirty="0"/>
              <a:t>                                             – </a:t>
            </a:r>
            <a:r>
              <a:rPr lang="cs-CZ" sz="1600" dirty="0"/>
              <a:t> hrách (</a:t>
            </a:r>
            <a:r>
              <a:rPr lang="cs-CZ" sz="1600" dirty="0" err="1"/>
              <a:t>Pisum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–  okurka setá (</a:t>
            </a:r>
            <a:r>
              <a:rPr lang="cs-CZ" sz="1600" dirty="0" err="1"/>
              <a:t>Cucumis</a:t>
            </a:r>
            <a:r>
              <a:rPr lang="cs-CZ" sz="1600" dirty="0"/>
              <a:t> </a:t>
            </a:r>
            <a:r>
              <a:rPr lang="cs-CZ" sz="1600" dirty="0" err="1"/>
              <a:t>sativus</a:t>
            </a:r>
            <a:r>
              <a:rPr lang="cs-CZ" sz="1600" dirty="0"/>
              <a:t>):  z Mikulčic</a:t>
            </a:r>
            <a:endParaRPr lang="cs-CZ" sz="1600" b="1" dirty="0"/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1600" b="1" dirty="0"/>
              <a:t>Ovoce  </a:t>
            </a:r>
            <a:r>
              <a:rPr lang="cs-CZ" sz="1600" dirty="0"/>
              <a:t>–  pěstované:   broskev (</a:t>
            </a:r>
            <a:r>
              <a:rPr lang="cs-CZ" sz="1600" dirty="0" err="1"/>
              <a:t>Prunus</a:t>
            </a:r>
            <a:r>
              <a:rPr lang="cs-CZ" sz="1600" dirty="0"/>
              <a:t> </a:t>
            </a:r>
            <a:r>
              <a:rPr lang="cs-CZ" sz="1600" dirty="0" err="1"/>
              <a:t>persica</a:t>
            </a:r>
            <a:r>
              <a:rPr lang="cs-CZ" sz="1600" dirty="0"/>
              <a:t>):  z Mikulčic a Pražského hradu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jablko (Malus </a:t>
            </a:r>
            <a:r>
              <a:rPr lang="cs-CZ" sz="1600" dirty="0" err="1"/>
              <a:t>domestica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hrušeň (</a:t>
            </a:r>
            <a:r>
              <a:rPr lang="cs-CZ" sz="1600" dirty="0" err="1"/>
              <a:t>Prinus</a:t>
            </a:r>
            <a:r>
              <a:rPr lang="cs-CZ" sz="1600" dirty="0"/>
              <a:t> </a:t>
            </a:r>
            <a:r>
              <a:rPr lang="cs-CZ" sz="1600" dirty="0" err="1"/>
              <a:t>communis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švestka a slíva (</a:t>
            </a:r>
            <a:r>
              <a:rPr lang="cs-CZ" sz="1600" dirty="0" err="1"/>
              <a:t>Prunus</a:t>
            </a:r>
            <a:r>
              <a:rPr lang="cs-CZ" sz="1600" dirty="0"/>
              <a:t> </a:t>
            </a:r>
            <a:r>
              <a:rPr lang="cs-CZ" sz="1600" dirty="0" err="1"/>
              <a:t>domestica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vinná réva (</a:t>
            </a:r>
            <a:r>
              <a:rPr lang="cs-CZ" sz="1600" dirty="0" err="1"/>
              <a:t>Vinum</a:t>
            </a:r>
            <a:r>
              <a:rPr lang="cs-CZ" sz="1600" dirty="0"/>
              <a:t> </a:t>
            </a:r>
            <a:r>
              <a:rPr lang="cs-CZ" sz="1600" dirty="0" err="1"/>
              <a:t>vinifera</a:t>
            </a:r>
            <a:r>
              <a:rPr lang="cs-CZ" sz="1600" dirty="0"/>
              <a:t> </a:t>
            </a:r>
            <a:r>
              <a:rPr lang="cs-CZ" sz="1600" dirty="0" err="1"/>
              <a:t>subsp</a:t>
            </a:r>
            <a:r>
              <a:rPr lang="cs-CZ" sz="1600" dirty="0"/>
              <a:t>. </a:t>
            </a:r>
            <a:r>
              <a:rPr lang="cs-CZ" sz="1600" dirty="0" err="1"/>
              <a:t>vinifera</a:t>
            </a:r>
            <a:r>
              <a:rPr lang="cs-CZ" sz="1600" dirty="0"/>
              <a:t>):  vinařské nože: Mikulčice, Líšeň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–   lesní:   maliny (</a:t>
            </a:r>
            <a:r>
              <a:rPr lang="cs-CZ" sz="1600" dirty="0" err="1"/>
              <a:t>Rubus</a:t>
            </a:r>
            <a:r>
              <a:rPr lang="cs-CZ" sz="1600" dirty="0"/>
              <a:t> </a:t>
            </a:r>
            <a:r>
              <a:rPr lang="cs-CZ" sz="1600" dirty="0" err="1"/>
              <a:t>ideaus</a:t>
            </a:r>
            <a:r>
              <a:rPr lang="cs-CZ" sz="1600" dirty="0"/>
              <a:t>)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jahody (</a:t>
            </a:r>
            <a:r>
              <a:rPr lang="cs-CZ" sz="1600" dirty="0" err="1"/>
              <a:t>Fragaria</a:t>
            </a:r>
            <a:r>
              <a:rPr lang="cs-CZ" sz="1600" dirty="0"/>
              <a:t> </a:t>
            </a:r>
            <a:r>
              <a:rPr lang="cs-CZ" sz="1600" dirty="0" err="1"/>
              <a:t>moschata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borůvky (</a:t>
            </a:r>
            <a:r>
              <a:rPr lang="cs-CZ" sz="1600" dirty="0" err="1"/>
              <a:t>Vaccinium</a:t>
            </a:r>
            <a:r>
              <a:rPr lang="cs-CZ" sz="1600" dirty="0"/>
              <a:t> </a:t>
            </a:r>
            <a:r>
              <a:rPr lang="cs-CZ" sz="1600" dirty="0" err="1"/>
              <a:t>myrtilus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třešně ptačí (</a:t>
            </a:r>
            <a:r>
              <a:rPr lang="cs-CZ" sz="1600" dirty="0" err="1"/>
              <a:t>Cerasus</a:t>
            </a:r>
            <a:r>
              <a:rPr lang="cs-CZ" sz="1600" dirty="0"/>
              <a:t> </a:t>
            </a:r>
            <a:r>
              <a:rPr lang="cs-CZ" sz="1600" dirty="0" err="1"/>
              <a:t>avium</a:t>
            </a:r>
            <a:r>
              <a:rPr lang="cs-CZ" sz="1600" dirty="0"/>
              <a:t>)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Ořechy</a:t>
            </a:r>
            <a:r>
              <a:rPr lang="cs-CZ" sz="1600" dirty="0"/>
              <a:t>  –  líska obecná (</a:t>
            </a:r>
            <a:r>
              <a:rPr lang="cs-CZ" sz="1600" dirty="0" err="1"/>
              <a:t>Corylus</a:t>
            </a:r>
            <a:r>
              <a:rPr lang="cs-CZ" sz="1600" dirty="0"/>
              <a:t> </a:t>
            </a:r>
            <a:r>
              <a:rPr lang="cs-CZ" sz="1600" dirty="0" err="1"/>
              <a:t>avellana</a:t>
            </a:r>
            <a:r>
              <a:rPr lang="cs-CZ" sz="1600" dirty="0"/>
              <a:t>), vlašský ořech (</a:t>
            </a:r>
            <a:r>
              <a:rPr lang="cs-CZ" sz="1600" dirty="0" err="1"/>
              <a:t>Juglans</a:t>
            </a:r>
            <a:r>
              <a:rPr lang="cs-CZ" sz="1600" dirty="0"/>
              <a:t> </a:t>
            </a:r>
            <a:r>
              <a:rPr lang="cs-CZ" sz="1600" dirty="0" err="1"/>
              <a:t>regia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B6A4072-729A-10C6-1CBC-A38C345C2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Měď</a:t>
            </a:r>
          </a:p>
        </p:txBody>
      </p:sp>
      <p:sp>
        <p:nvSpPr>
          <p:cNvPr id="49155" name="Rectangle 5">
            <a:extLst>
              <a:ext uri="{FF2B5EF4-FFF2-40B4-BE49-F238E27FC236}">
                <a16:creationId xmlns:a16="http://schemas.microsoft.com/office/drawing/2014/main" id="{8EA859AB-EEB3-6AA7-4404-DD31576B50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45221" y="1600201"/>
            <a:ext cx="11003623" cy="518074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Ryzí měď</a:t>
            </a:r>
            <a:r>
              <a:rPr lang="cs-CZ" altLang="cs-CZ" sz="1800" dirty="0"/>
              <a:t>  –  v přírodě je vzácná, ve větším množství se vyskytuje převážně ve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sloučeninách (sulfidické rudy: okolo 1</a:t>
            </a:r>
            <a:r>
              <a:rPr lang="cs-CZ" altLang="cs-CZ" sz="1800" dirty="0">
                <a:cs typeface="Arial" panose="020B0604020202020204" pitchFamily="34" charset="0"/>
              </a:rPr>
              <a:t>%; v koncentrátu: 15-20 %)</a:t>
            </a:r>
            <a:r>
              <a:rPr lang="cs-CZ" altLang="cs-CZ" sz="1800" dirty="0"/>
              <a:t> </a:t>
            </a:r>
            <a:endParaRPr lang="cs-CZ" altLang="cs-CZ" sz="1800" b="1" dirty="0"/>
          </a:p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Měděné rudy  – </a:t>
            </a:r>
            <a:r>
              <a:rPr lang="cs-CZ" altLang="cs-CZ" sz="1800" dirty="0"/>
              <a:t> kromě mědi a železa, obsahují i neželezné kovy, Zn,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, Ni, </a:t>
            </a:r>
            <a:r>
              <a:rPr lang="cs-CZ" altLang="cs-CZ" sz="1800" dirty="0" err="1"/>
              <a:t>Mo</a:t>
            </a:r>
            <a:r>
              <a:rPr lang="cs-CZ" altLang="cs-CZ" sz="1800" dirty="0"/>
              <a:t>, někdy Au, </a:t>
            </a:r>
            <a:r>
              <a:rPr lang="cs-CZ" altLang="cs-CZ" sz="1800" dirty="0" err="1"/>
              <a:t>Ag</a:t>
            </a: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Sulfidové</a:t>
            </a:r>
            <a:r>
              <a:rPr lang="cs-CZ" altLang="cs-CZ" sz="1800" dirty="0"/>
              <a:t>	Chalkopyrit 	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S2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		Bornit 		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Fe</a:t>
            </a:r>
            <a:r>
              <a:rPr lang="cs-CZ" altLang="cs-CZ" sz="1800" dirty="0"/>
              <a:t> S3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	</a:t>
            </a:r>
            <a:r>
              <a:rPr lang="cs-CZ" altLang="cs-CZ" sz="1800" dirty="0" err="1"/>
              <a:t>Chalkozin</a:t>
            </a:r>
            <a:r>
              <a:rPr lang="cs-CZ" altLang="cs-CZ" sz="1800" dirty="0"/>
              <a:t> 	Cu2S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 err="1"/>
              <a:t>Oxidické</a:t>
            </a:r>
            <a:r>
              <a:rPr lang="cs-CZ" altLang="cs-CZ" sz="1800" dirty="0"/>
              <a:t>	Kuprit 		Cu2O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	Malachit 	CuCO3    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(OH)2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Azurit		2 CuCO3 .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(OH)2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A672B79-9630-1ED0-29EF-B532F796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29" y="246581"/>
            <a:ext cx="10993349" cy="7525820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Způsoby těžby: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a)  povrchově   –   pomocí ohně a vody, rozbíjení skály pomocí palic (kamenné mlaty se žlábkem, 1 až 5 kg, i 30 kg)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 v rakouských Alpách:  pinky o průměru 10 m</a:t>
            </a:r>
          </a:p>
          <a:p>
            <a:pPr marL="0" indent="0">
              <a:buNone/>
              <a:defRPr/>
            </a:pPr>
            <a:r>
              <a:rPr lang="cs-CZ" sz="1800" dirty="0"/>
              <a:t>     b)  hlubině   –   šachty i několik km dlouhé (Alpy)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kůly, kladiva, lopaty, žlaby, koryta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–   poblíž ložisek úprava rudy (drcení, třídění, plavení)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Doklady těžby:</a:t>
            </a:r>
            <a:endParaRPr 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b="1" dirty="0"/>
              <a:t>      Čechy   </a:t>
            </a:r>
            <a:r>
              <a:rPr lang="cs-CZ" sz="1800" dirty="0"/>
              <a:t>– </a:t>
            </a:r>
            <a:r>
              <a:rPr lang="cs-CZ" sz="1800" b="1" dirty="0"/>
              <a:t>  Český les: </a:t>
            </a:r>
            <a:r>
              <a:rPr lang="cs-CZ" sz="1800" dirty="0"/>
              <a:t>směr k Mar. lázním 3 ložiska: Mutěnín, </a:t>
            </a:r>
            <a:r>
              <a:rPr lang="cs-CZ" sz="1800" dirty="0" err="1"/>
              <a:t>Svržno</a:t>
            </a:r>
            <a:r>
              <a:rPr lang="cs-CZ" sz="1800" dirty="0"/>
              <a:t>, Tři sekery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–   koncentrace nálezů bronzů, depotů a pohřebišť ze </a:t>
            </a:r>
            <a:r>
              <a:rPr lang="cs-CZ" sz="1800" dirty="0" err="1"/>
              <a:t>stř</a:t>
            </a:r>
            <a:r>
              <a:rPr lang="cs-CZ" sz="1800" dirty="0"/>
              <a:t>. a ml. d. br.</a:t>
            </a:r>
          </a:p>
          <a:p>
            <a:pPr marL="0" indent="0">
              <a:buNone/>
              <a:defRPr/>
            </a:pPr>
            <a:r>
              <a:rPr lang="cs-CZ" sz="1800" dirty="0"/>
              <a:t> </a:t>
            </a:r>
          </a:p>
          <a:p>
            <a:pPr marL="0" indent="0">
              <a:buNone/>
              <a:defRPr/>
            </a:pPr>
            <a:r>
              <a:rPr lang="cs-CZ" sz="1800" b="1" dirty="0"/>
              <a:t>      Morava</a:t>
            </a:r>
            <a:r>
              <a:rPr lang="cs-CZ" sz="1800" dirty="0"/>
              <a:t>  –  </a:t>
            </a:r>
            <a:r>
              <a:rPr lang="cs-CZ" sz="1800" b="1" dirty="0"/>
              <a:t>Borotín:</a:t>
            </a:r>
            <a:r>
              <a:rPr lang="cs-CZ" sz="1800" dirty="0"/>
              <a:t>  zlomek chalkopyritu v depotu z ložiska v Borovci u Štěpánova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(také  Zlatých Hor, Jeseníka, Českomoravské vrchoviny)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Slovensko </a:t>
            </a:r>
            <a:r>
              <a:rPr lang="cs-CZ" sz="1800" dirty="0"/>
              <a:t>– 3 oblasti:  a)  kremnicko-</a:t>
            </a:r>
            <a:r>
              <a:rPr lang="cs-CZ" sz="1800" dirty="0" err="1"/>
              <a:t>šťavnická</a:t>
            </a:r>
            <a:r>
              <a:rPr lang="cs-CZ" sz="1800" dirty="0"/>
              <a:t>  (tetraedrit, chalkopyrit)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b)  Nízké Tatry (chalkopyrit, malachit)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c)  spišsko-</a:t>
            </a:r>
            <a:r>
              <a:rPr lang="cs-CZ" sz="1800" dirty="0" err="1"/>
              <a:t>gemerské</a:t>
            </a:r>
            <a:r>
              <a:rPr lang="cs-CZ" sz="1800" dirty="0"/>
              <a:t> Rudohoří (siderit, </a:t>
            </a:r>
            <a:r>
              <a:rPr lang="cs-CZ" sz="1800" dirty="0" err="1"/>
              <a:t>sirniky</a:t>
            </a:r>
            <a:r>
              <a:rPr lang="cs-CZ" sz="1800" dirty="0"/>
              <a:t> mědi)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9D129CA6-E887-BB4A-A03D-E1855076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76" y="1"/>
            <a:ext cx="322262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Nadpis 1">
            <a:extLst>
              <a:ext uri="{FF2B5EF4-FFF2-40B4-BE49-F238E27FC236}">
                <a16:creationId xmlns:a16="http://schemas.microsoft.com/office/drawing/2014/main" id="{54C374EA-442A-D4A9-9195-FA747DF1DF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152401"/>
            <a:ext cx="3200400" cy="7651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Cín</a:t>
            </a:r>
            <a:endParaRPr lang="en-US" altLang="cs-CZ" sz="3200" b="1" dirty="0">
              <a:solidFill>
                <a:srgbClr val="FF0000"/>
              </a:solidFill>
            </a:endParaRPr>
          </a:p>
        </p:txBody>
      </p:sp>
      <p:sp>
        <p:nvSpPr>
          <p:cNvPr id="55300" name="Zástupný symbol pro obsah 2">
            <a:extLst>
              <a:ext uri="{FF2B5EF4-FFF2-40B4-BE49-F238E27FC236}">
                <a16:creationId xmlns:a16="http://schemas.microsoft.com/office/drawing/2014/main" id="{E6C6B8C3-88D4-5F08-38ED-FE1582A0987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08917" y="917576"/>
            <a:ext cx="11096089" cy="5940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Hustota:   7,28.10</a:t>
            </a:r>
            <a:r>
              <a:rPr lang="cs-CZ" altLang="cs-CZ" sz="1800" baseline="30000" dirty="0"/>
              <a:t>3</a:t>
            </a:r>
            <a:r>
              <a:rPr lang="cs-CZ" altLang="cs-CZ" sz="1800" dirty="0"/>
              <a:t> kg.m</a:t>
            </a:r>
            <a:r>
              <a:rPr lang="cs-CZ" altLang="cs-CZ" sz="1800" baseline="30000" dirty="0"/>
              <a:t>-3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Teplota tavení:   232 °C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Barva:   stříbrobílá barvu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Hlavní nerost </a:t>
            </a:r>
            <a:r>
              <a:rPr lang="cs-CZ" altLang="cs-CZ" sz="1800" dirty="0"/>
              <a:t> –  cínovec, oxid cíničitý SnO</a:t>
            </a:r>
            <a:r>
              <a:rPr lang="cs-CZ" altLang="cs-CZ" sz="1800" baseline="-25000" dirty="0"/>
              <a:t>2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dirty="0"/>
              <a:t>Při dlouhodobém působení teplot nižších než 13 °C mění svou modifikaci  (tzv. cínový mor)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Cínové rudy jsou velmi chudé:   obsahují několik desetin procenta cínu</a:t>
            </a:r>
          </a:p>
          <a:p>
            <a:pPr eaLnBrk="1" hangingPunct="1">
              <a:defRPr/>
            </a:pPr>
            <a:r>
              <a:rPr lang="cs-CZ" altLang="cs-CZ" sz="1800" dirty="0"/>
              <a:t>Je velmi dobře slévatelný a tvárný.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Výroba cínu </a:t>
            </a:r>
            <a:r>
              <a:rPr lang="cs-CZ" altLang="cs-CZ" sz="1800" dirty="0"/>
              <a:t> –  spočívá v obohacení rud rozdružováním a flotací, pražení, redukci při tavení v plamenných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pecích a pyrometalurgické nebo elektrometalurgické rafinaci.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Použití </a:t>
            </a:r>
            <a:r>
              <a:rPr lang="cs-CZ" altLang="cs-CZ" sz="1800" dirty="0"/>
              <a:t> –  do slitin (například bronzy)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–  cínové nádobí</a:t>
            </a:r>
          </a:p>
          <a:p>
            <a:pPr eaLnBrk="1" hangingPunct="1">
              <a:defRPr/>
            </a:pPr>
            <a:endParaRPr lang="en-US" altLang="cs-CZ" sz="2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:a16="http://schemas.microsoft.com/office/drawing/2014/main" id="{284E3CED-3E77-4376-1094-B00E8FB87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5352" y="827069"/>
            <a:ext cx="11486508" cy="6553200"/>
          </a:xfrm>
        </p:spPr>
        <p:txBody>
          <a:bodyPr/>
          <a:lstStyle/>
          <a:p>
            <a:pPr eaLnBrk="1" hangingPunct="1"/>
            <a:r>
              <a:rPr lang="cs-CZ" altLang="cs-CZ" sz="1800" b="1" dirty="0"/>
              <a:t>10. stol.</a:t>
            </a:r>
            <a:r>
              <a:rPr lang="cs-CZ" altLang="cs-CZ" sz="1800" dirty="0"/>
              <a:t>  –  počátky rýžování v povodí řeky Teplé a později i Ohře a přítoků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13. stol.</a:t>
            </a:r>
            <a:r>
              <a:rPr lang="cs-CZ" altLang="cs-CZ" sz="1800" dirty="0"/>
              <a:t>  –  všechen cín pocházel pouze z rozsypů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14. -  15. stol.</a:t>
            </a:r>
            <a:r>
              <a:rPr lang="cs-CZ" altLang="cs-CZ" sz="1800" dirty="0"/>
              <a:t>   – archeologické doklady těžby z Krušných hor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Těžební areály</a:t>
            </a:r>
            <a:r>
              <a:rPr lang="cs-CZ" altLang="cs-CZ" sz="1800" dirty="0"/>
              <a:t>  –  v oblasti Krušných hor a Slavkovského lesa (</a:t>
            </a:r>
            <a:r>
              <a:rPr lang="cs-CZ" altLang="cs-CZ" sz="1800" dirty="0" err="1"/>
              <a:t>Hprní</a:t>
            </a:r>
            <a:r>
              <a:rPr lang="cs-CZ" altLang="cs-CZ" sz="1800" dirty="0"/>
              <a:t> Slavkov)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1400-1620:  80 000 t (60 % evropské produkce)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Krušnohorská oblast </a:t>
            </a:r>
            <a:r>
              <a:rPr lang="cs-CZ" altLang="cs-CZ" sz="1800" dirty="0"/>
              <a:t>  –  mezi Božím Darem a Potůčky patřila v 15. a 16. stol. střídavě České koruně a Sasku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do r. 1459: Jiří z Poděbrad, poté saští kurfiřti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– po r. 1546: Ferdinand I. připojil k České koruně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16. stol. </a:t>
            </a:r>
            <a:r>
              <a:rPr lang="cs-CZ" altLang="cs-CZ" sz="1800" dirty="0"/>
              <a:t> –  kromě Krušných hor, Český les, </a:t>
            </a:r>
            <a:r>
              <a:rPr lang="cs-CZ" altLang="cs-CZ" sz="1800" dirty="0" err="1"/>
              <a:t>Kraslicko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Vrchlabsko</a:t>
            </a:r>
            <a:r>
              <a:rPr lang="cs-CZ" altLang="cs-CZ" sz="1800" dirty="0"/>
              <a:t>, Kutnohorsko, </a:t>
            </a:r>
            <a:r>
              <a:rPr lang="cs-CZ" altLang="cs-CZ" sz="1800" dirty="0" err="1"/>
              <a:t>Čáslavsko</a:t>
            </a:r>
            <a:r>
              <a:rPr lang="cs-CZ" altLang="cs-CZ" sz="1800" dirty="0"/>
              <a:t>, Příbramsko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3D30D9-CF43-49CB-9177-6A6044ED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72" y="533400"/>
            <a:ext cx="10899228" cy="63246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cs-CZ" sz="2600" b="1" dirty="0">
                <a:solidFill>
                  <a:srgbClr val="FF0000"/>
                </a:solidFill>
              </a:rPr>
              <a:t>Importy:</a:t>
            </a:r>
          </a:p>
          <a:p>
            <a:pPr>
              <a:defRPr/>
            </a:pPr>
            <a:endParaRPr lang="cs-CZ" sz="1600" b="1" dirty="0"/>
          </a:p>
          <a:p>
            <a:pPr marL="0" indent="0">
              <a:buNone/>
              <a:defRPr/>
            </a:pPr>
            <a:r>
              <a:rPr lang="cs-CZ" sz="1600" dirty="0"/>
              <a:t>    –  </a:t>
            </a:r>
            <a:r>
              <a:rPr lang="cs-CZ" sz="1900" b="1" dirty="0"/>
              <a:t>rýže setá </a:t>
            </a:r>
            <a:r>
              <a:rPr lang="cs-CZ" sz="1900" dirty="0"/>
              <a:t>(</a:t>
            </a:r>
            <a:r>
              <a:rPr lang="cs-CZ" sz="1900" i="1" dirty="0" err="1"/>
              <a:t>Oryza</a:t>
            </a:r>
            <a:r>
              <a:rPr lang="cs-CZ" sz="1900" i="1" dirty="0"/>
              <a:t> </a:t>
            </a:r>
            <a:r>
              <a:rPr lang="cs-CZ" sz="1900" i="1" dirty="0" err="1"/>
              <a:t>sativa</a:t>
            </a:r>
            <a:r>
              <a:rPr lang="cs-CZ" sz="1900" dirty="0"/>
              <a:t>):   konec 13. až poč. 15. stol. v Jihlavě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poč. 15. stol. v Praze</a:t>
            </a:r>
          </a:p>
          <a:p>
            <a:pPr marL="0" indent="0">
              <a:buNone/>
              <a:defRPr/>
            </a:pPr>
            <a:r>
              <a:rPr lang="pl-PL" sz="1900" dirty="0"/>
              <a:t>                                                      17./18. stol. v Opavě </a:t>
            </a:r>
          </a:p>
          <a:p>
            <a:pPr marL="0" indent="0">
              <a:buNone/>
              <a:defRPr/>
            </a:pPr>
            <a:endParaRPr lang="pl-PL" sz="1900" dirty="0"/>
          </a:p>
          <a:p>
            <a:pPr marL="0" indent="0">
              <a:buNone/>
              <a:defRPr/>
            </a:pPr>
            <a:endParaRPr lang="pl-PL" sz="1900" dirty="0"/>
          </a:p>
          <a:p>
            <a:pPr marL="0" indent="0">
              <a:buNone/>
              <a:defRPr/>
            </a:pPr>
            <a:r>
              <a:rPr lang="pl-PL" sz="1900" dirty="0"/>
              <a:t>    –  </a:t>
            </a:r>
            <a:r>
              <a:rPr lang="cs-CZ" sz="1900" b="1" dirty="0"/>
              <a:t>černohořčice</a:t>
            </a:r>
            <a:r>
              <a:rPr lang="cs-CZ" sz="1900" dirty="0"/>
              <a:t> (</a:t>
            </a:r>
            <a:r>
              <a:rPr lang="cs-CZ" sz="1900" i="1" dirty="0" err="1"/>
              <a:t>Brassica</a:t>
            </a:r>
            <a:r>
              <a:rPr lang="cs-CZ" sz="1900" i="1" dirty="0"/>
              <a:t> </a:t>
            </a:r>
            <a:r>
              <a:rPr lang="cs-CZ" sz="1900" i="1" dirty="0" err="1"/>
              <a:t>nigra</a:t>
            </a:r>
            <a:r>
              <a:rPr lang="cs-CZ" sz="1900" dirty="0"/>
              <a:t>):   původem ze Středozemí, v 9. stol. v Evropě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konzumace semen, nadzemní část jako salátová zelenina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využití ve veterinární i humánní medicíně:  obklady, náplasti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doložena v Brně, Opavě a Přerově, více rozšířena v Polsku, odkud se dovážely semena </a:t>
            </a:r>
          </a:p>
          <a:p>
            <a:pPr marL="0" indent="0">
              <a:buNone/>
              <a:defRPr/>
            </a:pPr>
            <a:r>
              <a:rPr lang="cs-CZ" sz="1900" dirty="0"/>
              <a:t> </a:t>
            </a:r>
          </a:p>
          <a:p>
            <a:pPr marL="0" indent="0">
              <a:buNone/>
              <a:defRPr/>
            </a:pPr>
            <a:r>
              <a:rPr lang="cs-CZ" sz="1900" dirty="0"/>
              <a:t>     –  </a:t>
            </a:r>
            <a:r>
              <a:rPr lang="cs-CZ" sz="1900" b="1" dirty="0"/>
              <a:t>pepřovník černý </a:t>
            </a:r>
            <a:r>
              <a:rPr lang="cs-CZ" sz="1900" dirty="0"/>
              <a:t>(</a:t>
            </a:r>
            <a:r>
              <a:rPr lang="cs-CZ" sz="1900" dirty="0" err="1"/>
              <a:t>Piper</a:t>
            </a:r>
            <a:r>
              <a:rPr lang="cs-CZ" sz="1900" dirty="0"/>
              <a:t> </a:t>
            </a:r>
            <a:r>
              <a:rPr lang="cs-CZ" sz="1900" dirty="0" err="1"/>
              <a:t>nigrum</a:t>
            </a:r>
            <a:r>
              <a:rPr lang="cs-CZ" sz="1900" dirty="0"/>
              <a:t>):   2. p. 13. stol. Litovel, 15. stol. Opava, 16. stol. Praha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podle Daniela Adama z Veleslavína (komentář ke 2. vydání </a:t>
            </a:r>
            <a:r>
              <a:rPr lang="cs-CZ" sz="1900" dirty="0" err="1"/>
              <a:t>Matthioliho</a:t>
            </a:r>
            <a:r>
              <a:rPr lang="cs-CZ" sz="1900" dirty="0"/>
              <a:t> herbáře (1596),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se do Čech dostal s jiným krámským a drahým kořením 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–  </a:t>
            </a:r>
            <a:r>
              <a:rPr lang="cs-CZ" sz="1900" b="1" dirty="0"/>
              <a:t>koriandr setý </a:t>
            </a:r>
            <a:r>
              <a:rPr lang="cs-CZ" sz="1900" dirty="0"/>
              <a:t>(</a:t>
            </a:r>
            <a:r>
              <a:rPr lang="cs-CZ" sz="1900" dirty="0" err="1"/>
              <a:t>Coriandrum</a:t>
            </a:r>
            <a:r>
              <a:rPr lang="cs-CZ" sz="1900" dirty="0"/>
              <a:t> </a:t>
            </a:r>
            <a:r>
              <a:rPr lang="cs-CZ" sz="1900" dirty="0" err="1"/>
              <a:t>sativum</a:t>
            </a:r>
            <a:r>
              <a:rPr lang="cs-CZ" sz="1900" dirty="0"/>
              <a:t>):  coby koření (i chlebovému) a léčivka, Opava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 marL="0" indent="0">
              <a:buNone/>
              <a:defRPr/>
            </a:pPr>
            <a:r>
              <a:rPr lang="cs-CZ" sz="1900" dirty="0"/>
              <a:t>     –  </a:t>
            </a:r>
            <a:r>
              <a:rPr lang="cs-CZ" sz="1900" b="1" dirty="0"/>
              <a:t>fíkovník </a:t>
            </a:r>
            <a:r>
              <a:rPr lang="cs-CZ" sz="1900" dirty="0"/>
              <a:t>(</a:t>
            </a:r>
            <a:r>
              <a:rPr lang="cs-CZ" sz="1900" dirty="0" err="1"/>
              <a:t>Ficus</a:t>
            </a:r>
            <a:r>
              <a:rPr lang="cs-CZ" sz="1900" dirty="0"/>
              <a:t> </a:t>
            </a:r>
            <a:r>
              <a:rPr lang="cs-CZ" sz="1900" dirty="0" err="1"/>
              <a:t>carica</a:t>
            </a:r>
            <a:r>
              <a:rPr lang="cs-CZ" sz="1900" dirty="0"/>
              <a:t>):  15. sol. Opava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38915" name="Obrázek 3">
            <a:extLst>
              <a:ext uri="{FF2B5EF4-FFF2-40B4-BE49-F238E27FC236}">
                <a16:creationId xmlns:a16="http://schemas.microsoft.com/office/drawing/2014/main" id="{91D5528C-F37E-408C-B6FC-E7FEB925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60" y="1024848"/>
            <a:ext cx="1700213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C1F39-B539-4B64-B530-E75A0BE90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05" y="225800"/>
            <a:ext cx="11414589" cy="364755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Víno:</a:t>
            </a:r>
          </a:p>
          <a:p>
            <a:pPr marL="0" indent="0">
              <a:buNone/>
              <a:defRPr/>
            </a:pPr>
            <a:r>
              <a:rPr lang="cs-CZ" sz="3100" b="1" dirty="0">
                <a:solidFill>
                  <a:srgbClr val="FF0000"/>
                </a:solidFill>
              </a:rPr>
              <a:t>   </a:t>
            </a:r>
            <a:r>
              <a:rPr lang="cs-CZ" sz="2100" dirty="0"/>
              <a:t>–  </a:t>
            </a:r>
            <a:r>
              <a:rPr lang="cs-CZ" sz="1800" b="1" dirty="0"/>
              <a:t>9. stol.: </a:t>
            </a:r>
            <a:r>
              <a:rPr lang="cs-CZ" sz="1800" dirty="0"/>
              <a:t>nálezy peciček vinné révy z Mikulčic, Znojma, Pražského hradu, Mělníku, Lovosic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–  </a:t>
            </a:r>
            <a:r>
              <a:rPr lang="cs-CZ" sz="1800" b="1" dirty="0"/>
              <a:t>10. stol.: </a:t>
            </a:r>
            <a:r>
              <a:rPr lang="cs-CZ" sz="1800" dirty="0"/>
              <a:t> sv. Ludmila založila podle legend (Kristián) vinici v Nedomicích u Mělníka 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sv. Václav pekl chléb a připravoval mešní víno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993:  Boleslav II. daroval břevnovskému klášteru Veleslavín s vinicemi.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11. stol.: </a:t>
            </a:r>
            <a:r>
              <a:rPr lang="cs-CZ" sz="1800" dirty="0"/>
              <a:t>pěstování vína šířily především kláštery z liturgických důvodů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12. stol</a:t>
            </a:r>
            <a:r>
              <a:rPr lang="cs-CZ" sz="1800" dirty="0"/>
              <a:t>.:  zmínky o vinařích ve falzu zakládací listiny vyšehradské kapituly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13. stol.: </a:t>
            </a:r>
            <a:r>
              <a:rPr lang="cs-CZ" sz="1800" dirty="0" err="1"/>
              <a:t>Horenské</a:t>
            </a:r>
            <a:r>
              <a:rPr lang="cs-CZ" sz="1800" dirty="0"/>
              <a:t> právo: první viniční řády kodifikují pravidla pěstování vinné révy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–  </a:t>
            </a:r>
            <a:r>
              <a:rPr lang="cs-CZ" sz="1800" b="1" dirty="0"/>
              <a:t>14. stol.: </a:t>
            </a:r>
            <a:r>
              <a:rPr lang="cs-CZ" sz="1800" dirty="0"/>
              <a:t>rozvoj vinohradnictví za Karla IV. </a:t>
            </a:r>
          </a:p>
          <a:p>
            <a:endParaRPr lang="cs-CZ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25D28CF0-9A3B-471E-AFC4-B01903A1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5" y="3896591"/>
            <a:ext cx="4393515" cy="27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8D1A76-34D4-485F-B8D0-CFC95BF07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28" y="3873358"/>
            <a:ext cx="4575947" cy="275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03689A-5259-4B83-A13F-0C863BCB6C79}"/>
              </a:ext>
            </a:extLst>
          </p:cNvPr>
          <p:cNvSpPr txBox="1"/>
          <p:nvPr/>
        </p:nvSpPr>
        <p:spPr>
          <a:xfrm>
            <a:off x="10044937" y="4215988"/>
            <a:ext cx="2147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b="1" dirty="0" err="1"/>
              <a:t>Velislavova</a:t>
            </a:r>
            <a:r>
              <a:rPr lang="cs-CZ" altLang="cs-CZ" sz="1800" b="1" dirty="0"/>
              <a:t> bible: </a:t>
            </a:r>
          </a:p>
          <a:p>
            <a:r>
              <a:rPr lang="cs-CZ" altLang="cs-CZ" b="1" dirty="0"/>
              <a:t>P</a:t>
            </a:r>
            <a:r>
              <a:rPr lang="cs-CZ" altLang="cs-CZ" sz="1800" b="1" dirty="0"/>
              <a:t>ráce ve vinici.</a:t>
            </a:r>
          </a:p>
          <a:p>
            <a:r>
              <a:rPr lang="cs-CZ" altLang="cs-CZ" b="1" dirty="0"/>
              <a:t>S</a:t>
            </a:r>
            <a:r>
              <a:rPr lang="cs-CZ" altLang="cs-CZ" sz="1800" b="1" dirty="0"/>
              <a:t>v. Václav sklízí víno.</a:t>
            </a:r>
          </a:p>
          <a:p>
            <a:r>
              <a:rPr lang="cs-CZ" altLang="cs-CZ" b="1" dirty="0"/>
              <a:t>     </a:t>
            </a:r>
            <a:r>
              <a:rPr lang="cs-CZ" altLang="cs-CZ" sz="1800" b="1" dirty="0"/>
              <a:t>(14. stol.)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040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1C5D3E-C277-438C-99A5-EEB646A0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94" y="381000"/>
            <a:ext cx="9872609" cy="6477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Živočišné zdroje:</a:t>
            </a:r>
          </a:p>
          <a:p>
            <a:pPr>
              <a:defRPr/>
            </a:pPr>
            <a:endParaRPr lang="cs-CZ" sz="2400" b="1" dirty="0"/>
          </a:p>
          <a:p>
            <a:pPr>
              <a:defRPr/>
            </a:pPr>
            <a:r>
              <a:rPr lang="cs-CZ" sz="1600" b="1" dirty="0"/>
              <a:t>Domácí zvířata  </a:t>
            </a:r>
            <a:r>
              <a:rPr lang="cs-CZ" sz="1600" dirty="0"/>
              <a:t>–  prase domácí (</a:t>
            </a:r>
            <a:r>
              <a:rPr lang="cs-CZ" sz="1600" dirty="0" err="1"/>
              <a:t>Sus</a:t>
            </a:r>
            <a:r>
              <a:rPr lang="cs-CZ" sz="1600" dirty="0"/>
              <a:t> </a:t>
            </a:r>
            <a:r>
              <a:rPr lang="cs-CZ" sz="1600" dirty="0" err="1"/>
              <a:t>domesticus</a:t>
            </a:r>
            <a:r>
              <a:rPr lang="cs-CZ" sz="1600" dirty="0"/>
              <a:t>):  konzumovaly elity (hlavně muži)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hovězí dobytek:  tur domácí (Bos </a:t>
            </a:r>
            <a:r>
              <a:rPr lang="cs-CZ" sz="1600" dirty="0" err="1"/>
              <a:t>taurus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–  ovce (</a:t>
            </a:r>
            <a:r>
              <a:rPr lang="cs-CZ" sz="1600" dirty="0" err="1"/>
              <a:t>Ovis</a:t>
            </a:r>
            <a:r>
              <a:rPr lang="cs-CZ" sz="1600" dirty="0"/>
              <a:t> </a:t>
            </a:r>
            <a:r>
              <a:rPr lang="cs-CZ" sz="1600" dirty="0" err="1"/>
              <a:t>sp</a:t>
            </a:r>
            <a:r>
              <a:rPr lang="cs-CZ" sz="1600" dirty="0"/>
              <a:t>.) </a:t>
            </a:r>
          </a:p>
          <a:p>
            <a:pPr marL="0" indent="0">
              <a:buNone/>
              <a:defRPr/>
            </a:pPr>
            <a:r>
              <a:rPr lang="cs-CZ" sz="1400" dirty="0"/>
              <a:t>                                      –   koza (</a:t>
            </a:r>
            <a:r>
              <a:rPr lang="cs-CZ" sz="1400" dirty="0" err="1"/>
              <a:t>Capra</a:t>
            </a:r>
            <a:r>
              <a:rPr lang="cs-CZ" sz="1400" dirty="0"/>
              <a:t> </a:t>
            </a:r>
            <a:r>
              <a:rPr lang="cs-CZ" sz="1400" dirty="0" err="1"/>
              <a:t>sp</a:t>
            </a:r>
            <a:r>
              <a:rPr lang="cs-CZ" sz="1400" dirty="0"/>
              <a:t>.) </a:t>
            </a:r>
          </a:p>
          <a:p>
            <a:pPr marL="0" indent="0">
              <a:buNone/>
              <a:defRPr/>
            </a:pPr>
            <a:r>
              <a:rPr lang="cs-CZ" sz="1400" dirty="0"/>
              <a:t>                                      –   drůbež:</a:t>
            </a:r>
            <a:r>
              <a:rPr lang="cs-CZ" sz="1400" b="1" dirty="0"/>
              <a:t> </a:t>
            </a:r>
            <a:r>
              <a:rPr lang="cs-CZ" sz="1400" dirty="0"/>
              <a:t> kur domácí (</a:t>
            </a:r>
            <a:r>
              <a:rPr lang="cs-CZ" sz="1400" dirty="0" err="1"/>
              <a:t>Gallus</a:t>
            </a:r>
            <a:r>
              <a:rPr lang="cs-CZ" sz="1400" dirty="0"/>
              <a:t> </a:t>
            </a:r>
            <a:r>
              <a:rPr lang="cs-CZ" sz="1400" dirty="0" err="1"/>
              <a:t>domestica</a:t>
            </a:r>
            <a:r>
              <a:rPr lang="cs-CZ" sz="1400" dirty="0"/>
              <a:t>) 	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Divoká zvířata  </a:t>
            </a:r>
            <a:r>
              <a:rPr lang="cs-CZ" sz="1600" dirty="0"/>
              <a:t>–  ryby:  sladkovodní  –  kapr obecný (</a:t>
            </a:r>
            <a:r>
              <a:rPr lang="cs-CZ" sz="1600" dirty="0" err="1"/>
              <a:t>Cyprinus</a:t>
            </a:r>
            <a:r>
              <a:rPr lang="cs-CZ" sz="1600" dirty="0"/>
              <a:t> </a:t>
            </a:r>
            <a:r>
              <a:rPr lang="cs-CZ" sz="1600" dirty="0" err="1"/>
              <a:t>carpio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lín obecný (</a:t>
            </a:r>
            <a:r>
              <a:rPr lang="cs-CZ" sz="1600" dirty="0" err="1"/>
              <a:t>Tinca</a:t>
            </a:r>
            <a:r>
              <a:rPr lang="cs-CZ" sz="1600" dirty="0"/>
              <a:t> </a:t>
            </a:r>
            <a:r>
              <a:rPr lang="cs-CZ" sz="1600" dirty="0" err="1"/>
              <a:t>tinca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plotice obecná (</a:t>
            </a:r>
            <a:r>
              <a:rPr lang="cs-CZ" sz="1600" dirty="0" err="1"/>
              <a:t>rutilus</a:t>
            </a:r>
            <a:r>
              <a:rPr lang="cs-CZ" sz="1600" dirty="0"/>
              <a:t> </a:t>
            </a:r>
            <a:r>
              <a:rPr lang="cs-CZ" sz="1600" dirty="0" err="1"/>
              <a:t>rutilus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 candát obecný (</a:t>
            </a:r>
            <a:r>
              <a:rPr lang="cs-CZ" sz="1600" dirty="0" err="1"/>
              <a:t>Stizostedion</a:t>
            </a:r>
            <a:r>
              <a:rPr lang="cs-CZ" sz="1600" dirty="0"/>
              <a:t> </a:t>
            </a:r>
            <a:r>
              <a:rPr lang="cs-CZ" sz="1600" dirty="0" err="1"/>
              <a:t>lucioperca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okoun říční (</a:t>
            </a:r>
            <a:r>
              <a:rPr lang="cs-CZ" sz="1600" dirty="0" err="1"/>
              <a:t>Perca</a:t>
            </a:r>
            <a:r>
              <a:rPr lang="cs-CZ" sz="1600" dirty="0"/>
              <a:t> </a:t>
            </a:r>
            <a:r>
              <a:rPr lang="cs-CZ" sz="1600" dirty="0" err="1"/>
              <a:t>fluviatilis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–  sumec velký (</a:t>
            </a:r>
            <a:r>
              <a:rPr lang="cs-CZ" sz="1600" dirty="0" err="1"/>
              <a:t>Silurus</a:t>
            </a:r>
            <a:r>
              <a:rPr lang="cs-CZ" sz="1600" dirty="0"/>
              <a:t> </a:t>
            </a:r>
            <a:r>
              <a:rPr lang="cs-CZ" sz="1600" dirty="0" err="1"/>
              <a:t>glanis</a:t>
            </a:r>
            <a:r>
              <a:rPr lang="cs-CZ" sz="1600" dirty="0"/>
              <a:t>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mořské  –   nedoloženy;  11. stol.:  křesťanské půsty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–  lesní:  jelen, medvěd, los            lovná zvěř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–  draví ptáci:  sokol, poštolka aj.:   využíváni k lovu</a:t>
            </a:r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5519" t="51051" r="26108" b="25973"/>
          <a:stretch/>
        </p:blipFill>
        <p:spPr>
          <a:xfrm>
            <a:off x="204721" y="3612630"/>
            <a:ext cx="4157417" cy="29230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022" t="30789" r="45678" b="29322"/>
          <a:stretch/>
        </p:blipFill>
        <p:spPr>
          <a:xfrm>
            <a:off x="204721" y="299804"/>
            <a:ext cx="4172106" cy="308797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4721" y="3018446"/>
            <a:ext cx="7818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Pratur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04721" y="6166379"/>
            <a:ext cx="1245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Tur domácí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18623" t="31609" r="48079" b="35195"/>
          <a:stretch/>
        </p:blipFill>
        <p:spPr>
          <a:xfrm>
            <a:off x="4436382" y="881708"/>
            <a:ext cx="4332395" cy="24284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52130" t="31609" r="18126" b="35195"/>
          <a:stretch/>
        </p:blipFill>
        <p:spPr>
          <a:xfrm>
            <a:off x="4595158" y="3605774"/>
            <a:ext cx="4332395" cy="24284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86494" y="3018446"/>
            <a:ext cx="13878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divoké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586494" y="5664850"/>
            <a:ext cx="145879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Prase domácí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9" t="23889" r="13461"/>
          <a:stretch/>
        </p:blipFill>
        <p:spPr>
          <a:xfrm>
            <a:off x="9099183" y="3547884"/>
            <a:ext cx="2809150" cy="298782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9084496" y="6166379"/>
            <a:ext cx="13842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Koza domácí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15BC051-AD49-42E6-A7F5-FEC8112D7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32" y="867155"/>
            <a:ext cx="3236007" cy="2423882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291B2653-638A-4145-A41E-39AFDC3074E6}"/>
              </a:ext>
            </a:extLst>
          </p:cNvPr>
          <p:cNvSpPr txBox="1"/>
          <p:nvPr/>
        </p:nvSpPr>
        <p:spPr>
          <a:xfrm>
            <a:off x="9078606" y="2940784"/>
            <a:ext cx="14113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Ovce domácí</a:t>
            </a:r>
          </a:p>
        </p:txBody>
      </p:sp>
    </p:spTree>
    <p:extLst>
      <p:ext uri="{BB962C8B-B14F-4D97-AF65-F5344CB8AC3E}">
        <p14:creationId xmlns:p14="http://schemas.microsoft.com/office/powerpoint/2010/main" val="1947233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6703</Words>
  <Application>Microsoft Office PowerPoint</Application>
  <PresentationFormat>Širokoúhlá obrazovka</PresentationFormat>
  <Paragraphs>759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Motiv Office</vt:lpstr>
      <vt:lpstr>Metodologie archeologie středověku a novověku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Enviromentální archeologie</vt:lpstr>
      <vt:lpstr>Prezentace aplikace PowerPoint</vt:lpstr>
      <vt:lpstr>                            Archeometrie</vt:lpstr>
      <vt:lpstr>Prezentace aplikace PowerPoint</vt:lpstr>
      <vt:lpstr>                             Archeobotanika </vt:lpstr>
      <vt:lpstr>Prezentace aplikace PowerPoint</vt:lpstr>
      <vt:lpstr>                      Fyzikálně-chemické metody</vt:lpstr>
      <vt:lpstr>                             Archeozoologie </vt:lpstr>
      <vt:lpstr>Prezentace aplikace PowerPoint</vt:lpstr>
      <vt:lpstr>                             Nerostné suroviny</vt:lpstr>
      <vt:lpstr>Prezentace aplikace PowerPoint</vt:lpstr>
      <vt:lpstr>                          Geologické dělení  ČR</vt:lpstr>
      <vt:lpstr>Prezentace aplikace PowerPoint</vt:lpstr>
      <vt:lpstr>Prezentace aplikace PowerPoint</vt:lpstr>
      <vt:lpstr>                                  Dřevo</vt:lpstr>
      <vt:lpstr>Prezentace aplikace PowerPoint</vt:lpstr>
      <vt:lpstr>Prezentace aplikace PowerPoint</vt:lpstr>
      <vt:lpstr>                               Keramické suroviny</vt:lpstr>
      <vt:lpstr>                                  Hlavní surovina</vt:lpstr>
      <vt:lpstr>                                           Grafit</vt:lpstr>
      <vt:lpstr>                                          Slídy</vt:lpstr>
      <vt:lpstr>                                              Kovy</vt:lpstr>
      <vt:lpstr>                       TŘÍDĚNÍ NEROSTŮ</vt:lpstr>
      <vt:lpstr>                                        Zlato                                                              Aurum (Au) </vt:lpstr>
      <vt:lpstr>Prezentace aplikace PowerPoint</vt:lpstr>
      <vt:lpstr>Prezentace aplikace PowerPoint</vt:lpstr>
      <vt:lpstr>                                      Stříbro                                 Argentum („jasný“) – Ag</vt:lpstr>
      <vt:lpstr>Prezentace aplikace PowerPoint</vt:lpstr>
      <vt:lpstr>                                 Těžební revíry</vt:lpstr>
      <vt:lpstr>                             Saské Krušnohoří</vt:lpstr>
      <vt:lpstr>                                Západní Karpaty</vt:lpstr>
      <vt:lpstr>                       Železo</vt:lpstr>
      <vt:lpstr>Prezentace aplikace PowerPoint</vt:lpstr>
      <vt:lpstr>                                   Olovo</vt:lpstr>
      <vt:lpstr>Prezentace aplikace PowerPoint</vt:lpstr>
      <vt:lpstr>Prezentace aplikace PowerPoint</vt:lpstr>
      <vt:lpstr>       Krakov      Rynek Glówny</vt:lpstr>
      <vt:lpstr>Prezentace aplikace PowerPoint</vt:lpstr>
      <vt:lpstr>Kostice – Zadní hrúd na Břeclavsku 2009-2011:  výzkum ÚAM FF MU  (Macháček, J. et al. AR 65/2013, 735-765)</vt:lpstr>
      <vt:lpstr>                                        Měď</vt:lpstr>
      <vt:lpstr>Prezentace aplikace PowerPoint</vt:lpstr>
      <vt:lpstr>              Cín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152</cp:revision>
  <dcterms:created xsi:type="dcterms:W3CDTF">2022-10-04T13:50:50Z</dcterms:created>
  <dcterms:modified xsi:type="dcterms:W3CDTF">2025-12-15T06:40:51Z</dcterms:modified>
</cp:coreProperties>
</file>