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wdp" ContentType="image/vnd.ms-photo"/>
  <Default Extension="wmf" ContentType="image/x-wm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318" r:id="rId3"/>
    <p:sldId id="348" r:id="rId4"/>
    <p:sldId id="276" r:id="rId5"/>
    <p:sldId id="396" r:id="rId6"/>
    <p:sldId id="397" r:id="rId7"/>
    <p:sldId id="273" r:id="rId8"/>
    <p:sldId id="296" r:id="rId9"/>
    <p:sldId id="405" r:id="rId10"/>
    <p:sldId id="406" r:id="rId11"/>
    <p:sldId id="346" r:id="rId12"/>
    <p:sldId id="366" r:id="rId13"/>
    <p:sldId id="283" r:id="rId14"/>
    <p:sldId id="305" r:id="rId15"/>
    <p:sldId id="299" r:id="rId16"/>
    <p:sldId id="363" r:id="rId17"/>
    <p:sldId id="310" r:id="rId18"/>
    <p:sldId id="309" r:id="rId19"/>
    <p:sldId id="365" r:id="rId20"/>
    <p:sldId id="404" r:id="rId21"/>
    <p:sldId id="300" r:id="rId22"/>
    <p:sldId id="259" r:id="rId23"/>
    <p:sldId id="264" r:id="rId24"/>
    <p:sldId id="285" r:id="rId25"/>
    <p:sldId id="286" r:id="rId26"/>
    <p:sldId id="289" r:id="rId27"/>
    <p:sldId id="263" r:id="rId28"/>
    <p:sldId id="311" r:id="rId29"/>
    <p:sldId id="416" r:id="rId30"/>
    <p:sldId id="411" r:id="rId31"/>
    <p:sldId id="413" r:id="rId32"/>
    <p:sldId id="414" r:id="rId33"/>
    <p:sldId id="415" r:id="rId34"/>
    <p:sldId id="417" r:id="rId35"/>
    <p:sldId id="418" r:id="rId36"/>
    <p:sldId id="308" r:id="rId37"/>
    <p:sldId id="362" r:id="rId38"/>
    <p:sldId id="302" r:id="rId39"/>
    <p:sldId id="274" r:id="rId40"/>
    <p:sldId id="408" r:id="rId41"/>
    <p:sldId id="409" r:id="rId42"/>
    <p:sldId id="331" r:id="rId43"/>
    <p:sldId id="364" r:id="rId44"/>
    <p:sldId id="410" r:id="rId45"/>
    <p:sldId id="367" r:id="rId46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1" d="100"/>
          <a:sy n="61" d="100"/>
        </p:scale>
        <p:origin x="860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presProps" Target="presProps.xml"/><Relationship Id="rId50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viewProps" Target="viewProp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822694E-B56F-4132-8CCE-0ACD06C22B7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131D0F3-0D1D-49D5-907E-9A0A71D8212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2A3B9FC-C7FC-4AB2-82E7-CB99908A1B1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748B4AC-CA2E-4598-81F8-554BD89D5FC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BCD318CB-C6B2-493E-BF49-9F607B77B1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0555046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63F1F49-6FF5-46BD-91A9-D90487B416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F9AAA848-ACBD-455A-9618-9F67E70010D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D9C63E2-A169-4BEF-9A31-5F284B1A08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1311D72-56B5-44A1-AB85-92B8447D497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A1D1BDF4-0649-4B9B-BBBC-73DD5B96B9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4575266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AEAABAF2-2D43-4B78-8A28-374F47E5EA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06EA3B36-EA3F-42C9-B496-1676BC8E86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59602228-356C-45ED-B6E4-2310ACED43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2C99063-655D-4DDF-A299-527C74A0DD3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E7180B61-F768-4B9D-9524-6249E6B156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83679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778FF61-EE9E-420C-9B48-2ED2ECB677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FEDDC529-3A85-4ED2-B3F1-21794551B46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B890395-C762-476A-BA72-9A713D9CE1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6C008D7A-E209-46DF-9265-0183B152E0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E1689CE-13C0-4B69-A6CC-C25EF81905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631429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0C0891D-6B96-4E56-AE54-5ED6AEB11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ECD43188-AC23-49D7-A184-23C3B7BF7466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2BE60E5D-21EB-4BCF-86CC-74E004E0C1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C017BBBB-4115-4B81-A188-9D46AFAA81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E8F1D35-7637-4ECD-ABE0-0148AB08C2B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7374502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07A2A0F-664F-4312-9709-4A87B1A0CE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34D993A5-E3B9-4374-ACFA-61C3C97C044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85514C58-8937-46F8-B7B0-BB88CC1DFF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F3A98840-0BA2-4963-B4A7-D9691DD0B1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AB3D3C0A-C4D4-4B29-81AF-AD45744D3F0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5C2E19B-7146-4A4E-9B8B-B069A31972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608128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349D73A9-5810-4640-9B96-2C63EDBD59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FB1A254-C578-40DA-9F0B-478452DBE2E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ED36447E-CFC1-43E2-B197-1BC1AE40351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1E652C55-D625-449D-9D15-DB1911B55A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0C61F67B-D193-4BF1-843F-70296307946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8E8862A0-F788-4CAF-B988-444CC3D6F92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D5E8933C-8C60-4FAD-A390-10779220ACF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AC1B70F5-89B8-437A-AEDD-3113686379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0221445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7C2AF4-216C-4BD4-A326-55DACD4AB01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05FE73ED-D985-46B1-BD7C-5D63615062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8A92BBC5-2828-4DEF-B50D-EF7607510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51A1567E-89DD-4B9E-B726-183737BB158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1440707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588A2143-F1EA-4EE6-8452-D950F97E77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AA876DFB-89E1-4688-9280-A9AAA2FC02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BD37163D-4010-4913-9BDB-9DCF6BD6D7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50419035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4AFBEE07-EF72-416B-BA85-B4DB1B7DE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EB8DB0F-2D0E-4DCC-AAEF-CCB25347821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EBB12A76-C440-4B21-BE8B-1A967E0000E1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8E0A540C-6084-4463-9D08-554D5A12705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472FEB2-5014-46D1-8D5C-E044429916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DAD98CAC-449B-4DFC-A46A-E6BEDF4E433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964315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FB58FF8-96C6-46E8-A159-4E4B5FF7B4B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D7CD6099-042F-461E-8038-944A9AFF773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0F0BEEB8-8D36-47AF-A8B4-1F8BA315CD9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AD5BE3C-D0B3-4165-8B1B-B2E09E53CDA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9037BAAB-E13C-41AF-A4DB-8D7CF1B58B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A948D8BD-385E-4055-AB89-4148AC40B8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7227855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A93FF901-FFC1-4FB3-B64C-FE8EA2FBC0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D5E20CBA-DCC4-4129-89FA-FFECDA7DF29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073C7F83-371C-402A-8039-2527BAB2AB4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5B7D817-660B-4C85-A607-E68AF2F623FE}" type="datetimeFigureOut">
              <a:rPr lang="cs-CZ" smtClean="0"/>
              <a:t>13.10.2025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BA54EAA-6CB2-4DF6-8335-94ADF959F7A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96903B3A-D11D-4A8C-BD24-16C5D187D2B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948857C-28BE-451C-92BB-B07C39DF7C63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935001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microsoft.com/office/2007/relationships/hdphoto" Target="../media/hdphoto2.wdp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emf"/><Relationship Id="rId2" Type="http://schemas.openxmlformats.org/officeDocument/2006/relationships/image" Target="../media/image23.emf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emf"/><Relationship Id="rId2" Type="http://schemas.openxmlformats.org/officeDocument/2006/relationships/image" Target="../media/image25.emf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wmf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4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wmf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4.wmf"/></Relationships>
</file>

<file path=ppt/slides/_rels/slide43.xml.rels><?xml version="1.0" encoding="UTF-8" standalone="yes"?>
<Relationships xmlns="http://schemas.openxmlformats.org/package/2006/relationships"><Relationship Id="rId8" Type="http://schemas.microsoft.com/office/2007/relationships/hdphoto" Target="../media/hdphoto6.wdp"/><Relationship Id="rId3" Type="http://schemas.openxmlformats.org/officeDocument/2006/relationships/image" Target="../media/image36.png"/><Relationship Id="rId7" Type="http://schemas.openxmlformats.org/officeDocument/2006/relationships/image" Target="../media/image38.png"/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Relationship Id="rId6" Type="http://schemas.microsoft.com/office/2007/relationships/hdphoto" Target="../media/hdphoto5.wdp"/><Relationship Id="rId5" Type="http://schemas.openxmlformats.org/officeDocument/2006/relationships/image" Target="../media/image37.png"/><Relationship Id="rId10" Type="http://schemas.openxmlformats.org/officeDocument/2006/relationships/image" Target="../media/image40.jpg"/><Relationship Id="rId4" Type="http://schemas.microsoft.com/office/2007/relationships/hdphoto" Target="../media/hdphoto4.wdp"/><Relationship Id="rId9" Type="http://schemas.openxmlformats.org/officeDocument/2006/relationships/image" Target="../media/image39.jpg"/></Relationships>
</file>

<file path=ppt/slides/_rels/slide4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png"/><Relationship Id="rId3" Type="http://schemas.microsoft.com/office/2007/relationships/hdphoto" Target="../media/hdphoto7.wdp"/><Relationship Id="rId7" Type="http://schemas.microsoft.com/office/2007/relationships/hdphoto" Target="../media/hdphoto8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4.png"/><Relationship Id="rId11" Type="http://schemas.openxmlformats.org/officeDocument/2006/relationships/image" Target="../media/image47.png"/><Relationship Id="rId5" Type="http://schemas.openxmlformats.org/officeDocument/2006/relationships/image" Target="../media/image43.png"/><Relationship Id="rId10" Type="http://schemas.openxmlformats.org/officeDocument/2006/relationships/image" Target="../media/image46.png"/><Relationship Id="rId4" Type="http://schemas.openxmlformats.org/officeDocument/2006/relationships/image" Target="../media/image42.png"/><Relationship Id="rId9" Type="http://schemas.microsoft.com/office/2007/relationships/hdphoto" Target="../media/hdphoto9.wdp"/></Relationships>
</file>

<file path=ppt/slides/_rels/slide45.xml.rels><?xml version="1.0" encoding="UTF-8" standalone="yes"?>
<Relationships xmlns="http://schemas.openxmlformats.org/package/2006/relationships"><Relationship Id="rId3" Type="http://schemas.microsoft.com/office/2007/relationships/hdphoto" Target="../media/hdphoto10.wdp"/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g"/><Relationship Id="rId4" Type="http://schemas.openxmlformats.org/officeDocument/2006/relationships/image" Target="../media/image49.jp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8.jpeg"/><Relationship Id="rId3" Type="http://schemas.openxmlformats.org/officeDocument/2006/relationships/image" Target="../media/image3.jpeg"/><Relationship Id="rId7" Type="http://schemas.openxmlformats.org/officeDocument/2006/relationships/image" Target="../media/image7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jpg"/><Relationship Id="rId5" Type="http://schemas.openxmlformats.org/officeDocument/2006/relationships/image" Target="../media/image12.wmf"/><Relationship Id="rId4" Type="http://schemas.openxmlformats.org/officeDocument/2006/relationships/image" Target="../media/image11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E8A31D-C3E0-4C32-AEB7-E11A1857007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cs-CZ" sz="4400" b="1" dirty="0">
                <a:effectLst/>
                <a:latin typeface="Calibri Light" panose="020F0302020204030204" pitchFamily="34" charset="0"/>
                <a:ea typeface="Times New Roman" panose="02020603050405020304" pitchFamily="18" charset="0"/>
                <a:cs typeface="Calibri Light" panose="020F0302020204030204" pitchFamily="34" charset="0"/>
              </a:rPr>
              <a:t>Archeologie středověkých a novověkých panských sídel a fortifikací</a:t>
            </a:r>
            <a:br>
              <a:rPr lang="cs-CZ" sz="36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cs-CZ" sz="3600" b="1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A9A9D6D3-CF07-42A5-8D38-82CF13164CD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 dirty="0"/>
          </a:p>
          <a:p>
            <a:r>
              <a:rPr lang="cs-CZ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2. Počátky opevněných sídel – hradská organizace.</a:t>
            </a:r>
            <a:br>
              <a:rPr lang="cs-CZ" b="1" kern="0" dirty="0"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</a:br>
            <a:endParaRPr lang="cs-CZ" b="1" dirty="0"/>
          </a:p>
        </p:txBody>
      </p:sp>
    </p:spTree>
    <p:extLst>
      <p:ext uri="{BB962C8B-B14F-4D97-AF65-F5344CB8AC3E}">
        <p14:creationId xmlns:p14="http://schemas.microsoft.com/office/powerpoint/2010/main" val="420155584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Nadpis 1"/>
          <p:cNvSpPr>
            <a:spLocks noGrp="1"/>
          </p:cNvSpPr>
          <p:nvPr>
            <p:ph type="title"/>
          </p:nvPr>
        </p:nvSpPr>
        <p:spPr>
          <a:xfrm>
            <a:off x="866503" y="-92075"/>
            <a:ext cx="10515600" cy="1325563"/>
          </a:xfrm>
        </p:spPr>
        <p:txBody>
          <a:bodyPr/>
          <a:lstStyle/>
          <a:p>
            <a:r>
              <a:rPr lang="cs-CZ" altLang="cs-CZ" sz="3200" b="1" dirty="0">
                <a:solidFill>
                  <a:srgbClr val="FF0000"/>
                </a:solidFill>
              </a:rPr>
              <a:t>                         Nové datování středočeských hradisek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04948" y="1032416"/>
            <a:ext cx="11787052" cy="5825583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1800" b="1" dirty="0"/>
              <a:t>Praha  </a:t>
            </a:r>
            <a:r>
              <a:rPr lang="cs-CZ" sz="1800" dirty="0"/>
              <a:t>–   za Spytihněva I. (895–915)</a:t>
            </a:r>
          </a:p>
          <a:p>
            <a:pPr>
              <a:defRPr/>
            </a:pPr>
            <a:r>
              <a:rPr lang="cs-CZ" sz="1800" b="1" dirty="0"/>
              <a:t>Levý Hradec</a:t>
            </a:r>
            <a:r>
              <a:rPr lang="cs-CZ" sz="1800" dirty="0"/>
              <a:t>  –   1. pol. 9. stol. </a:t>
            </a:r>
          </a:p>
          <a:p>
            <a:pPr>
              <a:defRPr/>
            </a:pPr>
            <a:r>
              <a:rPr lang="cs-CZ" sz="1800" b="1" dirty="0"/>
              <a:t>Budeč</a:t>
            </a:r>
            <a:r>
              <a:rPr lang="cs-CZ" sz="1800" dirty="0"/>
              <a:t>  –  konec 9. stol. až počátek 10. stol. </a:t>
            </a:r>
          </a:p>
          <a:p>
            <a:pPr>
              <a:defRPr/>
            </a:pPr>
            <a:r>
              <a:rPr lang="cs-CZ" sz="1800" b="1" dirty="0"/>
              <a:t>(Stará) Boleslav  </a:t>
            </a:r>
            <a:r>
              <a:rPr lang="cs-CZ" sz="1800" dirty="0"/>
              <a:t>–  </a:t>
            </a:r>
            <a:r>
              <a:rPr lang="pl-PL" sz="1800" dirty="0"/>
              <a:t>přelom 9./10. stol.</a:t>
            </a:r>
          </a:p>
          <a:p>
            <a:pPr>
              <a:defRPr/>
            </a:pPr>
            <a:r>
              <a:rPr lang="cs-CZ" sz="1800" b="1" dirty="0"/>
              <a:t>Mělník </a:t>
            </a:r>
            <a:r>
              <a:rPr lang="cs-CZ" sz="1800" dirty="0"/>
              <a:t> –  9. stol.</a:t>
            </a:r>
            <a:endParaRPr lang="pl-PL" sz="1800" dirty="0"/>
          </a:p>
          <a:p>
            <a:pPr>
              <a:defRPr/>
            </a:pPr>
            <a:r>
              <a:rPr lang="pl-PL" sz="1800" b="1" dirty="0"/>
              <a:t>Tetín</a:t>
            </a:r>
            <a:r>
              <a:rPr lang="pl-PL" sz="1800" dirty="0"/>
              <a:t>  –  2. pol. 9. stol. </a:t>
            </a:r>
            <a:endParaRPr lang="cs-CZ" sz="1800" dirty="0"/>
          </a:p>
          <a:p>
            <a:pPr>
              <a:defRPr/>
            </a:pPr>
            <a:r>
              <a:rPr lang="cs-CZ" sz="1800" b="1" dirty="0">
                <a:solidFill>
                  <a:srgbClr val="FF0000"/>
                </a:solidFill>
              </a:rPr>
              <a:t>Libušín</a:t>
            </a:r>
            <a:r>
              <a:rPr lang="cs-CZ" sz="1800" dirty="0">
                <a:solidFill>
                  <a:srgbClr val="FF0000"/>
                </a:solidFill>
              </a:rPr>
              <a:t> – </a:t>
            </a:r>
            <a:r>
              <a:rPr lang="pl-PL" sz="1800" dirty="0">
                <a:solidFill>
                  <a:srgbClr val="FF0000"/>
                </a:solidFill>
              </a:rPr>
              <a:t>nejdříve 2. nebo 3/3 10. stol.     (do domény nepatří)</a:t>
            </a:r>
          </a:p>
          <a:p>
            <a:pPr>
              <a:defRPr/>
            </a:pPr>
            <a:r>
              <a:rPr lang="pl-PL" sz="1800" b="1" dirty="0">
                <a:solidFill>
                  <a:srgbClr val="FF0000"/>
                </a:solidFill>
              </a:rPr>
              <a:t>Lštění</a:t>
            </a:r>
            <a:r>
              <a:rPr lang="pl-PL" sz="1800" dirty="0">
                <a:solidFill>
                  <a:srgbClr val="FF0000"/>
                </a:solidFill>
              </a:rPr>
              <a:t> – </a:t>
            </a:r>
            <a:r>
              <a:rPr lang="cs-CZ" sz="1800" dirty="0">
                <a:solidFill>
                  <a:srgbClr val="FF0000"/>
                </a:solidFill>
              </a:rPr>
              <a:t>první dvě třetiny 11. stol.</a:t>
            </a:r>
            <a:endParaRPr lang="pl-PL" sz="1800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pl-PL" sz="2000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cs-CZ" sz="1800" b="1" dirty="0"/>
              <a:t>1. skupina:   9. stol. až 1/3 10. stol.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Bohnice, Butovice, Šárka, Hostim, Mělník, Levý Hradec</a:t>
            </a:r>
          </a:p>
          <a:p>
            <a:pPr>
              <a:defRPr/>
            </a:pPr>
            <a:r>
              <a:rPr lang="cs-CZ" sz="1800" b="1" dirty="0"/>
              <a:t>2. skupina:    2. pol. 9. až 1/3 10. stol.: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Praha, Budeč, Stará Boleslav, Tetín, Mělník, Levý Hradec  (</a:t>
            </a:r>
            <a:r>
              <a:rPr lang="cs-CZ" sz="1800" b="1" dirty="0"/>
              <a:t>opěrné body přemyslovské rodové domény</a:t>
            </a:r>
            <a:r>
              <a:rPr lang="cs-CZ" sz="1800" dirty="0"/>
              <a:t>)</a:t>
            </a:r>
          </a:p>
          <a:p>
            <a:pPr>
              <a:defRPr/>
            </a:pPr>
            <a:r>
              <a:rPr lang="cs-CZ" sz="1800" b="1" dirty="0"/>
              <a:t>3. skupina:  1. třetina 10. stol.: </a:t>
            </a:r>
            <a:r>
              <a:rPr lang="cs-CZ" sz="1800" dirty="0"/>
              <a:t>  Dolní Břežany, Libušín, Královice, Vinoř, Lochovice?   (expanze Boleslava I.)</a:t>
            </a:r>
          </a:p>
          <a:p>
            <a:pPr marL="0" indent="0">
              <a:buNone/>
              <a:defRPr/>
            </a:pPr>
            <a:endParaRPr lang="cs-CZ" sz="1800" dirty="0"/>
          </a:p>
        </p:txBody>
      </p:sp>
      <p:pic>
        <p:nvPicPr>
          <p:cNvPr id="4" name="Picture 7" descr="Výsledek obrázku pro p&amp;rcaron;emyslovská domén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92679" y="844267"/>
            <a:ext cx="4550979" cy="429273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163708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4">
            <a:extLst>
              <a:ext uri="{FF2B5EF4-FFF2-40B4-BE49-F238E27FC236}">
                <a16:creationId xmlns:a16="http://schemas.microsoft.com/office/drawing/2014/main" id="{50A9FD04-03C4-452D-AE19-E0F2583A17E8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096000" y="285750"/>
            <a:ext cx="5919952" cy="857250"/>
          </a:xfrm>
        </p:spPr>
        <p:txBody>
          <a:bodyPr/>
          <a:lstStyle/>
          <a:p>
            <a:pPr eaLnBrk="1" hangingPunct="1"/>
            <a:r>
              <a:rPr lang="cs-CZ" altLang="cs-CZ" sz="2400" b="1" dirty="0"/>
              <a:t>                 </a:t>
            </a:r>
            <a:r>
              <a:rPr lang="cs-CZ" altLang="cs-CZ" sz="3200" b="1" dirty="0">
                <a:solidFill>
                  <a:srgbClr val="FF0000"/>
                </a:solidFill>
              </a:rPr>
              <a:t>Přemyslovská doména</a:t>
            </a:r>
          </a:p>
        </p:txBody>
      </p:sp>
      <p:sp>
        <p:nvSpPr>
          <p:cNvPr id="46083" name="Rectangle 5">
            <a:extLst>
              <a:ext uri="{FF2B5EF4-FFF2-40B4-BE49-F238E27FC236}">
                <a16:creationId xmlns:a16="http://schemas.microsoft.com/office/drawing/2014/main" id="{C3327C97-6574-4CA1-B4EC-FE3521DAA1A0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76048" y="701237"/>
            <a:ext cx="6788271" cy="5804338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1800" b="1" dirty="0"/>
              <a:t>1039:  poprvé doložena Hnězdenskými statuty </a:t>
            </a:r>
          </a:p>
          <a:p>
            <a:pPr marL="0" indent="0" eaLnBrk="1" hangingPunct="1">
              <a:buNone/>
              <a:defRPr/>
            </a:pPr>
            <a:r>
              <a:rPr lang="cs-CZ" altLang="cs-CZ" sz="1800" b="1" dirty="0"/>
              <a:t>                 knížete Břetislava </a:t>
            </a:r>
          </a:p>
          <a:p>
            <a:pPr eaLnBrk="1" hangingPunct="1"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dirty="0"/>
              <a:t>Systém hradišť vybudovaných knížetem Spytihněvem I. </a:t>
            </a:r>
          </a:p>
          <a:p>
            <a:pPr marL="0" indent="0" eaLnBrk="1" hangingPunct="1">
              <a:buNone/>
              <a:defRPr/>
            </a:pPr>
            <a:r>
              <a:rPr lang="cs-CZ" altLang="cs-CZ" sz="1800" dirty="0"/>
              <a:t>       na konci 9. a počátku 10. stol. </a:t>
            </a:r>
          </a:p>
          <a:p>
            <a:pPr marL="0" indent="0" eaLnBrk="1" hangingPunct="1">
              <a:buNone/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dirty="0"/>
              <a:t>Základ správní, ekonomické, církevní i vojenské </a:t>
            </a:r>
          </a:p>
          <a:p>
            <a:pPr marL="0" indent="0" eaLnBrk="1" hangingPunct="1">
              <a:buNone/>
              <a:defRPr/>
            </a:pPr>
            <a:r>
              <a:rPr lang="cs-CZ" altLang="cs-CZ" sz="1800" dirty="0"/>
              <a:t>     organizace Čech  (po rozbití klanové struktury).</a:t>
            </a:r>
          </a:p>
          <a:p>
            <a:pPr marL="0" indent="0" eaLnBrk="1" hangingPunct="1">
              <a:buNone/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dirty="0"/>
              <a:t>Území o rozloze 3 000 km</a:t>
            </a:r>
            <a:r>
              <a:rPr lang="cs-CZ" altLang="cs-CZ" sz="1800" baseline="30000" dirty="0"/>
              <a:t>2</a:t>
            </a:r>
            <a:r>
              <a:rPr lang="cs-CZ" altLang="cs-CZ" sz="1800" dirty="0"/>
              <a:t> s 20ti tis. obyvateli:   </a:t>
            </a:r>
          </a:p>
          <a:p>
            <a:pPr eaLnBrk="1" hangingPunct="1">
              <a:defRPr/>
            </a:pPr>
            <a:r>
              <a:rPr lang="cs-CZ" altLang="cs-CZ" sz="1800" dirty="0"/>
              <a:t> Kladensko, Slánko, jižní Mělnicko, po dolní Berounku, </a:t>
            </a:r>
          </a:p>
          <a:p>
            <a:pPr marL="0" indent="0" eaLnBrk="1" hangingPunct="1">
              <a:buNone/>
              <a:defRPr/>
            </a:pPr>
            <a:r>
              <a:rPr lang="cs-CZ" altLang="cs-CZ" sz="1800" dirty="0"/>
              <a:t>     Posázaví  a </a:t>
            </a:r>
            <a:r>
              <a:rPr lang="cs-CZ" altLang="cs-CZ" sz="1800" dirty="0" err="1"/>
              <a:t>Staroboleslavsko</a:t>
            </a:r>
            <a:r>
              <a:rPr lang="cs-CZ" altLang="cs-CZ" sz="1800" dirty="0"/>
              <a:t>. 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dirty="0"/>
              <a:t> Zbylé území ovládala místní knížata:  </a:t>
            </a:r>
          </a:p>
          <a:p>
            <a:pPr eaLnBrk="1" hangingPunct="1">
              <a:defRPr/>
            </a:pPr>
            <a:r>
              <a:rPr lang="cs-CZ" altLang="cs-CZ" sz="1800" dirty="0"/>
              <a:t> Slavníkovci:   995:   dobytí Libice </a:t>
            </a:r>
          </a:p>
          <a:p>
            <a:pPr eaLnBrk="1" hangingPunct="1">
              <a:defRPr/>
            </a:pPr>
            <a:r>
              <a:rPr lang="cs-CZ" altLang="cs-CZ" sz="1800" dirty="0"/>
              <a:t> Vršovci:  1108 : vyvražděni na hradišti  (Vratislav) </a:t>
            </a:r>
          </a:p>
          <a:p>
            <a:pPr marL="0" indent="0">
              <a:buNone/>
              <a:defRPr/>
            </a:pPr>
            <a:endParaRPr lang="cs-CZ" altLang="cs-CZ" sz="1800" dirty="0"/>
          </a:p>
          <a:p>
            <a:pPr marL="0" indent="0" eaLnBrk="1" hangingPunct="1">
              <a:buNone/>
              <a:defRPr/>
            </a:pPr>
            <a:r>
              <a:rPr lang="cs-CZ" altLang="cs-CZ" sz="1800" dirty="0"/>
              <a:t>. </a:t>
            </a:r>
          </a:p>
        </p:txBody>
      </p:sp>
      <p:pic>
        <p:nvPicPr>
          <p:cNvPr id="20484" name="Picture 7" descr="Výsledek obrázku pro vyvra&amp;zcaron;d&amp;ecaron;ní vršovc&amp;uring;">
            <a:extLst>
              <a:ext uri="{FF2B5EF4-FFF2-40B4-BE49-F238E27FC236}">
                <a16:creationId xmlns:a16="http://schemas.microsoft.com/office/drawing/2014/main" id="{CC9A7CE2-07CD-420D-878A-57E502864C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43752" y="1660222"/>
            <a:ext cx="6348248" cy="40547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Nadpis 1">
            <a:extLst>
              <a:ext uri="{FF2B5EF4-FFF2-40B4-BE49-F238E27FC236}">
                <a16:creationId xmlns:a16="http://schemas.microsoft.com/office/drawing/2014/main" id="{E0C92E48-0947-4014-93F8-FFA4BD3393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93070" y="141233"/>
            <a:ext cx="6172200" cy="857250"/>
          </a:xfrm>
        </p:spPr>
        <p:txBody>
          <a:bodyPr/>
          <a:lstStyle/>
          <a:p>
            <a:r>
              <a:rPr lang="cs-CZ" altLang="cs-CZ" sz="2400" b="1" dirty="0">
                <a:solidFill>
                  <a:srgbClr val="FF0000"/>
                </a:solidFill>
              </a:rPr>
              <a:t>                       </a:t>
            </a:r>
            <a:r>
              <a:rPr lang="cs-CZ" altLang="cs-CZ" sz="3200" b="1" dirty="0">
                <a:solidFill>
                  <a:srgbClr val="FF0000"/>
                </a:solidFill>
              </a:rPr>
              <a:t>Hradská organizace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E6E915BA-3BA7-4B05-BF01-56011B2B8C3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5" y="1219201"/>
            <a:ext cx="11761076" cy="5638800"/>
          </a:xfrm>
        </p:spPr>
        <p:txBody>
          <a:bodyPr>
            <a:normAutofit/>
          </a:bodyPr>
          <a:lstStyle/>
          <a:p>
            <a:pPr>
              <a:defRPr/>
            </a:pPr>
            <a:r>
              <a:rPr lang="cs-CZ" sz="2000" b="1" dirty="0">
                <a:solidFill>
                  <a:srgbClr val="FF0000"/>
                </a:solidFill>
              </a:rPr>
              <a:t>Jiří Sláma  </a:t>
            </a:r>
            <a:r>
              <a:rPr lang="cs-CZ" sz="2000" dirty="0"/>
              <a:t>–  </a:t>
            </a:r>
            <a:r>
              <a:rPr lang="cs-CZ" sz="2000" b="1" dirty="0"/>
              <a:t>1)  Hradiště:</a:t>
            </a:r>
            <a:r>
              <a:rPr lang="cs-CZ" sz="2000" dirty="0"/>
              <a:t>  </a:t>
            </a:r>
            <a:r>
              <a:rPr lang="cs-CZ" sz="2000" b="1" dirty="0"/>
              <a:t>tzv. centra 1. řádu 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 –</a:t>
            </a:r>
            <a:r>
              <a:rPr lang="cs-CZ" sz="2000" b="1" dirty="0"/>
              <a:t>  </a:t>
            </a:r>
            <a:r>
              <a:rPr lang="cs-CZ" sz="2000" dirty="0"/>
              <a:t>území Čech rozděleno do menších obvodů spravované z nejdůležitějšího hradu v oblasti 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 –  hradský správce:  na správním hradě (</a:t>
            </a:r>
            <a:r>
              <a:rPr lang="cs-CZ" sz="2000" dirty="0" err="1"/>
              <a:t>comes</a:t>
            </a:r>
            <a:r>
              <a:rPr lang="cs-CZ" sz="2000" dirty="0"/>
              <a:t>, </a:t>
            </a:r>
            <a:r>
              <a:rPr lang="cs-CZ" sz="2000" dirty="0" err="1"/>
              <a:t>prefectus</a:t>
            </a:r>
            <a:r>
              <a:rPr lang="cs-CZ" sz="2000" dirty="0"/>
              <a:t> </a:t>
            </a:r>
            <a:r>
              <a:rPr lang="cs-CZ" sz="2000" dirty="0" err="1"/>
              <a:t>urbis</a:t>
            </a:r>
            <a:r>
              <a:rPr lang="cs-CZ" sz="2000" dirty="0"/>
              <a:t>, od pol. 12. stol. </a:t>
            </a:r>
            <a:r>
              <a:rPr lang="cs-CZ" sz="2000" dirty="0" err="1"/>
              <a:t>castellanus</a:t>
            </a:r>
            <a:r>
              <a:rPr lang="cs-CZ" sz="2000" dirty="0"/>
              <a:t>), 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        a)  velel hradské posádce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        b)  prosazoval knížecí nařízení 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        c)  zajišťoval ekonomické a vojenské záležitosti 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        d)  prosazoval veřejný pořádek a soudnictví 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–  </a:t>
            </a:r>
            <a:r>
              <a:rPr lang="cs-CZ" sz="2000" b="1" dirty="0"/>
              <a:t>od 12. stol.:   </a:t>
            </a:r>
            <a:r>
              <a:rPr lang="cs-CZ" sz="2000" dirty="0"/>
              <a:t>část úkolů přebírali další knížecí „úředníci“  (</a:t>
            </a:r>
            <a:r>
              <a:rPr lang="cs-CZ" sz="2000" dirty="0" err="1"/>
              <a:t>iudex</a:t>
            </a:r>
            <a:r>
              <a:rPr lang="cs-CZ" sz="2000" dirty="0"/>
              <a:t>, </a:t>
            </a:r>
            <a:r>
              <a:rPr lang="cs-CZ" sz="2000" dirty="0" err="1"/>
              <a:t>camerarius</a:t>
            </a:r>
            <a:r>
              <a:rPr lang="cs-CZ" sz="2000" dirty="0"/>
              <a:t>, </a:t>
            </a:r>
            <a:r>
              <a:rPr lang="cs-CZ" sz="2000" dirty="0" err="1"/>
              <a:t>villicus</a:t>
            </a:r>
            <a:r>
              <a:rPr lang="cs-CZ" sz="2000" dirty="0"/>
              <a:t> aj.) 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–  </a:t>
            </a:r>
            <a:r>
              <a:rPr lang="cs-CZ" sz="2000" b="1" dirty="0" err="1"/>
              <a:t>off</a:t>
            </a:r>
            <a:r>
              <a:rPr lang="cs-CZ" altLang="cs-CZ" sz="2000" b="1" dirty="0" err="1"/>
              <a:t>icium</a:t>
            </a:r>
            <a:r>
              <a:rPr lang="cs-CZ" altLang="cs-CZ" sz="2000" b="1" dirty="0"/>
              <a:t>:  </a:t>
            </a:r>
            <a:r>
              <a:rPr lang="cs-CZ" altLang="cs-CZ" sz="2000" dirty="0"/>
              <a:t>dočasné propůjčení knížecího majetku spojené se službou (</a:t>
            </a:r>
            <a:r>
              <a:rPr lang="cs-CZ" sz="2000" dirty="0"/>
              <a:t>b</a:t>
            </a:r>
            <a:r>
              <a:rPr lang="cs-CZ" altLang="cs-CZ" sz="2000" dirty="0"/>
              <a:t>eneficium, výsluha)</a:t>
            </a:r>
          </a:p>
          <a:p>
            <a:pPr marL="0" indent="0">
              <a:buNone/>
              <a:defRPr/>
            </a:pPr>
            <a:r>
              <a:rPr lang="cs-CZ" altLang="cs-CZ" sz="2000" dirty="0"/>
              <a:t>                                                       později darování do trvalé dědičné držby</a:t>
            </a:r>
          </a:p>
          <a:p>
            <a:pPr marL="0" indent="0">
              <a:buNone/>
              <a:defRPr/>
            </a:pPr>
            <a:endParaRPr lang="cs-CZ" sz="2000" dirty="0"/>
          </a:p>
          <a:p>
            <a:pPr marL="0" indent="0">
              <a:buNone/>
              <a:defRPr/>
            </a:pPr>
            <a:r>
              <a:rPr lang="cs-CZ" sz="2000" dirty="0"/>
              <a:t>                          – </a:t>
            </a:r>
            <a:r>
              <a:rPr lang="cs-CZ" sz="2000" b="1" dirty="0"/>
              <a:t>2)  Dvorce:   tzv. centra druhého řádu</a:t>
            </a:r>
            <a:endParaRPr lang="cs-CZ" sz="2000" dirty="0"/>
          </a:p>
          <a:p>
            <a:pPr marL="0" indent="0">
              <a:buNone/>
              <a:defRPr/>
            </a:pPr>
            <a:r>
              <a:rPr lang="cs-CZ" sz="2000" dirty="0"/>
              <a:t>                                    –  od 11. stol.:  budovány v areálech hradišť nebo v blízkosti opevněných center</a:t>
            </a:r>
          </a:p>
          <a:p>
            <a:pPr marL="0" indent="0">
              <a:buNone/>
              <a:defRPr/>
            </a:pPr>
            <a:r>
              <a:rPr lang="cs-CZ" sz="2000" dirty="0"/>
              <a:t>                                                                zpočátku v podhradích,  postupně v „otevřené krajině“</a:t>
            </a:r>
          </a:p>
          <a:p>
            <a:pPr>
              <a:defRPr/>
            </a:pPr>
            <a:endParaRPr lang="cs-CZ" sz="1800" dirty="0"/>
          </a:p>
          <a:p>
            <a:pPr>
              <a:defRPr/>
            </a:pPr>
            <a:endParaRPr lang="cs-CZ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Rectangle 2">
            <a:extLst>
              <a:ext uri="{FF2B5EF4-FFF2-40B4-BE49-F238E27FC236}">
                <a16:creationId xmlns:a16="http://schemas.microsoft.com/office/drawing/2014/main" id="{59499CB9-33BE-43D8-B386-FE143B995B1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304800"/>
            <a:ext cx="8229600" cy="1143000"/>
          </a:xfrm>
        </p:spPr>
        <p:txBody>
          <a:bodyPr>
            <a:normAutofit fontScale="90000"/>
          </a:bodyPr>
          <a:lstStyle/>
          <a:p>
            <a:pPr eaLnBrk="1" hangingPunct="1"/>
            <a:r>
              <a:rPr lang="cs-CZ" altLang="cs-CZ" sz="2800" b="1" dirty="0">
                <a:solidFill>
                  <a:srgbClr val="FF0000"/>
                </a:solidFill>
              </a:rPr>
              <a:t>                 </a:t>
            </a:r>
            <a:br>
              <a:rPr lang="cs-CZ" altLang="cs-CZ" sz="2800" b="1" dirty="0">
                <a:solidFill>
                  <a:srgbClr val="FF0000"/>
                </a:solidFill>
              </a:rPr>
            </a:br>
            <a:r>
              <a:rPr lang="cs-CZ" altLang="cs-CZ" sz="2800" b="1" dirty="0">
                <a:solidFill>
                  <a:srgbClr val="FF0000"/>
                </a:solidFill>
              </a:rPr>
              <a:t>                      </a:t>
            </a:r>
            <a:r>
              <a:rPr lang="cs-CZ" altLang="cs-CZ" sz="3600" b="1" dirty="0">
                <a:solidFill>
                  <a:srgbClr val="FF0000"/>
                </a:solidFill>
              </a:rPr>
              <a:t>Středočeská doména Přemyslovců</a:t>
            </a:r>
            <a:br>
              <a:rPr lang="cs-CZ" altLang="cs-CZ" sz="3600" b="1" dirty="0">
                <a:solidFill>
                  <a:srgbClr val="FF0000"/>
                </a:solidFill>
              </a:rPr>
            </a:br>
            <a:endParaRPr lang="cs-CZ" altLang="cs-CZ" sz="3600" dirty="0">
              <a:solidFill>
                <a:srgbClr val="FF0000"/>
              </a:solidFill>
            </a:endParaRPr>
          </a:p>
        </p:txBody>
      </p:sp>
      <p:sp>
        <p:nvSpPr>
          <p:cNvPr id="39939" name="Rectangle 3">
            <a:extLst>
              <a:ext uri="{FF2B5EF4-FFF2-40B4-BE49-F238E27FC236}">
                <a16:creationId xmlns:a16="http://schemas.microsoft.com/office/drawing/2014/main" id="{A6DD2E14-037D-4227-88BA-4306AEF9E921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30317" y="1447800"/>
            <a:ext cx="11109435" cy="5410200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altLang="cs-CZ" sz="1800" b="1" dirty="0"/>
              <a:t>9. – 10. stol.:   krystalizační jádro českého státu </a:t>
            </a:r>
          </a:p>
          <a:p>
            <a:pPr eaLnBrk="1" hangingPunct="1">
              <a:defRPr/>
            </a:pPr>
            <a:endParaRPr lang="cs-CZ" altLang="cs-CZ" sz="1800" b="1" dirty="0"/>
          </a:p>
          <a:p>
            <a:pPr>
              <a:defRPr/>
            </a:pPr>
            <a:r>
              <a:rPr lang="cs-CZ" sz="1800" b="1" dirty="0">
                <a:solidFill>
                  <a:srgbClr val="FF0000"/>
                </a:solidFill>
              </a:rPr>
              <a:t>Stavba hradišť  </a:t>
            </a:r>
            <a:r>
              <a:rPr lang="cs-CZ" sz="1800" dirty="0"/>
              <a:t>–  organizoval vládce jako společný úkol celého společenství (povinnost obyvatel) </a:t>
            </a:r>
          </a:p>
          <a:p>
            <a:pPr marL="0" indent="0">
              <a:buFontTx/>
              <a:buNone/>
              <a:defRPr/>
            </a:pPr>
            <a:r>
              <a:rPr lang="cs-CZ" sz="1800" dirty="0"/>
              <a:t>                                –  v okolí či uvnitř hradišť stály kostely a dvorce předních šlechtických rodů, které se</a:t>
            </a:r>
          </a:p>
          <a:p>
            <a:pPr marL="0" indent="0">
              <a:buFontTx/>
              <a:buNone/>
              <a:defRPr/>
            </a:pPr>
            <a:r>
              <a:rPr lang="cs-CZ" sz="1800" dirty="0"/>
              <a:t>                                     podílely na řízení a provozu raného  státu ve službách vládce (Starý Plzenec, Žatec)</a:t>
            </a:r>
          </a:p>
          <a:p>
            <a:pPr eaLnBrk="1" hangingPunct="1">
              <a:defRPr/>
            </a:pPr>
            <a:endParaRPr lang="cs-CZ" altLang="cs-CZ" sz="1800" b="1" dirty="0"/>
          </a:p>
          <a:p>
            <a:pPr eaLnBrk="1" hangingPunct="1">
              <a:defRPr/>
            </a:pPr>
            <a:r>
              <a:rPr lang="cs-CZ" altLang="cs-CZ" sz="1800" b="1" dirty="0"/>
              <a:t>Vznik:   </a:t>
            </a:r>
            <a:r>
              <a:rPr lang="cs-CZ" altLang="cs-CZ" sz="1800" dirty="0"/>
              <a:t>Spytihněv (895–915) a Vratislav I. (915–921) </a:t>
            </a:r>
          </a:p>
          <a:p>
            <a:pPr marL="0" indent="0" eaLnBrk="1" hangingPunct="1">
              <a:buNone/>
              <a:defRPr/>
            </a:pPr>
            <a:r>
              <a:rPr lang="cs-CZ" altLang="cs-CZ" sz="1800" dirty="0"/>
              <a:t>                  1. strategická poloha v jádru Čech </a:t>
            </a:r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2. časné přijetí křtu (začlenění do křesťanské Evropy)</a:t>
            </a:r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3. organizovanost:   a)  vojsko (10. st.: 300-400 bojovníků) </a:t>
            </a:r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                                   b)  centrální hrady (ochranná, správní a hospodářská funkce)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b="1" dirty="0"/>
              <a:t>Centralizace</a:t>
            </a:r>
            <a:r>
              <a:rPr lang="cs-CZ" altLang="cs-CZ" sz="1800" dirty="0"/>
              <a:t>:  Boleslav I. (915 – 972) a Boleslav II. (972–999) </a:t>
            </a:r>
          </a:p>
          <a:p>
            <a:pPr eaLnBrk="1" hangingPunct="1">
              <a:defRPr/>
            </a:pPr>
            <a:r>
              <a:rPr lang="cs-CZ" altLang="cs-CZ" sz="1800" b="1" dirty="0"/>
              <a:t>Reorganizace:</a:t>
            </a:r>
            <a:r>
              <a:rPr lang="cs-CZ" altLang="cs-CZ" sz="1800" dirty="0"/>
              <a:t>   1. pol. 11. stol. 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2057400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3200" b="1" dirty="0">
                <a:solidFill>
                  <a:srgbClr val="FF0000"/>
                </a:solidFill>
              </a:rPr>
              <a:t>                              Hradské obvody</a:t>
            </a:r>
            <a:r>
              <a:rPr lang="cs-CZ" altLang="cs-CZ" dirty="0">
                <a:solidFill>
                  <a:srgbClr val="FF0000"/>
                </a:solidFill>
              </a:rPr>
              <a:t> </a:t>
            </a:r>
          </a:p>
        </p:txBody>
      </p:sp>
      <p:sp>
        <p:nvSpPr>
          <p:cNvPr id="11267" name="Rectangle 3"/>
          <p:cNvSpPr>
            <a:spLocks noGrp="1" noChangeArrowheads="1"/>
          </p:cNvSpPr>
          <p:nvPr>
            <p:ph idx="1"/>
          </p:nvPr>
        </p:nvSpPr>
        <p:spPr>
          <a:xfrm>
            <a:off x="662152" y="1143000"/>
            <a:ext cx="11529847" cy="6740434"/>
          </a:xfrm>
        </p:spPr>
        <p:txBody>
          <a:bodyPr>
            <a:normAutofit fontScale="85000" lnSpcReduction="20000"/>
          </a:bodyPr>
          <a:lstStyle/>
          <a:p>
            <a:r>
              <a:rPr lang="cs-CZ" altLang="cs-CZ" sz="2100" b="1" dirty="0"/>
              <a:t>Rozsah   </a:t>
            </a:r>
            <a:r>
              <a:rPr lang="cs-CZ" altLang="cs-CZ" sz="2100" dirty="0"/>
              <a:t>–  kolem správních hradů  (</a:t>
            </a:r>
            <a:r>
              <a:rPr lang="cs-CZ" altLang="cs-CZ" sz="2100" dirty="0" err="1"/>
              <a:t>civitates</a:t>
            </a:r>
            <a:r>
              <a:rPr lang="cs-CZ" altLang="cs-CZ" sz="2100" dirty="0"/>
              <a:t>, </a:t>
            </a:r>
            <a:r>
              <a:rPr lang="cs-CZ" altLang="cs-CZ" sz="2100" dirty="0" err="1"/>
              <a:t>provinciae</a:t>
            </a:r>
            <a:r>
              <a:rPr lang="cs-CZ" altLang="cs-CZ" sz="2100" dirty="0"/>
              <a:t>) obvod o poloměru cca 15 km </a:t>
            </a:r>
          </a:p>
          <a:p>
            <a:pPr marL="0" indent="0">
              <a:buNone/>
            </a:pPr>
            <a:r>
              <a:rPr lang="cs-CZ" altLang="cs-CZ" sz="2100" dirty="0"/>
              <a:t>                    –  vzdálené od sebe cca 30 km:   cca 700 km</a:t>
            </a:r>
            <a:r>
              <a:rPr lang="cs-CZ" altLang="cs-CZ" sz="2100" baseline="30000" dirty="0"/>
              <a:t>2</a:t>
            </a:r>
            <a:endParaRPr lang="cs-CZ" altLang="cs-CZ" sz="2100" dirty="0"/>
          </a:p>
          <a:p>
            <a:pPr eaLnBrk="1" hangingPunct="1">
              <a:buFontTx/>
              <a:buNone/>
            </a:pPr>
            <a:r>
              <a:rPr lang="cs-CZ" altLang="cs-CZ" sz="2100" dirty="0"/>
              <a:t>                    –  vojensky zabezpečené:  stálé družiny </a:t>
            </a:r>
          </a:p>
          <a:p>
            <a:pPr eaLnBrk="1" hangingPunct="1">
              <a:buFontTx/>
              <a:buNone/>
            </a:pPr>
            <a:r>
              <a:rPr lang="cs-CZ" altLang="cs-CZ" sz="2100" dirty="0"/>
              <a:t>                    –  hradské oblasti:   župy, v čele župani (</a:t>
            </a:r>
            <a:r>
              <a:rPr lang="cs-CZ" altLang="cs-CZ" sz="2100" dirty="0" err="1"/>
              <a:t>suppani</a:t>
            </a:r>
            <a:r>
              <a:rPr lang="cs-CZ" altLang="cs-CZ" sz="2100" dirty="0"/>
              <a:t>, </a:t>
            </a:r>
            <a:r>
              <a:rPr lang="cs-CZ" altLang="cs-CZ" sz="2100" dirty="0" err="1"/>
              <a:t>comites</a:t>
            </a:r>
            <a:r>
              <a:rPr lang="cs-CZ" altLang="cs-CZ" sz="2100" dirty="0"/>
              <a:t>) </a:t>
            </a:r>
          </a:p>
          <a:p>
            <a:pPr eaLnBrk="1" hangingPunct="1">
              <a:buFontTx/>
              <a:buNone/>
            </a:pPr>
            <a:endParaRPr lang="cs-CZ" altLang="cs-CZ" sz="2100" dirty="0"/>
          </a:p>
          <a:p>
            <a:pPr eaLnBrk="1" hangingPunct="1"/>
            <a:r>
              <a:rPr lang="cs-CZ" altLang="cs-CZ" sz="2100" b="1" dirty="0"/>
              <a:t>Kompetence</a:t>
            </a:r>
            <a:r>
              <a:rPr lang="cs-CZ" altLang="cs-CZ" sz="2100" dirty="0"/>
              <a:t>  –  moc vojenská, soudní a berní</a:t>
            </a:r>
          </a:p>
          <a:p>
            <a:pPr marL="0" indent="0">
              <a:buNone/>
            </a:pPr>
            <a:endParaRPr lang="cs-CZ" altLang="cs-CZ" sz="2100" dirty="0"/>
          </a:p>
          <a:p>
            <a:pPr eaLnBrk="1" hangingPunct="1"/>
            <a:r>
              <a:rPr lang="cs-CZ" altLang="cs-CZ" sz="2100" b="1" dirty="0"/>
              <a:t>Výběr dávek</a:t>
            </a:r>
            <a:r>
              <a:rPr lang="cs-CZ" altLang="cs-CZ" sz="2100" dirty="0"/>
              <a:t>  –  tribut </a:t>
            </a:r>
            <a:r>
              <a:rPr lang="cs-CZ" altLang="cs-CZ" sz="2100" dirty="0" err="1"/>
              <a:t>pacis</a:t>
            </a:r>
            <a:r>
              <a:rPr lang="cs-CZ" altLang="cs-CZ" sz="2100" dirty="0"/>
              <a:t> (daň z míru)</a:t>
            </a:r>
          </a:p>
          <a:p>
            <a:pPr eaLnBrk="1" hangingPunct="1">
              <a:buFontTx/>
              <a:buNone/>
            </a:pPr>
            <a:r>
              <a:rPr lang="cs-CZ" altLang="cs-CZ" sz="2100" dirty="0"/>
              <a:t>                            –  celní a mýtní poplatky (hranice, mosty) </a:t>
            </a:r>
          </a:p>
          <a:p>
            <a:pPr eaLnBrk="1" hangingPunct="1">
              <a:buFontTx/>
              <a:buNone/>
            </a:pPr>
            <a:r>
              <a:rPr lang="cs-CZ" altLang="cs-CZ" sz="2100" dirty="0"/>
              <a:t>                            –  dávky (2/3 panovník; ekonomické zajištění družiny (naturální: med, sůl, dobytek, obilí)</a:t>
            </a:r>
          </a:p>
          <a:p>
            <a:pPr eaLnBrk="1" hangingPunct="1">
              <a:buFontTx/>
              <a:buNone/>
            </a:pPr>
            <a:endParaRPr lang="cs-CZ" altLang="cs-CZ" sz="2100" dirty="0"/>
          </a:p>
          <a:p>
            <a:r>
              <a:rPr lang="cs-CZ" altLang="cs-CZ" sz="2100" b="1" dirty="0"/>
              <a:t>pol. 11. stol</a:t>
            </a:r>
            <a:r>
              <a:rPr lang="cs-CZ" altLang="cs-CZ" sz="2100" dirty="0"/>
              <a:t>.  –  Čechy:    celistvěji zalidněné území 15 – 20 % rozsahu.</a:t>
            </a:r>
          </a:p>
          <a:p>
            <a:pPr marL="0" indent="0">
              <a:buNone/>
            </a:pPr>
            <a:r>
              <a:rPr lang="cs-CZ" altLang="cs-CZ" sz="2100" dirty="0"/>
              <a:t>                                 Č + M:     počet obyvatel (Z. Boháč):    680 tis. (hustota 8,7 na km</a:t>
            </a:r>
            <a:r>
              <a:rPr lang="cs-CZ" altLang="cs-CZ" sz="2100" baseline="30000" dirty="0"/>
              <a:t>2</a:t>
            </a:r>
            <a:r>
              <a:rPr lang="cs-CZ" altLang="cs-CZ" sz="2100" dirty="0"/>
              <a:t>)</a:t>
            </a:r>
          </a:p>
          <a:p>
            <a:pPr marL="0" indent="0">
              <a:buNone/>
            </a:pPr>
            <a:endParaRPr lang="cs-CZ" altLang="cs-CZ" sz="2100" dirty="0"/>
          </a:p>
          <a:p>
            <a:r>
              <a:rPr lang="cs-CZ" altLang="cs-CZ" sz="2100" b="1" dirty="0"/>
              <a:t>přelom 12./13. stol.  </a:t>
            </a:r>
            <a:r>
              <a:rPr lang="cs-CZ" altLang="cs-CZ" sz="2100" dirty="0"/>
              <a:t>–   odhad:  1 235 000  obyvatel s průměrem 15,8 obyvatele na km</a:t>
            </a:r>
            <a:r>
              <a:rPr lang="cs-CZ" altLang="cs-CZ" sz="2100" baseline="30000" dirty="0"/>
              <a:t>2</a:t>
            </a:r>
            <a:r>
              <a:rPr lang="cs-CZ" altLang="cs-CZ" sz="2100" dirty="0"/>
              <a:t> </a:t>
            </a:r>
          </a:p>
          <a:p>
            <a:pPr marL="0" indent="0">
              <a:buNone/>
            </a:pPr>
            <a:endParaRPr lang="cs-CZ" altLang="cs-CZ" sz="2100" dirty="0"/>
          </a:p>
          <a:p>
            <a:r>
              <a:rPr lang="cs-CZ" altLang="cs-CZ" sz="2100" b="1" dirty="0"/>
              <a:t>Kol. r. 1400  </a:t>
            </a:r>
            <a:r>
              <a:rPr lang="cs-CZ" altLang="cs-CZ" sz="2100" dirty="0"/>
              <a:t>–  3 mil. obyvatel</a:t>
            </a:r>
          </a:p>
          <a:p>
            <a:pPr eaLnBrk="1" hangingPunct="1">
              <a:buFontTx/>
              <a:buNone/>
            </a:pPr>
            <a:endParaRPr lang="cs-CZ" altLang="cs-CZ" sz="1800" dirty="0"/>
          </a:p>
          <a:p>
            <a:pPr eaLnBrk="1" hangingPunct="1">
              <a:buFontTx/>
              <a:buNone/>
            </a:pPr>
            <a:endParaRPr lang="cs-CZ" altLang="cs-CZ" sz="1800" dirty="0"/>
          </a:p>
          <a:p>
            <a:pPr eaLnBrk="1" hangingPunct="1">
              <a:buFontTx/>
              <a:buNone/>
            </a:pPr>
            <a:endParaRPr lang="cs-CZ" altLang="cs-CZ" sz="1800" dirty="0"/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248583996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1789" y="523981"/>
            <a:ext cx="11750211" cy="6334019"/>
          </a:xfrm>
        </p:spPr>
        <p:txBody>
          <a:bodyPr>
            <a:noAutofit/>
          </a:bodyPr>
          <a:lstStyle/>
          <a:p>
            <a:r>
              <a:rPr lang="pl-PL" sz="2400" b="1" i="0" u="none" strike="noStrike" baseline="0" dirty="0">
                <a:solidFill>
                  <a:srgbClr val="FF0000"/>
                </a:solidFill>
              </a:rPr>
              <a:t>Hradská organizace  </a:t>
            </a:r>
            <a:r>
              <a:rPr lang="pl-PL" sz="1800" i="0" u="none" strike="noStrike" baseline="0" dirty="0"/>
              <a:t>–  koncept správy v knížectví Přemyslovců, P</a:t>
            </a:r>
            <a:r>
              <a:rPr lang="cs-CZ" sz="1800" i="0" u="none" strike="noStrike" baseline="0" dirty="0" err="1"/>
              <a:t>iastovců</a:t>
            </a:r>
            <a:r>
              <a:rPr lang="cs-CZ" sz="1800" i="0" u="none" strike="noStrike" baseline="0" dirty="0"/>
              <a:t> (</a:t>
            </a:r>
            <a:r>
              <a:rPr lang="cs-CZ" sz="1800" i="0" u="none" strike="noStrike" baseline="0" dirty="0" err="1"/>
              <a:t>kastelánie</a:t>
            </a:r>
            <a:r>
              <a:rPr lang="cs-CZ" sz="1800" i="0" u="none" strike="noStrike" baseline="0" dirty="0"/>
              <a:t>) a </a:t>
            </a:r>
            <a:r>
              <a:rPr lang="cs-CZ" sz="1800" i="0" u="none" strike="noStrike" baseline="0" dirty="0" err="1"/>
              <a:t>Aarpádovců</a:t>
            </a:r>
            <a:r>
              <a:rPr lang="cs-CZ" sz="1800" i="0" u="none" strike="noStrike" baseline="0" dirty="0"/>
              <a:t> (komitáty) </a:t>
            </a:r>
          </a:p>
          <a:p>
            <a:endParaRPr lang="cs-CZ" sz="1800" b="0" dirty="0"/>
          </a:p>
          <a:p>
            <a:pPr algn="l"/>
            <a:r>
              <a:rPr lang="pl-PL" sz="1800" b="1" i="0" u="none" strike="noStrike" baseline="0" dirty="0">
                <a:solidFill>
                  <a:srgbClr val="FF0000"/>
                </a:solidFill>
              </a:rPr>
              <a:t>Karol Buczek </a:t>
            </a:r>
            <a:r>
              <a:rPr lang="pl-PL" sz="1800" b="0" i="0" u="none" strike="noStrike" baseline="0" dirty="0"/>
              <a:t>(1902–1983)  –  Książęca ludność służebna w Polsce wczesnofeudalnej. Wrocław – Krakow 1958.</a:t>
            </a:r>
          </a:p>
          <a:p>
            <a:pPr algn="l"/>
            <a:r>
              <a:rPr lang="pl-PL" sz="1800" b="1" i="0" u="none" strike="noStrike" baseline="0" dirty="0">
                <a:solidFill>
                  <a:srgbClr val="FF0000"/>
                </a:solidFill>
              </a:rPr>
              <a:t>Karol </a:t>
            </a:r>
            <a:r>
              <a:rPr lang="cs-CZ" sz="1800" b="1" i="0" u="none" strike="noStrike" baseline="0" dirty="0" err="1">
                <a:solidFill>
                  <a:srgbClr val="FF0000"/>
                </a:solidFill>
              </a:rPr>
              <a:t>Modzelewski</a:t>
            </a:r>
            <a:r>
              <a:rPr lang="cs-CZ" sz="1800" b="1" i="0" u="none" strike="noStrike" baseline="0" dirty="0">
                <a:solidFill>
                  <a:srgbClr val="FF0000"/>
                </a:solidFill>
              </a:rPr>
              <a:t> </a:t>
            </a:r>
            <a:r>
              <a:rPr lang="cs-CZ" sz="1800" b="0" i="0" u="none" strike="noStrike" baseline="0" dirty="0"/>
              <a:t>(1937–2019)  –  </a:t>
            </a:r>
            <a:r>
              <a:rPr lang="cs-CZ" sz="1800" b="0" i="0" u="none" strike="noStrike" baseline="0" dirty="0" err="1"/>
              <a:t>Organizacja</a:t>
            </a:r>
            <a:r>
              <a:rPr lang="cs-CZ" sz="1800" b="0" i="0" u="none" strike="noStrike" baseline="0" dirty="0"/>
              <a:t> </a:t>
            </a:r>
            <a:r>
              <a:rPr lang="pl-PL" sz="1800" b="0" i="0" u="none" strike="noStrike" baseline="0" dirty="0"/>
              <a:t>gospodarcza państwa piastowskiego X–XIII wiek. Wrocław 1975. </a:t>
            </a:r>
            <a:r>
              <a:rPr lang="pl-PL" sz="1800" dirty="0"/>
              <a:t> </a:t>
            </a:r>
          </a:p>
          <a:p>
            <a:pPr>
              <a:defRPr/>
            </a:pPr>
            <a:r>
              <a:rPr lang="cs-CZ" sz="1800" b="1" dirty="0">
                <a:solidFill>
                  <a:srgbClr val="FF0000"/>
                </a:solidFill>
              </a:rPr>
              <a:t>Dušan Třeštík     </a:t>
            </a:r>
            <a:r>
              <a:rPr lang="cs-CZ" sz="1800" dirty="0"/>
              <a:t>–  </a:t>
            </a:r>
            <a:r>
              <a:rPr lang="cs-CZ" sz="1800" b="1" dirty="0"/>
              <a:t>tzv. středoevropský typ:</a:t>
            </a:r>
            <a:r>
              <a:rPr lang="cs-CZ" sz="1800" dirty="0"/>
              <a:t>  systém správy v přemyslovském, piastovském a </a:t>
            </a:r>
            <a:r>
              <a:rPr lang="cs-CZ" sz="1800" dirty="0" err="1"/>
              <a:t>arpádovském</a:t>
            </a:r>
            <a:r>
              <a:rPr lang="cs-CZ" sz="1800" dirty="0"/>
              <a:t> státě </a:t>
            </a:r>
          </a:p>
          <a:p>
            <a:pPr marL="0" indent="0" algn="l">
              <a:buNone/>
            </a:pPr>
            <a:r>
              <a:rPr lang="cs-CZ" sz="1800" dirty="0"/>
              <a:t>                                                                                  kníže opíral o síť hradů a úředníky, kteří zajišťovali chod státu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–  vládnoucí elita žila z podílu na důchodech státu, které získala jako odměnu za služby panovníkovi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–  panovník se opíral o </a:t>
            </a:r>
            <a:r>
              <a:rPr lang="cs-CZ" sz="1800" b="1" dirty="0"/>
              <a:t>hradskou a tzv. služebnou organizaci</a:t>
            </a:r>
            <a:r>
              <a:rPr lang="cs-CZ" sz="1800" b="1" u="sng" dirty="0"/>
              <a:t> </a:t>
            </a:r>
          </a:p>
          <a:p>
            <a:pPr marL="0" indent="0">
              <a:buNone/>
              <a:defRPr/>
            </a:pPr>
            <a:r>
              <a:rPr lang="cs-CZ" sz="1800" b="1" dirty="0"/>
              <a:t>                                  –  10. a 11. stol.:  </a:t>
            </a:r>
            <a:r>
              <a:rPr lang="cs-CZ" sz="1800" dirty="0"/>
              <a:t>služebníci (</a:t>
            </a:r>
            <a:r>
              <a:rPr lang="cs-CZ" sz="1800" dirty="0" err="1"/>
              <a:t>ministeriales</a:t>
            </a:r>
            <a:r>
              <a:rPr lang="cs-CZ" sz="1800" dirty="0"/>
              <a:t>) vykonávali službu (</a:t>
            </a:r>
            <a:r>
              <a:rPr lang="cs-CZ" sz="1800" dirty="0" err="1"/>
              <a:t>officium</a:t>
            </a:r>
            <a:r>
              <a:rPr lang="cs-CZ" sz="1800" dirty="0"/>
              <a:t>)  –  poskytovali výrobky a práce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</a:t>
            </a:r>
            <a:r>
              <a:rPr lang="cs-CZ" altLang="cs-CZ" sz="1800" dirty="0"/>
              <a:t>                –  </a:t>
            </a:r>
            <a:r>
              <a:rPr lang="cs-CZ" altLang="cs-CZ" sz="1800" b="1" dirty="0"/>
              <a:t>12./13. stol.:  </a:t>
            </a:r>
            <a:r>
              <a:rPr lang="cs-CZ" altLang="cs-CZ" sz="1800" dirty="0"/>
              <a:t>hradský systém zanikl:  </a:t>
            </a:r>
            <a:r>
              <a:rPr lang="cs-CZ" altLang="cs-CZ" sz="1800" b="1" dirty="0"/>
              <a:t>pozemková šlechta</a:t>
            </a:r>
          </a:p>
          <a:p>
            <a:pPr marL="0" indent="0">
              <a:buNone/>
            </a:pPr>
            <a:endParaRPr lang="cs-CZ" sz="1800" b="1" dirty="0"/>
          </a:p>
          <a:p>
            <a:r>
              <a:rPr lang="cs-CZ" sz="1800" b="1" i="0" u="none" strike="noStrike" baseline="0" dirty="0">
                <a:solidFill>
                  <a:srgbClr val="FF0000"/>
                </a:solidFill>
              </a:rPr>
              <a:t>Barbara </a:t>
            </a:r>
            <a:r>
              <a:rPr lang="cs-CZ" sz="1800" b="1" i="0" u="none" strike="noStrike" baseline="0" dirty="0" err="1">
                <a:solidFill>
                  <a:srgbClr val="FF0000"/>
                </a:solidFill>
              </a:rPr>
              <a:t>Krzemieńska</a:t>
            </a:r>
            <a:r>
              <a:rPr lang="cs-CZ" sz="1800" b="1" i="0" u="none" strike="noStrike" baseline="0" dirty="0">
                <a:solidFill>
                  <a:srgbClr val="FF0000"/>
                </a:solidFill>
              </a:rPr>
              <a:t> </a:t>
            </a:r>
            <a:r>
              <a:rPr lang="pl-PL" sz="1800" b="0" i="0" u="none" strike="noStrike" baseline="0" dirty="0">
                <a:solidFill>
                  <a:srgbClr val="FF0000"/>
                </a:solidFill>
              </a:rPr>
              <a:t>(1930–2006) a </a:t>
            </a:r>
            <a:r>
              <a:rPr lang="pl-PL" sz="1800" b="1" i="0" u="none" strike="noStrike" baseline="0" dirty="0">
                <a:solidFill>
                  <a:srgbClr val="FF0000"/>
                </a:solidFill>
              </a:rPr>
              <a:t>Dušan Třeštík </a:t>
            </a:r>
            <a:r>
              <a:rPr lang="pl-PL" sz="1800" b="0" i="0" u="none" strike="noStrike" baseline="0" dirty="0">
                <a:solidFill>
                  <a:srgbClr val="FF0000"/>
                </a:solidFill>
              </a:rPr>
              <a:t>(1933–2007) </a:t>
            </a:r>
          </a:p>
          <a:p>
            <a:pPr marL="0" indent="0">
              <a:buNone/>
            </a:pPr>
            <a:r>
              <a:rPr lang="cs-CZ" altLang="cs-CZ" sz="1800" dirty="0"/>
              <a:t>                    Služebná organizace v raně středověkých Čechách, ČSČH 12, 1964, 637–667.</a:t>
            </a:r>
            <a:endParaRPr lang="pl-PL" sz="1800" b="0" i="0" u="none" strike="noStrike" baseline="0" dirty="0"/>
          </a:p>
          <a:p>
            <a:pPr marL="0" indent="0" algn="l">
              <a:buNone/>
            </a:pPr>
            <a:r>
              <a:rPr lang="cs-CZ" sz="1800" dirty="0"/>
              <a:t>                     –  </a:t>
            </a:r>
            <a:r>
              <a:rPr lang="cs-CZ" sz="1800" b="1" dirty="0">
                <a:solidFill>
                  <a:srgbClr val="FF0000"/>
                </a:solidFill>
              </a:rPr>
              <a:t>tzv. služebná organizace:  </a:t>
            </a:r>
            <a:r>
              <a:rPr lang="cs-CZ" sz="1800" dirty="0"/>
              <a:t>služebníci (</a:t>
            </a:r>
            <a:r>
              <a:rPr lang="cs-CZ" sz="1800" dirty="0" err="1"/>
              <a:t>ministeriales</a:t>
            </a:r>
            <a:r>
              <a:rPr lang="cs-CZ" sz="1800" dirty="0"/>
              <a:t>) vykonávali službu (</a:t>
            </a:r>
            <a:r>
              <a:rPr lang="cs-CZ" sz="1800" dirty="0" err="1"/>
              <a:t>officium</a:t>
            </a:r>
            <a:r>
              <a:rPr lang="cs-CZ" sz="1800" dirty="0"/>
              <a:t>)  –  výrobky, činnosti</a:t>
            </a:r>
          </a:p>
          <a:p>
            <a:pPr marL="0" indent="0">
              <a:buNone/>
            </a:pPr>
            <a:r>
              <a:rPr lang="cs-CZ" altLang="cs-CZ" sz="1800" dirty="0"/>
              <a:t>                     –  </a:t>
            </a:r>
            <a:r>
              <a:rPr lang="cs-CZ" altLang="cs-CZ" sz="1800" b="1" dirty="0"/>
              <a:t>10. až 12. stol.:  </a:t>
            </a:r>
            <a:r>
              <a:rPr lang="cs-CZ" altLang="cs-CZ" sz="1800" dirty="0"/>
              <a:t>země byla „vlastněna“ knížetem za dozoru velmožů a družiny   </a:t>
            </a:r>
          </a:p>
          <a:p>
            <a:pPr>
              <a:buNone/>
            </a:pPr>
            <a:r>
              <a:rPr lang="cs-CZ" altLang="cs-CZ" sz="1800" dirty="0"/>
              <a:t>                     –  </a:t>
            </a:r>
            <a:r>
              <a:rPr lang="cs-CZ" altLang="cs-CZ" sz="1800" b="1" dirty="0"/>
              <a:t>12./13. stol.:   </a:t>
            </a:r>
            <a:r>
              <a:rPr lang="cs-CZ" altLang="cs-CZ" sz="1800" dirty="0"/>
              <a:t>hradský systém zanikl a vznikla  „feudální pozemková šlechta“</a:t>
            </a:r>
          </a:p>
          <a:p>
            <a:pPr marL="0" indent="0">
              <a:buNone/>
            </a:pPr>
            <a:r>
              <a:rPr lang="cs-CZ" altLang="cs-CZ" sz="1800" dirty="0"/>
              <a:t>                                 </a:t>
            </a:r>
            <a:endParaRPr lang="cs-CZ" sz="1800" dirty="0"/>
          </a:p>
          <a:p>
            <a:r>
              <a:rPr lang="cs-CZ" sz="1800" b="1" dirty="0"/>
              <a:t>Matúš Kučera  (</a:t>
            </a:r>
            <a:r>
              <a:rPr lang="cs-CZ" sz="1800" dirty="0"/>
              <a:t>1932 – 2022)  –  komitátní systém v Uhrách, služební osady spojuje s královskými dvory 10. – 12. stol. </a:t>
            </a:r>
          </a:p>
          <a:p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endParaRPr lang="cs-CZ" sz="1600" dirty="0"/>
          </a:p>
          <a:p>
            <a:pPr marL="0" indent="0">
              <a:buNone/>
            </a:pPr>
            <a:r>
              <a:rPr lang="cs-CZ" sz="1600" dirty="0"/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408030236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617D12D-6177-01DF-A087-EC2C05803F4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2925" y="518845"/>
            <a:ext cx="11649075" cy="6339155"/>
          </a:xfrm>
        </p:spPr>
        <p:txBody>
          <a:bodyPr>
            <a:normAutofit fontScale="92500" lnSpcReduction="20000"/>
          </a:bodyPr>
          <a:lstStyle/>
          <a:p>
            <a:r>
              <a:rPr lang="cs-CZ" altLang="cs-CZ" sz="2200" b="1" dirty="0">
                <a:solidFill>
                  <a:srgbClr val="FF0000"/>
                </a:solidFill>
              </a:rPr>
              <a:t>Knížecí velkostatek  </a:t>
            </a:r>
            <a:r>
              <a:rPr lang="cs-CZ" altLang="cs-CZ" sz="1800" dirty="0"/>
              <a:t>–   sestával z usedlostí se svobodnými rolníky a nevolníky, kteří hospodařili ve vlastní režii </a:t>
            </a:r>
          </a:p>
          <a:p>
            <a:pPr marL="0" indent="0">
              <a:buNone/>
            </a:pPr>
            <a:r>
              <a:rPr lang="cs-CZ" altLang="cs-CZ" sz="1800" dirty="0"/>
              <a:t>                                                     (na svých polích) a za to </a:t>
            </a:r>
            <a:r>
              <a:rPr lang="cs-CZ" sz="1800" b="0" i="0" u="none" strike="noStrike" baseline="0" dirty="0">
                <a:latin typeface="CenturyOldStyleTOT-Regu"/>
              </a:rPr>
              <a:t>poskytovali služby nebo řemeslné výrobky  </a:t>
            </a:r>
          </a:p>
          <a:p>
            <a:pPr marL="0" indent="0">
              <a:buNone/>
            </a:pPr>
            <a:r>
              <a:rPr lang="cs-CZ" sz="1800" dirty="0">
                <a:latin typeface="CenturyOldStyleTOT-Regu"/>
              </a:rPr>
              <a:t>                                               </a:t>
            </a:r>
            <a:r>
              <a:rPr lang="cs-CZ" sz="1800" b="0" i="0" u="none" strike="noStrike" baseline="0" dirty="0">
                <a:latin typeface="CenturyOldStyleTOT-Regu"/>
              </a:rPr>
              <a:t>–   Roman </a:t>
            </a:r>
            <a:r>
              <a:rPr lang="cs-CZ" sz="1800" b="0" i="0" u="none" strike="noStrike" baseline="0" dirty="0" err="1">
                <a:latin typeface="CenturyOldStyleTOT-Regu"/>
              </a:rPr>
              <a:t>Grodecki</a:t>
            </a:r>
            <a:r>
              <a:rPr lang="cs-CZ" sz="1800" dirty="0">
                <a:latin typeface="CenturyOldStyleTOT-Regu"/>
              </a:rPr>
              <a:t>:   </a:t>
            </a:r>
            <a:r>
              <a:rPr lang="cs-CZ" sz="1800" b="0" i="0" u="none" strike="noStrike" baseline="0" dirty="0">
                <a:latin typeface="CenturyOldStyleTOT-Regu"/>
              </a:rPr>
              <a:t>služebné osady a služebníci pracovali pro potřeby knížete a jeho dvora</a:t>
            </a:r>
          </a:p>
          <a:p>
            <a:pPr marL="0" indent="0">
              <a:buNone/>
            </a:pPr>
            <a:r>
              <a:rPr lang="pl-PL" sz="1800" b="0" i="0" u="none" strike="noStrike" baseline="0" dirty="0">
                <a:latin typeface="CenturyOldStyleTOT-Regu"/>
              </a:rPr>
              <a:t>                                                                                      byli dědičně připoutáni k půdě (a službě)</a:t>
            </a:r>
          </a:p>
          <a:p>
            <a:endParaRPr lang="cs-CZ" altLang="cs-CZ" sz="1800" dirty="0"/>
          </a:p>
          <a:p>
            <a:r>
              <a:rPr lang="cs-CZ" altLang="cs-CZ" sz="1800" b="1" dirty="0"/>
              <a:t>Svobodné  obyvatelstvo:    </a:t>
            </a:r>
            <a:r>
              <a:rPr lang="cs-CZ" altLang="cs-CZ" sz="1800" dirty="0"/>
              <a:t>a) </a:t>
            </a:r>
            <a:r>
              <a:rPr lang="cs-CZ" altLang="cs-CZ" sz="1800" u="sng" dirty="0"/>
              <a:t>tzv. knížecí sedláci</a:t>
            </a:r>
            <a:r>
              <a:rPr lang="cs-CZ" altLang="cs-CZ" sz="1800" dirty="0"/>
              <a:t>   –  dědici (</a:t>
            </a:r>
            <a:r>
              <a:rPr lang="cs-CZ" altLang="cs-CZ" sz="1800" dirty="0" err="1"/>
              <a:t>rustices</a:t>
            </a:r>
            <a:r>
              <a:rPr lang="cs-CZ" altLang="cs-CZ" sz="1800" dirty="0"/>
              <a:t>):  podléhali jen knížeti, obdělávali půdu v dědičné držbě</a:t>
            </a:r>
          </a:p>
          <a:p>
            <a:pPr marL="0" indent="0">
              <a:buNone/>
            </a:pPr>
            <a:r>
              <a:rPr lang="cs-CZ" altLang="cs-CZ" sz="1800" dirty="0"/>
              <a:t>                                                                                             –  užívali půdu svobodně  (dokud kníže neprojevil své dispoziční právo) </a:t>
            </a:r>
          </a:p>
          <a:p>
            <a:pPr>
              <a:buNone/>
            </a:pPr>
            <a:endParaRPr lang="cs-CZ" altLang="cs-CZ" sz="1800" dirty="0"/>
          </a:p>
          <a:p>
            <a:pPr>
              <a:buNone/>
            </a:pPr>
            <a:r>
              <a:rPr lang="cs-CZ" altLang="cs-CZ" sz="1800" dirty="0"/>
              <a:t>                                                      b) </a:t>
            </a:r>
            <a:r>
              <a:rPr lang="cs-CZ" altLang="cs-CZ" sz="1800" u="sng" dirty="0"/>
              <a:t>hosté (</a:t>
            </a:r>
            <a:r>
              <a:rPr lang="cs-CZ" altLang="cs-CZ" sz="1800" u="sng" dirty="0" err="1"/>
              <a:t>hospites</a:t>
            </a:r>
            <a:r>
              <a:rPr lang="cs-CZ" altLang="cs-CZ" sz="1800" u="sng" dirty="0"/>
              <a:t>)</a:t>
            </a:r>
            <a:r>
              <a:rPr lang="cs-CZ" altLang="cs-CZ" sz="1800" dirty="0"/>
              <a:t>  –  sedláci hospodařící na cizí půdě za příslušné dávky a roboty  </a:t>
            </a:r>
          </a:p>
          <a:p>
            <a:pPr>
              <a:buNone/>
            </a:pPr>
            <a:r>
              <a:rPr lang="cs-CZ" altLang="cs-CZ" sz="1800" dirty="0"/>
              <a:t>                                                                                             (cizinci, obchodníci)</a:t>
            </a:r>
          </a:p>
          <a:p>
            <a:pPr marL="0" indent="0">
              <a:buNone/>
            </a:pPr>
            <a:endParaRPr lang="cs-CZ" altLang="cs-CZ" sz="1800" dirty="0"/>
          </a:p>
          <a:p>
            <a:r>
              <a:rPr lang="cs-CZ" altLang="cs-CZ" sz="1800" b="1" dirty="0"/>
              <a:t>od 10. stol.:</a:t>
            </a:r>
            <a:r>
              <a:rPr lang="cs-CZ" altLang="cs-CZ" sz="1800" dirty="0"/>
              <a:t>   osady zásobovaly knížecí dvůr (služebníci – </a:t>
            </a:r>
            <a:r>
              <a:rPr lang="cs-CZ" altLang="cs-CZ" sz="1800" dirty="0" err="1"/>
              <a:t>ministeriales</a:t>
            </a:r>
            <a:r>
              <a:rPr lang="cs-CZ" altLang="cs-CZ" sz="1800" dirty="0"/>
              <a:t>)  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     –  poddaní odváděli dávky v naturáliích a od 11/12. stol. v </a:t>
            </a:r>
            <a:r>
              <a:rPr lang="cs-CZ" altLang="cs-CZ" sz="1800" dirty="0" err="1"/>
              <a:t>miních</a:t>
            </a:r>
            <a:r>
              <a:rPr lang="cs-CZ" altLang="cs-CZ" sz="1800" dirty="0"/>
              <a:t> +  vykonávali předepsané služby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          (stavba a údržba opevnění, cest, přeprava)</a:t>
            </a:r>
          </a:p>
          <a:p>
            <a:pPr eaLnBrk="1" hangingPunct="1">
              <a:buFontTx/>
              <a:buNone/>
            </a:pPr>
            <a:endParaRPr lang="cs-CZ" altLang="cs-CZ" sz="1800" dirty="0"/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   –   řemeslníci a služebníci usazováni na knížecí půdě v okolí dvorců a hradišť, aby se nemuseli živit 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        (osady brtníků, dehtářů nebo dřevařů  – toponomastika) </a:t>
            </a:r>
          </a:p>
          <a:p>
            <a:pPr marL="0" indent="0">
              <a:buNone/>
            </a:pPr>
            <a:endParaRPr lang="cs-CZ" altLang="cs-CZ" sz="1800" dirty="0"/>
          </a:p>
          <a:p>
            <a:r>
              <a:rPr lang="cs-CZ" altLang="cs-CZ" sz="1800" b="1" dirty="0"/>
              <a:t>po pol. 12. stol.:   </a:t>
            </a:r>
            <a:r>
              <a:rPr lang="cs-CZ" altLang="cs-CZ" sz="1800" dirty="0"/>
              <a:t>systém se stal neefektivní:  úřednický aparát ohrožoval panovníkovy zájmy</a:t>
            </a:r>
          </a:p>
          <a:p>
            <a:pPr marL="0" indent="0">
              <a:buNone/>
            </a:pPr>
            <a:endParaRPr lang="cs-CZ" sz="1800" dirty="0"/>
          </a:p>
          <a:p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375857308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 noChangeArrowheads="1"/>
          </p:cNvSpPr>
          <p:nvPr>
            <p:ph idx="1"/>
          </p:nvPr>
        </p:nvSpPr>
        <p:spPr>
          <a:xfrm>
            <a:off x="692331" y="616449"/>
            <a:ext cx="12725717" cy="7027524"/>
          </a:xfrm>
        </p:spPr>
        <p:txBody>
          <a:bodyPr>
            <a:normAutofit fontScale="77500" lnSpcReduction="20000"/>
          </a:bodyPr>
          <a:lstStyle/>
          <a:p>
            <a:pPr eaLnBrk="1" hangingPunct="1"/>
            <a:r>
              <a:rPr lang="cs-CZ" altLang="cs-CZ" sz="2600" b="1" dirty="0">
                <a:solidFill>
                  <a:srgbClr val="FF0000"/>
                </a:solidFill>
              </a:rPr>
              <a:t>Přesídlenecké osady  </a:t>
            </a:r>
            <a:r>
              <a:rPr lang="cs-CZ" altLang="cs-CZ" sz="2300" dirty="0"/>
              <a:t>–   seskupování lidí stejné profese do jednotně organizovaných vsí podle</a:t>
            </a:r>
          </a:p>
          <a:p>
            <a:pPr marL="0" indent="0" eaLnBrk="1" hangingPunct="1">
              <a:buNone/>
            </a:pPr>
            <a:r>
              <a:rPr lang="cs-CZ" altLang="cs-CZ" sz="2300" dirty="0"/>
              <a:t>                                                     provozované činnosti (vesnice svobodných sedláků)</a:t>
            </a:r>
          </a:p>
          <a:p>
            <a:pPr marL="0" indent="0" eaLnBrk="1" hangingPunct="1">
              <a:buNone/>
            </a:pPr>
            <a:endParaRPr lang="cs-CZ" altLang="cs-CZ" sz="2300" dirty="0"/>
          </a:p>
          <a:p>
            <a:pPr eaLnBrk="1" hangingPunct="1">
              <a:buFontTx/>
              <a:buNone/>
            </a:pPr>
            <a:r>
              <a:rPr lang="cs-CZ" altLang="cs-CZ" sz="2300" dirty="0"/>
              <a:t>                                                    </a:t>
            </a:r>
            <a:r>
              <a:rPr lang="cs-CZ" altLang="cs-CZ" sz="2300" b="1" dirty="0" err="1"/>
              <a:t>toponýma</a:t>
            </a:r>
            <a:r>
              <a:rPr lang="cs-CZ" altLang="cs-CZ" sz="2300" b="1" dirty="0"/>
              <a:t>:  </a:t>
            </a:r>
            <a:r>
              <a:rPr lang="cs-CZ" altLang="cs-CZ" sz="2300" dirty="0"/>
              <a:t>Mlynáře, Hrnčíře, </a:t>
            </a:r>
            <a:r>
              <a:rPr lang="cs-CZ" altLang="cs-CZ" sz="2300" dirty="0" err="1"/>
              <a:t>Kováry</a:t>
            </a:r>
            <a:r>
              <a:rPr lang="cs-CZ" altLang="cs-CZ" sz="2300" dirty="0"/>
              <a:t>, Rudníky, Vinařice, Psáře, Kladruby (dřevaři), </a:t>
            </a:r>
          </a:p>
          <a:p>
            <a:pPr eaLnBrk="1" hangingPunct="1">
              <a:buFontTx/>
              <a:buNone/>
            </a:pPr>
            <a:r>
              <a:rPr lang="cs-CZ" altLang="cs-CZ" sz="2300" dirty="0"/>
              <a:t>                                                                         Dehtáře, Smolotely, Svinaře (Berounsko) </a:t>
            </a:r>
          </a:p>
          <a:p>
            <a:pPr eaLnBrk="1" hangingPunct="1">
              <a:buFontTx/>
              <a:buNone/>
            </a:pPr>
            <a:endParaRPr lang="cs-CZ" altLang="cs-CZ" sz="2300" dirty="0"/>
          </a:p>
          <a:p>
            <a:pPr eaLnBrk="1" hangingPunct="1">
              <a:buFontTx/>
              <a:buNone/>
            </a:pPr>
            <a:r>
              <a:rPr lang="cs-CZ" altLang="cs-CZ" sz="2300" dirty="0"/>
              <a:t>                                              –  osady seskupené v okolí hradišť </a:t>
            </a:r>
          </a:p>
          <a:p>
            <a:pPr eaLnBrk="1" hangingPunct="1">
              <a:buFontTx/>
              <a:buNone/>
            </a:pPr>
            <a:r>
              <a:rPr lang="cs-CZ" altLang="cs-CZ" sz="2300" dirty="0"/>
              <a:t>                                              –  zakládány za Oldřicha a jeho syna Břetislava I. (Uherce, Hedčany) </a:t>
            </a:r>
          </a:p>
          <a:p>
            <a:pPr eaLnBrk="1" hangingPunct="1">
              <a:buFontTx/>
              <a:buNone/>
            </a:pPr>
            <a:r>
              <a:rPr lang="cs-CZ" altLang="cs-CZ" sz="2300" dirty="0"/>
              <a:t>                                              –   archeologicky nedoloženy </a:t>
            </a:r>
          </a:p>
          <a:p>
            <a:pPr eaLnBrk="1" hangingPunct="1">
              <a:buFontTx/>
              <a:buNone/>
            </a:pPr>
            <a:endParaRPr lang="cs-CZ" altLang="cs-CZ" sz="2300" dirty="0"/>
          </a:p>
          <a:p>
            <a:pPr eaLnBrk="1" hangingPunct="1">
              <a:buFontTx/>
              <a:buNone/>
            </a:pPr>
            <a:r>
              <a:rPr lang="cs-CZ" altLang="cs-CZ" sz="2300" dirty="0"/>
              <a:t>                                              –  přecenění jazykovědy:  neznáme mechanismus pojmenovávání:</a:t>
            </a:r>
          </a:p>
          <a:p>
            <a:pPr eaLnBrk="1" hangingPunct="1">
              <a:buFontTx/>
              <a:buNone/>
            </a:pPr>
            <a:r>
              <a:rPr lang="cs-CZ" altLang="cs-CZ" sz="2300" dirty="0"/>
              <a:t>                                                 </a:t>
            </a:r>
            <a:r>
              <a:rPr lang="cs-CZ" altLang="cs-CZ" sz="2300" b="1" dirty="0"/>
              <a:t> </a:t>
            </a:r>
            <a:r>
              <a:rPr lang="cs-CZ" altLang="cs-CZ" sz="2300" b="1" dirty="0" err="1"/>
              <a:t>ice</a:t>
            </a:r>
            <a:r>
              <a:rPr lang="cs-CZ" altLang="cs-CZ" sz="2300" dirty="0"/>
              <a:t>:   po významném předkovi:  Koch (</a:t>
            </a:r>
            <a:r>
              <a:rPr lang="cs-CZ" altLang="cs-CZ" sz="2300" dirty="0" err="1"/>
              <a:t>ovice</a:t>
            </a:r>
            <a:r>
              <a:rPr lang="cs-CZ" altLang="cs-CZ" sz="2300" dirty="0"/>
              <a:t>), Charvát (</a:t>
            </a:r>
            <a:r>
              <a:rPr lang="cs-CZ" altLang="cs-CZ" sz="2300" dirty="0" err="1"/>
              <a:t>ovice</a:t>
            </a:r>
            <a:r>
              <a:rPr lang="cs-CZ" altLang="cs-CZ" sz="2300" dirty="0"/>
              <a:t>) </a:t>
            </a:r>
          </a:p>
          <a:p>
            <a:pPr eaLnBrk="1" hangingPunct="1">
              <a:buFontTx/>
              <a:buNone/>
            </a:pPr>
            <a:r>
              <a:rPr lang="cs-CZ" altLang="cs-CZ" sz="2300" dirty="0"/>
              <a:t>                                                  </a:t>
            </a:r>
            <a:r>
              <a:rPr lang="cs-CZ" altLang="cs-CZ" sz="2300" b="1" dirty="0"/>
              <a:t>any</a:t>
            </a:r>
            <a:r>
              <a:rPr lang="cs-CZ" altLang="cs-CZ" sz="2300" dirty="0"/>
              <a:t>:   vsi závislého obyvatelstva s hromadným pojmenováním</a:t>
            </a:r>
          </a:p>
          <a:p>
            <a:pPr eaLnBrk="1" hangingPunct="1">
              <a:buFontTx/>
              <a:buNone/>
            </a:pPr>
            <a:endParaRPr lang="cs-CZ" altLang="cs-CZ" sz="2300" dirty="0"/>
          </a:p>
          <a:p>
            <a:pPr>
              <a:buNone/>
            </a:pPr>
            <a:r>
              <a:rPr lang="pl-PL" sz="2300" dirty="0"/>
              <a:t>                                              –  </a:t>
            </a:r>
            <a:r>
              <a:rPr lang="pl-PL" sz="2300" b="1" dirty="0"/>
              <a:t>Josef Žemlička</a:t>
            </a:r>
            <a:r>
              <a:rPr lang="pl-PL" sz="2300" dirty="0"/>
              <a:t>:  koncentrace služebných jmen ve starém sídelním území</a:t>
            </a:r>
          </a:p>
          <a:p>
            <a:pPr>
              <a:buNone/>
            </a:pPr>
            <a:r>
              <a:rPr lang="pl-PL" sz="2300" dirty="0"/>
              <a:t>                                                                              (stará přemyslovská doména) </a:t>
            </a:r>
          </a:p>
          <a:p>
            <a:pPr eaLnBrk="1" hangingPunct="1">
              <a:buFontTx/>
              <a:buNone/>
            </a:pPr>
            <a:endParaRPr lang="cs-CZ" altLang="cs-CZ" sz="2300" dirty="0"/>
          </a:p>
          <a:p>
            <a:pPr>
              <a:buNone/>
            </a:pPr>
            <a:r>
              <a:rPr lang="cs-CZ" sz="2300" dirty="0"/>
              <a:t>                                                 Týnce:   v ČR kolem 20  (Morava:  2) –  přecházely do rukou šlechty</a:t>
            </a:r>
          </a:p>
          <a:p>
            <a:pPr>
              <a:buNone/>
            </a:pPr>
            <a:r>
              <a:rPr lang="pl-PL" sz="2300" dirty="0"/>
              <a:t>                                                 Uherce, Poláky, Hedčany (z pol. Giecz), Srbce  –  osady podle lidu z Uher nebo Polska (válečné výpravy)</a:t>
            </a:r>
          </a:p>
          <a:p>
            <a:pPr>
              <a:buNone/>
            </a:pPr>
            <a:r>
              <a:rPr lang="pl-PL" sz="2900" dirty="0"/>
              <a:t>                                       </a:t>
            </a:r>
          </a:p>
          <a:p>
            <a:pPr>
              <a:buNone/>
            </a:pPr>
            <a:r>
              <a:rPr lang="pl-PL" sz="2300" dirty="0"/>
              <a:t>                                           </a:t>
            </a:r>
            <a:endParaRPr lang="cs-CZ" altLang="cs-CZ" sz="2300" dirty="0"/>
          </a:p>
          <a:p>
            <a:pPr eaLnBrk="1" hangingPunct="1"/>
            <a:endParaRPr lang="cs-CZ" altLang="cs-CZ" sz="1800" dirty="0"/>
          </a:p>
          <a:p>
            <a:pPr eaLnBrk="1" hangingPunct="1">
              <a:buFontTx/>
              <a:buNone/>
            </a:pPr>
            <a:endParaRPr lang="cs-CZ" altLang="cs-CZ" sz="1800" dirty="0"/>
          </a:p>
          <a:p>
            <a:pPr eaLnBrk="1" hangingPunct="1"/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324240735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530" name="Picture 2" descr="http://ff.ujep.cz/velimsky/cs_1_1/05CS/05cs012.jpg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2684" t="1407"/>
          <a:stretch>
            <a:fillRect/>
          </a:stretch>
        </p:blipFill>
        <p:spPr bwMode="auto">
          <a:xfrm>
            <a:off x="1690312" y="1"/>
            <a:ext cx="9156021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6307110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09F0102F-6B30-41C4-B437-8D7F7AD82D8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5901" y="760288"/>
            <a:ext cx="11596099" cy="6097712"/>
          </a:xfrm>
        </p:spPr>
        <p:txBody>
          <a:bodyPr>
            <a:normAutofit/>
          </a:bodyPr>
          <a:lstStyle/>
          <a:p>
            <a:r>
              <a:rPr lang="cs-CZ" sz="2000" b="1" dirty="0">
                <a:solidFill>
                  <a:srgbClr val="FF0000"/>
                </a:solidFill>
              </a:rPr>
              <a:t>Služby</a:t>
            </a:r>
            <a:r>
              <a:rPr lang="cs-CZ" sz="1900" dirty="0"/>
              <a:t>  –  </a:t>
            </a:r>
            <a:r>
              <a:rPr lang="cs-CZ" sz="1900" b="1" dirty="0"/>
              <a:t>dvorská:</a:t>
            </a:r>
            <a:r>
              <a:rPr lang="cs-CZ" sz="1900" dirty="0"/>
              <a:t>  kuchaři, pekaři, řezníci, </a:t>
            </a:r>
            <a:r>
              <a:rPr lang="cs-CZ" sz="1900" dirty="0" err="1"/>
              <a:t>nasolovači</a:t>
            </a:r>
            <a:r>
              <a:rPr lang="cs-CZ" sz="1900" dirty="0"/>
              <a:t> masa, pivovarníci, topiči v lázních, pradleny, poslové,</a:t>
            </a:r>
          </a:p>
          <a:p>
            <a:pPr marL="0" indent="0">
              <a:buNone/>
            </a:pPr>
            <a:r>
              <a:rPr lang="cs-CZ" sz="1900" dirty="0"/>
              <a:t>                                         komorníci, tkadleny (textilní dílna: </a:t>
            </a:r>
            <a:r>
              <a:rPr lang="cs-CZ" sz="1900" dirty="0" err="1"/>
              <a:t>gynéceum</a:t>
            </a:r>
            <a:r>
              <a:rPr lang="cs-CZ" sz="1900" dirty="0"/>
              <a:t>) </a:t>
            </a:r>
          </a:p>
          <a:p>
            <a:pPr marL="0" indent="0">
              <a:buNone/>
            </a:pPr>
            <a:r>
              <a:rPr lang="cs-CZ" sz="1900" dirty="0"/>
              <a:t>                   –  </a:t>
            </a:r>
            <a:r>
              <a:rPr lang="cs-CZ" sz="1900" b="1" dirty="0"/>
              <a:t>vinařská, brtnická (včelařská) a rybářská:</a:t>
            </a:r>
            <a:r>
              <a:rPr lang="cs-CZ" sz="1900" dirty="0"/>
              <a:t>   dávky v medu a vosku, ryby </a:t>
            </a:r>
          </a:p>
          <a:p>
            <a:pPr marL="0" indent="0">
              <a:buNone/>
            </a:pPr>
            <a:r>
              <a:rPr lang="cs-CZ" sz="1900" dirty="0"/>
              <a:t>                   –  </a:t>
            </a:r>
            <a:r>
              <a:rPr lang="cs-CZ" sz="1900" b="1" dirty="0"/>
              <a:t>lovecká:  </a:t>
            </a:r>
            <a:r>
              <a:rPr lang="cs-CZ" sz="1900" dirty="0"/>
              <a:t>hajní, střelci, lovci se sokoly, strážci bobrů, honci (vábiči) </a:t>
            </a:r>
          </a:p>
          <a:p>
            <a:pPr marL="0" indent="0">
              <a:buNone/>
            </a:pPr>
            <a:r>
              <a:rPr lang="cs-CZ" sz="1900" dirty="0"/>
              <a:t>                   –  </a:t>
            </a:r>
            <a:r>
              <a:rPr lang="cs-CZ" sz="1900" b="1" dirty="0"/>
              <a:t>dobytkářská/pastýřská: </a:t>
            </a:r>
            <a:r>
              <a:rPr lang="cs-CZ" sz="1900" dirty="0"/>
              <a:t> pastevci kobyl a hřebců (</a:t>
            </a:r>
            <a:r>
              <a:rPr lang="cs-CZ" sz="1900" dirty="0" err="1"/>
              <a:t>kobylníci</a:t>
            </a:r>
            <a:r>
              <a:rPr lang="cs-CZ" sz="1900" dirty="0"/>
              <a:t>), krmiči knížecích koní (koňaři), </a:t>
            </a:r>
          </a:p>
          <a:p>
            <a:pPr marL="0" indent="0">
              <a:buNone/>
            </a:pPr>
            <a:r>
              <a:rPr lang="cs-CZ" sz="1900" dirty="0"/>
              <a:t>                                                                     pastevci skotu (kravaři), pasáčci ovcí (</a:t>
            </a:r>
            <a:r>
              <a:rPr lang="cs-CZ" sz="1900" dirty="0" err="1"/>
              <a:t>ovčáři</a:t>
            </a:r>
            <a:r>
              <a:rPr lang="cs-CZ" sz="1900" dirty="0"/>
              <a:t>), pastevci prasat (</a:t>
            </a:r>
            <a:r>
              <a:rPr lang="cs-CZ" sz="1900" dirty="0" err="1"/>
              <a:t>sviňaři</a:t>
            </a:r>
            <a:r>
              <a:rPr lang="cs-CZ" sz="1900" dirty="0"/>
              <a:t>) </a:t>
            </a:r>
          </a:p>
          <a:p>
            <a:pPr marL="0" indent="0">
              <a:buNone/>
            </a:pPr>
            <a:r>
              <a:rPr lang="cs-CZ" sz="1900" dirty="0"/>
              <a:t>                   –  </a:t>
            </a:r>
            <a:r>
              <a:rPr lang="cs-CZ" sz="1900" b="1" dirty="0"/>
              <a:t>řemeslnická:  </a:t>
            </a:r>
            <a:r>
              <a:rPr lang="cs-CZ" sz="1900" dirty="0"/>
              <a:t>kováři, rudníci, hutníci, zlatníci, štítaři (štítníci), </a:t>
            </a:r>
            <a:r>
              <a:rPr lang="cs-CZ" sz="1900" dirty="0" err="1"/>
              <a:t>dehtaři</a:t>
            </a:r>
            <a:r>
              <a:rPr lang="cs-CZ" sz="1900" dirty="0"/>
              <a:t> (</a:t>
            </a:r>
            <a:r>
              <a:rPr lang="cs-CZ" sz="1900" dirty="0" err="1"/>
              <a:t>smplaři</a:t>
            </a:r>
            <a:r>
              <a:rPr lang="cs-CZ" sz="1900" dirty="0"/>
              <a:t>, </a:t>
            </a:r>
            <a:r>
              <a:rPr lang="cs-CZ" sz="1900" dirty="0" err="1"/>
              <a:t>pkelníci</a:t>
            </a:r>
            <a:r>
              <a:rPr lang="cs-CZ" sz="1900" dirty="0"/>
              <a:t>), </a:t>
            </a:r>
          </a:p>
          <a:p>
            <a:pPr marL="0" indent="0">
              <a:buNone/>
            </a:pPr>
            <a:r>
              <a:rPr lang="cs-CZ" sz="1900" dirty="0"/>
              <a:t>                                                tesaři, soustružníci, koláři, koželuzi, ševci a kožešníci, hrnčíři, mydláři aj. </a:t>
            </a:r>
          </a:p>
          <a:p>
            <a:pPr marL="0" indent="0">
              <a:buNone/>
            </a:pPr>
            <a:endParaRPr lang="cs-CZ" sz="1900" dirty="0"/>
          </a:p>
          <a:p>
            <a:pPr marL="0" indent="0">
              <a:buNone/>
            </a:pPr>
            <a:r>
              <a:rPr lang="cs-CZ" sz="1900" dirty="0"/>
              <a:t>                        </a:t>
            </a:r>
            <a:r>
              <a:rPr lang="cs-CZ" sz="1900" b="1" dirty="0">
                <a:solidFill>
                  <a:srgbClr val="FF0000"/>
                </a:solidFill>
              </a:rPr>
              <a:t>Jan Klápště  </a:t>
            </a:r>
            <a:r>
              <a:rPr lang="cs-CZ" sz="1900" dirty="0"/>
              <a:t>–  v pramenech:   650 specialistů</a:t>
            </a:r>
          </a:p>
          <a:p>
            <a:pPr marL="0" indent="0">
              <a:buNone/>
            </a:pPr>
            <a:endParaRPr lang="cs-CZ" sz="1900" dirty="0"/>
          </a:p>
          <a:p>
            <a:r>
              <a:rPr lang="cs-CZ" altLang="cs-CZ" sz="2000" b="1" dirty="0">
                <a:solidFill>
                  <a:srgbClr val="FF0000"/>
                </a:solidFill>
              </a:rPr>
              <a:t>Správní úřady  </a:t>
            </a:r>
            <a:r>
              <a:rPr lang="cs-CZ" altLang="cs-CZ" sz="1900" dirty="0"/>
              <a:t>–  </a:t>
            </a:r>
            <a:r>
              <a:rPr lang="cs-CZ" altLang="cs-CZ" sz="1900" b="1" dirty="0" err="1"/>
              <a:t>katelán</a:t>
            </a:r>
            <a:r>
              <a:rPr lang="cs-CZ" altLang="cs-CZ" sz="1900" b="1" dirty="0"/>
              <a:t>:</a:t>
            </a:r>
            <a:r>
              <a:rPr lang="cs-CZ" altLang="cs-CZ" sz="1900" dirty="0"/>
              <a:t>  hradský správce (</a:t>
            </a:r>
            <a:r>
              <a:rPr lang="cs-CZ" altLang="cs-CZ" sz="1900" dirty="0" err="1"/>
              <a:t>comes</a:t>
            </a:r>
            <a:r>
              <a:rPr lang="cs-CZ" altLang="cs-CZ" sz="1900" dirty="0"/>
              <a:t>, </a:t>
            </a:r>
            <a:r>
              <a:rPr lang="cs-CZ" altLang="cs-CZ" sz="1900" dirty="0" err="1"/>
              <a:t>prefectus</a:t>
            </a:r>
            <a:r>
              <a:rPr lang="cs-CZ" altLang="cs-CZ" sz="1900" dirty="0"/>
              <a:t> </a:t>
            </a:r>
            <a:r>
              <a:rPr lang="cs-CZ" altLang="cs-CZ" sz="1900" dirty="0" err="1"/>
              <a:t>urbis</a:t>
            </a:r>
            <a:r>
              <a:rPr lang="cs-CZ" altLang="cs-CZ" sz="1900" dirty="0"/>
              <a:t>, </a:t>
            </a:r>
            <a:r>
              <a:rPr lang="cs-CZ" altLang="cs-CZ" sz="1900" dirty="0" err="1"/>
              <a:t>castellanus</a:t>
            </a:r>
            <a:r>
              <a:rPr lang="cs-CZ" altLang="cs-CZ" sz="1900" dirty="0"/>
              <a:t>) </a:t>
            </a:r>
          </a:p>
          <a:p>
            <a:pPr eaLnBrk="1" hangingPunct="1">
              <a:buFontTx/>
              <a:buNone/>
            </a:pPr>
            <a:r>
              <a:rPr lang="cs-CZ" altLang="cs-CZ" sz="1900" dirty="0"/>
              <a:t>                                –   </a:t>
            </a:r>
            <a:r>
              <a:rPr lang="cs-CZ" altLang="cs-CZ" sz="1900" b="1" dirty="0" err="1"/>
              <a:t>villik</a:t>
            </a:r>
            <a:r>
              <a:rPr lang="cs-CZ" altLang="cs-CZ" sz="1900" b="1" dirty="0"/>
              <a:t>: </a:t>
            </a:r>
            <a:r>
              <a:rPr lang="cs-CZ" altLang="cs-CZ" sz="1900" dirty="0"/>
              <a:t> hospodářská činnost, vybírání poplatků a dávek</a:t>
            </a:r>
          </a:p>
          <a:p>
            <a:pPr eaLnBrk="1" hangingPunct="1">
              <a:buFontTx/>
              <a:buNone/>
            </a:pPr>
            <a:r>
              <a:rPr lang="cs-CZ" altLang="cs-CZ" sz="1900" dirty="0"/>
              <a:t>                                –   </a:t>
            </a:r>
            <a:r>
              <a:rPr lang="cs-CZ" altLang="cs-CZ" sz="1900" b="1" dirty="0"/>
              <a:t>komorník:</a:t>
            </a:r>
            <a:r>
              <a:rPr lang="cs-CZ" altLang="cs-CZ" sz="1900" dirty="0"/>
              <a:t>  správce knížecí komory (finance, diplomacie) </a:t>
            </a:r>
          </a:p>
          <a:p>
            <a:pPr eaLnBrk="1" hangingPunct="1">
              <a:buFontTx/>
              <a:buNone/>
            </a:pPr>
            <a:r>
              <a:rPr lang="cs-CZ" altLang="cs-CZ" sz="1900" dirty="0"/>
              <a:t>                                –   </a:t>
            </a:r>
            <a:r>
              <a:rPr lang="cs-CZ" altLang="cs-CZ" sz="1900" b="1" dirty="0"/>
              <a:t>mečník, stolník, číšník, lovčí, maršálek (stáje)</a:t>
            </a:r>
          </a:p>
          <a:p>
            <a:pPr marL="0" indent="0">
              <a:buNone/>
            </a:pPr>
            <a:endParaRPr lang="cs-CZ" sz="1900" dirty="0"/>
          </a:p>
        </p:txBody>
      </p:sp>
    </p:spTree>
    <p:extLst>
      <p:ext uri="{BB962C8B-B14F-4D97-AF65-F5344CB8AC3E}">
        <p14:creationId xmlns:p14="http://schemas.microsoft.com/office/powerpoint/2010/main" val="14762115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Nadpis 1"/>
          <p:cNvSpPr>
            <a:spLocks noGrp="1"/>
          </p:cNvSpPr>
          <p:nvPr>
            <p:ph type="title"/>
          </p:nvPr>
        </p:nvSpPr>
        <p:spPr>
          <a:xfrm>
            <a:off x="2157549" y="130629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3200" b="1" dirty="0">
                <a:solidFill>
                  <a:srgbClr val="FF0000"/>
                </a:solidFill>
              </a:rPr>
              <a:t>              Nejstarší raně středověké hrady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2698" y="914400"/>
            <a:ext cx="11839302" cy="6020656"/>
          </a:xfrm>
          <a:noFill/>
        </p:spPr>
        <p:txBody>
          <a:bodyPr>
            <a:normAutofit fontScale="92500" lnSpcReduction="10000"/>
          </a:bodyPr>
          <a:lstStyle/>
          <a:p>
            <a:endParaRPr lang="cs-CZ" sz="1800" dirty="0"/>
          </a:p>
          <a:p>
            <a:r>
              <a:rPr lang="cs-CZ" sz="1800" b="1" dirty="0"/>
              <a:t>Fortifikace    </a:t>
            </a:r>
            <a:r>
              <a:rPr lang="cs-CZ" sz="1800" dirty="0"/>
              <a:t>–  </a:t>
            </a:r>
            <a:r>
              <a:rPr lang="cs-CZ" sz="1800" b="1" dirty="0"/>
              <a:t>před r. 1000:  Alsasko:   </a:t>
            </a:r>
            <a:r>
              <a:rPr lang="cs-CZ" sz="1800" dirty="0"/>
              <a:t>hraběcí rody si staví dvory v centrech nebo na okraji vesnic </a:t>
            </a:r>
          </a:p>
          <a:p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                      –  </a:t>
            </a:r>
            <a:r>
              <a:rPr lang="cs-CZ" sz="1800" b="1" dirty="0"/>
              <a:t>10. stol.:   </a:t>
            </a:r>
            <a:r>
              <a:rPr lang="cs-CZ" sz="1800" dirty="0"/>
              <a:t>pohoří Vogézy a údolí Rýna:  600 hradů  (1 hrad na 7až 15 km</a:t>
            </a:r>
            <a:r>
              <a:rPr lang="cs-CZ" sz="1800" baseline="30000" dirty="0"/>
              <a:t>2</a:t>
            </a:r>
            <a:r>
              <a:rPr lang="cs-CZ" sz="1800" dirty="0"/>
              <a:t>) </a:t>
            </a:r>
          </a:p>
          <a:p>
            <a:pPr marL="0" indent="0">
              <a:buNone/>
            </a:pPr>
            <a:r>
              <a:rPr lang="cs-CZ" sz="1800" dirty="0"/>
              <a:t>                                                  stavba hradu:  panovnický regál</a:t>
            </a:r>
          </a:p>
          <a:p>
            <a:pPr marL="0" indent="0">
              <a:buNone/>
            </a:pPr>
            <a:r>
              <a:rPr lang="cs-CZ" sz="1800" dirty="0"/>
              <a:t>                                                  nejstarší:  </a:t>
            </a:r>
            <a:r>
              <a:rPr lang="cs-CZ" sz="1800" dirty="0" err="1"/>
              <a:t>Ribeaupierre</a:t>
            </a:r>
            <a:r>
              <a:rPr lang="cs-CZ" sz="1800" dirty="0"/>
              <a:t>, </a:t>
            </a:r>
            <a:r>
              <a:rPr lang="cs-CZ" sz="1800" dirty="0" err="1"/>
              <a:t>Frankenbourg</a:t>
            </a:r>
            <a:r>
              <a:rPr lang="cs-CZ" sz="1800" dirty="0"/>
              <a:t>, </a:t>
            </a:r>
            <a:r>
              <a:rPr lang="cs-CZ" sz="1800" dirty="0" err="1"/>
              <a:t>Ratburg</a:t>
            </a:r>
            <a:r>
              <a:rPr lang="cs-CZ" sz="1800" dirty="0"/>
              <a:t> , </a:t>
            </a:r>
            <a:r>
              <a:rPr lang="cs-CZ" sz="1800" dirty="0" err="1"/>
              <a:t>Hohen-bourg-Mont</a:t>
            </a:r>
            <a:r>
              <a:rPr lang="cs-CZ" sz="1800" dirty="0"/>
              <a:t> St. </a:t>
            </a:r>
            <a:r>
              <a:rPr lang="cs-CZ" sz="1800" dirty="0" err="1"/>
              <a:t>Odile</a:t>
            </a:r>
            <a:r>
              <a:rPr lang="cs-CZ" sz="1800" dirty="0"/>
              <a:t>, </a:t>
            </a:r>
            <a:r>
              <a:rPr lang="cs-CZ" sz="1800" dirty="0" err="1"/>
              <a:t>Erstein</a:t>
            </a:r>
            <a:r>
              <a:rPr lang="cs-CZ" sz="1800" dirty="0"/>
              <a:t> 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                     –   </a:t>
            </a:r>
            <a:r>
              <a:rPr lang="cs-CZ" sz="1800" b="1" dirty="0"/>
              <a:t>11. stol.:   </a:t>
            </a:r>
            <a:r>
              <a:rPr lang="cs-CZ" sz="1800" dirty="0" err="1"/>
              <a:t>dřevohlinité</a:t>
            </a:r>
            <a:r>
              <a:rPr lang="cs-CZ" sz="1800" dirty="0"/>
              <a:t> fortifikace s kamennými plentami </a:t>
            </a:r>
          </a:p>
          <a:p>
            <a:pPr marL="0" indent="0">
              <a:buNone/>
            </a:pPr>
            <a:r>
              <a:rPr lang="cs-CZ" sz="1800" dirty="0"/>
              <a:t>                                                  (1000: </a:t>
            </a:r>
            <a:r>
              <a:rPr lang="cs-CZ" sz="1800" dirty="0" err="1"/>
              <a:t>Turquestein</a:t>
            </a:r>
            <a:r>
              <a:rPr lang="cs-CZ" sz="1800" dirty="0"/>
              <a:t>, 1089: </a:t>
            </a:r>
            <a:r>
              <a:rPr lang="cs-CZ" sz="1800" dirty="0" err="1"/>
              <a:t>Thanvillé</a:t>
            </a:r>
            <a:r>
              <a:rPr lang="cs-CZ" sz="1800" dirty="0"/>
              <a:t>) 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                   –   </a:t>
            </a:r>
            <a:r>
              <a:rPr lang="cs-CZ" sz="1800" b="1" dirty="0"/>
              <a:t>konec 11. a 12. stol.:</a:t>
            </a:r>
            <a:r>
              <a:rPr lang="cs-CZ" sz="1800" dirty="0"/>
              <a:t>   hrady staví nehraběcí rody (střední šlechta)</a:t>
            </a:r>
          </a:p>
          <a:p>
            <a:pPr marL="0" indent="0">
              <a:buNone/>
            </a:pPr>
            <a:r>
              <a:rPr lang="cs-CZ" sz="1800" dirty="0"/>
              <a:t>                                                                     oslabení panovnické moci v době boje o investituru 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r>
              <a:rPr lang="cs-CZ" sz="1800" dirty="0"/>
              <a:t>                       –     </a:t>
            </a:r>
            <a:r>
              <a:rPr lang="cs-CZ" sz="1800" b="1" dirty="0"/>
              <a:t>2. pol. 12. stol.: </a:t>
            </a:r>
            <a:r>
              <a:rPr lang="cs-CZ" sz="1800" dirty="0"/>
              <a:t>   </a:t>
            </a:r>
            <a:r>
              <a:rPr lang="cs-CZ" sz="1800" b="1" dirty="0"/>
              <a:t>kamenné hrady  </a:t>
            </a:r>
            <a:r>
              <a:rPr lang="cs-CZ" sz="1800" dirty="0"/>
              <a:t>–  </a:t>
            </a:r>
            <a:r>
              <a:rPr lang="cs-CZ" sz="1800" b="1" dirty="0"/>
              <a:t>Francie:</a:t>
            </a:r>
            <a:r>
              <a:rPr lang="cs-CZ" sz="1800" dirty="0"/>
              <a:t>  kolem r. 1100 vznikají stabilizovaná šlechtická sídla </a:t>
            </a:r>
            <a:r>
              <a:rPr lang="cs-CZ" sz="1800" b="1" dirty="0"/>
              <a:t>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                                                    </a:t>
            </a:r>
            <a:r>
              <a:rPr lang="cs-CZ" sz="1800" b="1" dirty="0"/>
              <a:t>Německo:</a:t>
            </a:r>
            <a:r>
              <a:rPr lang="cs-CZ" sz="1800" dirty="0"/>
              <a:t>  kolem pol. 11. stol. s rozvojem ve 12. stol.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                                                     </a:t>
            </a:r>
            <a:r>
              <a:rPr lang="cs-CZ" sz="1800" b="1" dirty="0"/>
              <a:t>Čechy:  </a:t>
            </a:r>
            <a:r>
              <a:rPr lang="cs-CZ" sz="1800" dirty="0"/>
              <a:t>domácí 2. třetina 13. stol. – hrad a vzápětí později tvrz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                                                     </a:t>
            </a:r>
            <a:r>
              <a:rPr lang="cs-CZ" sz="1800" b="1" dirty="0"/>
              <a:t>Sídla typu </a:t>
            </a:r>
            <a:r>
              <a:rPr lang="cs-CZ" sz="1800" b="1" u="sng" dirty="0" err="1"/>
              <a:t>motte</a:t>
            </a:r>
            <a:r>
              <a:rPr lang="cs-CZ" sz="1800" b="1" dirty="0"/>
              <a:t>:  </a:t>
            </a:r>
            <a:r>
              <a:rPr lang="cs-CZ" sz="1800" dirty="0"/>
              <a:t>Francie – 11. stol.  Německo – 12. stol., Čechy – 2.p.13.st.</a:t>
            </a:r>
          </a:p>
        </p:txBody>
      </p:sp>
    </p:spTree>
    <p:extLst>
      <p:ext uri="{BB962C8B-B14F-4D97-AF65-F5344CB8AC3E}">
        <p14:creationId xmlns:p14="http://schemas.microsoft.com/office/powerpoint/2010/main" val="1873349781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B2F20CB4-60F7-4668-BB8F-657B5D75601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5309" y="1008993"/>
            <a:ext cx="11876691" cy="6048703"/>
          </a:xfrm>
        </p:spPr>
        <p:txBody>
          <a:bodyPr>
            <a:normAutofit fontScale="25000" lnSpcReduction="20000"/>
          </a:bodyPr>
          <a:lstStyle/>
          <a:p>
            <a:r>
              <a:rPr lang="cs-CZ" sz="8000" b="1" dirty="0">
                <a:solidFill>
                  <a:srgbClr val="FF0000"/>
                </a:solidFill>
              </a:rPr>
              <a:t>Dušan Třeštík a Josef Žemlička  </a:t>
            </a:r>
            <a:r>
              <a:rPr lang="cs-CZ" sz="8000" dirty="0"/>
              <a:t>–  přemyslovský stát převzal pozdně karolinský model státní správy</a:t>
            </a:r>
          </a:p>
          <a:p>
            <a:pPr marL="0" indent="0">
              <a:buNone/>
            </a:pPr>
            <a:r>
              <a:rPr lang="cs-CZ" sz="8000" dirty="0"/>
              <a:t>                                                                 prostřednictvím Velké Moravy  (návaznost na římské tradice)  </a:t>
            </a:r>
          </a:p>
          <a:p>
            <a:pPr marL="0" indent="0">
              <a:buNone/>
            </a:pPr>
            <a:r>
              <a:rPr lang="cs-CZ" sz="8000" dirty="0"/>
              <a:t>                                                                 9/10. stol .: rozpad úřednického státu v západní Evropě</a:t>
            </a:r>
          </a:p>
          <a:p>
            <a:pPr marL="0" indent="0" algn="l">
              <a:buNone/>
            </a:pPr>
            <a:r>
              <a:rPr lang="cs-CZ" sz="8000" b="0" i="0" u="none" strike="noStrike" baseline="0" dirty="0"/>
              <a:t>                                                                 </a:t>
            </a:r>
            <a:endParaRPr lang="cs-CZ" sz="8000" dirty="0"/>
          </a:p>
          <a:p>
            <a:r>
              <a:rPr lang="cs-CZ" sz="8000" b="1" dirty="0">
                <a:solidFill>
                  <a:srgbClr val="FF0000"/>
                </a:solidFill>
              </a:rPr>
              <a:t>Josef Žemlička   </a:t>
            </a:r>
            <a:r>
              <a:rPr lang="cs-CZ" sz="8000" dirty="0"/>
              <a:t>–   držba půdy závisela na momentální mocenské konstelaci:   podle síly či slabosti panovníka</a:t>
            </a:r>
          </a:p>
          <a:p>
            <a:pPr marL="0" indent="0">
              <a:buNone/>
              <a:defRPr/>
            </a:pPr>
            <a:r>
              <a:rPr lang="cs-CZ" sz="8000" b="1" dirty="0"/>
              <a:t>                                       1172 – 1197</a:t>
            </a:r>
            <a:r>
              <a:rPr lang="cs-CZ" sz="8000" dirty="0"/>
              <a:t>:  šlechta vyměňovala Přemyslovce na panovnickém kamenném stolci v Praze, </a:t>
            </a:r>
          </a:p>
          <a:p>
            <a:pPr marL="0" indent="0">
              <a:buNone/>
              <a:defRPr/>
            </a:pPr>
            <a:r>
              <a:rPr lang="cs-CZ" sz="8000" dirty="0"/>
              <a:t>                                                                 a proto mohla získat povolení ke stavbě (nový pohled na roli šlechty)</a:t>
            </a:r>
          </a:p>
          <a:p>
            <a:pPr marL="0" indent="0">
              <a:buNone/>
            </a:pPr>
            <a:r>
              <a:rPr lang="cs-CZ" sz="8000" dirty="0"/>
              <a:t>                                 –   panovník propůjčoval půdu k užívání za výkon úřadu (úřednický aparát)) </a:t>
            </a:r>
          </a:p>
          <a:p>
            <a:pPr marL="0" indent="0">
              <a:buNone/>
            </a:pPr>
            <a:r>
              <a:rPr lang="cs-CZ" sz="8000" dirty="0"/>
              <a:t>                                 –  </a:t>
            </a:r>
            <a:r>
              <a:rPr lang="cs-CZ" altLang="cs-CZ" sz="8000" dirty="0"/>
              <a:t>90. léta:   teze o „privatizaci přemyslovského státu“</a:t>
            </a:r>
            <a:endParaRPr lang="cs-CZ" sz="8000" b="1" dirty="0">
              <a:solidFill>
                <a:srgbClr val="FF0000"/>
              </a:solidFill>
            </a:endParaRPr>
          </a:p>
          <a:p>
            <a:pPr marL="0" indent="0">
              <a:buNone/>
              <a:defRPr/>
            </a:pPr>
            <a:endParaRPr lang="cs-CZ" sz="8000" b="1" dirty="0">
              <a:solidFill>
                <a:srgbClr val="FF0000"/>
              </a:solidFill>
            </a:endParaRPr>
          </a:p>
          <a:p>
            <a:pPr>
              <a:defRPr/>
            </a:pPr>
            <a:r>
              <a:rPr lang="cs-CZ" sz="8000" b="1" dirty="0">
                <a:solidFill>
                  <a:srgbClr val="FF0000"/>
                </a:solidFill>
              </a:rPr>
              <a:t>Vlastnictví statků  </a:t>
            </a:r>
            <a:r>
              <a:rPr lang="cs-CZ" sz="8000" dirty="0"/>
              <a:t>–  vyplývalo ze svobodné držby  </a:t>
            </a:r>
          </a:p>
          <a:p>
            <a:pPr marL="0" indent="0">
              <a:buNone/>
              <a:defRPr/>
            </a:pPr>
            <a:r>
              <a:rPr lang="cs-CZ" sz="8000" dirty="0"/>
              <a:t>                                          (</a:t>
            </a:r>
            <a:r>
              <a:rPr lang="cs-CZ" sz="8000" dirty="0" err="1"/>
              <a:t>hereditas</a:t>
            </a:r>
            <a:r>
              <a:rPr lang="cs-CZ" sz="8000" dirty="0"/>
              <a:t>  –  dědičné právo, podobně jako germánský alod)</a:t>
            </a:r>
          </a:p>
          <a:p>
            <a:pPr marL="0" indent="0">
              <a:buNone/>
              <a:defRPr/>
            </a:pPr>
            <a:r>
              <a:rPr lang="cs-CZ" sz="8000" dirty="0"/>
              <a:t>                                     –   kníže vládl jako „držitel míru“ ne jako držitel regálu </a:t>
            </a:r>
          </a:p>
          <a:p>
            <a:pPr marL="0" indent="0">
              <a:buNone/>
              <a:defRPr/>
            </a:pPr>
            <a:r>
              <a:rPr lang="cs-CZ" sz="8000" dirty="0"/>
              <a:t>                                     –   panovník byl personifikací (zosobněním) státu a práva, a proto byl „majitelem“ všech</a:t>
            </a:r>
          </a:p>
          <a:p>
            <a:pPr marL="0" indent="0">
              <a:buNone/>
              <a:defRPr/>
            </a:pPr>
            <a:r>
              <a:rPr lang="cs-CZ" sz="8000" dirty="0"/>
              <a:t>                                          hradišť jako chráněných veřejných prostor (i kultovních,  soudních a tržních)</a:t>
            </a:r>
          </a:p>
          <a:p>
            <a:pPr>
              <a:defRPr/>
            </a:pPr>
            <a:endParaRPr lang="cs-CZ" altLang="cs-CZ" sz="8000" dirty="0"/>
          </a:p>
          <a:p>
            <a:pPr marL="0" indent="0">
              <a:buNone/>
              <a:defRPr/>
            </a:pPr>
            <a:endParaRPr lang="cs-CZ" sz="1500" dirty="0"/>
          </a:p>
          <a:p>
            <a:pPr marL="0" indent="0">
              <a:buNone/>
              <a:defRPr/>
            </a:pPr>
            <a:r>
              <a:rPr lang="cs-CZ" sz="1500" dirty="0"/>
              <a:t>. 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96390" y="906960"/>
            <a:ext cx="11695610" cy="6077163"/>
          </a:xfrm>
        </p:spPr>
        <p:txBody>
          <a:bodyPr>
            <a:normAutofit fontScale="25000" lnSpcReduction="20000"/>
          </a:bodyPr>
          <a:lstStyle/>
          <a:p>
            <a:pPr marL="0" indent="0">
              <a:buNone/>
            </a:pPr>
            <a:endParaRPr lang="cs-CZ" sz="2000" dirty="0"/>
          </a:p>
          <a:p>
            <a:r>
              <a:rPr lang="cs-CZ" sz="8000" b="1" dirty="0">
                <a:solidFill>
                  <a:srgbClr val="FF0000"/>
                </a:solidFill>
              </a:rPr>
              <a:t>Libor Jan  </a:t>
            </a:r>
            <a:r>
              <a:rPr lang="cs-CZ" sz="7200" dirty="0"/>
              <a:t>–  zpochybnil středoevropský model:  měl více prvků:   a)  </a:t>
            </a:r>
            <a:r>
              <a:rPr lang="cs-CZ" sz="7200" u="sng" dirty="0"/>
              <a:t>majetky staré „kmenové“ aristokracie</a:t>
            </a:r>
          </a:p>
          <a:p>
            <a:pPr marL="0" indent="0">
              <a:buNone/>
            </a:pPr>
            <a:r>
              <a:rPr lang="cs-CZ" sz="7200" dirty="0"/>
              <a:t>                                                                                                                         b)  panovnická družina  (zákonodárná role elity)</a:t>
            </a:r>
          </a:p>
          <a:p>
            <a:pPr marL="0" indent="0">
              <a:buNone/>
            </a:pPr>
            <a:r>
              <a:rPr lang="cs-CZ" sz="7200" dirty="0"/>
              <a:t>                                                                                                                          c)  importované feudální prvky (lenní zřízení)</a:t>
            </a:r>
          </a:p>
          <a:p>
            <a:pPr marL="0" indent="0">
              <a:buNone/>
            </a:pPr>
            <a:endParaRPr lang="cs-CZ" sz="7200" dirty="0"/>
          </a:p>
          <a:p>
            <a:pPr marL="0" indent="0">
              <a:buNone/>
            </a:pPr>
            <a:r>
              <a:rPr lang="cs-CZ" sz="7200" dirty="0"/>
              <a:t>                      –  za kardinální považoval otázku soukromého vlastnictví (stará aristokracie)</a:t>
            </a:r>
          </a:p>
          <a:p>
            <a:pPr marL="0" indent="0">
              <a:buNone/>
            </a:pPr>
            <a:r>
              <a:rPr lang="cs-CZ" sz="7200" dirty="0"/>
              <a:t>                      –  uznává existenci hradské soustavy jako volnější sítě podobné feudálním systémům západní Evropy  </a:t>
            </a:r>
          </a:p>
          <a:p>
            <a:pPr marL="0" indent="0">
              <a:buNone/>
            </a:pPr>
            <a:r>
              <a:rPr lang="cs-CZ" sz="7200" dirty="0"/>
              <a:t>                      –  odmítl tzv. služebnou organizaci:  podle karolinských vzorů se beneficia udělovala současně</a:t>
            </a:r>
          </a:p>
          <a:p>
            <a:pPr marL="0" indent="0">
              <a:buNone/>
            </a:pPr>
            <a:r>
              <a:rPr lang="cs-CZ" sz="7200" dirty="0"/>
              <a:t>                                                                                      s půdou jako pozemková držba (Žemlička s Třeštíkem odmítli) </a:t>
            </a:r>
          </a:p>
          <a:p>
            <a:pPr marL="0" indent="0">
              <a:buNone/>
            </a:pPr>
            <a:r>
              <a:rPr lang="cs-CZ" sz="7200" dirty="0"/>
              <a:t>                                                                                      váže ji ke knížecím dvorům ne hradským centrům</a:t>
            </a:r>
          </a:p>
          <a:p>
            <a:pPr marL="0" indent="0">
              <a:buNone/>
            </a:pPr>
            <a:endParaRPr lang="cs-CZ" sz="7200" dirty="0"/>
          </a:p>
          <a:p>
            <a:pPr marL="0" indent="0">
              <a:buNone/>
            </a:pPr>
            <a:r>
              <a:rPr lang="cs-CZ" sz="7200" dirty="0"/>
              <a:t>                          Jan, L.:  Vznik zemského soudu a správa středověké Moravy. Brno 2000.</a:t>
            </a:r>
          </a:p>
          <a:p>
            <a:pPr marL="0" indent="0">
              <a:buNone/>
            </a:pPr>
            <a:r>
              <a:rPr lang="cs-CZ" sz="7200" dirty="0"/>
              <a:t>                                        Václav II. a struktury panovnické moci. Brno 2006.</a:t>
            </a:r>
          </a:p>
          <a:p>
            <a:pPr marL="0" indent="0">
              <a:buNone/>
            </a:pPr>
            <a:endParaRPr lang="cs-CZ" sz="7200" dirty="0"/>
          </a:p>
          <a:p>
            <a:r>
              <a:rPr lang="cs-CZ" sz="8000" b="1" dirty="0">
                <a:solidFill>
                  <a:srgbClr val="FF0000"/>
                </a:solidFill>
              </a:rPr>
              <a:t>Jan Klápště</a:t>
            </a:r>
            <a:r>
              <a:rPr lang="cs-CZ" sz="8000" dirty="0">
                <a:solidFill>
                  <a:srgbClr val="FF0000"/>
                </a:solidFill>
              </a:rPr>
              <a:t>  </a:t>
            </a:r>
            <a:r>
              <a:rPr lang="cs-CZ" sz="7200" dirty="0"/>
              <a:t>–  potvrdil charakter transformace: Proměna českých zemí ve středověku. Praha 2005.</a:t>
            </a:r>
          </a:p>
          <a:p>
            <a:pPr marL="0" indent="0">
              <a:buNone/>
            </a:pPr>
            <a:endParaRPr lang="cs-CZ" altLang="cs-CZ" sz="7200" b="1" dirty="0"/>
          </a:p>
          <a:p>
            <a:r>
              <a:rPr lang="cs-CZ" altLang="cs-CZ" sz="8000" b="1" dirty="0">
                <a:solidFill>
                  <a:srgbClr val="FF0000"/>
                </a:solidFill>
              </a:rPr>
              <a:t>Libor Jan a Martin </a:t>
            </a:r>
            <a:r>
              <a:rPr lang="cs-CZ" altLang="cs-CZ" sz="8000" b="1" dirty="0" err="1">
                <a:solidFill>
                  <a:srgbClr val="FF0000"/>
                </a:solidFill>
              </a:rPr>
              <a:t>Wihoda</a:t>
            </a:r>
            <a:r>
              <a:rPr lang="cs-CZ" altLang="cs-CZ" sz="8000" dirty="0"/>
              <a:t>  </a:t>
            </a:r>
            <a:r>
              <a:rPr lang="cs-CZ" altLang="cs-CZ" sz="7200" dirty="0"/>
              <a:t>–  svobodná pozemková držba:   od 10. stol.  (počátku přemyslovského státu) </a:t>
            </a:r>
          </a:p>
          <a:p>
            <a:pPr marL="0" indent="0">
              <a:buNone/>
            </a:pPr>
            <a:r>
              <a:rPr lang="cs-CZ" altLang="cs-CZ" sz="7200" dirty="0"/>
              <a:t>                                                            –  pozemková beneficia:   od 11. stol.</a:t>
            </a:r>
            <a:endParaRPr lang="cs-CZ" sz="7200" b="1" dirty="0"/>
          </a:p>
          <a:p>
            <a:pPr marL="0" indent="0">
              <a:buNone/>
            </a:pPr>
            <a:endParaRPr lang="cs-CZ" sz="7200" dirty="0"/>
          </a:p>
          <a:p>
            <a:pPr eaLnBrk="1" hangingPunct="1">
              <a:buFontTx/>
              <a:buNone/>
            </a:pPr>
            <a:r>
              <a:rPr lang="cs-CZ" sz="7200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6043945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D8607C8-5C5A-4CAB-9E2F-99B6B2E1F42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9047" y="647272"/>
            <a:ext cx="12099533" cy="6210728"/>
          </a:xfrm>
        </p:spPr>
        <p:txBody>
          <a:bodyPr/>
          <a:lstStyle/>
          <a:p>
            <a:pPr algn="l"/>
            <a:r>
              <a:rPr lang="cs-CZ" sz="2000" b="1" dirty="0">
                <a:solidFill>
                  <a:srgbClr val="FF0000"/>
                </a:solidFill>
                <a:latin typeface="CenturyOldStyleTOT-Regu"/>
              </a:rPr>
              <a:t>Panovník</a:t>
            </a:r>
            <a:r>
              <a:rPr lang="cs-CZ" sz="1800" b="1" dirty="0">
                <a:solidFill>
                  <a:srgbClr val="FF0000"/>
                </a:solidFill>
                <a:latin typeface="CenturyOldStyleTOT-Regu"/>
              </a:rPr>
              <a:t>:</a:t>
            </a:r>
          </a:p>
          <a:p>
            <a:pPr algn="l"/>
            <a:endParaRPr lang="cs-CZ" sz="1800" dirty="0">
              <a:latin typeface="CenturyOldStyleTOT-Regu"/>
            </a:endParaRPr>
          </a:p>
          <a:p>
            <a:pPr marL="0" indent="0" algn="l">
              <a:buNone/>
            </a:pPr>
            <a:r>
              <a:rPr lang="cs-CZ" sz="1800" dirty="0">
                <a:latin typeface="CenturyOldStyleTOT-Regu"/>
              </a:rPr>
              <a:t>     </a:t>
            </a:r>
            <a:r>
              <a:rPr lang="cs-CZ" sz="1800" b="1" dirty="0">
                <a:latin typeface="CenturyOldStyleTOT-Regu"/>
              </a:rPr>
              <a:t>–  </a:t>
            </a:r>
            <a:r>
              <a:rPr lang="cs-CZ" sz="2000" b="1" dirty="0">
                <a:latin typeface="CenturyOldStyleTOT-Regu"/>
              </a:rPr>
              <a:t>Libor Jan:   </a:t>
            </a:r>
            <a:r>
              <a:rPr lang="cs-CZ" sz="1800" dirty="0">
                <a:latin typeface="CenturyOldStyleTOT-Regu"/>
              </a:rPr>
              <a:t>v 11. a 12. stol. rozlišuje dvě oblasti působení:   </a:t>
            </a:r>
          </a:p>
          <a:p>
            <a:pPr marL="0" indent="0" algn="l">
              <a:buNone/>
            </a:pPr>
            <a:endParaRPr lang="cs-CZ" sz="1800" dirty="0">
              <a:latin typeface="CenturyOldStyleTOT-Regu"/>
            </a:endParaRPr>
          </a:p>
          <a:p>
            <a:pPr marL="0" indent="0" algn="l">
              <a:buNone/>
            </a:pPr>
            <a:r>
              <a:rPr lang="cs-CZ" sz="1800" dirty="0">
                <a:latin typeface="CenturyOldStyleTOT-Regu"/>
              </a:rPr>
              <a:t>         a)  </a:t>
            </a:r>
            <a:r>
              <a:rPr lang="cs-CZ" sz="1800" b="1" dirty="0">
                <a:latin typeface="CenturyOldStyleTOT-Regu"/>
              </a:rPr>
              <a:t>soukromá doména</a:t>
            </a:r>
            <a:r>
              <a:rPr lang="cs-CZ" sz="1800" dirty="0">
                <a:latin typeface="CenturyOldStyleTOT-Regu"/>
              </a:rPr>
              <a:t>:  knížecí velkostatek (dvory)</a:t>
            </a:r>
          </a:p>
          <a:p>
            <a:pPr marL="0" indent="0" algn="l">
              <a:buNone/>
            </a:pPr>
            <a:r>
              <a:rPr lang="cs-CZ" sz="1800" dirty="0">
                <a:latin typeface="CenturyOldStyleTOT-Regu"/>
              </a:rPr>
              <a:t>                                                    hrady</a:t>
            </a:r>
          </a:p>
          <a:p>
            <a:pPr marL="0" indent="0" algn="l">
              <a:buNone/>
            </a:pPr>
            <a:r>
              <a:rPr lang="cs-CZ" sz="1800" b="1" dirty="0">
                <a:latin typeface="CenturyOldStyleTOT-Regu"/>
              </a:rPr>
              <a:t>                                                    </a:t>
            </a:r>
            <a:r>
              <a:rPr lang="cs-CZ" sz="1800" b="1" dirty="0" err="1">
                <a:latin typeface="CenturyOldStyleTOT-Regu"/>
              </a:rPr>
              <a:t>vilikové</a:t>
            </a:r>
            <a:r>
              <a:rPr lang="cs-CZ" sz="1800" b="1" dirty="0">
                <a:latin typeface="CenturyOldStyleTOT-Regu"/>
              </a:rPr>
              <a:t>  </a:t>
            </a:r>
            <a:r>
              <a:rPr lang="cs-CZ" sz="1800" dirty="0">
                <a:latin typeface="CenturyOldStyleTOT-Regu"/>
              </a:rPr>
              <a:t>– nižší soudní pravomoc </a:t>
            </a:r>
          </a:p>
          <a:p>
            <a:pPr marL="0" indent="0" algn="l">
              <a:buNone/>
            </a:pPr>
            <a:r>
              <a:rPr lang="cs-CZ" sz="1800" dirty="0">
                <a:latin typeface="CenturyOldStyleTOT-Regu"/>
              </a:rPr>
              <a:t>                                                                    – od 13. stol. krajští rychtáři</a:t>
            </a:r>
          </a:p>
          <a:p>
            <a:pPr marL="0" indent="0" algn="l">
              <a:buNone/>
            </a:pPr>
            <a:endParaRPr lang="cs-CZ" sz="1800" dirty="0">
              <a:latin typeface="CenturyOldStyleTOT-Regu"/>
            </a:endParaRPr>
          </a:p>
          <a:p>
            <a:pPr marL="0" indent="0" algn="l">
              <a:buNone/>
            </a:pPr>
            <a:r>
              <a:rPr lang="cs-CZ" sz="1800" dirty="0">
                <a:latin typeface="CenturyOldStyleTOT-Regu"/>
              </a:rPr>
              <a:t>         b)  </a:t>
            </a:r>
            <a:r>
              <a:rPr lang="cs-CZ" sz="1800" b="1" dirty="0">
                <a:latin typeface="CenturyOldStyleTOT-Regu"/>
              </a:rPr>
              <a:t>veřejná sféra:  </a:t>
            </a:r>
            <a:r>
              <a:rPr lang="cs-CZ" sz="1800" dirty="0">
                <a:latin typeface="CenturyOldStyleTOT-Regu"/>
              </a:rPr>
              <a:t>hradská soustava </a:t>
            </a:r>
          </a:p>
          <a:p>
            <a:pPr marL="0" indent="0" algn="l">
              <a:buNone/>
            </a:pPr>
            <a:r>
              <a:rPr lang="cs-CZ" sz="1800" dirty="0">
                <a:latin typeface="CenturyOldStyleTOT-Regu"/>
              </a:rPr>
              <a:t>                                         </a:t>
            </a:r>
            <a:r>
              <a:rPr lang="cs-CZ" sz="1800" b="1" dirty="0">
                <a:latin typeface="CenturyOldStyleTOT-Regu"/>
              </a:rPr>
              <a:t>kasteláni </a:t>
            </a:r>
            <a:r>
              <a:rPr lang="cs-CZ" sz="1800" dirty="0">
                <a:latin typeface="CenturyOldStyleTOT-Regu"/>
              </a:rPr>
              <a:t> –  v čele hradských obvodů</a:t>
            </a:r>
          </a:p>
          <a:p>
            <a:pPr marL="0" indent="0" algn="l">
              <a:buNone/>
            </a:pPr>
            <a:endParaRPr lang="cs-CZ" sz="1800" dirty="0">
              <a:latin typeface="CenturyOldStyleTOT-Regu"/>
            </a:endParaRPr>
          </a:p>
          <a:p>
            <a:pPr algn="l"/>
            <a:r>
              <a:rPr lang="cs-CZ" sz="1800" b="1" dirty="0">
                <a:latin typeface="CenturyOldStyleTOT-Regu"/>
              </a:rPr>
              <a:t>Třeštík, Žemlička  </a:t>
            </a:r>
            <a:r>
              <a:rPr lang="cs-CZ" sz="1800" dirty="0">
                <a:latin typeface="CenturyOldStyleTOT-Regu"/>
              </a:rPr>
              <a:t>–  rozdělení odmítají (není v pramenech)</a:t>
            </a:r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9E6A60F2-70E4-4722-BA7B-4D40A6D4ABC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1601" t="14381" r="33932" b="10563"/>
          <a:stretch/>
        </p:blipFill>
        <p:spPr>
          <a:xfrm>
            <a:off x="6773480" y="333910"/>
            <a:ext cx="5326053" cy="6524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7137532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42" name="Picture 2" descr="Mapa-hrady-9">
            <a:extLst>
              <a:ext uri="{FF2B5EF4-FFF2-40B4-BE49-F238E27FC236}">
                <a16:creationId xmlns:a16="http://schemas.microsoft.com/office/drawing/2014/main" id="{587DF9E5-B385-4E96-BCA8-2E4B5AE7355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0171" y="262630"/>
            <a:ext cx="8650840" cy="652645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9" name="Rectangle 3">
            <a:extLst>
              <a:ext uri="{FF2B5EF4-FFF2-40B4-BE49-F238E27FC236}">
                <a16:creationId xmlns:a16="http://schemas.microsoft.com/office/drawing/2014/main" id="{0F574256-0405-4BDB-BC2F-1B6C01490855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318500" y="667820"/>
            <a:ext cx="12000216" cy="6190180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2000" b="1" dirty="0">
                <a:solidFill>
                  <a:srgbClr val="FF0000"/>
                </a:solidFill>
              </a:rPr>
              <a:t>Správní hrady</a:t>
            </a:r>
            <a:r>
              <a:rPr lang="cs-CZ" altLang="cs-CZ" sz="2000" dirty="0">
                <a:solidFill>
                  <a:srgbClr val="FF0000"/>
                </a:solidFill>
              </a:rPr>
              <a:t>   </a:t>
            </a:r>
            <a:r>
              <a:rPr lang="cs-CZ" altLang="cs-CZ" sz="1800" dirty="0"/>
              <a:t>–  (</a:t>
            </a:r>
            <a:r>
              <a:rPr lang="cs-CZ" altLang="cs-CZ" sz="1800" dirty="0" err="1"/>
              <a:t>civitates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provinciae</a:t>
            </a:r>
            <a:r>
              <a:rPr lang="cs-CZ" altLang="cs-CZ" sz="1800" dirty="0"/>
              <a:t>) administrativní, soudní a církevní centra</a:t>
            </a:r>
          </a:p>
          <a:p>
            <a:pPr marL="0" indent="0">
              <a:buNone/>
              <a:defRPr/>
            </a:pPr>
            <a:r>
              <a:rPr lang="cs-CZ" altLang="cs-CZ" sz="1800" dirty="0"/>
              <a:t>                                   –  </a:t>
            </a:r>
            <a:r>
              <a:rPr lang="cs-CZ" altLang="cs-CZ" sz="1800" b="1" dirty="0"/>
              <a:t>Čechy: </a:t>
            </a:r>
            <a:r>
              <a:rPr lang="cs-CZ" altLang="cs-CZ" sz="1800" dirty="0"/>
              <a:t> </a:t>
            </a:r>
            <a:r>
              <a:rPr lang="cs-CZ" altLang="cs-CZ" sz="1800" b="1" dirty="0"/>
              <a:t>10. stol.:  </a:t>
            </a:r>
            <a:r>
              <a:rPr lang="cs-CZ" altLang="cs-CZ" sz="1800" dirty="0"/>
              <a:t>počátky  –  Boleslavové (rozšiřování domény)  </a:t>
            </a:r>
          </a:p>
          <a:p>
            <a:pPr marL="0" indent="0">
              <a:buNone/>
              <a:defRPr/>
            </a:pPr>
            <a:r>
              <a:rPr lang="cs-CZ" altLang="cs-CZ" sz="1800" dirty="0"/>
              <a:t>                                                     </a:t>
            </a:r>
            <a:r>
              <a:rPr lang="cs-CZ" altLang="cs-CZ" sz="1800" b="1" dirty="0"/>
              <a:t>11. stol.:</a:t>
            </a:r>
            <a:r>
              <a:rPr lang="cs-CZ" altLang="cs-CZ" sz="1800" dirty="0"/>
              <a:t>  Břetislav 15 hradů:   Praha, Litoměřice, Žatec, Děčín, Kouřim, Chrudim, </a:t>
            </a:r>
          </a:p>
          <a:p>
            <a:pPr marL="0" indent="0">
              <a:buNone/>
              <a:defRPr/>
            </a:pPr>
            <a:r>
              <a:rPr lang="cs-CZ" altLang="cs-CZ" sz="1800" dirty="0"/>
              <a:t>                                                                                                          Čáslav, Boleslav aj.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  <a:p>
            <a:pPr marL="0" indent="0">
              <a:buNone/>
              <a:defRPr/>
            </a:pPr>
            <a:r>
              <a:rPr lang="cs-CZ" altLang="cs-CZ" sz="1800" dirty="0"/>
              <a:t>                                –  </a:t>
            </a:r>
            <a:r>
              <a:rPr lang="cs-CZ" altLang="cs-CZ" sz="1800" b="1" dirty="0"/>
              <a:t>Morava</a:t>
            </a:r>
            <a:r>
              <a:rPr lang="cs-CZ" altLang="cs-CZ" sz="1800" dirty="0"/>
              <a:t>:  </a:t>
            </a:r>
            <a:r>
              <a:rPr lang="cs-CZ" altLang="cs-CZ" sz="1800" b="1" dirty="0"/>
              <a:t>1019/20</a:t>
            </a:r>
            <a:r>
              <a:rPr lang="cs-CZ" altLang="cs-CZ" sz="1800" dirty="0"/>
              <a:t>:  za knížete Oldřicha, podle </a:t>
            </a:r>
            <a:r>
              <a:rPr lang="cs-CZ" altLang="cs-CZ" sz="1800" dirty="0" err="1"/>
              <a:t>Matły-Kozlowské</a:t>
            </a:r>
            <a:r>
              <a:rPr lang="cs-CZ" altLang="cs-CZ" sz="1800" dirty="0"/>
              <a:t>:  až po Boleslavu Chrabrém († 1025) </a:t>
            </a:r>
          </a:p>
          <a:p>
            <a:pPr marL="0" indent="0">
              <a:buNone/>
              <a:defRPr/>
            </a:pPr>
            <a:r>
              <a:rPr lang="cs-CZ" altLang="cs-CZ" sz="1800" dirty="0"/>
              <a:t>                                                     </a:t>
            </a:r>
            <a:r>
              <a:rPr lang="cs-CZ" altLang="cs-CZ" sz="1800" b="1" dirty="0"/>
              <a:t>1041 – 1055</a:t>
            </a:r>
            <a:r>
              <a:rPr lang="cs-CZ" altLang="cs-CZ" sz="1800" dirty="0"/>
              <a:t>:   Břetislav,  8 – 10 hradů:     klíčové:  Olomouc, Brno, Znojmo (sídla údělných knížat)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  <a:p>
            <a:pPr>
              <a:buFontTx/>
              <a:buNone/>
              <a:defRPr/>
            </a:pPr>
            <a:r>
              <a:rPr lang="cs-CZ" altLang="cs-CZ" sz="1800" dirty="0"/>
              <a:t>                                                          a) </a:t>
            </a:r>
            <a:r>
              <a:rPr lang="cs-CZ" altLang="cs-CZ" sz="1800" b="1" dirty="0" err="1"/>
              <a:t>sev</a:t>
            </a:r>
            <a:r>
              <a:rPr lang="cs-CZ" altLang="cs-CZ" sz="1800" b="1" dirty="0"/>
              <a:t>. a </a:t>
            </a:r>
            <a:r>
              <a:rPr lang="cs-CZ" altLang="cs-CZ" sz="1800" b="1" dirty="0" err="1"/>
              <a:t>stř</a:t>
            </a:r>
            <a:r>
              <a:rPr lang="cs-CZ" altLang="cs-CZ" sz="1800" dirty="0"/>
              <a:t>.  –  využití starších VM lokalit: Olomouc, Přerov</a:t>
            </a:r>
          </a:p>
          <a:p>
            <a:pPr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             (Přerov + </a:t>
            </a:r>
            <a:r>
              <a:rPr lang="cs-CZ" altLang="cs-CZ" sz="1800" dirty="0" err="1"/>
              <a:t>holasická</a:t>
            </a:r>
            <a:r>
              <a:rPr lang="cs-CZ" altLang="cs-CZ" sz="1800" dirty="0"/>
              <a:t> provincie do 30. l. 13. stol.)</a:t>
            </a:r>
          </a:p>
          <a:p>
            <a:pPr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             Chotěbuz-</a:t>
            </a:r>
            <a:r>
              <a:rPr lang="cs-CZ" altLang="cs-CZ" sz="1800" dirty="0" err="1"/>
              <a:t>Podobora</a:t>
            </a:r>
            <a:r>
              <a:rPr lang="cs-CZ" altLang="cs-CZ" sz="1800" dirty="0"/>
              <a:t>  –  Těšín  (přesun v 11. stol.), Hradec n. Moravicí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  <a:p>
            <a:pPr>
              <a:buFontTx/>
              <a:buNone/>
              <a:defRPr/>
            </a:pPr>
            <a:r>
              <a:rPr lang="cs-CZ" altLang="cs-CZ" sz="1800" dirty="0"/>
              <a:t>                                                          b) </a:t>
            </a:r>
            <a:r>
              <a:rPr lang="cs-CZ" altLang="cs-CZ" sz="1800" b="1" dirty="0"/>
              <a:t>jižní</a:t>
            </a:r>
            <a:r>
              <a:rPr lang="cs-CZ" altLang="cs-CZ" sz="1800" dirty="0"/>
              <a:t>  –  nové hrady 5 až 10 km od starších hradisek:  Pomoraví, Podyjí</a:t>
            </a:r>
          </a:p>
          <a:p>
            <a:pPr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    Líšeň-Staré Zámky – Staré Brno</a:t>
            </a:r>
          </a:p>
          <a:p>
            <a:pPr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    Znojmo-hradiště sv. </a:t>
            </a:r>
            <a:r>
              <a:rPr lang="cs-CZ" altLang="cs-CZ" sz="1800" dirty="0" err="1"/>
              <a:t>Hypolita</a:t>
            </a:r>
            <a:r>
              <a:rPr lang="cs-CZ" altLang="cs-CZ" sz="1800" dirty="0"/>
              <a:t> – Znojemský hrad</a:t>
            </a:r>
          </a:p>
          <a:p>
            <a:pPr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    </a:t>
            </a:r>
            <a:r>
              <a:rPr lang="cs-CZ" altLang="cs-CZ" sz="1800" dirty="0" err="1"/>
              <a:t>Pohansko</a:t>
            </a:r>
            <a:r>
              <a:rPr lang="cs-CZ" altLang="cs-CZ" sz="1800" dirty="0"/>
              <a:t> u Břeclavi – Břeclav</a:t>
            </a:r>
          </a:p>
          <a:p>
            <a:pPr eaLnBrk="1" hangingPunct="1">
              <a:buFontTx/>
              <a:buNone/>
              <a:defRPr/>
            </a:pPr>
            <a:endParaRPr lang="cs-CZ" altLang="cs-CZ" sz="14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Obrázek 1">
            <a:extLst>
              <a:ext uri="{FF2B5EF4-FFF2-40B4-BE49-F238E27FC236}">
                <a16:creationId xmlns:a16="http://schemas.microsoft.com/office/drawing/2014/main" id="{8C91592E-0586-470E-9176-3E8E6A66E06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861" t="26816" r="40996" b="9758"/>
          <a:stretch>
            <a:fillRect/>
          </a:stretch>
        </p:blipFill>
        <p:spPr bwMode="auto">
          <a:xfrm>
            <a:off x="21433" y="0"/>
            <a:ext cx="8490091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123" name="TextovéPole 2">
            <a:extLst>
              <a:ext uri="{FF2B5EF4-FFF2-40B4-BE49-F238E27FC236}">
                <a16:creationId xmlns:a16="http://schemas.microsoft.com/office/drawing/2014/main" id="{C54AA2CF-946F-4BFB-ADDD-34C86FEE181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0001" y="4572000"/>
            <a:ext cx="441325" cy="369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1800"/>
              <a:t>1. </a:t>
            </a:r>
          </a:p>
        </p:txBody>
      </p:sp>
      <p:sp>
        <p:nvSpPr>
          <p:cNvPr id="5124" name="Zástupný symbol pro obsah 3">
            <a:extLst>
              <a:ext uri="{FF2B5EF4-FFF2-40B4-BE49-F238E27FC236}">
                <a16:creationId xmlns:a16="http://schemas.microsoft.com/office/drawing/2014/main" id="{A665EDEF-D612-41A7-BB54-3F2DE6FF1F1A}"/>
              </a:ext>
            </a:extLst>
          </p:cNvPr>
          <p:cNvSpPr txBox="1">
            <a:spLocks/>
          </p:cNvSpPr>
          <p:nvPr/>
        </p:nvSpPr>
        <p:spPr bwMode="auto">
          <a:xfrm>
            <a:off x="8522241" y="505966"/>
            <a:ext cx="3680476" cy="3010328"/>
          </a:xfrm>
          <a:prstGeom prst="rect">
            <a:avLst/>
          </a:prstGeom>
          <a:solidFill>
            <a:srgbClr val="996633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buFontTx/>
              <a:buNone/>
            </a:pPr>
            <a:endParaRPr lang="cs-CZ" altLang="cs-CZ" sz="1800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cs-CZ" altLang="cs-CZ" sz="1800" b="1" dirty="0">
                <a:solidFill>
                  <a:schemeClr val="bg1"/>
                </a:solidFill>
              </a:rPr>
              <a:t>1</a:t>
            </a:r>
            <a:r>
              <a:rPr lang="cs-CZ" altLang="cs-CZ" sz="1600" b="1" dirty="0">
                <a:solidFill>
                  <a:schemeClr val="bg1"/>
                </a:solidFill>
              </a:rPr>
              <a:t>.    </a:t>
            </a:r>
            <a:r>
              <a:rPr lang="cs-CZ" altLang="cs-CZ" sz="1800" b="1" dirty="0">
                <a:solidFill>
                  <a:schemeClr val="bg1"/>
                </a:solidFill>
              </a:rPr>
              <a:t>Praha-Bohnice</a:t>
            </a:r>
          </a:p>
          <a:p>
            <a:pPr>
              <a:buFontTx/>
              <a:buNone/>
            </a:pPr>
            <a:r>
              <a:rPr lang="cs-CZ" altLang="cs-CZ" sz="1800" b="1" dirty="0">
                <a:solidFill>
                  <a:schemeClr val="bg1"/>
                </a:solidFill>
              </a:rPr>
              <a:t>2.    Přerov n. Labem</a:t>
            </a:r>
          </a:p>
          <a:p>
            <a:pPr>
              <a:buFontTx/>
              <a:buNone/>
            </a:pPr>
            <a:r>
              <a:rPr lang="cs-CZ" altLang="cs-CZ" sz="1800" b="1" dirty="0">
                <a:solidFill>
                  <a:schemeClr val="bg1"/>
                </a:solidFill>
              </a:rPr>
              <a:t>3.    Stará Kouřim</a:t>
            </a:r>
          </a:p>
          <a:p>
            <a:pPr>
              <a:buFontTx/>
              <a:buNone/>
            </a:pPr>
            <a:r>
              <a:rPr lang="cs-CZ" altLang="cs-CZ" sz="1800" b="1" dirty="0">
                <a:solidFill>
                  <a:schemeClr val="bg1"/>
                </a:solidFill>
              </a:rPr>
              <a:t>4     </a:t>
            </a:r>
            <a:r>
              <a:rPr lang="cs-CZ" altLang="cs-CZ" sz="1800" b="1" dirty="0" err="1">
                <a:solidFill>
                  <a:schemeClr val="bg1"/>
                </a:solidFill>
              </a:rPr>
              <a:t>Hryzely</a:t>
            </a:r>
            <a:endParaRPr lang="cs-CZ" altLang="cs-CZ" sz="1800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r>
              <a:rPr lang="cs-CZ" altLang="cs-CZ" sz="1800" b="1" dirty="0">
                <a:solidFill>
                  <a:schemeClr val="bg1"/>
                </a:solidFill>
              </a:rPr>
              <a:t>5.    Libice n. Cidlinou</a:t>
            </a:r>
          </a:p>
          <a:p>
            <a:pPr>
              <a:buFontTx/>
              <a:buNone/>
            </a:pPr>
            <a:r>
              <a:rPr lang="cs-CZ" altLang="cs-CZ" sz="1800" b="1" dirty="0">
                <a:solidFill>
                  <a:schemeClr val="bg1"/>
                </a:solidFill>
              </a:rPr>
              <a:t>6.    Hradiště</a:t>
            </a:r>
          </a:p>
          <a:p>
            <a:pPr marL="342900" indent="-342900">
              <a:buFontTx/>
              <a:buAutoNum type="arabicPeriod" startAt="7"/>
            </a:pPr>
            <a:r>
              <a:rPr lang="cs-CZ" altLang="cs-CZ" sz="1800" b="1" dirty="0">
                <a:solidFill>
                  <a:schemeClr val="bg1"/>
                </a:solidFill>
              </a:rPr>
              <a:t> Vepřek</a:t>
            </a:r>
          </a:p>
          <a:p>
            <a:pPr marL="342900" indent="-342900">
              <a:buFontTx/>
              <a:buAutoNum type="arabicPeriod" startAt="7"/>
            </a:pPr>
            <a:r>
              <a:rPr lang="cs-CZ" altLang="cs-CZ" sz="1800" b="1" dirty="0">
                <a:solidFill>
                  <a:schemeClr val="bg1"/>
                </a:solidFill>
              </a:rPr>
              <a:t> Boleslav</a:t>
            </a:r>
          </a:p>
          <a:p>
            <a:pPr marL="342900" indent="-342900">
              <a:buFontTx/>
              <a:buAutoNum type="arabicPeriod" startAt="7"/>
            </a:pPr>
            <a:endParaRPr lang="cs-CZ" altLang="cs-CZ" sz="1800" b="1" dirty="0">
              <a:solidFill>
                <a:schemeClr val="bg1"/>
              </a:solidFill>
            </a:endParaRPr>
          </a:p>
          <a:p>
            <a:pPr>
              <a:buFontTx/>
              <a:buNone/>
            </a:pPr>
            <a:endParaRPr lang="cs-CZ" altLang="cs-CZ" sz="1800" dirty="0"/>
          </a:p>
        </p:txBody>
      </p:sp>
      <p:sp>
        <p:nvSpPr>
          <p:cNvPr id="5" name="Zástupný symbol pro obsah 5">
            <a:extLst>
              <a:ext uri="{FF2B5EF4-FFF2-40B4-BE49-F238E27FC236}">
                <a16:creationId xmlns:a16="http://schemas.microsoft.com/office/drawing/2014/main" id="{3AF2B772-FF32-4882-817D-0DE5D2FF78E2}"/>
              </a:ext>
            </a:extLst>
          </p:cNvPr>
          <p:cNvSpPr txBox="1">
            <a:spLocks/>
          </p:cNvSpPr>
          <p:nvPr/>
        </p:nvSpPr>
        <p:spPr>
          <a:xfrm>
            <a:off x="8511524" y="3464996"/>
            <a:ext cx="3701910" cy="2866490"/>
          </a:xfrm>
          <a:prstGeom prst="rect">
            <a:avLst/>
          </a:prstGeom>
          <a:solidFill>
            <a:srgbClr val="996633"/>
          </a:solidFill>
        </p:spPr>
        <p:txBody>
          <a:bodyPr/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  <a:defRPr/>
            </a:pPr>
            <a:r>
              <a:rPr lang="cs-CZ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9.    Přívory</a:t>
            </a: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10.  Královice</a:t>
            </a: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11.  </a:t>
            </a:r>
            <a:r>
              <a:rPr lang="cs-CZ" sz="1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Chloumek</a:t>
            </a:r>
            <a:endParaRPr lang="cs-CZ" sz="1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12.  Dolní Hradiště</a:t>
            </a: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13.  Starý Plzenec</a:t>
            </a: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14.  Litoměřice</a:t>
            </a:r>
          </a:p>
          <a:p>
            <a:pPr marL="0" indent="0">
              <a:buNone/>
              <a:defRPr/>
            </a:pPr>
            <a:r>
              <a:rPr lang="cs-CZ" sz="1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15.  Doudleby</a:t>
            </a:r>
          </a:p>
          <a:p>
            <a:pPr>
              <a:defRPr/>
            </a:pPr>
            <a:endParaRPr lang="cs-CZ" dirty="0"/>
          </a:p>
        </p:txBody>
      </p:sp>
      <p:sp>
        <p:nvSpPr>
          <p:cNvPr id="2" name="Obdélník 1">
            <a:extLst>
              <a:ext uri="{FF2B5EF4-FFF2-40B4-BE49-F238E27FC236}">
                <a16:creationId xmlns:a16="http://schemas.microsoft.com/office/drawing/2014/main" id="{E387FEEC-36A9-445C-9511-B118CBE581C2}"/>
              </a:ext>
            </a:extLst>
          </p:cNvPr>
          <p:cNvSpPr/>
          <p:nvPr/>
        </p:nvSpPr>
        <p:spPr>
          <a:xfrm>
            <a:off x="5650787" y="4572000"/>
            <a:ext cx="2619909" cy="2147299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Obrázek 1">
            <a:extLst>
              <a:ext uri="{FF2B5EF4-FFF2-40B4-BE49-F238E27FC236}">
                <a16:creationId xmlns:a16="http://schemas.microsoft.com/office/drawing/2014/main" id="{3D1A0F74-D31A-4BC6-A426-9283FAA043CD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30081"/>
          <a:stretch/>
        </p:blipFill>
        <p:spPr bwMode="auto">
          <a:xfrm>
            <a:off x="0" y="0"/>
            <a:ext cx="8209053" cy="677938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Zástupný symbol pro obsah 3">
            <a:extLst>
              <a:ext uri="{FF2B5EF4-FFF2-40B4-BE49-F238E27FC236}">
                <a16:creationId xmlns:a16="http://schemas.microsoft.com/office/drawing/2014/main" id="{1977FCFF-1DD6-4E3C-B0F1-0C7EE144D4A9}"/>
              </a:ext>
            </a:extLst>
          </p:cNvPr>
          <p:cNvSpPr txBox="1">
            <a:spLocks/>
          </p:cNvSpPr>
          <p:nvPr/>
        </p:nvSpPr>
        <p:spPr bwMode="auto">
          <a:xfrm>
            <a:off x="8209052" y="0"/>
            <a:ext cx="3982947" cy="6858000"/>
          </a:xfrm>
          <a:prstGeom prst="rect">
            <a:avLst/>
          </a:prstGeom>
          <a:solidFill>
            <a:schemeClr val="accent6">
              <a:lumMod val="75000"/>
            </a:schemeClr>
          </a:solidFill>
          <a:ln>
            <a:noFill/>
          </a:ln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342900" indent="-342900">
              <a:buFontTx/>
              <a:buAutoNum type="arabicPeriod"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Státní hranice</a:t>
            </a:r>
          </a:p>
          <a:p>
            <a:pPr marL="342900" indent="-342900">
              <a:buFontTx/>
              <a:buAutoNum type="arabicPeriod"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2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Předpokládaná hranice</a:t>
            </a:r>
          </a:p>
          <a:p>
            <a:pPr>
              <a:buNone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      Moravy v 11. a 12. stol.</a:t>
            </a:r>
          </a:p>
          <a:p>
            <a:pPr>
              <a:buNone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3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Historická hranice Moravy</a:t>
            </a:r>
          </a:p>
          <a:p>
            <a:pPr>
              <a:buNone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      a Slezska</a:t>
            </a:r>
          </a:p>
          <a:p>
            <a:pPr>
              <a:buNone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lain" startAt="4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Předpokládaná hranice</a:t>
            </a:r>
          </a:p>
          <a:p>
            <a:pPr>
              <a:buNone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      moravských údělů</a:t>
            </a:r>
          </a:p>
          <a:p>
            <a:pPr>
              <a:buNone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5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Předpokládaná hranice</a:t>
            </a:r>
          </a:p>
          <a:p>
            <a:pPr>
              <a:buNone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      hradských obvodů</a:t>
            </a:r>
          </a:p>
          <a:p>
            <a:pPr>
              <a:buNone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6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Sídla údělných knížat</a:t>
            </a:r>
          </a:p>
          <a:p>
            <a:pPr marL="342900" indent="-342900">
              <a:buFontTx/>
              <a:buAutoNum type="arabicPeriod" startAt="6"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7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 Sídla hradských obvodů</a:t>
            </a:r>
          </a:p>
          <a:p>
            <a:pPr marL="342900" indent="-342900">
              <a:buFontTx/>
              <a:buAutoNum type="arabicPeriod" startAt="7"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7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 Ostatní hrady</a:t>
            </a:r>
          </a:p>
          <a:p>
            <a:pPr marL="342900" indent="-342900">
              <a:buFontTx/>
              <a:buAutoNum type="arabicPeriod" startAt="7"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 marL="342900" indent="-342900">
              <a:buFontTx/>
              <a:buAutoNum type="arabicPeriod" startAt="7"/>
            </a:pPr>
            <a:r>
              <a:rPr lang="cs-CZ" altLang="cs-CZ" sz="1600" b="1" dirty="0">
                <a:solidFill>
                  <a:schemeClr val="bg1"/>
                </a:solidFill>
                <a:cs typeface="Arial" panose="020B0604020202020204" pitchFamily="34" charset="0"/>
              </a:rPr>
              <a:t>  Lesy</a:t>
            </a:r>
          </a:p>
          <a:p>
            <a:pPr>
              <a:buNone/>
            </a:pPr>
            <a:r>
              <a:rPr lang="cs-CZ" altLang="cs-CZ" sz="1600" dirty="0">
                <a:solidFill>
                  <a:schemeClr val="bg1"/>
                </a:solidFill>
                <a:cs typeface="Arial" panose="020B0604020202020204" pitchFamily="34" charset="0"/>
              </a:rPr>
              <a:t>                                   (dle Z. Měřínského)</a:t>
            </a:r>
          </a:p>
          <a:p>
            <a:pPr marL="342900" indent="-342900">
              <a:buFontTx/>
              <a:buAutoNum type="arabicPeriod" startAt="7"/>
            </a:pPr>
            <a:endParaRPr lang="cs-CZ" altLang="cs-CZ" sz="1600" b="1" dirty="0">
              <a:solidFill>
                <a:schemeClr val="bg1"/>
              </a:solidFill>
              <a:cs typeface="Arial" panose="020B0604020202020204" pitchFamily="34" charset="0"/>
            </a:endParaRPr>
          </a:p>
          <a:p>
            <a:pPr>
              <a:buFontTx/>
              <a:buNone/>
            </a:pPr>
            <a:endParaRPr lang="cs-CZ" altLang="cs-CZ" sz="1800" dirty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00062" y="683173"/>
            <a:ext cx="11691937" cy="6266268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r>
              <a:rPr lang="cs-CZ" sz="1800" b="1" dirty="0">
                <a:solidFill>
                  <a:srgbClr val="FF0000"/>
                </a:solidFill>
              </a:rPr>
              <a:t>Uspořádání společnosti  </a:t>
            </a:r>
            <a:r>
              <a:rPr lang="cs-CZ" sz="1800" dirty="0"/>
              <a:t>–  </a:t>
            </a:r>
            <a:r>
              <a:rPr lang="cs-CZ" sz="1800" b="1" dirty="0"/>
              <a:t>11. a 12. stol.:   </a:t>
            </a:r>
            <a:r>
              <a:rPr lang="cs-CZ" sz="1800" dirty="0"/>
              <a:t>vojenský způsob řízení postupně vystřídala územní administrativa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                                      (hrady centry hradských obvodů)</a:t>
            </a:r>
          </a:p>
          <a:p>
            <a:pPr marL="0" indent="0">
              <a:buNone/>
              <a:defRPr/>
            </a:pPr>
            <a:endParaRPr lang="cs-CZ" sz="1800" dirty="0"/>
          </a:p>
          <a:p>
            <a:pPr>
              <a:defRPr/>
            </a:pPr>
            <a:r>
              <a:rPr lang="cs-CZ" sz="1800" b="1" dirty="0">
                <a:solidFill>
                  <a:srgbClr val="FF0000"/>
                </a:solidFill>
              </a:rPr>
              <a:t>Uspořádání společnosti  </a:t>
            </a:r>
            <a:r>
              <a:rPr lang="cs-CZ" sz="1800" dirty="0"/>
              <a:t>–  válečnicko-rytířské, podobně jako systém ministeriálů v Říši</a:t>
            </a:r>
          </a:p>
          <a:p>
            <a:pPr marL="0" indent="0">
              <a:buFontTx/>
              <a:buNone/>
              <a:defRPr/>
            </a:pPr>
            <a:r>
              <a:rPr lang="cs-CZ" sz="1800" b="1" dirty="0"/>
              <a:t>                                                  </a:t>
            </a:r>
            <a:r>
              <a:rPr lang="cs-CZ" sz="1800" dirty="0"/>
              <a:t>–  na válečné výpravy táhly hierarchicky uspořádané oddíly pod vedením vyšší šlechty </a:t>
            </a:r>
          </a:p>
          <a:p>
            <a:pPr marL="0" indent="0">
              <a:buFontTx/>
              <a:buNone/>
              <a:defRPr/>
            </a:pPr>
            <a:r>
              <a:rPr lang="cs-CZ" sz="1800" dirty="0"/>
              <a:t>                                                  –  </a:t>
            </a:r>
            <a:r>
              <a:rPr lang="cs-CZ" sz="1800" dirty="0" err="1"/>
              <a:t>primates</a:t>
            </a:r>
            <a:r>
              <a:rPr lang="cs-CZ" sz="1800" dirty="0"/>
              <a:t>:   měli vozy a koně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     –  </a:t>
            </a:r>
            <a:r>
              <a:rPr lang="cs-CZ" sz="1800" dirty="0" err="1"/>
              <a:t>pauperes</a:t>
            </a:r>
            <a:r>
              <a:rPr lang="cs-CZ" sz="1800" dirty="0"/>
              <a:t>:   bojovali na koni či pěšky   (u </a:t>
            </a:r>
            <a:r>
              <a:rPr lang="cs-CZ" sz="1800" dirty="0" err="1"/>
              <a:t>Jarlocha</a:t>
            </a:r>
            <a:r>
              <a:rPr lang="cs-CZ" sz="1800" dirty="0"/>
              <a:t>:  </a:t>
            </a:r>
            <a:r>
              <a:rPr lang="cs-CZ" sz="1800" dirty="0" err="1"/>
              <a:t>pauperes</a:t>
            </a:r>
            <a:r>
              <a:rPr lang="cs-CZ" sz="1800" dirty="0"/>
              <a:t> – chudí – bojovníci)</a:t>
            </a:r>
          </a:p>
          <a:p>
            <a:pPr marL="0" indent="0">
              <a:buFontTx/>
              <a:buNone/>
              <a:defRPr/>
            </a:pPr>
            <a:endParaRPr lang="cs-CZ" sz="1800" dirty="0"/>
          </a:p>
          <a:p>
            <a:pPr marL="0" indent="0">
              <a:buNone/>
              <a:defRPr/>
            </a:pPr>
            <a:endParaRPr lang="cs-CZ" sz="1800" dirty="0"/>
          </a:p>
          <a:p>
            <a:pPr>
              <a:defRPr/>
            </a:pPr>
            <a:r>
              <a:rPr lang="cs-CZ" sz="1800" b="1" dirty="0" err="1"/>
              <a:t>Primates</a:t>
            </a:r>
            <a:r>
              <a:rPr lang="cs-CZ" sz="1800" b="1" dirty="0"/>
              <a:t> </a:t>
            </a:r>
            <a:r>
              <a:rPr lang="cs-CZ" sz="1800" b="1" dirty="0" err="1"/>
              <a:t>terrae</a:t>
            </a:r>
            <a:r>
              <a:rPr lang="cs-CZ" sz="1800" b="1" dirty="0"/>
              <a:t>  </a:t>
            </a:r>
            <a:r>
              <a:rPr lang="cs-CZ" sz="1800" dirty="0"/>
              <a:t>–  označení předních zemských velmožů:  předáků   </a:t>
            </a:r>
          </a:p>
          <a:p>
            <a:pPr>
              <a:defRPr/>
            </a:pPr>
            <a:r>
              <a:rPr lang="cs-CZ" sz="1800" b="1" dirty="0" err="1"/>
              <a:t>Ministeriales</a:t>
            </a:r>
            <a:r>
              <a:rPr lang="cs-CZ" sz="1800" dirty="0"/>
              <a:t>  –   družiníci, jimž byla přidělena půda za poskytování vojenské služby  </a:t>
            </a:r>
          </a:p>
          <a:p>
            <a:pPr>
              <a:defRPr/>
            </a:pPr>
            <a:endParaRPr lang="cs-CZ" sz="1800" dirty="0"/>
          </a:p>
          <a:p>
            <a:pPr>
              <a:defRPr/>
            </a:pPr>
            <a:r>
              <a:rPr lang="cs-CZ" sz="1800" b="1" dirty="0" err="1"/>
              <a:t>Milites</a:t>
            </a:r>
            <a:r>
              <a:rPr lang="cs-CZ" sz="1800" b="1" dirty="0"/>
              <a:t> </a:t>
            </a:r>
            <a:r>
              <a:rPr lang="cs-CZ" sz="1800" b="1" dirty="0" err="1"/>
              <a:t>primi</a:t>
            </a:r>
            <a:r>
              <a:rPr lang="cs-CZ" sz="1800" b="1" dirty="0"/>
              <a:t> </a:t>
            </a:r>
            <a:r>
              <a:rPr lang="cs-CZ" sz="1800" b="1" dirty="0" err="1"/>
              <a:t>ordini</a:t>
            </a:r>
            <a:r>
              <a:rPr lang="cs-CZ" sz="1800" dirty="0"/>
              <a:t>  –  bojovníci prvního řádu:  užší panovnická družina + rodová elita, prazáklad vyšší šlechty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–  vstup do nejvyšší skupiny podmíněn působením u panovnického dvora (základ panského stavu)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–  nejvyšší rodová elita vznikla v průběhu 11/12. stol. </a:t>
            </a:r>
          </a:p>
          <a:p>
            <a:pPr marL="0" indent="0">
              <a:buNone/>
              <a:defRPr/>
            </a:pPr>
            <a:endParaRPr lang="cs-CZ" sz="1800" dirty="0"/>
          </a:p>
          <a:p>
            <a:pPr marL="0" indent="0">
              <a:buNone/>
              <a:defRPr/>
            </a:pPr>
            <a:r>
              <a:rPr lang="cs-CZ" sz="1800" b="1" dirty="0"/>
              <a:t>     </a:t>
            </a:r>
            <a:r>
              <a:rPr lang="cs-CZ" sz="1800" b="1" dirty="0" err="1"/>
              <a:t>Milites</a:t>
            </a:r>
            <a:r>
              <a:rPr lang="cs-CZ" sz="1800" b="1" dirty="0"/>
              <a:t> </a:t>
            </a:r>
            <a:r>
              <a:rPr lang="cs-CZ" sz="1800" b="1" dirty="0" err="1"/>
              <a:t>secundi</a:t>
            </a:r>
            <a:r>
              <a:rPr lang="cs-CZ" sz="1800" b="1" dirty="0"/>
              <a:t> </a:t>
            </a:r>
            <a:r>
              <a:rPr lang="cs-CZ" sz="1800" b="1" dirty="0" err="1"/>
              <a:t>ordini</a:t>
            </a:r>
            <a:r>
              <a:rPr lang="cs-CZ" sz="1800" b="1" dirty="0"/>
              <a:t>  </a:t>
            </a:r>
            <a:r>
              <a:rPr lang="cs-CZ" sz="1800" dirty="0"/>
              <a:t>–  bojovníci druhého řádu:   prazáklad nižší šlechty, od 12. stol.   (donace ve prospěch církevních institucí </a:t>
            </a:r>
            <a:endParaRPr lang="cs-CZ" sz="1800" u="sng" dirty="0"/>
          </a:p>
          <a:p>
            <a:pPr>
              <a:defRPr/>
            </a:pPr>
            <a:r>
              <a:rPr lang="cs-CZ" sz="1800" b="1" dirty="0" err="1"/>
              <a:t>Teritorializace</a:t>
            </a:r>
            <a:r>
              <a:rPr lang="cs-CZ" sz="1800" b="1" dirty="0"/>
              <a:t> šlechty  </a:t>
            </a:r>
            <a:r>
              <a:rPr lang="cs-CZ" sz="1800" dirty="0"/>
              <a:t>–   12:  výstavba dědičných dominií šlechty, která se stěhuje z center a zakládá si vlastní dvorce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              s vlastnickými kostely:   nová lokální střediska</a:t>
            </a:r>
          </a:p>
          <a:p>
            <a:pPr>
              <a:defRPr/>
            </a:pPr>
            <a:endParaRPr lang="cs-CZ" sz="1800" dirty="0"/>
          </a:p>
          <a:p>
            <a:pPr>
              <a:defRPr/>
            </a:pPr>
            <a:endParaRPr lang="cs-CZ" sz="1800" dirty="0"/>
          </a:p>
        </p:txBody>
      </p:sp>
    </p:spTree>
    <p:extLst>
      <p:ext uri="{BB962C8B-B14F-4D97-AF65-F5344CB8AC3E}">
        <p14:creationId xmlns:p14="http://schemas.microsoft.com/office/powerpoint/2010/main" val="4197832544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64327" y="-104503"/>
            <a:ext cx="10515600" cy="1325563"/>
          </a:xfrm>
        </p:spPr>
        <p:txBody>
          <a:bodyPr>
            <a:normAutofit/>
          </a:bodyPr>
          <a:lstStyle/>
          <a:p>
            <a:r>
              <a:rPr lang="cs-CZ" sz="3200" b="1" dirty="0">
                <a:solidFill>
                  <a:srgbClr val="FF0000"/>
                </a:solidFill>
              </a:rPr>
              <a:t>           První hrady a struktura majetkové držby v Čechách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70263" y="1221060"/>
            <a:ext cx="11721737" cy="5676128"/>
          </a:xfrm>
        </p:spPr>
        <p:txBody>
          <a:bodyPr>
            <a:normAutofit fontScale="77500" lnSpcReduction="20000"/>
          </a:bodyPr>
          <a:lstStyle/>
          <a:p>
            <a:r>
              <a:rPr lang="cs-CZ" sz="2300" b="1" dirty="0"/>
              <a:t>Konec 11. stol.  </a:t>
            </a:r>
            <a:r>
              <a:rPr lang="cs-CZ" sz="2300" dirty="0"/>
              <a:t> –  stabilizace vlastnictví, modernizace (výstavba) země (Vratislav Vaníček)</a:t>
            </a:r>
          </a:p>
          <a:p>
            <a:pPr marL="0" indent="0">
              <a:buNone/>
            </a:pPr>
            <a:endParaRPr lang="cs-CZ" sz="2300" dirty="0"/>
          </a:p>
          <a:p>
            <a:r>
              <a:rPr lang="cs-CZ" sz="2300" b="1" dirty="0"/>
              <a:t>Konec. 12. stol.  </a:t>
            </a:r>
            <a:r>
              <a:rPr lang="cs-CZ" sz="2300" dirty="0"/>
              <a:t>–  výstavba prvních hradů v režii cizích rodů (Přimda)   </a:t>
            </a:r>
          </a:p>
          <a:p>
            <a:pPr marL="0" indent="0">
              <a:buNone/>
            </a:pPr>
            <a:r>
              <a:rPr lang="cs-CZ" sz="2300" dirty="0"/>
              <a:t>                                  –  v raném středověku existovalo menší pozemkové vlastnictví méně významných příslušníků původních</a:t>
            </a:r>
          </a:p>
          <a:p>
            <a:pPr marL="0" indent="0">
              <a:buNone/>
            </a:pPr>
            <a:r>
              <a:rPr lang="cs-CZ" sz="2300" dirty="0"/>
              <a:t>                                       rodových klanů (</a:t>
            </a:r>
            <a:r>
              <a:rPr lang="cs-CZ" sz="2300" dirty="0" err="1"/>
              <a:t>familií</a:t>
            </a:r>
            <a:r>
              <a:rPr lang="cs-CZ" sz="2300" dirty="0"/>
              <a:t>), které nezískaly panovníkovu přízeň a úřad</a:t>
            </a:r>
          </a:p>
          <a:p>
            <a:pPr marL="0" indent="0">
              <a:buNone/>
            </a:pPr>
            <a:r>
              <a:rPr lang="cs-CZ" sz="2300" dirty="0"/>
              <a:t>                                  –  současná historiografie odmítá tzv. služebnou organizaci</a:t>
            </a:r>
          </a:p>
          <a:p>
            <a:pPr marL="0" indent="0">
              <a:buNone/>
            </a:pPr>
            <a:r>
              <a:rPr lang="cs-CZ" sz="2300" dirty="0"/>
              <a:t> </a:t>
            </a:r>
          </a:p>
          <a:p>
            <a:pPr marL="0" indent="0">
              <a:buNone/>
            </a:pPr>
            <a:r>
              <a:rPr lang="cs-CZ" sz="2300" dirty="0"/>
              <a:t>                                  –  struktura českého státu:    rodová samospráva (kontinuita vlastnictví) </a:t>
            </a:r>
          </a:p>
          <a:p>
            <a:pPr marL="0" indent="0">
              <a:buNone/>
            </a:pPr>
            <a:r>
              <a:rPr lang="cs-CZ" sz="2300" dirty="0"/>
              <a:t>                                                                                      vrstva svobodných (odvádění dávek)</a:t>
            </a:r>
          </a:p>
          <a:p>
            <a:pPr marL="0" indent="0">
              <a:buNone/>
            </a:pPr>
            <a:r>
              <a:rPr lang="cs-CZ" sz="2300" dirty="0"/>
              <a:t>                                                                                      panovnické velkostatky (obhospodařované ze dvorců)</a:t>
            </a:r>
          </a:p>
          <a:p>
            <a:pPr marL="0" indent="0">
              <a:buNone/>
            </a:pPr>
            <a:r>
              <a:rPr lang="cs-CZ" sz="2300" dirty="0"/>
              <a:t>                                                                                      hradská organizace (administrativní správa)</a:t>
            </a:r>
          </a:p>
          <a:p>
            <a:pPr marL="0" indent="0">
              <a:buNone/>
            </a:pPr>
            <a:endParaRPr lang="cs-CZ" sz="2300" dirty="0"/>
          </a:p>
          <a:p>
            <a:r>
              <a:rPr lang="cs-CZ" sz="2300" b="1" dirty="0"/>
              <a:t>Svobodná držba   </a:t>
            </a:r>
            <a:r>
              <a:rPr lang="cs-CZ" sz="2300" dirty="0"/>
              <a:t>–  před 13. stol.:  šlechta se podílela na formování společenských a právních norem </a:t>
            </a:r>
          </a:p>
          <a:p>
            <a:pPr marL="0" indent="0">
              <a:buNone/>
            </a:pPr>
            <a:r>
              <a:rPr lang="cs-CZ" sz="2300" dirty="0"/>
              <a:t>                                    –   částečně vycházela z původní klanové držby nezávislé na panovníkovi </a:t>
            </a:r>
          </a:p>
          <a:p>
            <a:pPr marL="0" indent="0">
              <a:buNone/>
            </a:pPr>
            <a:r>
              <a:rPr lang="cs-CZ" sz="2300" dirty="0"/>
              <a:t>                                    –   vzor:   tzv. barbarské zákoníky:    kodifikovaly lokální zvyková práva</a:t>
            </a:r>
          </a:p>
          <a:p>
            <a:pPr marL="0" indent="0">
              <a:buNone/>
            </a:pPr>
            <a:r>
              <a:rPr lang="cs-CZ" sz="2300" dirty="0"/>
              <a:t>                                                                                                   doplněny o prvky římského práva </a:t>
            </a:r>
          </a:p>
          <a:p>
            <a:pPr marL="0" indent="0">
              <a:buNone/>
            </a:pPr>
            <a:r>
              <a:rPr lang="cs-CZ" sz="2300" dirty="0"/>
              <a:t>                                                                                                   přizpůsobeny potřebám církve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endParaRPr lang="cs-CZ" sz="2000" dirty="0"/>
          </a:p>
          <a:p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406051652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D217FF3A-3D2F-4023-972D-D62CF8F906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2069" y="347617"/>
            <a:ext cx="7606671" cy="4988657"/>
          </a:xfrm>
          <a:prstGeom prst="rect">
            <a:avLst/>
          </a:prstGeom>
        </p:spPr>
      </p:pic>
      <p:sp>
        <p:nvSpPr>
          <p:cNvPr id="4" name="TextovéPole 3">
            <a:extLst>
              <a:ext uri="{FF2B5EF4-FFF2-40B4-BE49-F238E27FC236}">
                <a16:creationId xmlns:a16="http://schemas.microsoft.com/office/drawing/2014/main" id="{BF6AB019-F432-4013-8423-842911D73C33}"/>
              </a:ext>
            </a:extLst>
          </p:cNvPr>
          <p:cNvSpPr txBox="1"/>
          <p:nvPr/>
        </p:nvSpPr>
        <p:spPr>
          <a:xfrm>
            <a:off x="184863" y="5433165"/>
            <a:ext cx="11822273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>
                <a:solidFill>
                  <a:srgbClr val="FF0000"/>
                </a:solidFill>
              </a:rPr>
              <a:t>Dvorce</a:t>
            </a:r>
            <a:r>
              <a:rPr lang="cs-CZ" sz="2000" b="1" dirty="0">
                <a:solidFill>
                  <a:srgbClr val="FF0000"/>
                </a:solidFill>
              </a:rPr>
              <a:t>  </a:t>
            </a:r>
            <a:r>
              <a:rPr lang="cs-CZ" sz="2000" b="1" dirty="0"/>
              <a:t>–  1. </a:t>
            </a:r>
            <a:r>
              <a:rPr lang="cs-CZ" sz="2000" b="1" dirty="0" err="1"/>
              <a:t>Pohansko</a:t>
            </a:r>
            <a:r>
              <a:rPr lang="cs-CZ" sz="2000" b="1" dirty="0"/>
              <a:t> u Břeclavi, 2. Ducové, 3. Budeč, 4. Žatec, 5. Staré Zámky u Líšně, 6. </a:t>
            </a:r>
            <a:r>
              <a:rPr lang="cs-CZ" sz="2000" b="1" dirty="0" err="1"/>
              <a:t>Hradsko</a:t>
            </a:r>
            <a:r>
              <a:rPr lang="cs-CZ" sz="2000" b="1" dirty="0"/>
              <a:t> u Mšena, </a:t>
            </a:r>
          </a:p>
          <a:p>
            <a:r>
              <a:rPr lang="cs-CZ" sz="2000" b="1" dirty="0"/>
              <a:t>                     7. Modrá u Velehradu, 8. </a:t>
            </a:r>
            <a:r>
              <a:rPr lang="cs-CZ" sz="2000" b="1" dirty="0" err="1"/>
              <a:t>Veligrad</a:t>
            </a:r>
            <a:r>
              <a:rPr lang="cs-CZ" sz="2000" b="1" dirty="0"/>
              <a:t> na kat. Staré Město, Uherské Hradiště a Sady, 9. Mikulčice, </a:t>
            </a:r>
          </a:p>
          <a:p>
            <a:r>
              <a:rPr lang="cs-CZ" sz="2000" b="1" dirty="0"/>
              <a:t>                     10. Kopčany, 11. Nitrianska </a:t>
            </a:r>
            <a:r>
              <a:rPr lang="cs-CZ" sz="2000" b="1" dirty="0" err="1"/>
              <a:t>Blatnica</a:t>
            </a:r>
            <a:r>
              <a:rPr lang="cs-CZ" sz="2000" b="1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19871663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6" name="Rectangle 4">
            <a:extLst>
              <a:ext uri="{FF2B5EF4-FFF2-40B4-BE49-F238E27FC236}">
                <a16:creationId xmlns:a16="http://schemas.microsoft.com/office/drawing/2014/main" id="{518DFDDE-AAE6-473A-B329-456F6100B21C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2330669" y="105103"/>
            <a:ext cx="6934200" cy="857250"/>
          </a:xfrm>
        </p:spPr>
        <p:txBody>
          <a:bodyPr/>
          <a:lstStyle/>
          <a:p>
            <a:pPr eaLnBrk="1" hangingPunct="1"/>
            <a:r>
              <a:rPr lang="cs-CZ" altLang="cs-CZ" sz="3200" b="1" dirty="0"/>
              <a:t>                </a:t>
            </a:r>
            <a:r>
              <a:rPr lang="cs-CZ" altLang="cs-CZ" sz="3200" b="1" dirty="0">
                <a:solidFill>
                  <a:srgbClr val="FF0000"/>
                </a:solidFill>
              </a:rPr>
              <a:t>Nejstarší hradiště v Čechách</a:t>
            </a:r>
          </a:p>
        </p:txBody>
      </p:sp>
      <p:sp>
        <p:nvSpPr>
          <p:cNvPr id="47107" name="Rectangle 5">
            <a:extLst>
              <a:ext uri="{FF2B5EF4-FFF2-40B4-BE49-F238E27FC236}">
                <a16:creationId xmlns:a16="http://schemas.microsoft.com/office/drawing/2014/main" id="{B153759A-D679-4873-990B-3AF8186E046F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472966" y="962353"/>
            <a:ext cx="11719034" cy="5895647"/>
          </a:xfrm>
        </p:spPr>
        <p:txBody>
          <a:bodyPr>
            <a:noAutofit/>
          </a:bodyPr>
          <a:lstStyle/>
          <a:p>
            <a:pPr eaLnBrk="1" hangingPunct="1">
              <a:defRPr/>
            </a:pPr>
            <a:r>
              <a:rPr lang="cs-CZ" altLang="cs-CZ" sz="2000" b="1" dirty="0">
                <a:solidFill>
                  <a:srgbClr val="FF0000"/>
                </a:solidFill>
              </a:rPr>
              <a:t>Kateřina Tomková</a:t>
            </a:r>
            <a:r>
              <a:rPr lang="cs-CZ" altLang="cs-CZ" sz="2000" dirty="0">
                <a:solidFill>
                  <a:srgbClr val="FF0000"/>
                </a:solidFill>
              </a:rPr>
              <a:t>  </a:t>
            </a:r>
            <a:r>
              <a:rPr lang="cs-CZ" altLang="cs-CZ" sz="1800" dirty="0"/>
              <a:t>–  </a:t>
            </a:r>
            <a:r>
              <a:rPr lang="cs-CZ" altLang="cs-CZ" sz="1800" b="1" dirty="0"/>
              <a:t>podle </a:t>
            </a:r>
            <a:r>
              <a:rPr lang="pl-PL" altLang="cs-CZ" sz="1800" b="1" dirty="0"/>
              <a:t>rozlohy</a:t>
            </a:r>
            <a:r>
              <a:rPr lang="pl-PL" altLang="cs-CZ" sz="1800" dirty="0"/>
              <a:t>:  5 skupin:   do 2 ha, </a:t>
            </a:r>
            <a:r>
              <a:rPr lang="de-DE" altLang="cs-CZ" sz="1800" dirty="0"/>
              <a:t>2</a:t>
            </a:r>
            <a:r>
              <a:rPr lang="cs-CZ" altLang="cs-CZ" sz="1800" dirty="0"/>
              <a:t>–</a:t>
            </a:r>
            <a:r>
              <a:rPr lang="de-DE" altLang="cs-CZ" sz="1800" dirty="0"/>
              <a:t>5 ha</a:t>
            </a:r>
            <a:r>
              <a:rPr lang="cs-CZ" altLang="cs-CZ" sz="1800" dirty="0"/>
              <a:t>, </a:t>
            </a:r>
            <a:r>
              <a:rPr lang="de-DE" altLang="cs-CZ" sz="1800" dirty="0"/>
              <a:t>5</a:t>
            </a:r>
            <a:r>
              <a:rPr lang="cs-CZ" altLang="cs-CZ" sz="1800" dirty="0"/>
              <a:t>–</a:t>
            </a:r>
            <a:r>
              <a:rPr lang="de-DE" altLang="cs-CZ" sz="1800" dirty="0"/>
              <a:t>8 ha</a:t>
            </a:r>
            <a:r>
              <a:rPr lang="cs-CZ" altLang="cs-CZ" sz="1800" dirty="0"/>
              <a:t>, </a:t>
            </a:r>
            <a:r>
              <a:rPr lang="de-DE" altLang="cs-CZ" sz="1800" dirty="0"/>
              <a:t>9</a:t>
            </a:r>
            <a:r>
              <a:rPr lang="cs-CZ" altLang="cs-CZ" sz="1800" dirty="0"/>
              <a:t>–</a:t>
            </a:r>
            <a:r>
              <a:rPr lang="de-DE" altLang="cs-CZ" sz="1800" dirty="0"/>
              <a:t>15 ha</a:t>
            </a:r>
            <a:r>
              <a:rPr lang="cs-CZ" altLang="cs-CZ" sz="1800" dirty="0"/>
              <a:t>, </a:t>
            </a:r>
            <a:r>
              <a:rPr lang="de-DE" altLang="cs-CZ" sz="1800" dirty="0" err="1"/>
              <a:t>nad</a:t>
            </a:r>
            <a:r>
              <a:rPr lang="de-DE" altLang="cs-CZ" sz="1800" dirty="0"/>
              <a:t> 20 ha</a:t>
            </a:r>
            <a:endParaRPr lang="cs-CZ" altLang="cs-CZ" sz="1800" dirty="0"/>
          </a:p>
          <a:p>
            <a:pPr marL="0" indent="0" eaLnBrk="1" hangingPunct="1">
              <a:buNone/>
              <a:defRPr/>
            </a:pPr>
            <a:r>
              <a:rPr lang="cs-CZ" altLang="cs-CZ" sz="1800" dirty="0"/>
              <a:t>                                          –</a:t>
            </a:r>
            <a:r>
              <a:rPr lang="de-DE" altLang="cs-CZ" sz="1800" dirty="0"/>
              <a:t> </a:t>
            </a:r>
            <a:r>
              <a:rPr lang="cs-CZ" altLang="cs-CZ" sz="1800" dirty="0"/>
              <a:t> </a:t>
            </a:r>
            <a:r>
              <a:rPr lang="cs-CZ" altLang="cs-CZ" sz="1800" b="1" dirty="0"/>
              <a:t>podle</a:t>
            </a:r>
            <a:r>
              <a:rPr lang="de-DE" altLang="cs-CZ" sz="1800" b="1" dirty="0"/>
              <a:t> </a:t>
            </a:r>
            <a:r>
              <a:rPr lang="de-DE" altLang="cs-CZ" sz="1800" b="1" dirty="0" err="1"/>
              <a:t>chronologi</a:t>
            </a:r>
            <a:r>
              <a:rPr lang="cs-CZ" altLang="cs-CZ" sz="1800" b="1" dirty="0"/>
              <a:t>e </a:t>
            </a:r>
            <a:r>
              <a:rPr lang="cs-CZ" altLang="cs-CZ" sz="1800" dirty="0"/>
              <a:t>(stáří):  </a:t>
            </a:r>
            <a:r>
              <a:rPr lang="de-DE" altLang="cs-CZ" sz="1800" dirty="0"/>
              <a:t>4 </a:t>
            </a:r>
            <a:r>
              <a:rPr lang="de-DE" altLang="cs-CZ" sz="1800" dirty="0" err="1"/>
              <a:t>horizonty</a:t>
            </a:r>
            <a:r>
              <a:rPr lang="de-DE" altLang="cs-CZ" sz="1800" dirty="0"/>
              <a:t>:</a:t>
            </a:r>
            <a:r>
              <a:rPr lang="cs-CZ" altLang="cs-CZ" sz="1800" dirty="0"/>
              <a:t> </a:t>
            </a:r>
          </a:p>
          <a:p>
            <a:pPr eaLnBrk="1" hangingPunct="1"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dirty="0"/>
              <a:t>1.  </a:t>
            </a:r>
            <a:r>
              <a:rPr lang="cs-CZ" altLang="cs-CZ" sz="1800" b="1" dirty="0"/>
              <a:t>N</a:t>
            </a:r>
            <a:r>
              <a:rPr lang="de-DE" altLang="cs-CZ" sz="1800" b="1" dirty="0" err="1"/>
              <a:t>ejstarší</a:t>
            </a:r>
            <a:r>
              <a:rPr lang="cs-CZ" altLang="cs-CZ" sz="1800" b="1" dirty="0"/>
              <a:t> </a:t>
            </a:r>
            <a:r>
              <a:rPr lang="de-DE" altLang="cs-CZ" sz="1800" b="1" dirty="0"/>
              <a:t> </a:t>
            </a:r>
            <a:r>
              <a:rPr lang="de-DE" altLang="cs-CZ" sz="1800" dirty="0"/>
              <a:t>–</a:t>
            </a:r>
            <a:r>
              <a:rPr lang="cs-CZ" altLang="cs-CZ" sz="1800" dirty="0"/>
              <a:t> </a:t>
            </a:r>
            <a:r>
              <a:rPr lang="cs-CZ" altLang="cs-CZ" sz="1800" b="1" dirty="0"/>
              <a:t> </a:t>
            </a:r>
            <a:r>
              <a:rPr lang="de-DE" altLang="cs-CZ" sz="1800" b="1" dirty="0"/>
              <a:t>8. </a:t>
            </a:r>
            <a:r>
              <a:rPr lang="de-DE" altLang="cs-CZ" sz="1800" b="1" dirty="0" err="1"/>
              <a:t>stol</a:t>
            </a:r>
            <a:r>
              <a:rPr lang="de-DE" altLang="cs-CZ" sz="1800" b="1" dirty="0"/>
              <a:t>.</a:t>
            </a:r>
            <a:r>
              <a:rPr lang="cs-CZ" altLang="cs-CZ" sz="1800" b="1" dirty="0"/>
              <a:t>:  </a:t>
            </a:r>
            <a:r>
              <a:rPr lang="de-DE" altLang="cs-CZ" sz="1800" b="1" dirty="0" err="1"/>
              <a:t>klučovského</a:t>
            </a:r>
            <a:r>
              <a:rPr lang="cs-CZ" altLang="cs-CZ" sz="1800" b="1" dirty="0"/>
              <a:t> </a:t>
            </a:r>
            <a:r>
              <a:rPr lang="de-DE" altLang="cs-CZ" sz="1800" b="1" dirty="0" err="1"/>
              <a:t>horizontu</a:t>
            </a:r>
            <a:r>
              <a:rPr lang="cs-CZ" altLang="cs-CZ" sz="1800" dirty="0"/>
              <a:t>:</a:t>
            </a:r>
            <a:r>
              <a:rPr lang="de-DE" altLang="cs-CZ" sz="1800" dirty="0"/>
              <a:t> </a:t>
            </a:r>
            <a:r>
              <a:rPr lang="cs-CZ" altLang="cs-CZ" sz="1800" dirty="0"/>
              <a:t>jednoduché fortifikace  (</a:t>
            </a:r>
            <a:r>
              <a:rPr lang="de-DE" altLang="cs-CZ" sz="1800" dirty="0" err="1"/>
              <a:t>palisády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kamenné</a:t>
            </a:r>
            <a:r>
              <a:rPr lang="de-DE" altLang="cs-CZ" sz="1800" dirty="0"/>
              <a:t> </a:t>
            </a:r>
            <a:r>
              <a:rPr lang="de-DE" altLang="cs-CZ" sz="1800" dirty="0" err="1"/>
              <a:t>plenty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příkopy</a:t>
            </a:r>
            <a:r>
              <a:rPr lang="cs-CZ" altLang="cs-CZ" sz="1800" dirty="0"/>
              <a:t>) </a:t>
            </a:r>
          </a:p>
          <a:p>
            <a:pPr marL="0" indent="0" eaLnBrk="1" hangingPunct="1">
              <a:buNone/>
              <a:defRPr/>
            </a:pPr>
            <a:r>
              <a:rPr lang="cs-CZ" altLang="cs-CZ" sz="1800" dirty="0"/>
              <a:t>                           –  </a:t>
            </a:r>
            <a:r>
              <a:rPr lang="de-DE" altLang="cs-CZ" sz="1800" dirty="0" err="1"/>
              <a:t>Doubravčice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Klučov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Tismice</a:t>
            </a:r>
            <a:r>
              <a:rPr lang="de-DE" altLang="cs-CZ" sz="1800" dirty="0"/>
              <a:t>, Praha-</a:t>
            </a:r>
            <a:r>
              <a:rPr lang="de-DE" altLang="cs-CZ" sz="1800" dirty="0" err="1"/>
              <a:t>Šárka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Dolánky-Rubín</a:t>
            </a:r>
            <a:endParaRPr lang="cs-CZ" altLang="cs-CZ" sz="1800" dirty="0"/>
          </a:p>
          <a:p>
            <a:pPr eaLnBrk="1" hangingPunct="1"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dirty="0"/>
              <a:t>2.  </a:t>
            </a:r>
            <a:r>
              <a:rPr lang="cs-CZ" altLang="cs-CZ" sz="1800" b="1" dirty="0"/>
              <a:t>Bezejmenná </a:t>
            </a:r>
            <a:r>
              <a:rPr lang="de-DE" altLang="cs-CZ" sz="1800" b="1" dirty="0"/>
              <a:t> </a:t>
            </a:r>
            <a:r>
              <a:rPr lang="de-DE" altLang="cs-CZ" sz="1800" dirty="0"/>
              <a:t>–</a:t>
            </a:r>
            <a:r>
              <a:rPr lang="cs-CZ" altLang="cs-CZ" sz="1800" b="1" dirty="0"/>
              <a:t> </a:t>
            </a:r>
            <a:r>
              <a:rPr lang="de-DE" altLang="cs-CZ" sz="1800" b="1" dirty="0"/>
              <a:t> </a:t>
            </a:r>
            <a:r>
              <a:rPr lang="cs-CZ" altLang="cs-CZ" sz="1800" b="1" dirty="0"/>
              <a:t>¼ </a:t>
            </a:r>
            <a:r>
              <a:rPr lang="de-DE" altLang="cs-CZ" sz="1800" b="1" dirty="0"/>
              <a:t>9. </a:t>
            </a:r>
            <a:r>
              <a:rPr lang="de-DE" altLang="cs-CZ" sz="1800" b="1" dirty="0" err="1"/>
              <a:t>stol</a:t>
            </a:r>
            <a:r>
              <a:rPr lang="de-DE" altLang="cs-CZ" sz="1800" b="1" dirty="0"/>
              <a:t>.</a:t>
            </a:r>
            <a:r>
              <a:rPr lang="cs-CZ" altLang="cs-CZ" sz="1800" b="1" dirty="0"/>
              <a:t>:  </a:t>
            </a:r>
            <a:r>
              <a:rPr lang="de-DE" altLang="cs-CZ" sz="1800" dirty="0" err="1"/>
              <a:t>náročnější</a:t>
            </a:r>
            <a:r>
              <a:rPr lang="de-DE" altLang="cs-CZ" sz="1800" dirty="0"/>
              <a:t> </a:t>
            </a:r>
            <a:r>
              <a:rPr lang="de-DE" altLang="cs-CZ" sz="1800" dirty="0" err="1"/>
              <a:t>hradb</a:t>
            </a:r>
            <a:r>
              <a:rPr lang="cs-CZ" altLang="cs-CZ" sz="1800" dirty="0"/>
              <a:t>y</a:t>
            </a:r>
            <a:r>
              <a:rPr lang="de-DE" altLang="cs-CZ" sz="1800" dirty="0"/>
              <a:t> (</a:t>
            </a:r>
            <a:r>
              <a:rPr lang="cs-CZ" altLang="cs-CZ" sz="1800" dirty="0"/>
              <a:t>konstrukce </a:t>
            </a:r>
            <a:r>
              <a:rPr lang="de-DE" altLang="cs-CZ" sz="1800" dirty="0" err="1"/>
              <a:t>roštová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komorová</a:t>
            </a:r>
            <a:r>
              <a:rPr lang="cs-CZ" altLang="cs-CZ" sz="1800" dirty="0"/>
              <a:t>, kamenné </a:t>
            </a:r>
            <a:r>
              <a:rPr lang="de-DE" altLang="cs-CZ" sz="1800" dirty="0" err="1"/>
              <a:t>plent</a:t>
            </a:r>
            <a:r>
              <a:rPr lang="cs-CZ" altLang="cs-CZ" sz="1800" dirty="0"/>
              <a:t>y) </a:t>
            </a:r>
          </a:p>
          <a:p>
            <a:pPr marL="0" indent="0">
              <a:buNone/>
              <a:defRPr/>
            </a:pPr>
            <a:r>
              <a:rPr lang="cs-CZ" altLang="cs-CZ" sz="1800" b="1" dirty="0"/>
              <a:t>                                 –</a:t>
            </a:r>
            <a:r>
              <a:rPr lang="cs-CZ" altLang="cs-CZ" sz="1800" dirty="0"/>
              <a:t>  </a:t>
            </a:r>
            <a:r>
              <a:rPr lang="de-DE" altLang="cs-CZ" sz="1800" dirty="0" err="1"/>
              <a:t>Canburg</a:t>
            </a:r>
            <a:r>
              <a:rPr lang="cs-CZ" altLang="cs-CZ" sz="1800" dirty="0"/>
              <a:t> </a:t>
            </a:r>
            <a:r>
              <a:rPr lang="cs-CZ" altLang="cs-CZ" sz="1800" b="1" dirty="0"/>
              <a:t> </a:t>
            </a:r>
            <a:r>
              <a:rPr lang="cs-CZ" altLang="cs-CZ" sz="1800" dirty="0"/>
              <a:t>(805: v </a:t>
            </a:r>
            <a:r>
              <a:rPr lang="cs-CZ" sz="1800" dirty="0" err="1"/>
              <a:t>Chronicon</a:t>
            </a:r>
            <a:r>
              <a:rPr lang="cs-CZ" sz="1800" dirty="0"/>
              <a:t> </a:t>
            </a:r>
            <a:r>
              <a:rPr lang="cs-CZ" sz="1800" dirty="0" err="1"/>
              <a:t>Moissacense</a:t>
            </a:r>
            <a:r>
              <a:rPr lang="cs-CZ" sz="1800" dirty="0"/>
              <a:t>, výprava Franků, Hradiště u Libochovan?</a:t>
            </a:r>
            <a:r>
              <a:rPr lang="de-DE" altLang="cs-CZ" sz="1800" dirty="0"/>
              <a:t>)</a:t>
            </a:r>
          </a:p>
          <a:p>
            <a:pPr eaLnBrk="1" hangingPunct="1"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dirty="0"/>
              <a:t>3.  </a:t>
            </a:r>
            <a:r>
              <a:rPr lang="cs-CZ" altLang="cs-CZ" sz="1800" b="1" dirty="0"/>
              <a:t>H</a:t>
            </a:r>
            <a:r>
              <a:rPr lang="de-DE" altLang="cs-CZ" sz="1800" b="1" dirty="0" err="1"/>
              <a:t>radiště</a:t>
            </a:r>
            <a:r>
              <a:rPr lang="de-DE" altLang="cs-CZ" sz="1800" b="1" dirty="0"/>
              <a:t> </a:t>
            </a:r>
            <a:r>
              <a:rPr lang="de-DE" altLang="cs-CZ" sz="1800" b="1" dirty="0" err="1"/>
              <a:t>plné</a:t>
            </a:r>
            <a:r>
              <a:rPr lang="de-DE" altLang="cs-CZ" sz="1800" b="1" dirty="0"/>
              <a:t> </a:t>
            </a:r>
            <a:r>
              <a:rPr lang="de-DE" altLang="cs-CZ" sz="1800" b="1" dirty="0" err="1"/>
              <a:t>historické</a:t>
            </a:r>
            <a:r>
              <a:rPr lang="de-DE" altLang="cs-CZ" sz="1800" b="1" dirty="0"/>
              <a:t> </a:t>
            </a:r>
            <a:r>
              <a:rPr lang="de-DE" altLang="cs-CZ" sz="1800" b="1" dirty="0" err="1"/>
              <a:t>doby</a:t>
            </a:r>
            <a:r>
              <a:rPr lang="de-DE" altLang="cs-CZ" sz="1800" b="1" dirty="0"/>
              <a:t> </a:t>
            </a:r>
            <a:r>
              <a:rPr lang="cs-CZ" altLang="cs-CZ" sz="1800" b="1" dirty="0"/>
              <a:t> </a:t>
            </a:r>
            <a:r>
              <a:rPr lang="de-DE" altLang="cs-CZ" sz="1800" dirty="0"/>
              <a:t>– </a:t>
            </a:r>
            <a:r>
              <a:rPr lang="cs-CZ" altLang="cs-CZ" sz="1800" b="1" dirty="0"/>
              <a:t> ¾ </a:t>
            </a:r>
            <a:r>
              <a:rPr lang="de-DE" altLang="cs-CZ" sz="1800" b="1" dirty="0"/>
              <a:t>9. </a:t>
            </a:r>
            <a:r>
              <a:rPr lang="de-DE" altLang="cs-CZ" sz="1800" b="1" dirty="0" err="1"/>
              <a:t>stol</a:t>
            </a:r>
            <a:r>
              <a:rPr lang="de-DE" altLang="cs-CZ" sz="1800" b="1" dirty="0"/>
              <a:t>.</a:t>
            </a:r>
            <a:r>
              <a:rPr lang="cs-CZ" altLang="cs-CZ" sz="1800" b="1" dirty="0"/>
              <a:t>:  </a:t>
            </a:r>
            <a:r>
              <a:rPr lang="de-DE" altLang="cs-CZ" sz="1800" dirty="0" err="1"/>
              <a:t>přemyslovská</a:t>
            </a:r>
            <a:r>
              <a:rPr lang="de-DE" altLang="cs-CZ" sz="1800" dirty="0"/>
              <a:t> </a:t>
            </a:r>
            <a:r>
              <a:rPr lang="de-DE" altLang="cs-CZ" sz="1800" dirty="0" err="1"/>
              <a:t>doména</a:t>
            </a:r>
            <a:r>
              <a:rPr lang="de-DE" altLang="cs-CZ" sz="1800" dirty="0"/>
              <a:t> </a:t>
            </a:r>
            <a:r>
              <a:rPr lang="de-DE" altLang="cs-CZ" sz="1800" dirty="0" err="1"/>
              <a:t>ve</a:t>
            </a:r>
            <a:r>
              <a:rPr lang="de-DE" altLang="cs-CZ" sz="1800" dirty="0"/>
              <a:t> </a:t>
            </a:r>
            <a:r>
              <a:rPr lang="de-DE" altLang="cs-CZ" sz="1800" dirty="0" err="1"/>
              <a:t>středních</a:t>
            </a:r>
            <a:r>
              <a:rPr lang="de-DE" altLang="cs-CZ" sz="1800" dirty="0"/>
              <a:t> </a:t>
            </a:r>
            <a:r>
              <a:rPr lang="de-DE" altLang="cs-CZ" sz="1800" dirty="0" err="1"/>
              <a:t>Čechách</a:t>
            </a:r>
            <a:r>
              <a:rPr lang="cs-CZ" altLang="cs-CZ" sz="1800" dirty="0"/>
              <a:t> </a:t>
            </a:r>
          </a:p>
          <a:p>
            <a:pPr marL="0" indent="0">
              <a:buNone/>
              <a:defRPr/>
            </a:pPr>
            <a:r>
              <a:rPr lang="cs-CZ" altLang="cs-CZ" sz="1800" dirty="0"/>
              <a:t>                                                                 –  </a:t>
            </a:r>
            <a:r>
              <a:rPr lang="de-DE" altLang="cs-CZ" sz="1800" dirty="0" err="1"/>
              <a:t>Budeč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Levý</a:t>
            </a:r>
            <a:r>
              <a:rPr lang="de-DE" altLang="cs-CZ" sz="1800" dirty="0"/>
              <a:t> Hradec, </a:t>
            </a:r>
            <a:r>
              <a:rPr lang="de-DE" altLang="cs-CZ" sz="1800" dirty="0" err="1"/>
              <a:t>Kouřim</a:t>
            </a:r>
            <a:r>
              <a:rPr lang="de-DE" altLang="cs-CZ" sz="1800" dirty="0"/>
              <a:t> </a:t>
            </a:r>
            <a:r>
              <a:rPr lang="cs-CZ" altLang="cs-CZ" sz="1800" dirty="0"/>
              <a:t>(slavníkovská doména)</a:t>
            </a:r>
          </a:p>
          <a:p>
            <a:pPr marL="0" indent="0" eaLnBrk="1" hangingPunct="1">
              <a:buNone/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de-DE" altLang="cs-CZ" sz="1800" dirty="0"/>
              <a:t>4.   </a:t>
            </a:r>
            <a:r>
              <a:rPr lang="cs-CZ" altLang="cs-CZ" sz="1800" b="1" dirty="0"/>
              <a:t>O</a:t>
            </a:r>
            <a:r>
              <a:rPr lang="de-DE" altLang="cs-CZ" sz="1800" b="1" dirty="0" err="1"/>
              <a:t>bdobí</a:t>
            </a:r>
            <a:r>
              <a:rPr lang="de-DE" altLang="cs-CZ" sz="1800" b="1" dirty="0"/>
              <a:t> </a:t>
            </a:r>
            <a:r>
              <a:rPr lang="de-DE" altLang="cs-CZ" sz="1800" b="1" dirty="0" err="1"/>
              <a:t>existence</a:t>
            </a:r>
            <a:r>
              <a:rPr lang="de-DE" altLang="cs-CZ" sz="1800" b="1" dirty="0"/>
              <a:t> </a:t>
            </a:r>
            <a:r>
              <a:rPr lang="de-DE" altLang="cs-CZ" sz="1800" b="1" dirty="0" err="1"/>
              <a:t>hradské</a:t>
            </a:r>
            <a:r>
              <a:rPr lang="de-DE" altLang="cs-CZ" sz="1800" b="1" dirty="0"/>
              <a:t> </a:t>
            </a:r>
            <a:r>
              <a:rPr lang="de-DE" altLang="cs-CZ" sz="1800" b="1" dirty="0" err="1"/>
              <a:t>správy</a:t>
            </a:r>
            <a:r>
              <a:rPr lang="cs-CZ" altLang="cs-CZ" sz="1800" b="1" dirty="0"/>
              <a:t> </a:t>
            </a:r>
            <a:r>
              <a:rPr lang="de-DE" altLang="cs-CZ" sz="1800" b="1" dirty="0"/>
              <a:t> </a:t>
            </a:r>
            <a:r>
              <a:rPr lang="de-DE" altLang="cs-CZ" sz="1800" dirty="0"/>
              <a:t>– </a:t>
            </a:r>
            <a:r>
              <a:rPr lang="cs-CZ" altLang="cs-CZ" sz="1800" b="1" dirty="0"/>
              <a:t> </a:t>
            </a:r>
            <a:r>
              <a:rPr lang="de-DE" altLang="cs-CZ" sz="1800" b="1" dirty="0" err="1"/>
              <a:t>konec</a:t>
            </a:r>
            <a:r>
              <a:rPr lang="de-DE" altLang="cs-CZ" sz="1800" b="1" dirty="0"/>
              <a:t> </a:t>
            </a:r>
            <a:r>
              <a:rPr lang="cs-CZ" altLang="cs-CZ" sz="1800" b="1" dirty="0"/>
              <a:t>10. až </a:t>
            </a:r>
            <a:r>
              <a:rPr lang="de-DE" altLang="cs-CZ" sz="1800" b="1" dirty="0"/>
              <a:t>1</a:t>
            </a:r>
            <a:r>
              <a:rPr lang="cs-CZ" altLang="cs-CZ" sz="1800" b="1" dirty="0"/>
              <a:t>/3</a:t>
            </a:r>
            <a:r>
              <a:rPr lang="de-DE" altLang="cs-CZ" sz="1800" b="1" dirty="0"/>
              <a:t> 11. </a:t>
            </a:r>
            <a:r>
              <a:rPr lang="de-DE" altLang="cs-CZ" sz="1800" b="1" dirty="0" err="1"/>
              <a:t>stol</a:t>
            </a:r>
            <a:r>
              <a:rPr lang="de-DE" altLang="cs-CZ" sz="1800" b="1" dirty="0"/>
              <a:t>.</a:t>
            </a:r>
            <a:r>
              <a:rPr lang="cs-CZ" altLang="cs-CZ" sz="1800" b="1" dirty="0"/>
              <a:t>:   </a:t>
            </a:r>
            <a:r>
              <a:rPr lang="de-DE" altLang="cs-CZ" sz="1800" dirty="0" err="1"/>
              <a:t>funkční</a:t>
            </a:r>
            <a:r>
              <a:rPr lang="de-DE" altLang="cs-CZ" sz="1800" dirty="0"/>
              <a:t> </a:t>
            </a:r>
            <a:r>
              <a:rPr lang="de-DE" altLang="cs-CZ" sz="1800" dirty="0" err="1"/>
              <a:t>diferenciace</a:t>
            </a:r>
            <a:r>
              <a:rPr lang="cs-CZ" altLang="cs-CZ" sz="1800" dirty="0"/>
              <a:t> (nadřazenost) </a:t>
            </a:r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–  </a:t>
            </a:r>
            <a:r>
              <a:rPr lang="de-DE" altLang="cs-CZ" sz="1800" dirty="0" err="1"/>
              <a:t>centr</a:t>
            </a:r>
            <a:r>
              <a:rPr lang="cs-CZ" altLang="cs-CZ" sz="1800" dirty="0"/>
              <a:t>um</a:t>
            </a:r>
            <a:r>
              <a:rPr lang="de-DE" altLang="cs-CZ" sz="1800" dirty="0"/>
              <a:t> </a:t>
            </a:r>
            <a:r>
              <a:rPr lang="de-DE" altLang="cs-CZ" sz="1800" dirty="0" err="1"/>
              <a:t>přemyslovské</a:t>
            </a:r>
            <a:r>
              <a:rPr lang="de-DE" altLang="cs-CZ" sz="1800" dirty="0"/>
              <a:t> </a:t>
            </a:r>
            <a:r>
              <a:rPr lang="de-DE" altLang="cs-CZ" sz="1800" dirty="0" err="1"/>
              <a:t>domény</a:t>
            </a:r>
            <a:r>
              <a:rPr lang="cs-CZ" altLang="cs-CZ" sz="1800" dirty="0"/>
              <a:t>:  </a:t>
            </a:r>
            <a:r>
              <a:rPr lang="de-DE" altLang="cs-CZ" sz="1800" dirty="0" err="1"/>
              <a:t>Pražský</a:t>
            </a:r>
            <a:r>
              <a:rPr lang="de-DE" altLang="cs-CZ" sz="1800" dirty="0"/>
              <a:t> </a:t>
            </a:r>
            <a:r>
              <a:rPr lang="de-DE" altLang="cs-CZ" sz="1800" dirty="0" err="1"/>
              <a:t>hrad</a:t>
            </a:r>
            <a:endParaRPr lang="cs-CZ" altLang="cs-CZ" sz="1800" dirty="0"/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–  </a:t>
            </a:r>
            <a:r>
              <a:rPr lang="de-DE" altLang="cs-CZ" sz="1800" dirty="0" err="1"/>
              <a:t>obvodová</a:t>
            </a:r>
            <a:r>
              <a:rPr lang="de-DE" altLang="cs-CZ" sz="1800" dirty="0"/>
              <a:t> </a:t>
            </a:r>
            <a:r>
              <a:rPr lang="de-DE" altLang="cs-CZ" sz="1800" dirty="0" err="1"/>
              <a:t>hradiště</a:t>
            </a:r>
            <a:r>
              <a:rPr lang="de-DE" altLang="cs-CZ" sz="1800" dirty="0"/>
              <a:t>:  </a:t>
            </a:r>
            <a:r>
              <a:rPr lang="de-DE" altLang="cs-CZ" sz="1800" dirty="0" err="1"/>
              <a:t>Mělník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Tetín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Lštění</a:t>
            </a:r>
            <a:r>
              <a:rPr lang="de-DE" altLang="cs-CZ" sz="1800" dirty="0"/>
              <a:t>, </a:t>
            </a:r>
            <a:r>
              <a:rPr lang="de-DE" altLang="cs-CZ" sz="1800" dirty="0" err="1"/>
              <a:t>Stará</a:t>
            </a:r>
            <a:r>
              <a:rPr lang="de-DE" altLang="cs-CZ" sz="1800" dirty="0"/>
              <a:t> Boleslav</a:t>
            </a:r>
            <a:r>
              <a:rPr lang="cs-CZ" altLang="cs-CZ" sz="1800" dirty="0"/>
              <a:t> </a:t>
            </a:r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–  </a:t>
            </a:r>
            <a:r>
              <a:rPr lang="de-DE" altLang="cs-CZ" sz="1800" dirty="0" err="1"/>
              <a:t>uvnitř</a:t>
            </a:r>
            <a:r>
              <a:rPr lang="de-DE" altLang="cs-CZ" sz="1800" dirty="0"/>
              <a:t>:  </a:t>
            </a:r>
            <a:r>
              <a:rPr lang="de-DE" altLang="cs-CZ" sz="1800" dirty="0" err="1"/>
              <a:t>Levý</a:t>
            </a:r>
            <a:r>
              <a:rPr lang="de-DE" altLang="cs-CZ" sz="1800" dirty="0"/>
              <a:t> Hradec, </a:t>
            </a:r>
            <a:r>
              <a:rPr lang="de-DE" altLang="cs-CZ" sz="1800" dirty="0" err="1"/>
              <a:t>Budeč</a:t>
            </a:r>
            <a:endParaRPr lang="cs-CZ" altLang="cs-CZ" sz="1800" dirty="0"/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4ED7D27-51B8-4D15-8A14-D9830A0CAE2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46083" y="0"/>
            <a:ext cx="10515600" cy="1325563"/>
          </a:xfrm>
        </p:spPr>
        <p:txBody>
          <a:bodyPr/>
          <a:lstStyle/>
          <a:p>
            <a:r>
              <a:rPr lang="cs-CZ" dirty="0"/>
              <a:t>                                  </a:t>
            </a:r>
            <a:r>
              <a:rPr lang="cs-CZ" b="1" dirty="0">
                <a:solidFill>
                  <a:srgbClr val="FF0000"/>
                </a:solidFill>
              </a:rPr>
              <a:t>Dvorce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84C4DA0D-5552-4239-AC12-F6C7408EF07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46842" y="1250730"/>
            <a:ext cx="11981792" cy="5607269"/>
          </a:xfrm>
        </p:spPr>
        <p:txBody>
          <a:bodyPr>
            <a:normAutofit fontScale="92500" lnSpcReduction="10000"/>
          </a:bodyPr>
          <a:lstStyle/>
          <a:p>
            <a:r>
              <a:rPr lang="cs-CZ" sz="2000" b="1" dirty="0"/>
              <a:t>Dvorec </a:t>
            </a:r>
            <a:r>
              <a:rPr lang="cs-CZ" sz="2000" dirty="0"/>
              <a:t> –  sídlo s obytným objektem, kostelem a pohřebištěm  (na výšině)m podobné karolínským falcím </a:t>
            </a:r>
          </a:p>
          <a:p>
            <a:endParaRPr lang="cs-CZ" sz="2000" dirty="0"/>
          </a:p>
          <a:p>
            <a:r>
              <a:rPr lang="cs-CZ" sz="2000" b="1" dirty="0"/>
              <a:t>Velmožské dvorce</a:t>
            </a:r>
            <a:r>
              <a:rPr lang="cs-CZ" sz="2000" dirty="0"/>
              <a:t>  –  vlastníkem mohl být kníže, člen jeho rodiny, družiny nebo i církevní velmož </a:t>
            </a:r>
          </a:p>
          <a:p>
            <a:pPr marL="0" indent="0">
              <a:buNone/>
            </a:pPr>
            <a:r>
              <a:rPr lang="cs-CZ" sz="2000" dirty="0"/>
              <a:t>                                       –  </a:t>
            </a:r>
            <a:r>
              <a:rPr lang="cs-CZ" sz="2000" b="1" dirty="0"/>
              <a:t>Vilém Hrubý</a:t>
            </a:r>
            <a:r>
              <a:rPr lang="cs-CZ" sz="2000" dirty="0"/>
              <a:t>:  1948: </a:t>
            </a:r>
            <a:r>
              <a:rPr lang="cs-CZ" sz="2000" b="1" dirty="0">
                <a:solidFill>
                  <a:srgbClr val="FF0000"/>
                </a:solidFill>
              </a:rPr>
              <a:t>Staré Město a okolí</a:t>
            </a:r>
            <a:r>
              <a:rPr lang="cs-CZ" sz="2000" dirty="0"/>
              <a:t>(1949: první kostel, 1955: monografie)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prvně interpretoval dvorce ve SM a jeho okolí 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Modrá u Velehradu, </a:t>
            </a:r>
            <a:r>
              <a:rPr lang="cs-CZ" sz="2000" dirty="0" err="1"/>
              <a:t>Špitálky</a:t>
            </a:r>
            <a:r>
              <a:rPr lang="cs-CZ" sz="2000" dirty="0"/>
              <a:t> (</a:t>
            </a:r>
            <a:r>
              <a:rPr lang="cs-CZ" sz="2000" dirty="0" err="1"/>
              <a:t>Čertůj</a:t>
            </a:r>
            <a:r>
              <a:rPr lang="cs-CZ" sz="2000" dirty="0"/>
              <a:t> </a:t>
            </a:r>
            <a:r>
              <a:rPr lang="cs-CZ" sz="2000" dirty="0" err="1"/>
              <a:t>kút</a:t>
            </a:r>
            <a:r>
              <a:rPr lang="cs-CZ" sz="2000" dirty="0"/>
              <a:t>), Sadská u UH (církevní areál) </a:t>
            </a:r>
          </a:p>
          <a:p>
            <a:pPr marL="0" indent="0">
              <a:buNone/>
            </a:pPr>
            <a:r>
              <a:rPr lang="cs-CZ" sz="2000" dirty="0"/>
              <a:t>                                      –  </a:t>
            </a:r>
            <a:r>
              <a:rPr lang="cs-CZ" sz="2000" b="1" dirty="0"/>
              <a:t>Čestmír </a:t>
            </a:r>
            <a:r>
              <a:rPr lang="cs-CZ" sz="2000" b="1" dirty="0" err="1"/>
              <a:t>Staňa</a:t>
            </a:r>
            <a:r>
              <a:rPr lang="cs-CZ" sz="2000" dirty="0"/>
              <a:t>:  </a:t>
            </a:r>
            <a:r>
              <a:rPr lang="cs-CZ" sz="2000" b="1" dirty="0">
                <a:solidFill>
                  <a:srgbClr val="FF0000"/>
                </a:solidFill>
              </a:rPr>
              <a:t>Staré Zámky u Líšně</a:t>
            </a:r>
            <a:r>
              <a:rPr lang="cs-CZ" sz="2000" b="1" dirty="0"/>
              <a:t>  </a:t>
            </a:r>
            <a:r>
              <a:rPr lang="cs-CZ" sz="2000" dirty="0"/>
              <a:t>(odmítnuto, podobně </a:t>
            </a:r>
            <a:r>
              <a:rPr lang="cs-CZ" sz="2000" dirty="0" err="1"/>
              <a:t>Hradsko</a:t>
            </a:r>
            <a:r>
              <a:rPr lang="cs-CZ" sz="2000" dirty="0"/>
              <a:t> u Mšena)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7,5 x 7,5 m –  palisádové žlaby, pás udusaného jílu  a kůlové jámy 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 –  věžová brána u vstupu do velmožského dvorce na akropoli </a:t>
            </a:r>
          </a:p>
          <a:p>
            <a:pPr marL="0" indent="0">
              <a:buNone/>
            </a:pPr>
            <a:r>
              <a:rPr lang="cs-CZ" sz="2000" dirty="0"/>
              <a:t>                                      </a:t>
            </a:r>
            <a:r>
              <a:rPr lang="cs-CZ" sz="2200" dirty="0"/>
              <a:t>–  </a:t>
            </a:r>
            <a:r>
              <a:rPr lang="cs-CZ" sz="2200" b="1" dirty="0"/>
              <a:t>Bořivoj Dostál</a:t>
            </a:r>
            <a:r>
              <a:rPr lang="cs-CZ" sz="2200" dirty="0"/>
              <a:t>:  1959–1965 –  </a:t>
            </a:r>
            <a:r>
              <a:rPr lang="cs-CZ" sz="2200" b="1" dirty="0" err="1">
                <a:solidFill>
                  <a:srgbClr val="FF0000"/>
                </a:solidFill>
              </a:rPr>
              <a:t>Pohansko</a:t>
            </a:r>
            <a:r>
              <a:rPr lang="cs-CZ" sz="2200" b="1" dirty="0">
                <a:solidFill>
                  <a:srgbClr val="FF0000"/>
                </a:solidFill>
              </a:rPr>
              <a:t> u Břeclavi</a:t>
            </a:r>
            <a:r>
              <a:rPr lang="cs-CZ" sz="2200" dirty="0"/>
              <a:t>, výzkum velmožského dvorce</a:t>
            </a:r>
            <a:endParaRPr lang="cs-CZ" sz="2200" b="1" dirty="0"/>
          </a:p>
          <a:p>
            <a:pPr marL="0" indent="0">
              <a:buNone/>
            </a:pPr>
            <a:r>
              <a:rPr lang="cs-CZ" sz="2200" dirty="0"/>
              <a:t>                                                                     ohrazený hospodářský komplex s obydlím vlastníka a kostelem </a:t>
            </a:r>
          </a:p>
          <a:p>
            <a:pPr marL="0" indent="0">
              <a:buNone/>
            </a:pPr>
            <a:r>
              <a:rPr lang="cs-CZ" sz="2200" dirty="0"/>
              <a:t>                                                                     (podobný karolínským </a:t>
            </a:r>
            <a:r>
              <a:rPr lang="cs-CZ" sz="2200" dirty="0" err="1"/>
              <a:t>curtes</a:t>
            </a:r>
            <a:r>
              <a:rPr lang="cs-CZ" sz="2200" dirty="0"/>
              <a:t> – falcím)</a:t>
            </a:r>
          </a:p>
          <a:p>
            <a:pPr marL="0" indent="0">
              <a:buNone/>
            </a:pPr>
            <a:r>
              <a:rPr lang="cs-CZ" sz="2200" dirty="0"/>
              <a:t>                                                                                              820–840:  palisádové ohrazení  </a:t>
            </a:r>
          </a:p>
          <a:p>
            <a:pPr marL="0" indent="0">
              <a:buNone/>
            </a:pPr>
            <a:r>
              <a:rPr lang="cs-CZ" sz="2200" dirty="0"/>
              <a:t>                                                                                              850–866:  stavba kostela a mladší palisády</a:t>
            </a:r>
          </a:p>
          <a:p>
            <a:pPr marL="0" indent="0">
              <a:buNone/>
            </a:pPr>
            <a:r>
              <a:rPr lang="cs-CZ" sz="2200" dirty="0"/>
              <a:t>                                                                                              880–900: zánik mladší palisády </a:t>
            </a:r>
          </a:p>
          <a:p>
            <a:endParaRPr lang="cs-CZ" dirty="0"/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937213006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8F9D84D5-940E-4671-9674-BD41223B7A3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2386" y="99759"/>
            <a:ext cx="8520814" cy="66478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590634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E40C76D6-8FD9-4023-ADB9-83C3810B252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9108" y="598022"/>
            <a:ext cx="8652643" cy="625997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sz="2400" b="1" dirty="0" err="1">
                <a:solidFill>
                  <a:srgbClr val="FF0000"/>
                </a:solidFill>
              </a:rPr>
              <a:t>Pohansko</a:t>
            </a:r>
            <a:r>
              <a:rPr lang="cs-CZ" sz="2400" b="1" dirty="0">
                <a:solidFill>
                  <a:srgbClr val="FF0000"/>
                </a:solidFill>
              </a:rPr>
              <a:t> – velmožský dvorec</a:t>
            </a:r>
            <a:r>
              <a:rPr lang="cs-CZ" sz="3400" dirty="0">
                <a:solidFill>
                  <a:srgbClr val="FF0000"/>
                </a:solidFill>
              </a:rPr>
              <a:t>:  </a:t>
            </a:r>
          </a:p>
          <a:p>
            <a:pPr marL="0" indent="0">
              <a:buNone/>
            </a:pPr>
            <a:endParaRPr lang="cs-CZ" sz="2800" dirty="0">
              <a:solidFill>
                <a:srgbClr val="FF0000"/>
              </a:solidFill>
            </a:endParaRPr>
          </a:p>
          <a:p>
            <a:pPr marL="0" indent="0">
              <a:buNone/>
            </a:pPr>
            <a:r>
              <a:rPr lang="cs-CZ" sz="2000" dirty="0"/>
              <a:t>1 ha, 2. pol. 9. stol.;  palisádové opevnění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</a:t>
            </a:r>
          </a:p>
          <a:p>
            <a:pPr marL="0" indent="0">
              <a:buNone/>
            </a:pPr>
            <a:r>
              <a:rPr lang="cs-CZ" sz="2000" b="1" dirty="0"/>
              <a:t>Funkce:  </a:t>
            </a:r>
          </a:p>
          <a:p>
            <a:pPr marL="0" indent="0">
              <a:buNone/>
            </a:pPr>
            <a:r>
              <a:rPr lang="cs-CZ" sz="2000" dirty="0">
                <a:effectLst/>
              </a:rPr>
              <a:t>I.  </a:t>
            </a:r>
            <a:r>
              <a:rPr lang="cs-CZ" sz="2000" u="sng" dirty="0">
                <a:effectLst/>
              </a:rPr>
              <a:t>rezidenční:</a:t>
            </a:r>
            <a:r>
              <a:rPr lang="cs-CZ" sz="2000" dirty="0">
                <a:effectLst/>
              </a:rPr>
              <a:t>  nadzemní stavby s podezdívkou</a:t>
            </a:r>
          </a:p>
          <a:p>
            <a:pPr marL="0" indent="0">
              <a:buNone/>
            </a:pPr>
            <a:r>
              <a:rPr lang="cs-CZ" sz="2000" dirty="0">
                <a:effectLst/>
              </a:rPr>
              <a:t>                          naproti:  velké halové stavby (JV)</a:t>
            </a:r>
          </a:p>
          <a:p>
            <a:pPr marL="0" indent="0">
              <a:buNone/>
            </a:pPr>
            <a:r>
              <a:rPr lang="cs-CZ" sz="2000" dirty="0">
                <a:effectLst/>
              </a:rPr>
              <a:t>II.  </a:t>
            </a:r>
            <a:r>
              <a:rPr lang="cs-CZ" sz="2000" u="sng" dirty="0">
                <a:effectLst/>
              </a:rPr>
              <a:t>shromažďovací:</a:t>
            </a:r>
            <a:r>
              <a:rPr lang="cs-CZ" sz="2000" dirty="0">
                <a:effectLst/>
              </a:rPr>
              <a:t>  nádvoří </a:t>
            </a:r>
          </a:p>
          <a:p>
            <a:pPr marL="0" indent="0">
              <a:buNone/>
            </a:pPr>
            <a:r>
              <a:rPr lang="cs-CZ" sz="2000" dirty="0">
                <a:effectLst/>
              </a:rPr>
              <a:t>III. </a:t>
            </a:r>
            <a:r>
              <a:rPr lang="cs-CZ" sz="2000" u="sng" dirty="0">
                <a:effectLst/>
              </a:rPr>
              <a:t>sakrální:</a:t>
            </a:r>
            <a:r>
              <a:rPr lang="cs-CZ" sz="2000" dirty="0">
                <a:effectLst/>
              </a:rPr>
              <a:t>  </a:t>
            </a:r>
            <a:r>
              <a:rPr lang="cs-CZ" sz="2000" dirty="0"/>
              <a:t>jednolodní kostel s nartexem (předsíní)</a:t>
            </a:r>
          </a:p>
          <a:p>
            <a:pPr marL="0" indent="0">
              <a:buNone/>
            </a:pPr>
            <a:r>
              <a:rPr lang="cs-CZ" sz="2000" dirty="0"/>
              <a:t>                      (na místě starší kultovní ohrady)</a:t>
            </a:r>
          </a:p>
          <a:p>
            <a:pPr marL="0" indent="0">
              <a:buNone/>
            </a:pPr>
            <a:r>
              <a:rPr lang="cs-CZ" sz="2000" dirty="0">
                <a:effectLst/>
              </a:rPr>
              <a:t>IV. </a:t>
            </a:r>
            <a:r>
              <a:rPr lang="cs-CZ" sz="2000" u="sng" dirty="0">
                <a:effectLst/>
              </a:rPr>
              <a:t>funerální:</a:t>
            </a:r>
            <a:r>
              <a:rPr lang="cs-CZ" sz="2000" dirty="0">
                <a:effectLst/>
              </a:rPr>
              <a:t>  </a:t>
            </a:r>
            <a:r>
              <a:rPr lang="cs-CZ" sz="2000" dirty="0"/>
              <a:t>kostelní hřbitov:  407 H </a:t>
            </a:r>
          </a:p>
          <a:p>
            <a:pPr marL="0" indent="0">
              <a:buNone/>
            </a:pPr>
            <a:r>
              <a:rPr lang="cs-CZ" sz="2000" dirty="0">
                <a:effectLst/>
              </a:rPr>
              <a:t>V.  </a:t>
            </a:r>
            <a:r>
              <a:rPr lang="cs-CZ" sz="2000" u="sng" dirty="0">
                <a:effectLst/>
              </a:rPr>
              <a:t>hospodářská:</a:t>
            </a:r>
            <a:r>
              <a:rPr lang="cs-CZ" sz="2000" dirty="0">
                <a:effectLst/>
              </a:rPr>
              <a:t>  </a:t>
            </a:r>
            <a:r>
              <a:rPr lang="cs-CZ" sz="2000" dirty="0"/>
              <a:t>řemeslnický areál v tzv. lesní školce        </a:t>
            </a:r>
          </a:p>
          <a:p>
            <a:pPr marL="0" indent="0">
              <a:buNone/>
            </a:pPr>
            <a:r>
              <a:rPr lang="cs-CZ" sz="2000" dirty="0"/>
              <a:t>                               nástroje, polotovary, odpad</a:t>
            </a:r>
          </a:p>
          <a:p>
            <a:pPr marL="0" indent="0">
              <a:buNone/>
            </a:pPr>
            <a:r>
              <a:rPr lang="cs-CZ" sz="2000" dirty="0">
                <a:effectLst/>
              </a:rPr>
              <a:t>                               řemesla:  kovolitectví, kovářství, </a:t>
            </a:r>
            <a:r>
              <a:rPr lang="cs-CZ" sz="2000" dirty="0" err="1">
                <a:effectLst/>
              </a:rPr>
              <a:t>kosťařství</a:t>
            </a:r>
            <a:r>
              <a:rPr lang="cs-CZ" sz="2000" dirty="0">
                <a:effectLst/>
              </a:rPr>
              <a:t>, textilnictví</a:t>
            </a:r>
          </a:p>
          <a:p>
            <a:pPr marL="0" indent="0">
              <a:buNone/>
            </a:pPr>
            <a:r>
              <a:rPr lang="cs-CZ" sz="2000" dirty="0"/>
              <a:t>                               skladování obilí, pěstování dobytka</a:t>
            </a:r>
            <a:endParaRPr lang="cs-CZ" sz="2000" dirty="0">
              <a:effectLst/>
            </a:endParaRPr>
          </a:p>
          <a:p>
            <a:pPr marL="0" indent="0">
              <a:buNone/>
            </a:pPr>
            <a:endParaRPr lang="cs-CZ" sz="2200" dirty="0"/>
          </a:p>
          <a:p>
            <a:endParaRPr lang="cs-CZ" dirty="0"/>
          </a:p>
        </p:txBody>
      </p:sp>
      <p:pic>
        <p:nvPicPr>
          <p:cNvPr id="4" name="Obrázek 3">
            <a:extLst>
              <a:ext uri="{FF2B5EF4-FFF2-40B4-BE49-F238E27FC236}">
                <a16:creationId xmlns:a16="http://schemas.microsoft.com/office/drawing/2014/main" id="{7D8CFF41-B95D-4A7D-94EE-E21B05F620E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686097" y="0"/>
            <a:ext cx="3541986" cy="4652308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30B30551-02D1-40F6-9799-34145E054AC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80939" y="2557821"/>
            <a:ext cx="3111062" cy="4300180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315568525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1">
            <a:extLst>
              <a:ext uri="{FF2B5EF4-FFF2-40B4-BE49-F238E27FC236}">
                <a16:creationId xmlns:a16="http://schemas.microsoft.com/office/drawing/2014/main" id="{66616E2B-2224-4FBB-B88F-B4DFF2D54DC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1963" y="673099"/>
            <a:ext cx="11730037" cy="6316279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dirty="0"/>
              <a:t>                   </a:t>
            </a:r>
            <a:r>
              <a:rPr lang="cs-CZ" sz="2000" dirty="0"/>
              <a:t>–  </a:t>
            </a:r>
            <a:r>
              <a:rPr lang="cs-CZ" sz="2000" b="1" dirty="0"/>
              <a:t>Alexander </a:t>
            </a:r>
            <a:r>
              <a:rPr lang="cs-CZ" sz="2000" b="1" dirty="0" err="1"/>
              <a:t>Ruttkay</a:t>
            </a:r>
            <a:r>
              <a:rPr lang="cs-CZ" sz="2000" b="1" dirty="0"/>
              <a:t>:  </a:t>
            </a:r>
            <a:r>
              <a:rPr lang="cs-CZ" sz="2000" dirty="0"/>
              <a:t>1968–1975 výzkumy dvorce </a:t>
            </a:r>
            <a:r>
              <a:rPr lang="cs-CZ" sz="2000" b="1" dirty="0">
                <a:solidFill>
                  <a:srgbClr val="FF0000"/>
                </a:solidFill>
              </a:rPr>
              <a:t>Ducové u Piešťan</a:t>
            </a:r>
          </a:p>
          <a:p>
            <a:pPr marL="0" indent="0">
              <a:buNone/>
            </a:pPr>
            <a:r>
              <a:rPr lang="cs-CZ" sz="2000" b="1" dirty="0"/>
              <a:t>                                                                     </a:t>
            </a:r>
            <a:r>
              <a:rPr lang="cs-CZ" sz="2000" dirty="0"/>
              <a:t>mezi Povážím a </a:t>
            </a:r>
            <a:r>
              <a:rPr lang="cs-CZ" sz="2000" dirty="0" err="1"/>
              <a:t>Ponitřím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0, 5 ha:  nad údolím Váhu, palisáda vložená do valu hradiska z d. </a:t>
            </a:r>
            <a:r>
              <a:rPr lang="cs-CZ" sz="2000" dirty="0" err="1"/>
              <a:t>bron</a:t>
            </a:r>
            <a:r>
              <a:rPr lang="cs-CZ" sz="2000" dirty="0"/>
              <a:t>. 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nepravidelný tvar, vnitřní plocha rozdělena na 3 (čtyři?) části:</a:t>
            </a:r>
          </a:p>
          <a:p>
            <a:pPr marL="0" indent="0">
              <a:buNone/>
            </a:pPr>
            <a:endParaRPr lang="cs-CZ" sz="2000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V.:  srubové obytné stavby s maltovými podlahami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dvouprostorová 15 x 5 m, srubová 4 x 4 m (věžová)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SZ:  srubový dům bez maltové podlahy  (volný prostor pro koně?)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J:  rotunda, 22H</a:t>
            </a:r>
          </a:p>
          <a:p>
            <a:pPr marL="0" indent="0">
              <a:buNone/>
            </a:pPr>
            <a:endParaRPr lang="cs-CZ" sz="2000" dirty="0"/>
          </a:p>
          <a:p>
            <a:pPr marL="0" indent="0" algn="l">
              <a:buNone/>
            </a:pPr>
            <a:r>
              <a:rPr lang="cs-CZ" sz="2000" dirty="0"/>
              <a:t>                                                                      </a:t>
            </a:r>
            <a:r>
              <a:rPr lang="cs-CZ" sz="2000" b="0" i="0" u="none" strike="noStrike" baseline="0" dirty="0">
                <a:solidFill>
                  <a:srgbClr val="333333"/>
                </a:solidFill>
              </a:rPr>
              <a:t>mimo areál velkomoravského mocenského centra</a:t>
            </a:r>
          </a:p>
          <a:p>
            <a:pPr marL="0" indent="0" algn="l">
              <a:buNone/>
            </a:pPr>
            <a:r>
              <a:rPr lang="cs-CZ" sz="2000" b="0" i="0" u="none" strike="noStrike" baseline="0" dirty="0">
                <a:solidFill>
                  <a:srgbClr val="333333"/>
                </a:solidFill>
              </a:rPr>
              <a:t>                                                                      (správní centrum na hradisku v </a:t>
            </a:r>
            <a:r>
              <a:rPr lang="cs-CZ" sz="2000" b="0" i="0" u="none" strike="noStrike" baseline="0" dirty="0" err="1">
                <a:solidFill>
                  <a:srgbClr val="333333"/>
                </a:solidFill>
              </a:rPr>
              <a:t>Pobedimi</a:t>
            </a:r>
            <a:r>
              <a:rPr lang="cs-CZ" sz="2000" b="0" i="0" u="none" strike="noStrike" baseline="0" dirty="0">
                <a:solidFill>
                  <a:srgbClr val="333333"/>
                </a:solidFill>
              </a:rPr>
              <a:t>)</a:t>
            </a:r>
          </a:p>
          <a:p>
            <a:pPr marL="0" indent="0" algn="l">
              <a:buNone/>
            </a:pPr>
            <a:r>
              <a:rPr lang="cs-CZ" sz="2000" b="0" i="0" u="none" strike="noStrike" baseline="0" dirty="0">
                <a:solidFill>
                  <a:srgbClr val="333333"/>
                </a:solidFill>
              </a:rPr>
              <a:t>                                                                      sídlo místního předáka s ozbrojenou družinou</a:t>
            </a:r>
          </a:p>
          <a:p>
            <a:pPr marL="0" indent="0" algn="l">
              <a:buNone/>
            </a:pPr>
            <a:r>
              <a:rPr lang="cs-CZ" sz="2000" b="0" i="0" u="none" strike="noStrike" baseline="0" dirty="0">
                <a:solidFill>
                  <a:srgbClr val="333333"/>
                </a:solidFill>
              </a:rPr>
              <a:t>                                                                      </a:t>
            </a:r>
          </a:p>
          <a:p>
            <a:pPr marL="0" indent="0" algn="l">
              <a:buNone/>
            </a:pPr>
            <a:endParaRPr lang="cs-CZ" sz="2000" b="0" i="0" u="none" strike="noStrike" baseline="0" dirty="0">
              <a:solidFill>
                <a:srgbClr val="333333"/>
              </a:solidFill>
            </a:endParaRPr>
          </a:p>
          <a:p>
            <a:pPr marL="0" indent="0">
              <a:buNone/>
            </a:pPr>
            <a:r>
              <a:rPr lang="cs-CZ" sz="2000" dirty="0"/>
              <a:t> </a:t>
            </a:r>
          </a:p>
          <a:p>
            <a:endParaRPr lang="cs-CZ" sz="2000" dirty="0"/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D240727E-C7EC-4FE1-BE2D-8F083BE9B54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96354" y="1271971"/>
            <a:ext cx="2850433" cy="2859230"/>
          </a:xfrm>
          <a:prstGeom prst="rect">
            <a:avLst/>
          </a:prstGeom>
        </p:spPr>
      </p:pic>
      <p:pic>
        <p:nvPicPr>
          <p:cNvPr id="8" name="Obrázek 7">
            <a:extLst>
              <a:ext uri="{FF2B5EF4-FFF2-40B4-BE49-F238E27FC236}">
                <a16:creationId xmlns:a16="http://schemas.microsoft.com/office/drawing/2014/main" id="{95457BAA-A768-44DE-96D2-4B41B243469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3036" y="4476038"/>
            <a:ext cx="3325840" cy="21825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601882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423DA5AC-D37B-4E21-9DB8-B5D707680AF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4497" y="693682"/>
            <a:ext cx="11687503" cy="6011917"/>
          </a:xfrm>
        </p:spPr>
        <p:txBody>
          <a:bodyPr/>
          <a:lstStyle/>
          <a:p>
            <a:pPr marL="0" indent="0">
              <a:buNone/>
            </a:pPr>
            <a:r>
              <a:rPr lang="cs-CZ" dirty="0"/>
              <a:t>                           </a:t>
            </a:r>
            <a:r>
              <a:rPr lang="cs-CZ" sz="2000" dirty="0"/>
              <a:t>– </a:t>
            </a:r>
            <a:r>
              <a:rPr lang="cs-CZ" sz="2000" b="1" dirty="0"/>
              <a:t>Alexander </a:t>
            </a:r>
            <a:r>
              <a:rPr lang="cs-CZ" sz="2000" b="1" dirty="0" err="1"/>
              <a:t>Ruttkay</a:t>
            </a:r>
            <a:r>
              <a:rPr lang="cs-CZ" sz="2000" dirty="0"/>
              <a:t>:  </a:t>
            </a:r>
            <a:r>
              <a:rPr lang="cs-CZ" sz="2000" b="0" i="0" u="none" strike="noStrike" baseline="0" dirty="0">
                <a:solidFill>
                  <a:srgbClr val="333333"/>
                </a:solidFill>
              </a:rPr>
              <a:t>1976–1980:  </a:t>
            </a:r>
            <a:r>
              <a:rPr lang="cs-CZ" sz="2000" b="1" dirty="0">
                <a:solidFill>
                  <a:srgbClr val="FF0000"/>
                </a:solidFill>
              </a:rPr>
              <a:t>Nitranská </a:t>
            </a:r>
            <a:r>
              <a:rPr lang="cs-CZ" sz="2000" b="1" dirty="0" err="1">
                <a:solidFill>
                  <a:srgbClr val="FF0000"/>
                </a:solidFill>
              </a:rPr>
              <a:t>Blatnica</a:t>
            </a:r>
            <a:r>
              <a:rPr lang="cs-CZ" sz="2000" dirty="0"/>
              <a:t>, velmožský dvorec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osídlení z 9. – 13, stol.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2 fáze:   I.: </a:t>
            </a:r>
            <a:r>
              <a:rPr lang="cs-CZ" sz="2000" u="sng" dirty="0"/>
              <a:t>dvorec</a:t>
            </a:r>
            <a:r>
              <a:rPr lang="cs-CZ" sz="2000" dirty="0"/>
              <a:t> z </a:t>
            </a:r>
            <a:r>
              <a:rPr lang="cs-CZ" sz="2000" b="0" i="0" u="none" strike="noStrike" baseline="0" dirty="0">
                <a:solidFill>
                  <a:srgbClr val="333333"/>
                </a:solidFill>
                <a:latin typeface="EtelkaLight"/>
              </a:rPr>
              <a:t>9.–10. stol.  </a:t>
            </a:r>
            <a:r>
              <a:rPr lang="cs-CZ" sz="2000" dirty="0"/>
              <a:t>palisádové opevnění  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       starší 0,9 ha, mladší 0,35 ha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       rotunda (vlastnický kostel)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       sídelní objekt s krbem</a:t>
            </a:r>
          </a:p>
          <a:p>
            <a:pPr marL="0" indent="0" algn="l">
              <a:buNone/>
            </a:pPr>
            <a:r>
              <a:rPr lang="cs-CZ" sz="2000" dirty="0"/>
              <a:t>                                                         II. </a:t>
            </a:r>
            <a:r>
              <a:rPr lang="pl-PL" sz="1800" b="0" i="0" u="sng" strike="noStrike" baseline="0" dirty="0">
                <a:solidFill>
                  <a:srgbClr val="333333"/>
                </a:solidFill>
                <a:latin typeface="EtelkaLight"/>
              </a:rPr>
              <a:t>osada</a:t>
            </a:r>
            <a:r>
              <a:rPr lang="pl-PL" sz="1800" b="0" i="0" u="none" strike="noStrike" baseline="0" dirty="0">
                <a:solidFill>
                  <a:srgbClr val="333333"/>
                </a:solidFill>
                <a:latin typeface="EtelkaLight"/>
              </a:rPr>
              <a:t> z 11.–13. stol. s rozptylenou zástavbou</a:t>
            </a:r>
          </a:p>
          <a:p>
            <a:pPr marL="0" indent="0" algn="l">
              <a:buNone/>
            </a:pPr>
            <a:r>
              <a:rPr lang="pl-PL" sz="1800" dirty="0">
                <a:solidFill>
                  <a:srgbClr val="333333"/>
                </a:solidFill>
                <a:latin typeface="EtelkaLight"/>
              </a:rPr>
              <a:t>                                                                                                         </a:t>
            </a:r>
            <a:r>
              <a:rPr lang="pl-PL" sz="1800" b="0" i="0" u="none" strike="noStrike" baseline="0" dirty="0">
                <a:solidFill>
                  <a:srgbClr val="333333"/>
                </a:solidFill>
                <a:latin typeface="EtelkaLight"/>
              </a:rPr>
              <a:t>s</a:t>
            </a:r>
            <a:r>
              <a:rPr lang="cs-CZ" sz="1800" b="0" i="0" u="none" strike="noStrike" baseline="0" dirty="0">
                <a:solidFill>
                  <a:srgbClr val="333333"/>
                </a:solidFill>
                <a:latin typeface="EtelkaLight"/>
              </a:rPr>
              <a:t>rubový dům s přístavkem, uvnitř žernov</a:t>
            </a:r>
          </a:p>
          <a:p>
            <a:pPr marL="0" indent="0" algn="l">
              <a:buNone/>
            </a:pPr>
            <a:r>
              <a:rPr lang="cs-CZ" sz="1800" dirty="0">
                <a:solidFill>
                  <a:srgbClr val="333333"/>
                </a:solidFill>
                <a:latin typeface="EtelkaLight"/>
              </a:rPr>
              <a:t>                                                                                                         k drcení železné rudy, limonitu (?) </a:t>
            </a:r>
          </a:p>
          <a:p>
            <a:pPr marL="0" indent="0" algn="l">
              <a:buNone/>
            </a:pPr>
            <a:r>
              <a:rPr lang="cs-CZ" sz="1800" b="0" i="0" u="none" strike="noStrike" baseline="0" dirty="0">
                <a:solidFill>
                  <a:srgbClr val="333333"/>
                </a:solidFill>
                <a:latin typeface="EtelkaLight"/>
              </a:rPr>
              <a:t>                                                                                                          zbytky dehtářských jam</a:t>
            </a:r>
          </a:p>
          <a:p>
            <a:pPr marL="0" indent="0" algn="l">
              <a:buNone/>
            </a:pPr>
            <a:r>
              <a:rPr lang="cs-CZ" sz="1800" dirty="0">
                <a:solidFill>
                  <a:srgbClr val="333333"/>
                </a:solidFill>
                <a:latin typeface="EtelkaLight"/>
              </a:rPr>
              <a:t>                                                                                                          11–12. stol.:  stavební úpravy rotundy</a:t>
            </a:r>
          </a:p>
          <a:p>
            <a:pPr marL="0" indent="0" algn="l">
              <a:buNone/>
            </a:pPr>
            <a:r>
              <a:rPr lang="cs-CZ" sz="1800" dirty="0">
                <a:solidFill>
                  <a:srgbClr val="333333"/>
                </a:solidFill>
                <a:latin typeface="EtelkaLight"/>
              </a:rPr>
              <a:t>                                                                                                           13. stol:  opuštění sídliště (úpadek)</a:t>
            </a:r>
            <a:endParaRPr lang="cs-CZ" sz="2000" dirty="0"/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</a:t>
            </a:r>
          </a:p>
        </p:txBody>
      </p:sp>
    </p:spTree>
    <p:extLst>
      <p:ext uri="{BB962C8B-B14F-4D97-AF65-F5344CB8AC3E}">
        <p14:creationId xmlns:p14="http://schemas.microsoft.com/office/powerpoint/2010/main" val="118270712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771C0C54-6042-497D-A342-6BADEA4742A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0924" y="536028"/>
            <a:ext cx="11645462" cy="6321972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cs-CZ" sz="2000" dirty="0"/>
              <a:t>                               –  </a:t>
            </a:r>
            <a:r>
              <a:rPr lang="cs-CZ" sz="2000" b="1" dirty="0"/>
              <a:t>Zdeněk Váňa:  </a:t>
            </a:r>
            <a:r>
              <a:rPr lang="cs-CZ" sz="2000" dirty="0"/>
              <a:t>1976–1978:  </a:t>
            </a:r>
            <a:r>
              <a:rPr lang="cs-CZ" sz="2000" b="1" dirty="0">
                <a:solidFill>
                  <a:srgbClr val="FF0000"/>
                </a:solidFill>
              </a:rPr>
              <a:t>Budeč </a:t>
            </a:r>
            <a:r>
              <a:rPr lang="cs-CZ" sz="2000" dirty="0"/>
              <a:t>palisádou ohrazený knížecí dvorec  (d. 66 m)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v na </a:t>
            </a:r>
            <a:r>
              <a:rPr lang="cs-CZ" sz="2000" dirty="0" err="1"/>
              <a:t>záp</a:t>
            </a:r>
            <a:r>
              <a:rPr lang="cs-CZ" sz="2000" dirty="0"/>
              <a:t>. straně akropole (3,2 ha), zánik kol. pol. 11. stol.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čtvercový půdorys, rotunda i se hřbitovem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pozůstatky polozemnice, 3 stavby s nadzemní konstrukce 2/3 10. stol.:    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</a:t>
            </a:r>
            <a:r>
              <a:rPr lang="cs-CZ" sz="2000" b="1" dirty="0"/>
              <a:t>2. pol. 10. stol:  násilný vpád</a:t>
            </a:r>
            <a:r>
              <a:rPr lang="cs-CZ" sz="2000" dirty="0"/>
              <a:t> (požár hradby)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v již. části hromadný hrob (až 60 mrtvých mladých mužů)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sídlo hradského správce v již. části akropole:  kostel P. Marie</a:t>
            </a:r>
          </a:p>
          <a:p>
            <a:pPr marL="0" indent="0">
              <a:buNone/>
            </a:pPr>
            <a:r>
              <a:rPr lang="cs-CZ" sz="2000" dirty="0"/>
              <a:t>                                                                                           Václav x Boleslav I. </a:t>
            </a:r>
          </a:p>
          <a:p>
            <a:pPr marL="0" indent="0">
              <a:buNone/>
            </a:pPr>
            <a:endParaRPr lang="cs-CZ" sz="2000" dirty="0"/>
          </a:p>
          <a:p>
            <a:pPr marL="0" indent="0" algn="l">
              <a:buNone/>
            </a:pPr>
            <a:r>
              <a:rPr lang="cs-CZ" sz="2000" dirty="0"/>
              <a:t>                                 –  </a:t>
            </a:r>
            <a:r>
              <a:rPr lang="cs-CZ" sz="2000" b="1" dirty="0"/>
              <a:t>Pavel Čech</a:t>
            </a:r>
            <a:r>
              <a:rPr lang="cs-CZ" sz="2000" dirty="0"/>
              <a:t>:  </a:t>
            </a:r>
            <a:r>
              <a:rPr lang="cs-CZ" sz="2000" b="0" i="0" u="none" strike="noStrike" baseline="0" dirty="0"/>
              <a:t>1999–2000: knížecí dvorec na žateckém hradišti</a:t>
            </a:r>
          </a:p>
          <a:p>
            <a:pPr marL="0" indent="0" algn="l">
              <a:buNone/>
            </a:pPr>
            <a:r>
              <a:rPr lang="cs-CZ" sz="2000" b="0" i="0" u="none" strike="noStrike" baseline="0" dirty="0"/>
              <a:t>                                                             kol. r. 936:  založen Boleslavem I. někdy po roce 936; </a:t>
            </a:r>
          </a:p>
          <a:p>
            <a:pPr marL="0" indent="0" algn="l">
              <a:buNone/>
            </a:pPr>
            <a:r>
              <a:rPr lang="pl-PL" sz="2000" b="0" i="0" u="none" strike="noStrike" baseline="0" dirty="0"/>
              <a:t>                                                                   knížecí sídlo:  2 srubové stavby, jeden kůlový dům </a:t>
            </a:r>
          </a:p>
          <a:p>
            <a:pPr marL="0" indent="0" algn="l">
              <a:buNone/>
            </a:pPr>
            <a:r>
              <a:rPr lang="pl-PL" sz="2000" b="0" i="0" u="none" strike="noStrike" baseline="0" dirty="0"/>
              <a:t>                                                                    záník:  pol. 11. stol. </a:t>
            </a:r>
          </a:p>
          <a:p>
            <a:pPr marL="0" indent="0" algn="l">
              <a:buNone/>
            </a:pPr>
            <a:r>
              <a:rPr lang="pl-PL" sz="2000" dirty="0"/>
              <a:t>       </a:t>
            </a:r>
          </a:p>
          <a:p>
            <a:pPr marL="0" indent="0" algn="l">
              <a:buNone/>
            </a:pPr>
            <a:r>
              <a:rPr lang="pl-PL" sz="2000" b="0" i="0" u="none" strike="noStrike" baseline="0" dirty="0"/>
              <a:t>                                  </a:t>
            </a:r>
            <a:r>
              <a:rPr lang="pl-PL" sz="2200" b="0" i="0" u="none" strike="noStrike" baseline="0" dirty="0"/>
              <a:t>–  </a:t>
            </a:r>
            <a:r>
              <a:rPr lang="pl-PL" sz="2200" b="1" i="0" u="none" strike="noStrike" baseline="0" dirty="0"/>
              <a:t>Jiří Macháček:   </a:t>
            </a:r>
            <a:r>
              <a:rPr lang="cs-CZ" sz="2200" dirty="0"/>
              <a:t>d</a:t>
            </a:r>
            <a:r>
              <a:rPr lang="cs-CZ" sz="2200" b="0" i="0" u="none" strike="noStrike" baseline="0" dirty="0"/>
              <a:t>vorec na </a:t>
            </a:r>
            <a:r>
              <a:rPr lang="cs-CZ" sz="2200" b="0" i="0" u="none" strike="noStrike" baseline="0" dirty="0" err="1"/>
              <a:t>Pohansku</a:t>
            </a:r>
            <a:r>
              <a:rPr lang="cs-CZ" sz="2200" b="0" i="0" u="none" strike="noStrike" baseline="0" dirty="0"/>
              <a:t> plnil funkci reprezentační, kterou přirovnává k </a:t>
            </a:r>
          </a:p>
          <a:p>
            <a:pPr marL="0" indent="0" algn="l">
              <a:buNone/>
            </a:pPr>
            <a:r>
              <a:rPr lang="cs-CZ" sz="2200" b="0" i="0" u="none" strike="noStrike" baseline="0" dirty="0"/>
              <a:t>                                                                 k </a:t>
            </a:r>
            <a:r>
              <a:rPr lang="cs-CZ" sz="2200" b="0" i="1" u="none" strike="noStrike" baseline="0" dirty="0" err="1"/>
              <a:t>palatiu</a:t>
            </a:r>
            <a:r>
              <a:rPr lang="cs-CZ" sz="2200" b="0" i="1" u="none" strike="noStrike" baseline="0" dirty="0"/>
              <a:t> </a:t>
            </a:r>
            <a:r>
              <a:rPr lang="cs-CZ" sz="2200" b="0" i="0" u="none" strike="noStrike" baseline="0" dirty="0"/>
              <a:t>otonských falci  (karolínské vzory k otonským falcím)</a:t>
            </a:r>
          </a:p>
          <a:p>
            <a:pPr marL="0" indent="0" algn="l">
              <a:buNone/>
            </a:pPr>
            <a:r>
              <a:rPr lang="cs-CZ" sz="2200" dirty="0"/>
              <a:t>                                                                  </a:t>
            </a:r>
            <a:r>
              <a:rPr lang="cs-CZ" sz="1800" b="1" u="none" strike="noStrike" baseline="0" dirty="0" err="1">
                <a:latin typeface="ITCGaramondOT-LightItalic"/>
              </a:rPr>
              <a:t>Palatium</a:t>
            </a:r>
            <a:r>
              <a:rPr lang="cs-CZ" sz="1800" b="0" i="1" u="none" strike="noStrike" baseline="0" dirty="0">
                <a:latin typeface="ITCGaramondOT-LightItalic"/>
              </a:rPr>
              <a:t> </a:t>
            </a:r>
            <a:r>
              <a:rPr lang="cs-CZ" sz="1800" b="1" i="0" u="none" strike="noStrike" baseline="0" dirty="0">
                <a:latin typeface="ITCGaramondOT-Light"/>
              </a:rPr>
              <a:t>falc</a:t>
            </a:r>
            <a:r>
              <a:rPr lang="cs-CZ" sz="1800" dirty="0">
                <a:latin typeface="ITCGaramondOT-Light"/>
              </a:rPr>
              <a:t>í  –</a:t>
            </a:r>
            <a:r>
              <a:rPr lang="cs-CZ" sz="1800" b="0" i="0" u="none" strike="noStrike" baseline="0" dirty="0">
                <a:latin typeface="ITCGaramondOT-Light"/>
              </a:rPr>
              <a:t> sestávalo z obydli krále, </a:t>
            </a:r>
            <a:r>
              <a:rPr lang="cs-CZ" sz="1800" b="0" i="0" u="none" strike="noStrike" baseline="0" dirty="0" err="1">
                <a:latin typeface="ITCGaramondOT-Light"/>
              </a:rPr>
              <a:t>sálove</a:t>
            </a:r>
            <a:r>
              <a:rPr lang="cs-CZ" sz="1800" b="0" i="0" u="none" strike="noStrike" baseline="0" dirty="0">
                <a:latin typeface="ITCGaramondOT-Light"/>
              </a:rPr>
              <a:t> stavby a kaple,</a:t>
            </a:r>
          </a:p>
          <a:p>
            <a:pPr marL="0" indent="0"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591871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6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70263" y="828674"/>
            <a:ext cx="11721738" cy="6029325"/>
          </a:xfrm>
        </p:spPr>
        <p:txBody>
          <a:bodyPr>
            <a:noAutofit/>
          </a:bodyPr>
          <a:lstStyle/>
          <a:p>
            <a:r>
              <a:rPr lang="cs-CZ" altLang="cs-CZ" sz="1800" b="1" dirty="0">
                <a:solidFill>
                  <a:srgbClr val="FF0000"/>
                </a:solidFill>
              </a:rPr>
              <a:t>Dvorce </a:t>
            </a:r>
            <a:r>
              <a:rPr lang="cs-CZ" altLang="cs-CZ" sz="1800" dirty="0"/>
              <a:t>  –   přemyslovské:   doloženy písemně (Boleslav, Tetín)</a:t>
            </a:r>
          </a:p>
          <a:p>
            <a:pPr marL="0" indent="0">
              <a:buNone/>
            </a:pPr>
            <a:r>
              <a:rPr lang="cs-CZ" altLang="cs-CZ" sz="1800" dirty="0"/>
              <a:t>                    –   9. až 10. stol.:   uvnitř hradišť</a:t>
            </a:r>
          </a:p>
          <a:p>
            <a:pPr marL="0" indent="0">
              <a:buNone/>
            </a:pPr>
            <a:r>
              <a:rPr lang="cs-CZ" altLang="cs-CZ" sz="1800" dirty="0"/>
              <a:t>                    –   11. stol.:   mimo (Zbečno, </a:t>
            </a:r>
            <a:r>
              <a:rPr lang="cs-CZ" altLang="cs-CZ" sz="1800" dirty="0" err="1"/>
              <a:t>Živhošť</a:t>
            </a:r>
            <a:r>
              <a:rPr lang="cs-CZ" altLang="cs-CZ" sz="1800" dirty="0"/>
              <a:t>)</a:t>
            </a:r>
          </a:p>
          <a:p>
            <a:pPr marL="0" indent="0">
              <a:buNone/>
            </a:pPr>
            <a:endParaRPr lang="cs-CZ" altLang="cs-CZ" sz="1800" dirty="0"/>
          </a:p>
          <a:p>
            <a:pPr marL="0" indent="0">
              <a:buNone/>
            </a:pPr>
            <a:r>
              <a:rPr lang="cs-CZ" altLang="cs-CZ" sz="1800" dirty="0"/>
              <a:t>                    –   </a:t>
            </a:r>
            <a:r>
              <a:rPr lang="cs-CZ" altLang="cs-CZ" sz="1800" b="1" dirty="0"/>
              <a:t>funkce:</a:t>
            </a:r>
            <a:r>
              <a:rPr lang="cs-CZ" altLang="cs-CZ" sz="1800" dirty="0"/>
              <a:t>  obytná (rezidenční), obranná, hospodářská, kultovní 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–   zatíženy dávkami, robotami a platy nebo specializovanou produkcí služeb nebo výrobků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–   v čele:   </a:t>
            </a:r>
            <a:r>
              <a:rPr lang="cs-CZ" altLang="cs-CZ" sz="1800" dirty="0" err="1"/>
              <a:t>villicus</a:t>
            </a:r>
            <a:r>
              <a:rPr lang="cs-CZ" altLang="cs-CZ" sz="1800" dirty="0"/>
              <a:t> (správce) shromažďoval dávky z okolí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                   při pobytu panovníka poskytování oděvů, potravin a nápojů </a:t>
            </a:r>
          </a:p>
          <a:p>
            <a:pPr>
              <a:lnSpc>
                <a:spcPct val="80000"/>
              </a:lnSpc>
              <a:buNone/>
            </a:pPr>
            <a:endParaRPr lang="cs-CZ" altLang="cs-CZ" sz="1800" dirty="0"/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                    Čechy:      </a:t>
            </a:r>
            <a:r>
              <a:rPr lang="cs-CZ" altLang="cs-CZ" sz="1800" dirty="0" err="1"/>
              <a:t>Hradsko</a:t>
            </a:r>
            <a:r>
              <a:rPr lang="cs-CZ" altLang="cs-CZ" sz="1800" dirty="0"/>
              <a:t> u Mšena – první objev dvorce v Čechách:  1971-3  Miloš Šolle (odmítnuto)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                    Morava:   </a:t>
            </a:r>
            <a:r>
              <a:rPr lang="cs-CZ" altLang="cs-CZ" sz="1800" dirty="0" err="1"/>
              <a:t>Pohansko</a:t>
            </a:r>
            <a:r>
              <a:rPr lang="cs-CZ" altLang="cs-CZ" sz="1800" dirty="0"/>
              <a:t> u Břeclavi (velkomoravský, první výzkum tohoto typu)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                    Slovensko:   Ducové</a:t>
            </a:r>
          </a:p>
          <a:p>
            <a:pPr>
              <a:lnSpc>
                <a:spcPct val="80000"/>
              </a:lnSpc>
              <a:buNone/>
            </a:pPr>
            <a:endParaRPr lang="cs-CZ" altLang="cs-CZ" sz="1800" dirty="0"/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 1) </a:t>
            </a:r>
            <a:r>
              <a:rPr lang="cs-CZ" altLang="cs-CZ" sz="1800" b="1" dirty="0"/>
              <a:t>lovecké</a:t>
            </a:r>
            <a:r>
              <a:rPr lang="cs-CZ" altLang="cs-CZ" sz="1800" dirty="0"/>
              <a:t>  –  </a:t>
            </a:r>
            <a:r>
              <a:rPr lang="cs-CZ" altLang="cs-CZ" sz="1800" dirty="0" err="1"/>
              <a:t>záp</a:t>
            </a:r>
            <a:r>
              <a:rPr lang="cs-CZ" altLang="cs-CZ" sz="1800" dirty="0"/>
              <a:t>. a již. okraj středních Čech (Zbečno, Starý Kanin, Kamýk, Živohošť, atd.) a východní Č. 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 2) </a:t>
            </a:r>
            <a:r>
              <a:rPr lang="cs-CZ" altLang="cs-CZ" sz="1800" b="1" dirty="0"/>
              <a:t>hospodářské</a:t>
            </a:r>
            <a:r>
              <a:rPr lang="cs-CZ" altLang="cs-CZ" sz="1800" dirty="0"/>
              <a:t>  –  úrodné oblasti, obilní produkce (Radotín, St. Lysá, Sadská, Týnec n. Labem, Budyně n. Ohří )</a:t>
            </a:r>
          </a:p>
          <a:p>
            <a:pPr>
              <a:lnSpc>
                <a:spcPct val="80000"/>
              </a:lnSpc>
              <a:buNone/>
            </a:pPr>
            <a:r>
              <a:rPr lang="cs-CZ" altLang="cs-CZ" sz="1800" dirty="0"/>
              <a:t>                     3) </a:t>
            </a:r>
            <a:r>
              <a:rPr lang="cs-CZ" altLang="cs-CZ" sz="1800" b="1" dirty="0"/>
              <a:t>hradské  </a:t>
            </a:r>
            <a:r>
              <a:rPr lang="cs-CZ" altLang="cs-CZ" sz="1800" dirty="0"/>
              <a:t>–  vázány na správní hrady, náročnější řemeslná výroba</a:t>
            </a:r>
            <a:endParaRPr lang="cs-CZ" altLang="cs-CZ" sz="1800" b="1" dirty="0"/>
          </a:p>
          <a:p>
            <a:pPr marL="0" indent="0" eaLnBrk="1" hangingPunct="1">
              <a:lnSpc>
                <a:spcPct val="80000"/>
              </a:lnSpc>
              <a:buNone/>
            </a:pPr>
            <a:r>
              <a:rPr lang="cs-CZ" altLang="cs-CZ" sz="1800" dirty="0"/>
              <a:t> </a:t>
            </a:r>
          </a:p>
          <a:p>
            <a:pPr eaLnBrk="1" hangingPunct="1">
              <a:lnSpc>
                <a:spcPct val="80000"/>
              </a:lnSpc>
              <a:buFontTx/>
              <a:buNone/>
            </a:pPr>
            <a:r>
              <a:rPr lang="cs-CZ" altLang="cs-CZ" sz="1600" b="1" i="1" dirty="0"/>
              <a:t>          </a:t>
            </a:r>
            <a:endParaRPr lang="cs-CZ" altLang="cs-CZ" sz="1600" dirty="0"/>
          </a:p>
        </p:txBody>
      </p:sp>
    </p:spTree>
    <p:extLst>
      <p:ext uri="{BB962C8B-B14F-4D97-AF65-F5344CB8AC3E}">
        <p14:creationId xmlns:p14="http://schemas.microsoft.com/office/powerpoint/2010/main" val="218168032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77389" y="545466"/>
            <a:ext cx="11114314" cy="6312534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endParaRPr lang="cs-CZ" sz="2400" b="1" dirty="0"/>
          </a:p>
          <a:p>
            <a:r>
              <a:rPr lang="cs-CZ" sz="2900" b="1" dirty="0">
                <a:solidFill>
                  <a:srgbClr val="FF0000"/>
                </a:solidFill>
              </a:rPr>
              <a:t>11. a 12. stol.:</a:t>
            </a:r>
            <a:endParaRPr lang="cs-CZ" sz="2900" b="1" dirty="0"/>
          </a:p>
          <a:p>
            <a:r>
              <a:rPr lang="cs-CZ" sz="2600" b="1" dirty="0"/>
              <a:t>První zmínka  </a:t>
            </a:r>
            <a:r>
              <a:rPr lang="cs-CZ" sz="2600" dirty="0"/>
              <a:t>–  1073:  v legendě o sv. Václavu se uvádí dvůr U </a:t>
            </a:r>
            <a:r>
              <a:rPr lang="cs-CZ" sz="2600" dirty="0" err="1"/>
              <a:t>Sekyřkostela</a:t>
            </a:r>
            <a:r>
              <a:rPr lang="cs-CZ" sz="2600" dirty="0"/>
              <a:t> na Moravě</a:t>
            </a:r>
          </a:p>
          <a:p>
            <a:r>
              <a:rPr lang="cs-CZ" sz="2600" b="1" dirty="0" err="1"/>
              <a:t>Curria</a:t>
            </a:r>
            <a:r>
              <a:rPr lang="cs-CZ" sz="2600" dirty="0"/>
              <a:t>  –  v latinské terminologii, výměra v </a:t>
            </a:r>
            <a:r>
              <a:rPr lang="cs-CZ" sz="2600" dirty="0" err="1"/>
              <a:t>poplužích</a:t>
            </a:r>
            <a:r>
              <a:rPr lang="cs-CZ" sz="2600" dirty="0"/>
              <a:t> (půda obdělaná za 1 den)  </a:t>
            </a:r>
          </a:p>
          <a:p>
            <a:r>
              <a:rPr lang="cs-CZ" sz="2600" dirty="0"/>
              <a:t>2 listiny:     1078:  listina kláštera Hradisko u Olomouce – dvorec v Úsobrně s vesnicemi</a:t>
            </a:r>
          </a:p>
          <a:p>
            <a:pPr marL="0" indent="0">
              <a:buNone/>
            </a:pPr>
            <a:r>
              <a:rPr lang="cs-CZ" sz="2600" dirty="0"/>
              <a:t>                        1141:   listina Jindřicha Zdíka – dvorce v Jezbořicích a Kroměříži</a:t>
            </a:r>
          </a:p>
          <a:p>
            <a:pPr lvl="0"/>
            <a:r>
              <a:rPr lang="cs-CZ" sz="2600" b="1" dirty="0"/>
              <a:t>Čechy</a:t>
            </a:r>
            <a:r>
              <a:rPr lang="cs-CZ" sz="2600" dirty="0"/>
              <a:t>:  Chvojen u Benešova, Týnec nad Sázavou</a:t>
            </a:r>
          </a:p>
          <a:p>
            <a:pPr lvl="0"/>
            <a:r>
              <a:rPr lang="cs-CZ" sz="2600" b="1" dirty="0"/>
              <a:t>Morava:</a:t>
            </a:r>
            <a:r>
              <a:rPr lang="cs-CZ" sz="2600" dirty="0"/>
              <a:t>  Kralice nad Oslavou</a:t>
            </a:r>
          </a:p>
          <a:p>
            <a:pPr lvl="0"/>
            <a:r>
              <a:rPr lang="cs-CZ" sz="2600" b="1" dirty="0"/>
              <a:t>Dispozice</a:t>
            </a:r>
            <a:r>
              <a:rPr lang="cs-CZ" sz="2600" dirty="0"/>
              <a:t>  –   obytné sídlo většinou s kostelem + hospodářská část       </a:t>
            </a:r>
          </a:p>
          <a:p>
            <a:pPr lvl="0"/>
            <a:r>
              <a:rPr lang="cs-CZ" sz="2600" b="1" dirty="0"/>
              <a:t>Funkce </a:t>
            </a:r>
            <a:r>
              <a:rPr lang="cs-CZ" sz="2600" dirty="0"/>
              <a:t> –  správní středisko  (nelze ztotožňovat s pozdějšími velkostatky)     </a:t>
            </a:r>
          </a:p>
          <a:p>
            <a:pPr lvl="0"/>
            <a:endParaRPr lang="cs-CZ" sz="2600" dirty="0"/>
          </a:p>
          <a:p>
            <a:pPr lvl="0"/>
            <a:r>
              <a:rPr lang="cs-CZ" sz="2900" b="1" dirty="0">
                <a:solidFill>
                  <a:srgbClr val="FF0000"/>
                </a:solidFill>
              </a:rPr>
              <a:t>13. stol.:</a:t>
            </a:r>
            <a:endParaRPr lang="cs-CZ" sz="2900" b="1" dirty="0"/>
          </a:p>
          <a:p>
            <a:pPr lvl="0"/>
            <a:r>
              <a:rPr lang="cs-CZ" sz="2600" dirty="0"/>
              <a:t>písemné zprávy o nich hovoří častěji</a:t>
            </a:r>
          </a:p>
          <a:p>
            <a:pPr lvl="0"/>
            <a:r>
              <a:rPr lang="cs-CZ" sz="2600" dirty="0"/>
              <a:t>zakládány na zboží šlechtickém, církevním a později i měšťanském</a:t>
            </a:r>
          </a:p>
          <a:p>
            <a:pPr marL="0" indent="0">
              <a:buNone/>
            </a:pPr>
            <a:r>
              <a:rPr lang="cs-CZ" sz="2600" dirty="0"/>
              <a:t> </a:t>
            </a:r>
          </a:p>
          <a:p>
            <a:r>
              <a:rPr lang="cs-CZ" b="1" dirty="0">
                <a:solidFill>
                  <a:srgbClr val="FF0000"/>
                </a:solidFill>
              </a:rPr>
              <a:t>Předhusitské období:</a:t>
            </a:r>
            <a:endParaRPr lang="cs-CZ" dirty="0"/>
          </a:p>
          <a:p>
            <a:pPr lvl="0"/>
            <a:r>
              <a:rPr lang="cs-CZ" sz="2600" dirty="0"/>
              <a:t>nejčetnější na pozemkových majetcích nižší šlechty, na Moravě  (okolo 700)</a:t>
            </a:r>
          </a:p>
          <a:p>
            <a:pPr lvl="0"/>
            <a:r>
              <a:rPr lang="cs-CZ" sz="2600" dirty="0"/>
              <a:t>Rozloha:  většinou malé (2 – 4 </a:t>
            </a:r>
            <a:r>
              <a:rPr lang="cs-CZ" sz="2600" dirty="0" err="1"/>
              <a:t>popluží</a:t>
            </a:r>
            <a:r>
              <a:rPr lang="cs-CZ" sz="2600" dirty="0"/>
              <a:t>),  šlechta na nich hospodařila ve vlastní režii s čeledí</a:t>
            </a:r>
          </a:p>
          <a:p>
            <a:pPr lvl="0"/>
            <a:r>
              <a:rPr lang="cs-CZ" sz="2600" dirty="0"/>
              <a:t>budovány v blízkosti tvrze (</a:t>
            </a:r>
            <a:r>
              <a:rPr lang="cs-CZ" sz="2600" dirty="0" err="1"/>
              <a:t>Mstěnice</a:t>
            </a:r>
            <a:r>
              <a:rPr lang="cs-CZ" sz="2600" dirty="0"/>
              <a:t>, </a:t>
            </a:r>
            <a:r>
              <a:rPr lang="cs-CZ" sz="2600" dirty="0" err="1"/>
              <a:t>Koválov</a:t>
            </a:r>
            <a:r>
              <a:rPr lang="cs-CZ" sz="2600" dirty="0"/>
              <a:t>) </a:t>
            </a:r>
          </a:p>
          <a:p>
            <a:pPr lvl="0"/>
            <a:endParaRPr lang="cs-CZ" sz="2600" dirty="0"/>
          </a:p>
          <a:p>
            <a:endParaRPr lang="cs-CZ" sz="2400" dirty="0"/>
          </a:p>
        </p:txBody>
      </p:sp>
    </p:spTree>
    <p:extLst>
      <p:ext uri="{BB962C8B-B14F-4D97-AF65-F5344CB8AC3E}">
        <p14:creationId xmlns:p14="http://schemas.microsoft.com/office/powerpoint/2010/main" val="3611921909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Nadpis 1">
            <a:extLst>
              <a:ext uri="{FF2B5EF4-FFF2-40B4-BE49-F238E27FC236}">
                <a16:creationId xmlns:a16="http://schemas.microsoft.com/office/drawing/2014/main" id="{B700959A-1157-4F75-AC93-9DD933250EC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54213" y="15240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3200" b="1" dirty="0">
                <a:solidFill>
                  <a:srgbClr val="FF0000"/>
                </a:solidFill>
              </a:rPr>
              <a:t>                     Rezidenční dvory šlechty</a:t>
            </a:r>
            <a:br>
              <a:rPr lang="cs-CZ" altLang="cs-CZ" sz="3200" b="1" dirty="0">
                <a:solidFill>
                  <a:srgbClr val="FF0000"/>
                </a:solidFill>
              </a:rPr>
            </a:br>
            <a:endParaRPr lang="cs-CZ" altLang="cs-CZ" sz="3200" b="1" dirty="0">
              <a:solidFill>
                <a:srgbClr val="FF0000"/>
              </a:solidFill>
            </a:endParaRP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D70885BA-E93B-4145-8D27-310469B4095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90418" y="1058238"/>
            <a:ext cx="11801582" cy="6028362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1600" b="1" dirty="0"/>
              <a:t>Curia (dvorec)  </a:t>
            </a:r>
            <a:r>
              <a:rPr lang="cs-CZ" sz="1600" dirty="0"/>
              <a:t>–  specifický druh šlechtických sídel se správní a obrannou funkcí předcházející kamenné hrady (před r. 1250)</a:t>
            </a:r>
          </a:p>
          <a:p>
            <a:pPr marL="0" indent="0">
              <a:buNone/>
              <a:defRPr/>
            </a:pPr>
            <a:r>
              <a:rPr lang="cs-CZ" sz="1600" dirty="0"/>
              <a:t>                                –  rané šlechtické sídlo na venkově nebo v </a:t>
            </a:r>
            <a:r>
              <a:rPr lang="cs-CZ" sz="1600" dirty="0" err="1"/>
              <a:t>suburbiích</a:t>
            </a:r>
            <a:r>
              <a:rPr lang="cs-CZ" sz="1600" dirty="0"/>
              <a:t> hradů s vazbou k vlastnickému kostelu (tribunové románské  kostely)</a:t>
            </a:r>
          </a:p>
          <a:p>
            <a:pPr marL="0" indent="0">
              <a:buNone/>
              <a:defRPr/>
            </a:pPr>
            <a:r>
              <a:rPr lang="cs-CZ" sz="1600" dirty="0"/>
              <a:t>                               –   stavby s kamennými podezdívkami a roubenou či hrázděnou konstrukcí</a:t>
            </a:r>
          </a:p>
          <a:p>
            <a:pPr marL="0" indent="0">
              <a:buNone/>
              <a:defRPr/>
            </a:pPr>
            <a:r>
              <a:rPr lang="cs-CZ" sz="1600" dirty="0"/>
              <a:t>                               –   opevněny  valem, příkopem a palisádou </a:t>
            </a:r>
          </a:p>
          <a:p>
            <a:pPr marL="0" indent="0">
              <a:buNone/>
              <a:defRPr/>
            </a:pPr>
            <a:r>
              <a:rPr lang="cs-CZ" sz="1600" dirty="0"/>
              <a:t>                               –   </a:t>
            </a:r>
            <a:r>
              <a:rPr lang="cs-CZ" sz="1600" b="1" dirty="0"/>
              <a:t>12. stol.:  </a:t>
            </a:r>
            <a:r>
              <a:rPr lang="cs-CZ" sz="1600" dirty="0"/>
              <a:t>staví zeměpán, šlechta (soukromé dvory), církev   (četnější na Moravě, než v Čechách)</a:t>
            </a:r>
          </a:p>
          <a:p>
            <a:pPr eaLnBrk="1" hangingPunct="1">
              <a:defRPr/>
            </a:pPr>
            <a:endParaRPr lang="cs-CZ" sz="1600" dirty="0"/>
          </a:p>
          <a:p>
            <a:pPr eaLnBrk="1" hangingPunct="1">
              <a:defRPr/>
            </a:pPr>
            <a:r>
              <a:rPr lang="cs-CZ" sz="1600" b="1" dirty="0"/>
              <a:t>1.</a:t>
            </a:r>
            <a:r>
              <a:rPr lang="cs-CZ" sz="1600" dirty="0"/>
              <a:t>  </a:t>
            </a:r>
            <a:r>
              <a:rPr lang="cs-CZ" sz="1600" b="1" dirty="0"/>
              <a:t>Opevněné dvory či dvorce vložené do hradišť:</a:t>
            </a:r>
          </a:p>
          <a:p>
            <a:pPr marL="0" indent="0">
              <a:buNone/>
              <a:defRPr/>
            </a:pPr>
            <a:r>
              <a:rPr lang="cs-CZ" sz="1600" dirty="0"/>
              <a:t>           –   sídla v zázemí správních hradů:  služba panovníkovi (beneficium)                                   </a:t>
            </a:r>
          </a:p>
          <a:p>
            <a:pPr marL="0" indent="0">
              <a:buNone/>
              <a:defRPr/>
            </a:pPr>
            <a:r>
              <a:rPr lang="cs-CZ" sz="1600" dirty="0"/>
              <a:t>           –   bez výrazné fortifikace, palisáda</a:t>
            </a:r>
          </a:p>
          <a:p>
            <a:pPr marL="0" indent="0">
              <a:buNone/>
              <a:defRPr/>
            </a:pPr>
            <a:endParaRPr lang="cs-CZ" sz="1600" dirty="0"/>
          </a:p>
          <a:p>
            <a:pPr eaLnBrk="1" hangingPunct="1">
              <a:defRPr/>
            </a:pPr>
            <a:r>
              <a:rPr lang="cs-CZ" sz="1600" b="1" dirty="0"/>
              <a:t>2.</a:t>
            </a:r>
            <a:r>
              <a:rPr lang="cs-CZ" sz="1600" dirty="0"/>
              <a:t>  </a:t>
            </a:r>
            <a:r>
              <a:rPr lang="cs-CZ" sz="1600" b="1" dirty="0"/>
              <a:t>Dvory mimo hradní okrsky v hradním zázemí:</a:t>
            </a:r>
          </a:p>
          <a:p>
            <a:pPr marL="0" indent="0">
              <a:buNone/>
              <a:defRPr/>
            </a:pPr>
            <a:r>
              <a:rPr lang="cs-CZ" sz="1600" dirty="0"/>
              <a:t>           –  uvolnění z knížecí závislosti, vlastní pozemková držba </a:t>
            </a:r>
          </a:p>
          <a:p>
            <a:pPr marL="0" indent="0">
              <a:buNone/>
              <a:defRPr/>
            </a:pPr>
            <a:r>
              <a:rPr lang="cs-CZ" sz="1600" dirty="0"/>
              <a:t>               Litoměřice:   dvůr </a:t>
            </a:r>
            <a:r>
              <a:rPr lang="cs-CZ" sz="1600" dirty="0" err="1"/>
              <a:t>Hroznaty</a:t>
            </a:r>
            <a:r>
              <a:rPr lang="cs-CZ" sz="1600" dirty="0"/>
              <a:t>, zakladatel tepelského kláštera, u kostela P. Marie</a:t>
            </a:r>
          </a:p>
          <a:p>
            <a:pPr marL="0" indent="0">
              <a:buNone/>
              <a:defRPr/>
            </a:pPr>
            <a:r>
              <a:rPr lang="cs-CZ" sz="1600" dirty="0"/>
              <a:t>               Čimice:   tvrz 6 km od Starého Města Pražského, 2.p.13. stol.</a:t>
            </a:r>
          </a:p>
          <a:p>
            <a:pPr marL="0" indent="0">
              <a:buNone/>
              <a:defRPr/>
            </a:pPr>
            <a:endParaRPr lang="cs-CZ" sz="1600" dirty="0"/>
          </a:p>
          <a:p>
            <a:pPr eaLnBrk="1" hangingPunct="1">
              <a:defRPr/>
            </a:pPr>
            <a:r>
              <a:rPr lang="cs-CZ" sz="1600" b="1" dirty="0"/>
              <a:t>3.</a:t>
            </a:r>
            <a:r>
              <a:rPr lang="cs-CZ" sz="1600" dirty="0"/>
              <a:t>  </a:t>
            </a:r>
            <a:r>
              <a:rPr lang="cs-CZ" sz="1600" b="1" dirty="0"/>
              <a:t>Venkovská sídla šlechty:   </a:t>
            </a:r>
            <a:r>
              <a:rPr lang="cs-CZ" sz="1600" dirty="0"/>
              <a:t>menší sídla mimo centra</a:t>
            </a:r>
          </a:p>
          <a:p>
            <a:pPr eaLnBrk="1" hangingPunct="1">
              <a:defRPr/>
            </a:pPr>
            <a:endParaRPr lang="cs-CZ" sz="1800" dirty="0"/>
          </a:p>
          <a:p>
            <a:pPr eaLnBrk="1" hangingPunct="1">
              <a:defRPr/>
            </a:pPr>
            <a:endParaRPr lang="cs-CZ" sz="1800" dirty="0"/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38126" y="866776"/>
            <a:ext cx="11662138" cy="5991224"/>
          </a:xfrm>
        </p:spPr>
        <p:txBody>
          <a:bodyPr>
            <a:normAutofit/>
          </a:bodyPr>
          <a:lstStyle/>
          <a:p>
            <a:pPr eaLnBrk="1" hangingPunct="1">
              <a:defRPr/>
            </a:pPr>
            <a:r>
              <a:rPr lang="cs-CZ" sz="2400" b="1" dirty="0">
                <a:solidFill>
                  <a:srgbClr val="FF0000"/>
                </a:solidFill>
              </a:rPr>
              <a:t>Bedřichův Světec </a:t>
            </a:r>
            <a:r>
              <a:rPr lang="cs-CZ" sz="2400" dirty="0">
                <a:solidFill>
                  <a:srgbClr val="FF0000"/>
                </a:solidFill>
              </a:rPr>
              <a:t> </a:t>
            </a:r>
            <a:r>
              <a:rPr lang="cs-CZ" sz="1800" dirty="0"/>
              <a:t>–  </a:t>
            </a:r>
            <a:r>
              <a:rPr lang="cs-CZ" sz="1800" dirty="0" err="1"/>
              <a:t>pís</a:t>
            </a:r>
            <a:r>
              <a:rPr lang="cs-CZ" sz="1800" dirty="0"/>
              <a:t>. prameny:  1238  (30. léta 13. stol.) </a:t>
            </a:r>
          </a:p>
          <a:p>
            <a:pPr marL="0" indent="0" eaLnBrk="1" hangingPunct="1">
              <a:buNone/>
              <a:defRPr/>
            </a:pPr>
            <a:r>
              <a:rPr lang="cs-CZ" sz="1800" dirty="0"/>
              <a:t>                                                 –  výzkum:  Jan Klápště</a:t>
            </a:r>
          </a:p>
          <a:p>
            <a:pPr marL="0" indent="0">
              <a:buNone/>
              <a:defRPr/>
            </a:pPr>
            <a:r>
              <a:rPr lang="cs-CZ" sz="1800" dirty="0"/>
              <a:t>     </a:t>
            </a:r>
            <a:r>
              <a:rPr lang="cs-CZ" sz="1800" b="1" u="sng" dirty="0"/>
              <a:t>starší etapa</a:t>
            </a:r>
            <a:r>
              <a:rPr lang="cs-CZ" sz="1800" dirty="0"/>
              <a:t>:</a:t>
            </a:r>
          </a:p>
          <a:p>
            <a:pPr marL="0" indent="0">
              <a:buNone/>
              <a:defRPr/>
            </a:pPr>
            <a:r>
              <a:rPr lang="cs-CZ" sz="1800" dirty="0"/>
              <a:t>     –  jádro:   ohrazené palisádou (č. 1):  1,5 – 2 ary </a:t>
            </a:r>
          </a:p>
          <a:p>
            <a:pPr marL="0" indent="0">
              <a:buNone/>
              <a:defRPr/>
            </a:pPr>
            <a:r>
              <a:rPr lang="cs-CZ" sz="1800" dirty="0"/>
              <a:t>     –  dva zahloubené </a:t>
            </a:r>
            <a:r>
              <a:rPr lang="cs-CZ" sz="1800" dirty="0" err="1"/>
              <a:t>obj</a:t>
            </a:r>
            <a:r>
              <a:rPr lang="cs-CZ" sz="1800" dirty="0"/>
              <a:t>. s šíjemi:  12/13. stol. smrk  </a:t>
            </a:r>
          </a:p>
          <a:p>
            <a:pPr marL="0" indent="0">
              <a:buNone/>
              <a:defRPr/>
            </a:pPr>
            <a:r>
              <a:rPr lang="cs-CZ" sz="1800" dirty="0"/>
              <a:t>         č. 2:   4,5 x 4,5 m </a:t>
            </a:r>
          </a:p>
          <a:p>
            <a:pPr marL="0" indent="0">
              <a:buNone/>
              <a:defRPr/>
            </a:pPr>
            <a:r>
              <a:rPr lang="cs-CZ" sz="1800" dirty="0"/>
              <a:t>         č. 3:   4 x 4 m  (18 kůlů) </a:t>
            </a:r>
          </a:p>
          <a:p>
            <a:pPr marL="0" indent="0">
              <a:buNone/>
              <a:defRPr/>
            </a:pPr>
            <a:r>
              <a:rPr lang="cs-CZ" sz="1800" dirty="0"/>
              <a:t>     –  jižně:  hospodářská stavba kůlové konstrukce:</a:t>
            </a:r>
          </a:p>
          <a:p>
            <a:pPr marL="0" indent="0">
              <a:buNone/>
              <a:defRPr/>
            </a:pPr>
            <a:r>
              <a:rPr lang="cs-CZ" sz="1800" dirty="0"/>
              <a:t>         č. 4:   3,5 x 3,5 m </a:t>
            </a:r>
          </a:p>
          <a:p>
            <a:pPr marL="0" indent="0">
              <a:buNone/>
              <a:defRPr/>
            </a:pPr>
            <a:r>
              <a:rPr lang="cs-CZ" sz="1800" dirty="0"/>
              <a:t>     –  kostel sv. Jakuba:  ohrazen       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</a:t>
            </a:r>
          </a:p>
          <a:p>
            <a:pPr marL="0" indent="0">
              <a:buNone/>
              <a:defRPr/>
            </a:pPr>
            <a:r>
              <a:rPr lang="cs-CZ" sz="1800" dirty="0"/>
              <a:t>     </a:t>
            </a:r>
            <a:r>
              <a:rPr lang="cs-CZ" sz="1800" b="1" u="sng" dirty="0"/>
              <a:t>mladší etapa</a:t>
            </a:r>
            <a:r>
              <a:rPr lang="cs-CZ" sz="1800" b="1" dirty="0"/>
              <a:t>:</a:t>
            </a:r>
            <a:r>
              <a:rPr lang="cs-CZ" sz="1800" dirty="0"/>
              <a:t>  zánik  ¼ 14. stol. </a:t>
            </a:r>
          </a:p>
          <a:p>
            <a:pPr marL="0" indent="0">
              <a:buNone/>
              <a:defRPr/>
            </a:pPr>
            <a:r>
              <a:rPr lang="cs-CZ" sz="1800" dirty="0"/>
              <a:t>      </a:t>
            </a:r>
            <a:r>
              <a:rPr lang="cs-CZ" sz="1800" dirty="0" err="1"/>
              <a:t>obj</a:t>
            </a:r>
            <a:r>
              <a:rPr lang="cs-CZ" sz="1800" dirty="0"/>
              <a:t>. 5:  kruhový příkop  š. 5m, hl. 2,2 m  (oblouk 16 – 19 m)</a:t>
            </a:r>
          </a:p>
          <a:p>
            <a:pPr marL="0" indent="0">
              <a:buNone/>
              <a:defRPr/>
            </a:pPr>
            <a:r>
              <a:rPr lang="cs-CZ" sz="1800" dirty="0"/>
              <a:t>      </a:t>
            </a:r>
            <a:r>
              <a:rPr lang="cs-CZ" sz="1800" dirty="0" err="1"/>
              <a:t>obj</a:t>
            </a:r>
            <a:r>
              <a:rPr lang="cs-CZ" sz="1800" dirty="0"/>
              <a:t>. 6:  zahloubená jáma (80 cm), 4 x 4 m  s plentou </a:t>
            </a:r>
          </a:p>
          <a:p>
            <a:pPr marL="0" indent="0">
              <a:buNone/>
              <a:defRPr/>
            </a:pPr>
            <a:r>
              <a:rPr lang="cs-CZ" sz="1800" dirty="0"/>
              <a:t>      </a:t>
            </a:r>
            <a:r>
              <a:rPr lang="cs-CZ" sz="1800" dirty="0" err="1"/>
              <a:t>obj</a:t>
            </a:r>
            <a:r>
              <a:rPr lang="cs-CZ" sz="1800" dirty="0"/>
              <a:t>. 7:  s plentou (š. 60 – 90 cm)</a:t>
            </a:r>
          </a:p>
          <a:p>
            <a:pPr eaLnBrk="1" hangingPunct="1">
              <a:defRPr/>
            </a:pPr>
            <a:endParaRPr lang="cs-CZ" sz="1800" dirty="0"/>
          </a:p>
          <a:p>
            <a:pPr eaLnBrk="1" hangingPunct="1">
              <a:defRPr/>
            </a:pPr>
            <a:endParaRPr lang="cs-CZ" sz="1800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74DC5822-01F3-505B-55CB-D0FC3213980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05941" y="95971"/>
            <a:ext cx="5675297" cy="66660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4009238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Rectangle 4">
            <a:extLst>
              <a:ext uri="{FF2B5EF4-FFF2-40B4-BE49-F238E27FC236}">
                <a16:creationId xmlns:a16="http://schemas.microsoft.com/office/drawing/2014/main" id="{4CCDB819-24F5-41E4-8241-3BE50C5AD7DB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614403" y="181637"/>
            <a:ext cx="4768085" cy="857250"/>
          </a:xfrm>
        </p:spPr>
        <p:txBody>
          <a:bodyPr>
            <a:noAutofit/>
          </a:bodyPr>
          <a:lstStyle/>
          <a:p>
            <a:pPr eaLnBrk="1" hangingPunct="1"/>
            <a:r>
              <a:rPr lang="cs-CZ" altLang="cs-CZ" sz="3200" b="1" dirty="0">
                <a:solidFill>
                  <a:srgbClr val="FF0000"/>
                </a:solidFill>
              </a:rPr>
              <a:t>Nejstarší hradiště v Čechách</a:t>
            </a:r>
          </a:p>
        </p:txBody>
      </p:sp>
      <p:sp>
        <p:nvSpPr>
          <p:cNvPr id="9219" name="Rectangle 5">
            <a:extLst>
              <a:ext uri="{FF2B5EF4-FFF2-40B4-BE49-F238E27FC236}">
                <a16:creationId xmlns:a16="http://schemas.microsoft.com/office/drawing/2014/main" id="{6A3AE0C9-3EA6-40B2-BAA2-0667B86C35E3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273269" y="1450428"/>
            <a:ext cx="7083972" cy="5507420"/>
          </a:xfrm>
        </p:spPr>
        <p:txBody>
          <a:bodyPr>
            <a:normAutofit lnSpcReduction="10000"/>
          </a:bodyPr>
          <a:lstStyle/>
          <a:p>
            <a:pPr eaLnBrk="1" hangingPunct="1"/>
            <a:r>
              <a:rPr lang="cs-CZ" altLang="cs-CZ" sz="2000" b="1" dirty="0">
                <a:solidFill>
                  <a:srgbClr val="FF0000"/>
                </a:solidFill>
              </a:rPr>
              <a:t>Ladislav </a:t>
            </a:r>
            <a:r>
              <a:rPr lang="cs-CZ" altLang="cs-CZ" sz="2000" b="1" dirty="0" err="1">
                <a:solidFill>
                  <a:srgbClr val="FF0000"/>
                </a:solidFill>
              </a:rPr>
              <a:t>Varadzin</a:t>
            </a:r>
            <a:r>
              <a:rPr lang="cs-CZ" altLang="cs-CZ" sz="2000" b="1" dirty="0">
                <a:solidFill>
                  <a:srgbClr val="FF0000"/>
                </a:solidFill>
              </a:rPr>
              <a:t>  </a:t>
            </a:r>
            <a:r>
              <a:rPr lang="cs-CZ" altLang="cs-CZ" sz="1600" dirty="0"/>
              <a:t>–   4 skupiny:</a:t>
            </a:r>
          </a:p>
          <a:p>
            <a:pPr eaLnBrk="1" hangingPunct="1"/>
            <a:endParaRPr lang="cs-CZ" altLang="cs-CZ" sz="1600" dirty="0"/>
          </a:p>
          <a:p>
            <a:pPr eaLnBrk="1" hangingPunct="1"/>
            <a:r>
              <a:rPr lang="cs-CZ" altLang="cs-CZ" sz="1600" b="1" dirty="0"/>
              <a:t>1. Nejstarší skupina hradů:  </a:t>
            </a:r>
            <a:r>
              <a:rPr lang="cs-CZ" altLang="cs-CZ" sz="1600" dirty="0"/>
              <a:t>konec 8. – 9. stol. </a:t>
            </a:r>
          </a:p>
          <a:p>
            <a:pPr eaLnBrk="1" hangingPunct="1">
              <a:buFontTx/>
              <a:buNone/>
            </a:pPr>
            <a:r>
              <a:rPr lang="cs-CZ" altLang="cs-CZ" sz="1600" dirty="0"/>
              <a:t>          Bohnice, Butovice, Šárka, Hostim, Mělník, Levý Hradec (?)</a:t>
            </a:r>
          </a:p>
          <a:p>
            <a:pPr eaLnBrk="1" hangingPunct="1">
              <a:buFontTx/>
              <a:buNone/>
            </a:pPr>
            <a:r>
              <a:rPr lang="cs-CZ" altLang="cs-CZ" sz="1600" dirty="0"/>
              <a:t>          opuštěny:  nejpozději mezi 4/4. 9. a 1/3. 10. stol.</a:t>
            </a:r>
          </a:p>
          <a:p>
            <a:pPr marL="0" indent="0" eaLnBrk="1" hangingPunct="1">
              <a:buNone/>
            </a:pPr>
            <a:endParaRPr lang="cs-CZ" altLang="cs-CZ" sz="1600" b="1" dirty="0"/>
          </a:p>
          <a:p>
            <a:pPr eaLnBrk="1" hangingPunct="1"/>
            <a:r>
              <a:rPr lang="cs-CZ" altLang="cs-CZ" sz="1600" b="1" dirty="0"/>
              <a:t>2. skupina:   2. pol. 9. stol. až 1/3 10. stol.</a:t>
            </a:r>
          </a:p>
          <a:p>
            <a:pPr eaLnBrk="1" hangingPunct="1">
              <a:buFontTx/>
              <a:buNone/>
            </a:pPr>
            <a:r>
              <a:rPr lang="cs-CZ" altLang="cs-CZ" sz="1600" dirty="0"/>
              <a:t>         Praha, Budeč, Stará Boleslav a Tetín  </a:t>
            </a:r>
          </a:p>
          <a:p>
            <a:pPr eaLnBrk="1" hangingPunct="1">
              <a:buFontTx/>
              <a:buNone/>
            </a:pPr>
            <a:r>
              <a:rPr lang="cs-CZ" altLang="cs-CZ" sz="1600" dirty="0"/>
              <a:t>          opěrné body přemyslovské moci  (rodové domény)</a:t>
            </a:r>
          </a:p>
          <a:p>
            <a:pPr eaLnBrk="1" hangingPunct="1"/>
            <a:endParaRPr lang="cs-CZ" altLang="cs-CZ" sz="1600" b="1" dirty="0"/>
          </a:p>
          <a:p>
            <a:pPr eaLnBrk="1" hangingPunct="1"/>
            <a:endParaRPr lang="cs-CZ" altLang="cs-CZ" sz="1600" b="1" dirty="0"/>
          </a:p>
          <a:p>
            <a:pPr eaLnBrk="1" hangingPunct="1"/>
            <a:r>
              <a:rPr lang="cs-CZ" altLang="cs-CZ" sz="1600" b="1" dirty="0"/>
              <a:t>3. skupina: vláda Boleslava I.: 2/3. 10. stol.</a:t>
            </a:r>
          </a:p>
          <a:p>
            <a:pPr eaLnBrk="1" hangingPunct="1">
              <a:buFontTx/>
              <a:buNone/>
            </a:pPr>
            <a:r>
              <a:rPr lang="cs-CZ" altLang="cs-CZ" sz="1600" dirty="0"/>
              <a:t>         Dolní Břežany, Libušín, Královice, Vinoř, Lochovice</a:t>
            </a:r>
          </a:p>
          <a:p>
            <a:pPr>
              <a:buNone/>
            </a:pPr>
            <a:r>
              <a:rPr lang="cs-CZ" altLang="cs-CZ" sz="1600" dirty="0"/>
              <a:t>         zánik:  11. stol.</a:t>
            </a:r>
            <a:endParaRPr lang="cs-CZ" altLang="cs-CZ" sz="1600" b="1" dirty="0"/>
          </a:p>
          <a:p>
            <a:pPr eaLnBrk="1" hangingPunct="1"/>
            <a:endParaRPr lang="cs-CZ" altLang="cs-CZ" sz="1600" b="1" dirty="0"/>
          </a:p>
          <a:p>
            <a:pPr eaLnBrk="1" hangingPunct="1"/>
            <a:r>
              <a:rPr lang="cs-CZ" altLang="cs-CZ" sz="1600" dirty="0"/>
              <a:t> </a:t>
            </a:r>
            <a:r>
              <a:rPr lang="cs-CZ" altLang="cs-CZ" sz="1600" b="1" dirty="0"/>
              <a:t>4. skupina: 2. pol. 10. stol.:   </a:t>
            </a:r>
            <a:r>
              <a:rPr lang="cs-CZ" altLang="cs-CZ" sz="1600" dirty="0"/>
              <a:t>pouze Vyšehrad</a:t>
            </a:r>
          </a:p>
          <a:p>
            <a:pPr eaLnBrk="1" hangingPunct="1">
              <a:buFontTx/>
              <a:buNone/>
            </a:pPr>
            <a:endParaRPr lang="cs-CZ" altLang="cs-CZ" sz="1600" b="1" dirty="0"/>
          </a:p>
        </p:txBody>
      </p:sp>
      <p:pic>
        <p:nvPicPr>
          <p:cNvPr id="9220" name="Picture 7" descr="Výsledek obrázku pro p&amp;rcaron;emyslovská doména">
            <a:extLst>
              <a:ext uri="{FF2B5EF4-FFF2-40B4-BE49-F238E27FC236}">
                <a16:creationId xmlns:a16="http://schemas.microsoft.com/office/drawing/2014/main" id="{8F5E66B4-1747-4666-92D4-02E9A3729D2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59" y="1144822"/>
            <a:ext cx="6264166" cy="49160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DA8CDCB8-F125-406A-B2BF-07BDD599E4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2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43478"/>
          <a:stretch>
            <a:fillRect/>
          </a:stretch>
        </p:blipFill>
        <p:spPr bwMode="auto">
          <a:xfrm>
            <a:off x="337762" y="1619075"/>
            <a:ext cx="6629400" cy="440200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890D692B-E42C-4045-8407-543150948F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76671" y="3429000"/>
            <a:ext cx="4545459" cy="3417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TextovéPole 4">
            <a:extLst>
              <a:ext uri="{FF2B5EF4-FFF2-40B4-BE49-F238E27FC236}">
                <a16:creationId xmlns:a16="http://schemas.microsoft.com/office/drawing/2014/main" id="{866E93F7-8C70-41A9-8034-E023CEAF168D}"/>
              </a:ext>
            </a:extLst>
          </p:cNvPr>
          <p:cNvSpPr txBox="1"/>
          <p:nvPr/>
        </p:nvSpPr>
        <p:spPr>
          <a:xfrm>
            <a:off x="1931542" y="626992"/>
            <a:ext cx="2352783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2400" b="1" dirty="0"/>
              <a:t>Bedřichův Světec</a:t>
            </a:r>
            <a:r>
              <a:rPr lang="cs-CZ" sz="1800" b="1" dirty="0"/>
              <a:t> </a:t>
            </a:r>
            <a:endParaRPr lang="cs-CZ" dirty="0"/>
          </a:p>
        </p:txBody>
      </p:sp>
      <p:pic>
        <p:nvPicPr>
          <p:cNvPr id="6" name="Picture 2">
            <a:extLst>
              <a:ext uri="{FF2B5EF4-FFF2-40B4-BE49-F238E27FC236}">
                <a16:creationId xmlns:a16="http://schemas.microsoft.com/office/drawing/2014/main" id="{EA963C27-FFCF-4B02-874D-3F7345079DC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23" t="56021" r="30840" b="1"/>
          <a:stretch/>
        </p:blipFill>
        <p:spPr bwMode="auto">
          <a:xfrm>
            <a:off x="7470167" y="0"/>
            <a:ext cx="4158466" cy="32381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7174650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14325" y="685801"/>
            <a:ext cx="11877675" cy="6172200"/>
          </a:xfrm>
        </p:spPr>
        <p:txBody>
          <a:bodyPr>
            <a:noAutofit/>
          </a:bodyPr>
          <a:lstStyle/>
          <a:p>
            <a:pPr>
              <a:defRPr/>
            </a:pPr>
            <a:r>
              <a:rPr lang="cs-CZ" sz="1800" b="1" dirty="0">
                <a:solidFill>
                  <a:srgbClr val="FF0000"/>
                </a:solidFill>
              </a:rPr>
              <a:t>Vroutek u Podbořan  </a:t>
            </a:r>
            <a:r>
              <a:rPr lang="cs-CZ" sz="1800" dirty="0"/>
              <a:t>–  výzkum 1973:   Antonín Hejna  (2003, 2016)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–   dvorec </a:t>
            </a:r>
            <a:r>
              <a:rPr lang="cs-CZ" sz="1800" dirty="0" err="1"/>
              <a:t>Hrabišiců</a:t>
            </a:r>
            <a:r>
              <a:rPr lang="cs-CZ" sz="1800" dirty="0"/>
              <a:t> s románským kostelem sv. Jakuba většího´(1. pol. 13. stol.)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–   zahloubená stavba s kamennou podezdívkou (d. cca 11 m), kolem příkop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–   C datování:   1190 – 1272, 1224 – 1284, 1206 – 1273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–   tvrz žateckých měšťanů: po r. 1420</a:t>
            </a:r>
          </a:p>
          <a:p>
            <a:pPr marL="0" indent="0">
              <a:buNone/>
              <a:defRPr/>
            </a:pPr>
            <a:endParaRPr lang="cs-CZ" sz="1800" dirty="0"/>
          </a:p>
          <a:p>
            <a:pPr>
              <a:defRPr/>
            </a:pPr>
            <a:r>
              <a:rPr lang="cs-CZ" sz="1800" b="1" dirty="0">
                <a:solidFill>
                  <a:srgbClr val="FF0000"/>
                </a:solidFill>
              </a:rPr>
              <a:t>Týnec nad Sázavou  </a:t>
            </a:r>
            <a:r>
              <a:rPr lang="cs-CZ" sz="1800" b="1" dirty="0"/>
              <a:t>–</a:t>
            </a:r>
            <a:r>
              <a:rPr lang="cs-CZ" sz="1800" dirty="0"/>
              <a:t>  výzkum 1969 – 1973, 1976 – 1977: A. Hejna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–   1. fáze:  rotunda z 11/12. stol. s pohřebištěm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–   2. fáze:  přistavěna věž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–   3. fáze:  trojdílný zděný dům (palác):  9/10 x 19 m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–   T. Durdík:  pozdně románský hrad přechodného typu </a:t>
            </a:r>
          </a:p>
          <a:p>
            <a:pPr marL="0" indent="0">
              <a:buNone/>
              <a:defRPr/>
            </a:pPr>
            <a:endParaRPr lang="cs-CZ" sz="1800" b="1" dirty="0"/>
          </a:p>
          <a:p>
            <a:pPr>
              <a:defRPr/>
            </a:pPr>
            <a:r>
              <a:rPr lang="cs-CZ" sz="1800" b="1" dirty="0">
                <a:solidFill>
                  <a:srgbClr val="FF0000"/>
                </a:solidFill>
              </a:rPr>
              <a:t>Radomyšl u Strakonic</a:t>
            </a:r>
            <a:r>
              <a:rPr lang="cs-CZ" sz="1800" dirty="0">
                <a:solidFill>
                  <a:srgbClr val="FF0000"/>
                </a:solidFill>
              </a:rPr>
              <a:t>  </a:t>
            </a:r>
            <a:r>
              <a:rPr lang="cs-CZ" sz="1800" dirty="0"/>
              <a:t>–  výzkum B. Nechvátal; 2. pol. 12 – 14. stol.: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–  1. fáze:  tribunový kostel s pohřebištěm </a:t>
            </a:r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–  2. fáze:  čtvercový dům </a:t>
            </a:r>
            <a:r>
              <a:rPr lang="cs-CZ" sz="1800" dirty="0">
                <a:effectLst/>
              </a:rPr>
              <a:t>8,90 x 8,60 m</a:t>
            </a:r>
            <a:endParaRPr lang="cs-CZ" sz="1800" dirty="0"/>
          </a:p>
          <a:p>
            <a:pPr marL="0" indent="0">
              <a:buNone/>
              <a:defRPr/>
            </a:pPr>
            <a:r>
              <a:rPr lang="cs-CZ" sz="1800" dirty="0"/>
              <a:t>                                             –  3. fáze:  johanitská komenda:  </a:t>
            </a:r>
            <a:r>
              <a:rPr lang="cs-CZ" sz="1800" dirty="0" err="1"/>
              <a:t>sev</a:t>
            </a:r>
            <a:r>
              <a:rPr lang="cs-CZ" sz="1800" dirty="0"/>
              <a:t>. </a:t>
            </a:r>
            <a:r>
              <a:rPr lang="cs-CZ" sz="1800" dirty="0">
                <a:effectLst/>
              </a:rPr>
              <a:t>7,5 – 3,8 m, jižní </a:t>
            </a:r>
            <a:r>
              <a:rPr lang="cs-CZ" sz="1800" dirty="0"/>
              <a:t> </a:t>
            </a:r>
            <a:r>
              <a:rPr lang="cs-CZ" sz="1800" dirty="0">
                <a:effectLst/>
              </a:rPr>
              <a:t>6,85 x 3,8 m</a:t>
            </a:r>
            <a:endParaRPr lang="cs-CZ" sz="1800" dirty="0"/>
          </a:p>
          <a:p>
            <a:pPr marL="0" indent="0">
              <a:buNone/>
              <a:defRPr/>
            </a:pPr>
            <a:endParaRPr lang="cs-CZ" sz="1800" dirty="0"/>
          </a:p>
          <a:p>
            <a:pPr marL="0" indent="0">
              <a:buNone/>
              <a:defRPr/>
            </a:pPr>
            <a:endParaRPr lang="cs-CZ" sz="1800" dirty="0"/>
          </a:p>
          <a:p>
            <a:pPr>
              <a:defRPr/>
            </a:pPr>
            <a:r>
              <a:rPr lang="cs-CZ" sz="1800" b="1" dirty="0"/>
              <a:t>Chvojen</a:t>
            </a:r>
            <a:r>
              <a:rPr lang="cs-CZ" sz="1800" dirty="0"/>
              <a:t> (Benešov) sídlo s pozdně románským kostelem ze 13. století, výrazné opevnění, stavba na kamenné podezdívce.</a:t>
            </a:r>
          </a:p>
        </p:txBody>
      </p:sp>
      <p:pic>
        <p:nvPicPr>
          <p:cNvPr id="6" name="Obrázek 5">
            <a:extLst>
              <a:ext uri="{FF2B5EF4-FFF2-40B4-BE49-F238E27FC236}">
                <a16:creationId xmlns:a16="http://schemas.microsoft.com/office/drawing/2014/main" id="{F3B6BBF8-7048-29FD-6E6E-813A0856A01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9063" t="27639" r="71562" b="8889"/>
          <a:stretch/>
        </p:blipFill>
        <p:spPr>
          <a:xfrm>
            <a:off x="10001975" y="199176"/>
            <a:ext cx="1330188" cy="2451194"/>
          </a:xfrm>
          <a:prstGeom prst="rect">
            <a:avLst/>
          </a:prstGeom>
        </p:spPr>
      </p:pic>
      <p:pic>
        <p:nvPicPr>
          <p:cNvPr id="8" name="Obrázek 7" descr="Obsah obrázku budova, věž&#10;&#10;Popis byl vytvořen automaticky">
            <a:extLst>
              <a:ext uri="{FF2B5EF4-FFF2-40B4-BE49-F238E27FC236}">
                <a16:creationId xmlns:a16="http://schemas.microsoft.com/office/drawing/2014/main" id="{C692EC06-4693-99D7-C91E-0D2D4646039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7715" y="2378780"/>
            <a:ext cx="1615933" cy="2274276"/>
          </a:xfrm>
          <a:prstGeom prst="rect">
            <a:avLst/>
          </a:prstGeom>
        </p:spPr>
      </p:pic>
      <p:pic>
        <p:nvPicPr>
          <p:cNvPr id="12" name="Obrázek 11">
            <a:extLst>
              <a:ext uri="{FF2B5EF4-FFF2-40B4-BE49-F238E27FC236}">
                <a16:creationId xmlns:a16="http://schemas.microsoft.com/office/drawing/2014/main" id="{819F4465-3532-3613-E04F-1B781BD2BD17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23906" t="31250" r="50000" b="22500"/>
          <a:stretch/>
        </p:blipFill>
        <p:spPr>
          <a:xfrm>
            <a:off x="9815929" y="4745733"/>
            <a:ext cx="1949931" cy="194409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32664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410" name="Picture 2">
            <a:extLst>
              <a:ext uri="{FF2B5EF4-FFF2-40B4-BE49-F238E27FC236}">
                <a16:creationId xmlns:a16="http://schemas.microsoft.com/office/drawing/2014/main" id="{A6F2EFA8-2058-4D94-878A-301EC08A0C9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lum contrast="24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33700" y="1479165"/>
            <a:ext cx="4315146" cy="468976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7411" name="Picture 4">
            <a:extLst>
              <a:ext uri="{FF2B5EF4-FFF2-40B4-BE49-F238E27FC236}">
                <a16:creationId xmlns:a16="http://schemas.microsoft.com/office/drawing/2014/main" id="{26B642D0-337A-4D4E-A4AA-6E25AE6525D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5153025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7412" name="Rectangle 5">
            <a:extLst>
              <a:ext uri="{FF2B5EF4-FFF2-40B4-BE49-F238E27FC236}">
                <a16:creationId xmlns:a16="http://schemas.microsoft.com/office/drawing/2014/main" id="{79B49E80-7622-4531-97BB-8A9DA83796C7}"/>
              </a:ext>
            </a:extLst>
          </p:cNvPr>
          <p:cNvSpPr>
            <a:spLocks noChangeArrowheads="1"/>
          </p:cNvSpPr>
          <p:nvPr/>
        </p:nvSpPr>
        <p:spPr bwMode="auto">
          <a:xfrm>
            <a:off x="7199045" y="380906"/>
            <a:ext cx="3106738" cy="4619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cs-CZ" altLang="cs-CZ" sz="2400" b="1" dirty="0"/>
              <a:t>Vroutek u Podbořan</a:t>
            </a:r>
          </a:p>
        </p:txBody>
      </p:sp>
      <p:pic>
        <p:nvPicPr>
          <p:cNvPr id="17413" name="Picture 3">
            <a:extLst>
              <a:ext uri="{FF2B5EF4-FFF2-40B4-BE49-F238E27FC236}">
                <a16:creationId xmlns:a16="http://schemas.microsoft.com/office/drawing/2014/main" id="{8D71212E-1114-4247-9D14-48A9EA4A73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contrast="48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91191" y="904662"/>
            <a:ext cx="2342509" cy="559694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extLst>
              <a:ext uri="{FF2B5EF4-FFF2-40B4-BE49-F238E27FC236}">
                <a16:creationId xmlns:a16="http://schemas.microsoft.com/office/drawing/2014/main" id="{3B2D0C3A-9F8F-2551-F13A-5E1FAEDC5EB2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6797" t="33750" r="43125" b="14962"/>
          <a:stretch/>
        </p:blipFill>
        <p:spPr>
          <a:xfrm>
            <a:off x="0" y="-13383"/>
            <a:ext cx="6719226" cy="3870850"/>
          </a:xfrm>
          <a:prstGeom prst="rect">
            <a:avLst/>
          </a:prstGeom>
        </p:spPr>
      </p:pic>
      <p:pic>
        <p:nvPicPr>
          <p:cNvPr id="7" name="Obrázek 6">
            <a:extLst>
              <a:ext uri="{FF2B5EF4-FFF2-40B4-BE49-F238E27FC236}">
                <a16:creationId xmlns:a16="http://schemas.microsoft.com/office/drawing/2014/main" id="{F6BC1312-D847-6A6D-8CE3-19C67CD80EFC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8227" t="27778" r="44610" b="12917"/>
          <a:stretch/>
        </p:blipFill>
        <p:spPr>
          <a:xfrm>
            <a:off x="6719226" y="-13383"/>
            <a:ext cx="5472774" cy="3870850"/>
          </a:xfrm>
          <a:prstGeom prst="rect">
            <a:avLst/>
          </a:prstGeom>
        </p:spPr>
      </p:pic>
      <p:sp>
        <p:nvSpPr>
          <p:cNvPr id="9" name="TextovéPole 8">
            <a:extLst>
              <a:ext uri="{FF2B5EF4-FFF2-40B4-BE49-F238E27FC236}">
                <a16:creationId xmlns:a16="http://schemas.microsoft.com/office/drawing/2014/main" id="{C2408981-1A78-A9F1-3F42-5ED26B79FDDB}"/>
              </a:ext>
            </a:extLst>
          </p:cNvPr>
          <p:cNvSpPr txBox="1"/>
          <p:nvPr/>
        </p:nvSpPr>
        <p:spPr>
          <a:xfrm>
            <a:off x="4424363" y="177284"/>
            <a:ext cx="2147887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square">
            <a:spAutoFit/>
          </a:bodyPr>
          <a:lstStyle/>
          <a:p>
            <a:r>
              <a:rPr lang="cs-CZ" sz="1800" b="1" dirty="0"/>
              <a:t>Vroutek u Podbořan </a:t>
            </a:r>
            <a:endParaRPr lang="cs-CZ" dirty="0"/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2C61AF4B-7C1A-3935-B654-63A302FE20A4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35234" t="19583" r="38203" b="19444"/>
          <a:stretch/>
        </p:blipFill>
        <p:spPr>
          <a:xfrm rot="5400000">
            <a:off x="7156068" y="3443713"/>
            <a:ext cx="3000535" cy="387421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F70671B-8229-D00C-DC1B-430FCD230564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45971" t="39306" r="47507" b="31667"/>
          <a:stretch/>
        </p:blipFill>
        <p:spPr>
          <a:xfrm>
            <a:off x="10788347" y="3856550"/>
            <a:ext cx="1189608" cy="2978360"/>
          </a:xfrm>
          <a:prstGeom prst="rect">
            <a:avLst/>
          </a:prstGeom>
        </p:spPr>
      </p:pic>
      <p:pic>
        <p:nvPicPr>
          <p:cNvPr id="19" name="Obrázek 18" descr="Obsah obrázku budova, tráva, venku, obloha&#10;&#10;Popis byl vytvořen automaticky">
            <a:extLst>
              <a:ext uri="{FF2B5EF4-FFF2-40B4-BE49-F238E27FC236}">
                <a16:creationId xmlns:a16="http://schemas.microsoft.com/office/drawing/2014/main" id="{2EFF8A45-27CD-A32F-FDA6-BFE1B15408F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63742" y="3856550"/>
            <a:ext cx="2215900" cy="2978360"/>
          </a:xfrm>
          <a:prstGeom prst="rect">
            <a:avLst/>
          </a:prstGeom>
        </p:spPr>
      </p:pic>
      <p:pic>
        <p:nvPicPr>
          <p:cNvPr id="21" name="Obrázek 20" descr="Obsah obrázku tráva, budova, dřevěné, dřevo&#10;&#10;Popis byl vytvořen automaticky">
            <a:extLst>
              <a:ext uri="{FF2B5EF4-FFF2-40B4-BE49-F238E27FC236}">
                <a16:creationId xmlns:a16="http://schemas.microsoft.com/office/drawing/2014/main" id="{A1E1A551-1F7C-CAD9-E1F5-B3667A1FCA9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57467"/>
            <a:ext cx="4006298" cy="3000533"/>
          </a:xfrm>
          <a:prstGeom prst="rect">
            <a:avLst/>
          </a:prstGeom>
        </p:spPr>
      </p:pic>
      <p:sp>
        <p:nvSpPr>
          <p:cNvPr id="23" name="TextovéPole 22">
            <a:extLst>
              <a:ext uri="{FF2B5EF4-FFF2-40B4-BE49-F238E27FC236}">
                <a16:creationId xmlns:a16="http://schemas.microsoft.com/office/drawing/2014/main" id="{F38989AC-0289-87A6-187A-8BEFC8C5A5BF}"/>
              </a:ext>
            </a:extLst>
          </p:cNvPr>
          <p:cNvSpPr txBox="1"/>
          <p:nvPr/>
        </p:nvSpPr>
        <p:spPr>
          <a:xfrm>
            <a:off x="6908536" y="3880555"/>
            <a:ext cx="60960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cs-CZ" sz="1800" b="1" dirty="0"/>
              <a:t>Týnec nad Sázavou 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188959519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Obrázek 6">
            <a:extLst>
              <a:ext uri="{FF2B5EF4-FFF2-40B4-BE49-F238E27FC236}">
                <a16:creationId xmlns:a16="http://schemas.microsoft.com/office/drawing/2014/main" id="{F1FDAB10-07A5-AA3C-2FB0-16467BA7D48E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8515" t="23056" r="40547" b="7361"/>
          <a:stretch/>
        </p:blipFill>
        <p:spPr>
          <a:xfrm>
            <a:off x="8318474" y="-27022"/>
            <a:ext cx="3873526" cy="4900597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1FC1E151-0E05-034C-4FCD-83F71530E4AC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31172" t="29444" r="41328" b="6666"/>
          <a:stretch/>
        </p:blipFill>
        <p:spPr>
          <a:xfrm>
            <a:off x="5114925" y="4809932"/>
            <a:ext cx="1570480" cy="2052330"/>
          </a:xfrm>
          <a:prstGeom prst="rect">
            <a:avLst/>
          </a:prstGeom>
        </p:spPr>
      </p:pic>
      <p:pic>
        <p:nvPicPr>
          <p:cNvPr id="11" name="Obrázek 10">
            <a:extLst>
              <a:ext uri="{FF2B5EF4-FFF2-40B4-BE49-F238E27FC236}">
                <a16:creationId xmlns:a16="http://schemas.microsoft.com/office/drawing/2014/main" id="{A9B7D896-3438-9926-54D1-04E74A529289}"/>
              </a:ext>
            </a:extLst>
          </p:cNvPr>
          <p:cNvPicPr>
            <a:picLocks noChangeAspect="1"/>
          </p:cNvPicPr>
          <p:nvPr/>
        </p:nvPicPr>
        <p:blipFill rotWithShape="1">
          <a:blip r:embed="rId5"/>
          <a:srcRect l="43438" t="40000" r="32187" b="26389"/>
          <a:stretch/>
        </p:blipFill>
        <p:spPr>
          <a:xfrm>
            <a:off x="9648312" y="4865541"/>
            <a:ext cx="2543688" cy="1972989"/>
          </a:xfrm>
          <a:prstGeom prst="rect">
            <a:avLst/>
          </a:prstGeom>
        </p:spPr>
      </p:pic>
      <p:pic>
        <p:nvPicPr>
          <p:cNvPr id="13" name="Obrázek 12">
            <a:extLst>
              <a:ext uri="{FF2B5EF4-FFF2-40B4-BE49-F238E27FC236}">
                <a16:creationId xmlns:a16="http://schemas.microsoft.com/office/drawing/2014/main" id="{0F25D526-76BD-5A5F-3A03-53C1067CFC31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50000" t="47918" r="32891" b="10137"/>
          <a:stretch/>
        </p:blipFill>
        <p:spPr>
          <a:xfrm>
            <a:off x="0" y="0"/>
            <a:ext cx="4962461" cy="6843211"/>
          </a:xfrm>
          <a:prstGeom prst="rect">
            <a:avLst/>
          </a:prstGeom>
        </p:spPr>
      </p:pic>
      <p:pic>
        <p:nvPicPr>
          <p:cNvPr id="14" name="Obrázek 13">
            <a:extLst>
              <a:ext uri="{FF2B5EF4-FFF2-40B4-BE49-F238E27FC236}">
                <a16:creationId xmlns:a16="http://schemas.microsoft.com/office/drawing/2014/main" id="{0A629DCD-3D39-4C4E-0214-5D35B0894611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BEBA8EAE-BF5A-486C-A8C5-ECC9F3942E4B}">
                <a14:imgProps xmlns:a14="http://schemas.microsoft.com/office/drawing/2010/main">
                  <a14:imgLayer r:embed="rId9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26719" t="52390" r="56870" b="23472"/>
          <a:stretch/>
        </p:blipFill>
        <p:spPr>
          <a:xfrm>
            <a:off x="7011730" y="4816492"/>
            <a:ext cx="2445460" cy="2023267"/>
          </a:xfrm>
          <a:prstGeom prst="rect">
            <a:avLst/>
          </a:prstGeom>
        </p:spPr>
      </p:pic>
      <p:sp>
        <p:nvSpPr>
          <p:cNvPr id="15" name="TextovéPole 14">
            <a:extLst>
              <a:ext uri="{FF2B5EF4-FFF2-40B4-BE49-F238E27FC236}">
                <a16:creationId xmlns:a16="http://schemas.microsoft.com/office/drawing/2014/main" id="{45308E9B-3FFC-3F8E-1E7D-0AEE989908DB}"/>
              </a:ext>
            </a:extLst>
          </p:cNvPr>
          <p:cNvSpPr txBox="1"/>
          <p:nvPr/>
        </p:nvSpPr>
        <p:spPr>
          <a:xfrm>
            <a:off x="5572568" y="217994"/>
            <a:ext cx="2225674" cy="369332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txBody>
          <a:bodyPr wrap="none" rtlCol="0">
            <a:spAutoFit/>
          </a:bodyPr>
          <a:lstStyle/>
          <a:p>
            <a:r>
              <a:rPr lang="cs-CZ" sz="1800" b="1" dirty="0"/>
              <a:t>Radomyšl u Strakonic</a:t>
            </a:r>
            <a:endParaRPr lang="cs-CZ" dirty="0"/>
          </a:p>
        </p:txBody>
      </p:sp>
      <p:pic>
        <p:nvPicPr>
          <p:cNvPr id="16" name="Obrázek 15">
            <a:extLst>
              <a:ext uri="{FF2B5EF4-FFF2-40B4-BE49-F238E27FC236}">
                <a16:creationId xmlns:a16="http://schemas.microsoft.com/office/drawing/2014/main" id="{266120B8-9ABE-A288-3A5D-F47FF6579586}"/>
              </a:ext>
            </a:extLst>
          </p:cNvPr>
          <p:cNvPicPr>
            <a:picLocks noChangeAspect="1"/>
          </p:cNvPicPr>
          <p:nvPr/>
        </p:nvPicPr>
        <p:blipFill rotWithShape="1">
          <a:blip r:embed="rId10"/>
          <a:srcRect l="41015" t="37083" r="37813" b="28611"/>
          <a:stretch/>
        </p:blipFill>
        <p:spPr>
          <a:xfrm>
            <a:off x="2143125" y="4667029"/>
            <a:ext cx="2351604" cy="2143345"/>
          </a:xfrm>
          <a:prstGeom prst="rect">
            <a:avLst/>
          </a:prstGeom>
        </p:spPr>
      </p:pic>
      <p:pic>
        <p:nvPicPr>
          <p:cNvPr id="18" name="Obrázek 17">
            <a:extLst>
              <a:ext uri="{FF2B5EF4-FFF2-40B4-BE49-F238E27FC236}">
                <a16:creationId xmlns:a16="http://schemas.microsoft.com/office/drawing/2014/main" id="{F1BB57CA-ABF2-E87F-B789-09D78B1CA749}"/>
              </a:ext>
            </a:extLst>
          </p:cNvPr>
          <p:cNvPicPr>
            <a:picLocks noChangeAspect="1"/>
          </p:cNvPicPr>
          <p:nvPr/>
        </p:nvPicPr>
        <p:blipFill rotWithShape="1">
          <a:blip r:embed="rId11"/>
          <a:srcRect l="23281" t="24722" r="49260" b="15556"/>
          <a:stretch/>
        </p:blipFill>
        <p:spPr>
          <a:xfrm>
            <a:off x="4962461" y="777825"/>
            <a:ext cx="3347821" cy="4095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24053524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DC19C588-EEF6-664D-0B8A-062E4AC378D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400692"/>
            <a:ext cx="11353800" cy="6257283"/>
          </a:xfrm>
        </p:spPr>
        <p:txBody>
          <a:bodyPr/>
          <a:lstStyle/>
          <a:p>
            <a:pPr marL="0" indent="0">
              <a:buNone/>
            </a:pPr>
            <a:endParaRPr lang="cs-CZ" sz="1800" dirty="0"/>
          </a:p>
          <a:p>
            <a:r>
              <a:rPr lang="cs-CZ" sz="1800" b="1" dirty="0"/>
              <a:t>Chvojen</a:t>
            </a:r>
            <a:r>
              <a:rPr lang="cs-CZ" sz="1800" dirty="0"/>
              <a:t> (Benešov)  –  výzkum:  Antonín Hejna </a:t>
            </a:r>
          </a:p>
          <a:p>
            <a:pPr marL="0" indent="0">
              <a:buNone/>
            </a:pPr>
            <a:r>
              <a:rPr lang="cs-CZ" sz="1800" dirty="0"/>
              <a:t>                                        –  opevněný dvorec s tribunovým kostelem ze 13. stol. </a:t>
            </a:r>
          </a:p>
          <a:p>
            <a:pPr marL="0" indent="0">
              <a:buNone/>
            </a:pPr>
            <a:r>
              <a:rPr lang="cs-CZ" sz="1800" dirty="0"/>
              <a:t>                                        –  stavba na kamenné podezdívce:</a:t>
            </a:r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pPr marL="0" indent="0">
              <a:buNone/>
            </a:pPr>
            <a:endParaRPr lang="cs-CZ" sz="1800" dirty="0"/>
          </a:p>
          <a:p>
            <a:endParaRPr lang="cs-CZ" sz="2800" dirty="0"/>
          </a:p>
          <a:p>
            <a:endParaRPr lang="cs-CZ" sz="1800" b="1" dirty="0"/>
          </a:p>
          <a:p>
            <a:r>
              <a:rPr lang="cs-CZ" sz="1800" b="1" dirty="0"/>
              <a:t>Velebudice  –  </a:t>
            </a:r>
            <a:r>
              <a:rPr lang="cs-CZ" sz="1800" dirty="0"/>
              <a:t>výzkum:  Jan Klápště </a:t>
            </a:r>
          </a:p>
          <a:p>
            <a:pPr marL="0" indent="0">
              <a:buNone/>
            </a:pPr>
            <a:r>
              <a:rPr lang="cs-CZ" sz="1800" b="1" dirty="0"/>
              <a:t>                          – </a:t>
            </a:r>
            <a:r>
              <a:rPr lang="cs-CZ" sz="1800" dirty="0"/>
              <a:t> ohrazený areál z 12(13. stol. bez zástavby</a:t>
            </a:r>
          </a:p>
          <a:p>
            <a:endParaRPr lang="cs-CZ" dirty="0"/>
          </a:p>
        </p:txBody>
      </p:sp>
      <p:pic>
        <p:nvPicPr>
          <p:cNvPr id="5" name="Obrázek 4">
            <a:extLst>
              <a:ext uri="{FF2B5EF4-FFF2-40B4-BE49-F238E27FC236}">
                <a16:creationId xmlns:a16="http://schemas.microsoft.com/office/drawing/2014/main" id="{BE1EDD87-9092-D994-BF30-823AF48EEE12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contrast="-40000"/>
                    </a14:imgEffect>
                  </a14:imgLayer>
                </a14:imgProps>
              </a:ext>
            </a:extLst>
          </a:blip>
          <a:srcRect l="18125" t="30417" r="42734" b="13611"/>
          <a:stretch/>
        </p:blipFill>
        <p:spPr>
          <a:xfrm>
            <a:off x="4238840" y="2322512"/>
            <a:ext cx="3629028" cy="2919159"/>
          </a:xfrm>
          <a:prstGeom prst="rect">
            <a:avLst/>
          </a:prstGeom>
        </p:spPr>
      </p:pic>
      <p:pic>
        <p:nvPicPr>
          <p:cNvPr id="7" name="Obrázek 6" descr="Obsah obrázku diagram&#10;&#10;Popis byl vytvořen automaticky">
            <a:extLst>
              <a:ext uri="{FF2B5EF4-FFF2-40B4-BE49-F238E27FC236}">
                <a16:creationId xmlns:a16="http://schemas.microsoft.com/office/drawing/2014/main" id="{90615102-03DE-93EC-75AD-E5381A657B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869" y="2322512"/>
            <a:ext cx="4048125" cy="2860675"/>
          </a:xfrm>
          <a:prstGeom prst="rect">
            <a:avLst/>
          </a:prstGeom>
        </p:spPr>
      </p:pic>
      <p:pic>
        <p:nvPicPr>
          <p:cNvPr id="11" name="Obrázek 10" descr="Obsah obrázku obloha, venku, tráva, dům&#10;&#10;Popis byl vytvořen automaticky">
            <a:extLst>
              <a:ext uri="{FF2B5EF4-FFF2-40B4-BE49-F238E27FC236}">
                <a16:creationId xmlns:a16="http://schemas.microsoft.com/office/drawing/2014/main" id="{1359DAF9-8F01-EEE1-EC8B-A99E7279D407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715" y="2322512"/>
            <a:ext cx="4244685" cy="28425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720921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Rectangle 4">
            <a:extLst>
              <a:ext uri="{FF2B5EF4-FFF2-40B4-BE49-F238E27FC236}">
                <a16:creationId xmlns:a16="http://schemas.microsoft.com/office/drawing/2014/main" id="{AF7587A5-B98E-45C3-B59F-E20E205793D4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81200" y="0"/>
            <a:ext cx="8229600" cy="1143000"/>
          </a:xfrm>
        </p:spPr>
        <p:txBody>
          <a:bodyPr/>
          <a:lstStyle/>
          <a:p>
            <a:pPr eaLnBrk="1" hangingPunct="1"/>
            <a:r>
              <a:rPr lang="cs-CZ" altLang="cs-CZ" sz="3200" b="1" dirty="0"/>
              <a:t>                      </a:t>
            </a:r>
            <a:r>
              <a:rPr lang="cs-CZ" altLang="cs-CZ" sz="3200" b="1" dirty="0">
                <a:solidFill>
                  <a:srgbClr val="FF0000"/>
                </a:solidFill>
              </a:rPr>
              <a:t>Stará rodová aristokracie</a:t>
            </a:r>
          </a:p>
        </p:txBody>
      </p:sp>
      <p:sp>
        <p:nvSpPr>
          <p:cNvPr id="21507" name="Rectangle 5">
            <a:extLst>
              <a:ext uri="{FF2B5EF4-FFF2-40B4-BE49-F238E27FC236}">
                <a16:creationId xmlns:a16="http://schemas.microsoft.com/office/drawing/2014/main" id="{605240F4-B479-44D4-A3C1-A23AE1E618B6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809297" y="1143000"/>
            <a:ext cx="11077903" cy="5715000"/>
          </a:xfrm>
        </p:spPr>
        <p:txBody>
          <a:bodyPr>
            <a:normAutofit fontScale="92500" lnSpcReduction="10000"/>
          </a:bodyPr>
          <a:lstStyle/>
          <a:p>
            <a:pPr eaLnBrk="1" hangingPunct="1">
              <a:defRPr/>
            </a:pPr>
            <a:r>
              <a:rPr lang="cs-CZ" altLang="cs-CZ" sz="1800" b="1" dirty="0"/>
              <a:t>845 </a:t>
            </a:r>
            <a:r>
              <a:rPr lang="cs-CZ" altLang="cs-CZ" sz="1800" dirty="0"/>
              <a:t> –  prameny uvádí </a:t>
            </a:r>
            <a:r>
              <a:rPr lang="cs-CZ" altLang="cs-CZ" sz="1800" b="1" dirty="0"/>
              <a:t>čtrnáct „z knížat Čechů</a:t>
            </a:r>
            <a:r>
              <a:rPr lang="cs-CZ" altLang="cs-CZ" sz="1800" dirty="0"/>
              <a:t>“ (</a:t>
            </a:r>
            <a:r>
              <a:rPr lang="cs-CZ" altLang="cs-CZ" sz="1800" i="1" dirty="0"/>
              <a:t>XIIII ex </a:t>
            </a:r>
            <a:r>
              <a:rPr lang="cs-CZ" altLang="cs-CZ" sz="1800" i="1" dirty="0" err="1"/>
              <a:t>ducibus</a:t>
            </a:r>
            <a:r>
              <a:rPr lang="cs-CZ" altLang="cs-CZ" sz="1800" i="1" dirty="0"/>
              <a:t> </a:t>
            </a:r>
            <a:r>
              <a:rPr lang="cs-CZ" altLang="cs-CZ" sz="1800" i="1" dirty="0" err="1"/>
              <a:t>Boemanorum</a:t>
            </a:r>
            <a:r>
              <a:rPr lang="cs-CZ" altLang="cs-CZ" sz="1800" dirty="0"/>
              <a:t>)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b="1" dirty="0"/>
              <a:t>857 </a:t>
            </a:r>
            <a:r>
              <a:rPr lang="cs-CZ" altLang="cs-CZ" sz="1800" dirty="0"/>
              <a:t> –  částečně dědičná knížata (</a:t>
            </a:r>
            <a:r>
              <a:rPr lang="cs-CZ" altLang="cs-CZ" sz="1800" dirty="0" err="1"/>
              <a:t>duces</a:t>
            </a:r>
            <a:r>
              <a:rPr lang="cs-CZ" altLang="cs-CZ" sz="1800" dirty="0"/>
              <a:t>) sídlila na hradě (</a:t>
            </a:r>
            <a:r>
              <a:rPr lang="cs-CZ" altLang="cs-CZ" sz="1800" i="1" dirty="0" err="1"/>
              <a:t>civitas</a:t>
            </a:r>
            <a:r>
              <a:rPr lang="cs-CZ" altLang="cs-CZ" sz="1800" i="1" dirty="0"/>
              <a:t> </a:t>
            </a:r>
            <a:r>
              <a:rPr lang="cs-CZ" altLang="cs-CZ" sz="1800" i="1" dirty="0" err="1"/>
              <a:t>Wiztrachi</a:t>
            </a:r>
            <a:r>
              <a:rPr lang="cs-CZ" altLang="cs-CZ" sz="1800" i="1" dirty="0"/>
              <a:t> </a:t>
            </a:r>
            <a:r>
              <a:rPr lang="cs-CZ" altLang="cs-CZ" sz="1800" i="1" dirty="0" err="1"/>
              <a:t>ducis</a:t>
            </a:r>
            <a:r>
              <a:rPr lang="cs-CZ" altLang="cs-CZ" sz="1800" dirty="0"/>
              <a:t>), z něhož ovládala přilehlé území </a:t>
            </a:r>
          </a:p>
          <a:p>
            <a:pPr marL="0" indent="0" eaLnBrk="1" hangingPunct="1">
              <a:buNone/>
              <a:defRPr/>
            </a:pPr>
            <a:r>
              <a:rPr lang="cs-CZ" altLang="cs-CZ" sz="1800" dirty="0"/>
              <a:t>                 a nutila zemědělce k odvádění daní a tributů </a:t>
            </a:r>
          </a:p>
          <a:p>
            <a:pPr marL="0" indent="0">
              <a:buNone/>
              <a:defRPr/>
            </a:pPr>
            <a:r>
              <a:rPr lang="cs-CZ" altLang="cs-CZ" sz="1800" dirty="0"/>
              <a:t>                 (Levý Hradec, Stará Kouřim, </a:t>
            </a:r>
            <a:r>
              <a:rPr lang="cs-CZ" altLang="cs-CZ" sz="1800" dirty="0" err="1"/>
              <a:t>Drahúš</a:t>
            </a:r>
            <a:r>
              <a:rPr lang="cs-CZ" altLang="cs-CZ" sz="1800" dirty="0"/>
              <a:t> na Ohři a další v jižních Čechách)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b="1" dirty="0"/>
              <a:t>895 </a:t>
            </a:r>
            <a:r>
              <a:rPr lang="cs-CZ" altLang="cs-CZ" sz="1800" dirty="0"/>
              <a:t> –  ze „všech knížat“ se „vyjímali“ dva přední </a:t>
            </a:r>
          </a:p>
          <a:p>
            <a:pPr marL="0" indent="0">
              <a:buNone/>
              <a:defRPr/>
            </a:pPr>
            <a:r>
              <a:rPr lang="cs-CZ" altLang="cs-CZ" sz="1800" dirty="0"/>
              <a:t>                  (</a:t>
            </a:r>
            <a:r>
              <a:rPr lang="cs-CZ" altLang="cs-CZ" sz="1800" i="1" dirty="0" err="1"/>
              <a:t>omnes</a:t>
            </a:r>
            <a:r>
              <a:rPr lang="cs-CZ" altLang="cs-CZ" sz="1800" i="1" dirty="0"/>
              <a:t> </a:t>
            </a:r>
            <a:r>
              <a:rPr lang="cs-CZ" altLang="cs-CZ" sz="1800" i="1" dirty="0" err="1"/>
              <a:t>duces</a:t>
            </a:r>
            <a:r>
              <a:rPr lang="cs-CZ" altLang="cs-CZ" sz="1800" i="1" dirty="0"/>
              <a:t> </a:t>
            </a:r>
            <a:r>
              <a:rPr lang="cs-CZ" altLang="cs-CZ" sz="1800" i="1" dirty="0" err="1"/>
              <a:t>Boemanorum</a:t>
            </a:r>
            <a:r>
              <a:rPr lang="cs-CZ" altLang="cs-CZ" sz="1800" i="1" dirty="0"/>
              <a:t>, ... </a:t>
            </a:r>
            <a:r>
              <a:rPr lang="cs-CZ" altLang="cs-CZ" sz="1800" i="1" dirty="0" err="1"/>
              <a:t>Quorum</a:t>
            </a:r>
            <a:r>
              <a:rPr lang="cs-CZ" altLang="cs-CZ" sz="1800" i="1" dirty="0"/>
              <a:t> </a:t>
            </a:r>
            <a:r>
              <a:rPr lang="cs-CZ" altLang="cs-CZ" sz="1800" i="1" dirty="0" err="1"/>
              <a:t>primores</a:t>
            </a:r>
            <a:r>
              <a:rPr lang="cs-CZ" altLang="cs-CZ" sz="1800" i="1" dirty="0"/>
              <a:t> </a:t>
            </a:r>
            <a:r>
              <a:rPr lang="cs-CZ" altLang="cs-CZ" sz="1800" i="1" dirty="0" err="1"/>
              <a:t>erant</a:t>
            </a:r>
            <a:r>
              <a:rPr lang="cs-CZ" altLang="cs-CZ" sz="1800" i="1" dirty="0"/>
              <a:t> </a:t>
            </a:r>
            <a:r>
              <a:rPr lang="cs-CZ" altLang="cs-CZ" sz="1800" i="1" dirty="0" err="1"/>
              <a:t>Spitignewo</a:t>
            </a:r>
            <a:r>
              <a:rPr lang="cs-CZ" altLang="cs-CZ" sz="1800" i="1" dirty="0"/>
              <a:t>, </a:t>
            </a:r>
            <a:r>
              <a:rPr lang="cs-CZ" altLang="cs-CZ" sz="1800" i="1" dirty="0" err="1"/>
              <a:t>Witizla</a:t>
            </a:r>
            <a:r>
              <a:rPr lang="cs-CZ" altLang="cs-CZ" sz="1800" dirty="0"/>
              <a:t>)</a:t>
            </a:r>
          </a:p>
          <a:p>
            <a:pPr eaLnBrk="1" hangingPunct="1">
              <a:defRPr/>
            </a:pPr>
            <a:endParaRPr lang="cs-CZ" altLang="cs-CZ" sz="1800" dirty="0"/>
          </a:p>
          <a:p>
            <a:pPr eaLnBrk="1" hangingPunct="1">
              <a:defRPr/>
            </a:pPr>
            <a:r>
              <a:rPr lang="cs-CZ" altLang="cs-CZ" sz="1800" b="1" dirty="0">
                <a:solidFill>
                  <a:srgbClr val="FF0000"/>
                </a:solidFill>
              </a:rPr>
              <a:t>Předstátní elita (kníže + družina) </a:t>
            </a:r>
            <a:r>
              <a:rPr lang="cs-CZ" altLang="cs-CZ" sz="1800" dirty="0"/>
              <a:t>–  dokládají bohatě vybavené hroby: </a:t>
            </a:r>
          </a:p>
          <a:p>
            <a:pPr eaLnBrk="1" hangingPunct="1">
              <a:defRPr/>
            </a:pPr>
            <a:r>
              <a:rPr lang="cs-CZ" altLang="cs-CZ" sz="1800" b="1" dirty="0"/>
              <a:t>1864:</a:t>
            </a:r>
            <a:r>
              <a:rPr lang="cs-CZ" altLang="cs-CZ" sz="1800" dirty="0"/>
              <a:t>  </a:t>
            </a:r>
            <a:r>
              <a:rPr lang="cs-CZ" altLang="cs-CZ" sz="1800" b="1" dirty="0"/>
              <a:t>Kolín</a:t>
            </a:r>
            <a:r>
              <a:rPr lang="cs-CZ" altLang="cs-CZ" sz="1800" dirty="0"/>
              <a:t>  –  Součkova cihelna: bohatý „knížecí“ hrob</a:t>
            </a:r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         –  v dřevěné komoře ležely 2 kostry (M + Ž) s milodary:</a:t>
            </a:r>
          </a:p>
          <a:p>
            <a:pPr eaLnBrk="1" hangingPunct="1">
              <a:defRPr/>
            </a:pPr>
            <a:r>
              <a:rPr lang="cs-CZ" altLang="cs-CZ" sz="1800" b="1" dirty="0"/>
              <a:t>1850:</a:t>
            </a:r>
            <a:r>
              <a:rPr lang="cs-CZ" altLang="cs-CZ" sz="1800" dirty="0"/>
              <a:t>  </a:t>
            </a:r>
            <a:r>
              <a:rPr lang="cs-CZ" altLang="cs-CZ" sz="1800" b="1" dirty="0" err="1"/>
              <a:t>Želénky</a:t>
            </a:r>
            <a:r>
              <a:rPr lang="cs-CZ" altLang="cs-CZ" sz="1800" b="1" dirty="0"/>
              <a:t> u Duchcova</a:t>
            </a:r>
            <a:r>
              <a:rPr lang="cs-CZ" altLang="cs-CZ" sz="1800" dirty="0"/>
              <a:t> (SZ Čechy) – mohyla z 2. pol. 9. stol. (40 m, 2,7 m)</a:t>
            </a:r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                                                       –  komora: 2,5 x 1,9 m s 6ti hroby (3 prázdné, 3 lidské skelety, Ž-bohatý)</a:t>
            </a:r>
          </a:p>
          <a:p>
            <a:pPr eaLnBrk="1" hangingPunct="1">
              <a:defRPr/>
            </a:pPr>
            <a:r>
              <a:rPr lang="cs-CZ" altLang="cs-CZ" sz="1800" b="1" dirty="0"/>
              <a:t>Stará Kouřim</a:t>
            </a:r>
            <a:r>
              <a:rPr lang="cs-CZ" altLang="cs-CZ" sz="1800" dirty="0"/>
              <a:t>  –  hradiště z 8. – 9. stol., 40 ha </a:t>
            </a:r>
          </a:p>
          <a:p>
            <a:pPr marL="0" indent="0">
              <a:buNone/>
              <a:defRPr/>
            </a:pPr>
            <a:r>
              <a:rPr lang="cs-CZ" altLang="cs-CZ" sz="1800" dirty="0"/>
              <a:t>                              –   pohřebiště:   6 – 9. stol. (vytesané do skály):   jezírko U Libuše:  150 H</a:t>
            </a:r>
          </a:p>
          <a:p>
            <a:pPr eaLnBrk="1" hangingPunct="1">
              <a:buFontTx/>
              <a:buNone/>
              <a:defRPr/>
            </a:pPr>
            <a:r>
              <a:rPr lang="cs-CZ" altLang="cs-CZ" sz="1800" dirty="0"/>
              <a:t>                                                           1. třetina 10. stol.:  2 M a Ž (hrobka, roubené komory)</a:t>
            </a:r>
          </a:p>
          <a:p>
            <a:pPr eaLnBrk="1" hangingPunct="1">
              <a:buFontTx/>
              <a:buNone/>
              <a:defRPr/>
            </a:pPr>
            <a:endParaRPr lang="cs-CZ" altLang="cs-CZ" sz="18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7650" name="Picture 6" descr="http://ff.ujep.cz/velimsky/cs_1_1/03CS/rsc006.jpg">
            <a:extLst>
              <a:ext uri="{FF2B5EF4-FFF2-40B4-BE49-F238E27FC236}">
                <a16:creationId xmlns:a16="http://schemas.microsoft.com/office/drawing/2014/main" id="{F9F9A8D7-264B-4488-91E8-8C14F563F6B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3600" y="0"/>
            <a:ext cx="4724400" cy="3543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1" name="Picture 8" descr="http://ff.ujep.cz/velimsky/cs_1_1/03CS/rsc015.jpg">
            <a:extLst>
              <a:ext uri="{FF2B5EF4-FFF2-40B4-BE49-F238E27FC236}">
                <a16:creationId xmlns:a16="http://schemas.microsoft.com/office/drawing/2014/main" id="{5824F7EC-104E-4F75-A357-533F510EFC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24000" y="-34159"/>
            <a:ext cx="4419600" cy="3886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2" name="Picture 10" descr="Výsledek obrázku pro Kolín   kní&amp;zcaron;ecí hroby  kování">
            <a:extLst>
              <a:ext uri="{FF2B5EF4-FFF2-40B4-BE49-F238E27FC236}">
                <a16:creationId xmlns:a16="http://schemas.microsoft.com/office/drawing/2014/main" id="{EF4866E3-68D0-45B9-AAAE-AD853602F3B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lum bright="-12000" contrast="6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528"/>
          <a:stretch>
            <a:fillRect/>
          </a:stretch>
        </p:blipFill>
        <p:spPr bwMode="auto">
          <a:xfrm>
            <a:off x="1524000" y="3886200"/>
            <a:ext cx="2109788" cy="297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3" name="Picture 15" descr="Výsledek obrázku pro Kolín   kní&amp;zcaron;ecí hroby  kování">
            <a:extLst>
              <a:ext uri="{FF2B5EF4-FFF2-40B4-BE49-F238E27FC236}">
                <a16:creationId xmlns:a16="http://schemas.microsoft.com/office/drawing/2014/main" id="{9B23B73E-1A4D-4CBD-A691-37E3BC6BADD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67601" y="0"/>
            <a:ext cx="912813" cy="1371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4" name="Picture 17" descr="Výsledek obrázku pro Stará Kou&amp;rcaron;im    poh&amp;rcaron;ebišt&amp;ecaron;  kní&amp;zcaron;ecí hroby  me&amp;ccaron; a kování">
            <a:extLst>
              <a:ext uri="{FF2B5EF4-FFF2-40B4-BE49-F238E27FC236}">
                <a16:creationId xmlns:a16="http://schemas.microsoft.com/office/drawing/2014/main" id="{22DF183C-535D-49BA-B4CF-9C25C024F5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77000" y="3543301"/>
            <a:ext cx="4191000" cy="3305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5" name="AutoShape 21" descr="Výsledek obrázku pro Stará Kou&amp;rcaron;im    hroby šperky">
            <a:extLst>
              <a:ext uri="{FF2B5EF4-FFF2-40B4-BE49-F238E27FC236}">
                <a16:creationId xmlns:a16="http://schemas.microsoft.com/office/drawing/2014/main" id="{B47C7970-9FAC-4583-B890-A69A982B6E50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5943600" y="3276600"/>
            <a:ext cx="304800" cy="30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pic>
        <p:nvPicPr>
          <p:cNvPr id="27656" name="Picture 23" descr="Výsledek obrázku pro Stará Kou&amp;rcaron;im    hroby šperky">
            <a:extLst>
              <a:ext uri="{FF2B5EF4-FFF2-40B4-BE49-F238E27FC236}">
                <a16:creationId xmlns:a16="http://schemas.microsoft.com/office/drawing/2014/main" id="{37FD6DF6-8EE6-4BEF-A47E-3C587A2FAAA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17963" y="5805489"/>
            <a:ext cx="1905000" cy="1120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7657" name="Picture 25" descr="file">
            <a:extLst>
              <a:ext uri="{FF2B5EF4-FFF2-40B4-BE49-F238E27FC236}">
                <a16:creationId xmlns:a16="http://schemas.microsoft.com/office/drawing/2014/main" id="{74D2FB0B-FC0D-490E-AB88-66D00BDD979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81400" y="3886200"/>
            <a:ext cx="2895600" cy="19192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7658" name="Text Box 26">
            <a:extLst>
              <a:ext uri="{FF2B5EF4-FFF2-40B4-BE49-F238E27FC236}">
                <a16:creationId xmlns:a16="http://schemas.microsoft.com/office/drawing/2014/main" id="{F556137B-B9A4-4ECC-A474-64462600C49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59950" y="5410201"/>
            <a:ext cx="9080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Kouřim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6">
            <a:extLst>
              <a:ext uri="{FF2B5EF4-FFF2-40B4-BE49-F238E27FC236}">
                <a16:creationId xmlns:a16="http://schemas.microsoft.com/office/drawing/2014/main" id="{3C5D11C9-C50E-4361-84A0-989FA97F96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599" t="12143"/>
          <a:stretch>
            <a:fillRect/>
          </a:stretch>
        </p:blipFill>
        <p:spPr bwMode="auto">
          <a:xfrm>
            <a:off x="437590" y="100721"/>
            <a:ext cx="4679942" cy="3122166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8195" name="Picture 8">
            <a:extLst>
              <a:ext uri="{FF2B5EF4-FFF2-40B4-BE49-F238E27FC236}">
                <a16:creationId xmlns:a16="http://schemas.microsoft.com/office/drawing/2014/main" id="{EA74D5EE-C44B-48F8-A2C6-489617D14D1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868" y="3651251"/>
            <a:ext cx="4048717" cy="277412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196" name="Text Box 9">
            <a:extLst>
              <a:ext uri="{FF2B5EF4-FFF2-40B4-BE49-F238E27FC236}">
                <a16:creationId xmlns:a16="http://schemas.microsoft.com/office/drawing/2014/main" id="{9CAF69BB-9B8F-4ED7-A265-0F6708D5565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21064" y="5985068"/>
            <a:ext cx="915988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/>
              <a:t>Kouřim</a:t>
            </a:r>
          </a:p>
        </p:txBody>
      </p:sp>
      <p:sp>
        <p:nvSpPr>
          <p:cNvPr id="8197" name="Text Box 11">
            <a:extLst>
              <a:ext uri="{FF2B5EF4-FFF2-40B4-BE49-F238E27FC236}">
                <a16:creationId xmlns:a16="http://schemas.microsoft.com/office/drawing/2014/main" id="{4BD8AC82-2467-4D74-9D6C-AB8C02F4C8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6238" y="2770189"/>
            <a:ext cx="184150" cy="369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endParaRPr lang="cs-CZ" altLang="cs-CZ" sz="1800"/>
          </a:p>
        </p:txBody>
      </p:sp>
      <p:sp>
        <p:nvSpPr>
          <p:cNvPr id="8198" name="Text Box 13">
            <a:extLst>
              <a:ext uri="{FF2B5EF4-FFF2-40B4-BE49-F238E27FC236}">
                <a16:creationId xmlns:a16="http://schemas.microsoft.com/office/drawing/2014/main" id="{E88FFD1F-1831-4CFC-AEDB-54BFD21C00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141796" y="3252125"/>
            <a:ext cx="877888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/>
              <a:t>Klučov</a:t>
            </a:r>
          </a:p>
        </p:txBody>
      </p:sp>
      <p:pic>
        <p:nvPicPr>
          <p:cNvPr id="8199" name="Picture 14">
            <a:extLst>
              <a:ext uri="{FF2B5EF4-FFF2-40B4-BE49-F238E27FC236}">
                <a16:creationId xmlns:a16="http://schemas.microsoft.com/office/drawing/2014/main" id="{EB98E736-D1FB-48C9-AF67-24D74BD70CD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04359" y="3651251"/>
            <a:ext cx="3805515" cy="27037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0" name="Text Box 15">
            <a:extLst>
              <a:ext uri="{FF2B5EF4-FFF2-40B4-BE49-F238E27FC236}">
                <a16:creationId xmlns:a16="http://schemas.microsoft.com/office/drawing/2014/main" id="{20F387BC-7549-48F5-9700-28F3EB9EAE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143593" y="5897617"/>
            <a:ext cx="787400" cy="369888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/>
              <a:t>Libice</a:t>
            </a:r>
          </a:p>
        </p:txBody>
      </p:sp>
      <p:pic>
        <p:nvPicPr>
          <p:cNvPr id="8201" name="Picture 16">
            <a:extLst>
              <a:ext uri="{FF2B5EF4-FFF2-40B4-BE49-F238E27FC236}">
                <a16:creationId xmlns:a16="http://schemas.microsoft.com/office/drawing/2014/main" id="{AB740FF4-C1B9-4EBD-BA1A-27B0587D520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lum bright="-12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2015" y="3635114"/>
            <a:ext cx="3963878" cy="277139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202" name="Text Box 17">
            <a:extLst>
              <a:ext uri="{FF2B5EF4-FFF2-40B4-BE49-F238E27FC236}">
                <a16:creationId xmlns:a16="http://schemas.microsoft.com/office/drawing/2014/main" id="{1DC13354-729E-42BC-ABEE-8B180772A8E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45191" y="6000260"/>
            <a:ext cx="1837526" cy="369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>
              <a:spcBef>
                <a:spcPct val="0"/>
              </a:spcBef>
              <a:buFontTx/>
              <a:buNone/>
            </a:pPr>
            <a:r>
              <a:rPr lang="cs-CZ" altLang="cs-CZ" sz="1800" dirty="0"/>
              <a:t>Bohnice-Zámka</a:t>
            </a:r>
          </a:p>
        </p:txBody>
      </p:sp>
      <p:pic>
        <p:nvPicPr>
          <p:cNvPr id="11" name="Obrázek 10">
            <a:extLst>
              <a:ext uri="{FF2B5EF4-FFF2-40B4-BE49-F238E27FC236}">
                <a16:creationId xmlns:a16="http://schemas.microsoft.com/office/drawing/2014/main" id="{2A026DAA-C0D9-408F-B970-859EF3E73D0D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138"/>
          <a:stretch/>
        </p:blipFill>
        <p:spPr>
          <a:xfrm>
            <a:off x="7387224" y="91185"/>
            <a:ext cx="4543769" cy="3122166"/>
          </a:xfrm>
          <a:prstGeom prst="rect">
            <a:avLst/>
          </a:prstGeom>
        </p:spPr>
      </p:pic>
      <p:sp>
        <p:nvSpPr>
          <p:cNvPr id="12" name="TextovéPole 11">
            <a:extLst>
              <a:ext uri="{FF2B5EF4-FFF2-40B4-BE49-F238E27FC236}">
                <a16:creationId xmlns:a16="http://schemas.microsoft.com/office/drawing/2014/main" id="{F0051A63-14FE-4B0B-974D-4D49812CF830}"/>
              </a:ext>
            </a:extLst>
          </p:cNvPr>
          <p:cNvSpPr txBox="1"/>
          <p:nvPr/>
        </p:nvSpPr>
        <p:spPr>
          <a:xfrm>
            <a:off x="8160663" y="3239668"/>
            <a:ext cx="334925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err="1"/>
              <a:t>Canburg</a:t>
            </a:r>
            <a:r>
              <a:rPr lang="cs-CZ" dirty="0"/>
              <a:t> (Hradiště u Libochovan?)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title"/>
          </p:nvPr>
        </p:nvSpPr>
        <p:spPr>
          <a:xfrm>
            <a:off x="929640" y="143838"/>
            <a:ext cx="10332719" cy="1143000"/>
          </a:xfrm>
        </p:spPr>
        <p:txBody>
          <a:bodyPr/>
          <a:lstStyle/>
          <a:p>
            <a:pPr eaLnBrk="1" hangingPunct="1"/>
            <a:r>
              <a:rPr lang="cs-CZ" altLang="cs-CZ" sz="3200" b="1" dirty="0">
                <a:solidFill>
                  <a:srgbClr val="FF0000"/>
                </a:solidFill>
              </a:rPr>
              <a:t>                                       Hradiště v Čechách</a:t>
            </a:r>
          </a:p>
        </p:txBody>
      </p:sp>
      <p:sp>
        <p:nvSpPr>
          <p:cNvPr id="4099" name="Rectangle 3"/>
          <p:cNvSpPr>
            <a:spLocks noGrp="1" noChangeArrowheads="1"/>
          </p:cNvSpPr>
          <p:nvPr>
            <p:ph idx="1"/>
          </p:nvPr>
        </p:nvSpPr>
        <p:spPr>
          <a:xfrm>
            <a:off x="313509" y="1143000"/>
            <a:ext cx="11878491" cy="5715000"/>
          </a:xfrm>
        </p:spPr>
        <p:txBody>
          <a:bodyPr>
            <a:normAutofit/>
          </a:bodyPr>
          <a:lstStyle/>
          <a:p>
            <a:pPr eaLnBrk="1" hangingPunct="1">
              <a:buFontTx/>
              <a:buNone/>
            </a:pPr>
            <a:endParaRPr lang="cs-CZ" altLang="cs-CZ" sz="1800" dirty="0"/>
          </a:p>
          <a:p>
            <a:pPr eaLnBrk="1" hangingPunct="1"/>
            <a:r>
              <a:rPr lang="cs-CZ" altLang="cs-CZ" sz="1800" b="1" dirty="0"/>
              <a:t>1. pol. 10. stol.  </a:t>
            </a:r>
            <a:r>
              <a:rPr lang="cs-CZ" altLang="cs-CZ" sz="1800" dirty="0"/>
              <a:t>–  po zániku starších „kmenových“ hradišť zakládány nová přemyslovská správní centra</a:t>
            </a:r>
          </a:p>
          <a:p>
            <a:pPr marL="0" indent="0">
              <a:buNone/>
            </a:pPr>
            <a:r>
              <a:rPr lang="cs-CZ" altLang="cs-CZ" sz="1800" dirty="0"/>
              <a:t>                                 –  hrady v písemných pramenech označeny jako:  </a:t>
            </a:r>
            <a:r>
              <a:rPr lang="cs-CZ" altLang="cs-CZ" sz="1800" b="1" dirty="0" err="1"/>
              <a:t>civitas</a:t>
            </a:r>
            <a:r>
              <a:rPr lang="cs-CZ" altLang="cs-CZ" sz="1800" b="1" dirty="0"/>
              <a:t> (</a:t>
            </a:r>
            <a:r>
              <a:rPr lang="cs-CZ" altLang="cs-CZ" sz="1800" b="1" dirty="0" err="1"/>
              <a:t>metropolis</a:t>
            </a:r>
            <a:r>
              <a:rPr lang="cs-CZ" altLang="cs-CZ" sz="1800" b="1" dirty="0"/>
              <a:t>), </a:t>
            </a:r>
            <a:r>
              <a:rPr lang="cs-CZ" altLang="cs-CZ" sz="1800" b="1" dirty="0" err="1"/>
              <a:t>urbs</a:t>
            </a:r>
            <a:r>
              <a:rPr lang="cs-CZ" altLang="cs-CZ" sz="1800" b="1" dirty="0"/>
              <a:t>, oppidum, </a:t>
            </a:r>
            <a:r>
              <a:rPr lang="cs-CZ" altLang="cs-CZ" sz="1800" b="1" dirty="0" err="1"/>
              <a:t>castrum</a:t>
            </a:r>
            <a:r>
              <a:rPr lang="cs-CZ" altLang="cs-CZ" sz="1800" i="1" dirty="0"/>
              <a:t> </a:t>
            </a:r>
          </a:p>
          <a:p>
            <a:pPr marL="0" indent="0">
              <a:buNone/>
            </a:pPr>
            <a:r>
              <a:rPr lang="cs-CZ" altLang="cs-CZ" sz="1800" dirty="0"/>
              <a:t>                                 –  rozsah:  menší (5 – 10 ha) </a:t>
            </a:r>
          </a:p>
          <a:p>
            <a:pPr marL="0" indent="0">
              <a:buNone/>
            </a:pPr>
            <a:r>
              <a:rPr lang="cs-CZ" altLang="cs-CZ" sz="1800" dirty="0"/>
              <a:t>                                 –  opevnění:  hradby komorové konstrukce s čelní kamennou plentu (přemyslovská hradba)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</a:t>
            </a:r>
          </a:p>
          <a:p>
            <a:pPr eaLnBrk="1" hangingPunct="1"/>
            <a:r>
              <a:rPr lang="cs-CZ" altLang="cs-CZ" sz="1800" b="1" dirty="0"/>
              <a:t>Od 2. třetiny 10. stol.</a:t>
            </a:r>
            <a:r>
              <a:rPr lang="cs-CZ" altLang="cs-CZ" sz="1800" dirty="0"/>
              <a:t>  –  hradiska zapojeny do </a:t>
            </a:r>
            <a:r>
              <a:rPr lang="cs-CZ" altLang="cs-CZ" sz="2000" b="1" dirty="0">
                <a:solidFill>
                  <a:srgbClr val="FF0000"/>
                </a:solidFill>
              </a:rPr>
              <a:t>tzv. hradské organizace (soustavy):</a:t>
            </a:r>
          </a:p>
          <a:p>
            <a:pPr marL="0" indent="0">
              <a:buNone/>
            </a:pPr>
            <a:r>
              <a:rPr lang="cs-CZ" altLang="cs-CZ" sz="1800" b="1" dirty="0"/>
              <a:t>                                                 Čechy:  </a:t>
            </a:r>
            <a:r>
              <a:rPr lang="cs-CZ" altLang="cs-CZ" sz="1800" dirty="0"/>
              <a:t>od 2. pol. 10. stol.</a:t>
            </a:r>
            <a:r>
              <a:rPr lang="cs-CZ" altLang="cs-CZ" sz="1800" b="1" dirty="0"/>
              <a:t> </a:t>
            </a:r>
            <a:r>
              <a:rPr lang="cs-CZ" altLang="cs-CZ" sz="1800" dirty="0"/>
              <a:t>budovali Boleslavové (15 hradů)</a:t>
            </a:r>
          </a:p>
          <a:p>
            <a:pPr marL="0" indent="0">
              <a:buNone/>
            </a:pPr>
            <a:r>
              <a:rPr lang="cs-CZ" altLang="cs-CZ" sz="1800" dirty="0"/>
              <a:t>                                                 </a:t>
            </a:r>
            <a:r>
              <a:rPr lang="cs-CZ" altLang="cs-CZ" sz="1800" b="1" dirty="0"/>
              <a:t>Morava:</a:t>
            </a:r>
            <a:r>
              <a:rPr lang="cs-CZ" altLang="cs-CZ" sz="1800" dirty="0"/>
              <a:t>  od 11. stol. za Oldřicha a Břetislava I. (8 – 10 hradů)</a:t>
            </a:r>
          </a:p>
          <a:p>
            <a:pPr eaLnBrk="1" hangingPunct="1"/>
            <a:endParaRPr lang="cs-CZ" altLang="cs-CZ" sz="1800" dirty="0"/>
          </a:p>
          <a:p>
            <a:r>
              <a:rPr lang="cs-CZ" altLang="cs-CZ" sz="1800" b="1" dirty="0"/>
              <a:t>po roce 1000:   </a:t>
            </a:r>
            <a:r>
              <a:rPr lang="cs-CZ" altLang="cs-CZ" sz="1800" dirty="0"/>
              <a:t>síť přemyslovských fortifikací se mění v hradskou organizaci, jejímž základem se stávají  správní hrady:   </a:t>
            </a:r>
          </a:p>
          <a:p>
            <a:pPr marL="0" indent="0">
              <a:buNone/>
            </a:pPr>
            <a:r>
              <a:rPr lang="cs-CZ" altLang="cs-CZ" sz="1800" dirty="0"/>
              <a:t>                                a)  </a:t>
            </a:r>
            <a:r>
              <a:rPr lang="cs-CZ" altLang="cs-CZ" sz="1800" b="1" dirty="0"/>
              <a:t>hrad</a:t>
            </a:r>
            <a:r>
              <a:rPr lang="cs-CZ" altLang="cs-CZ" sz="1800" dirty="0"/>
              <a:t>  –  </a:t>
            </a:r>
            <a:r>
              <a:rPr lang="cs-CZ" altLang="cs-CZ" sz="1800" dirty="0" err="1"/>
              <a:t>civitas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castrum</a:t>
            </a:r>
            <a:r>
              <a:rPr lang="cs-CZ" altLang="cs-CZ" sz="1800" dirty="0"/>
              <a:t>:   ovládá přilehlý:</a:t>
            </a:r>
          </a:p>
          <a:p>
            <a:pPr>
              <a:buNone/>
            </a:pPr>
            <a:r>
              <a:rPr lang="cs-CZ" altLang="cs-CZ" sz="1800" dirty="0"/>
              <a:t>                                b)  </a:t>
            </a:r>
            <a:r>
              <a:rPr lang="cs-CZ" altLang="cs-CZ" sz="1800" b="1" dirty="0"/>
              <a:t>hradský obvod</a:t>
            </a:r>
            <a:r>
              <a:rPr lang="cs-CZ" altLang="cs-CZ" sz="1800" dirty="0"/>
              <a:t>  –  </a:t>
            </a:r>
            <a:r>
              <a:rPr lang="cs-CZ" altLang="cs-CZ" sz="1800" dirty="0" err="1"/>
              <a:t>civitas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provincia</a:t>
            </a:r>
            <a:r>
              <a:rPr lang="cs-CZ" altLang="cs-CZ" sz="1800" dirty="0"/>
              <a:t>:  spravuje:</a:t>
            </a:r>
          </a:p>
          <a:p>
            <a:pPr>
              <a:buNone/>
            </a:pPr>
            <a:r>
              <a:rPr lang="cs-CZ" altLang="cs-CZ" sz="1800" dirty="0"/>
              <a:t>                                c)  </a:t>
            </a:r>
            <a:r>
              <a:rPr lang="cs-CZ" altLang="cs-CZ" sz="1800" b="1" dirty="0"/>
              <a:t>správce</a:t>
            </a:r>
            <a:r>
              <a:rPr lang="cs-CZ" altLang="cs-CZ" sz="1800" dirty="0"/>
              <a:t>  –  </a:t>
            </a:r>
            <a:r>
              <a:rPr lang="cs-CZ" altLang="cs-CZ" sz="1800" dirty="0" err="1"/>
              <a:t>comes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prefectus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urbis</a:t>
            </a:r>
            <a:r>
              <a:rPr lang="cs-CZ" altLang="cs-CZ" sz="1800" dirty="0"/>
              <a:t>, </a:t>
            </a:r>
            <a:r>
              <a:rPr lang="cs-CZ" altLang="cs-CZ" sz="1800" dirty="0" err="1"/>
              <a:t>castellaneus</a:t>
            </a:r>
            <a:r>
              <a:rPr lang="cs-CZ" altLang="cs-CZ" sz="1800" dirty="0"/>
              <a:t>:  výběr daní, služby, zemské roboty </a:t>
            </a:r>
          </a:p>
          <a:p>
            <a:pPr>
              <a:buNone/>
            </a:pPr>
            <a:r>
              <a:rPr lang="cs-CZ" altLang="cs-CZ" sz="1800" dirty="0"/>
              <a:t>                                                   </a:t>
            </a:r>
          </a:p>
          <a:p>
            <a:pPr eaLnBrk="1" hangingPunct="1">
              <a:buFontTx/>
              <a:buNone/>
            </a:pPr>
            <a:endParaRPr lang="cs-CZ" altLang="cs-CZ" sz="1800" dirty="0"/>
          </a:p>
        </p:txBody>
      </p:sp>
    </p:spTree>
    <p:extLst>
      <p:ext uri="{BB962C8B-B14F-4D97-AF65-F5344CB8AC3E}">
        <p14:creationId xmlns:p14="http://schemas.microsoft.com/office/powerpoint/2010/main" val="291509109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6" name="Rectangle 4">
            <a:extLst>
              <a:ext uri="{FF2B5EF4-FFF2-40B4-BE49-F238E27FC236}">
                <a16:creationId xmlns:a16="http://schemas.microsoft.com/office/drawing/2014/main" id="{E1A29ACC-EC56-4605-95B6-D82BA2D56E9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127234" y="0"/>
            <a:ext cx="4343400" cy="1417638"/>
          </a:xfrm>
        </p:spPr>
        <p:txBody>
          <a:bodyPr/>
          <a:lstStyle/>
          <a:p>
            <a:pPr eaLnBrk="1" hangingPunct="1"/>
            <a:r>
              <a:rPr lang="cs-CZ" altLang="cs-CZ" sz="3200" b="1" dirty="0">
                <a:solidFill>
                  <a:srgbClr val="FF0000"/>
                </a:solidFill>
              </a:rPr>
              <a:t>      Hradiště v Čechách</a:t>
            </a:r>
          </a:p>
        </p:txBody>
      </p:sp>
      <p:sp>
        <p:nvSpPr>
          <p:cNvPr id="31747" name="Rectangle 5">
            <a:extLst>
              <a:ext uri="{FF2B5EF4-FFF2-40B4-BE49-F238E27FC236}">
                <a16:creationId xmlns:a16="http://schemas.microsoft.com/office/drawing/2014/main" id="{E09923A7-784E-493C-85FD-C439726567F4}"/>
              </a:ext>
            </a:extLst>
          </p:cNvPr>
          <p:cNvSpPr>
            <a:spLocks noGrp="1" noChangeArrowheads="1"/>
          </p:cNvSpPr>
          <p:nvPr>
            <p:ph idx="1"/>
          </p:nvPr>
        </p:nvSpPr>
        <p:spPr>
          <a:xfrm>
            <a:off x="155464" y="1219200"/>
            <a:ext cx="9711559" cy="5785945"/>
          </a:xfrm>
        </p:spPr>
        <p:txBody>
          <a:bodyPr>
            <a:normAutofit/>
          </a:bodyPr>
          <a:lstStyle/>
          <a:p>
            <a:pPr eaLnBrk="1" hangingPunct="1"/>
            <a:r>
              <a:rPr lang="cs-CZ" altLang="cs-CZ" sz="2000" b="1" dirty="0">
                <a:solidFill>
                  <a:srgbClr val="FF0000"/>
                </a:solidFill>
              </a:rPr>
              <a:t>Jiří Sláma</a:t>
            </a:r>
            <a:r>
              <a:rPr lang="cs-CZ" altLang="cs-CZ" sz="2000" i="1" dirty="0">
                <a:solidFill>
                  <a:srgbClr val="FF0000"/>
                </a:solidFill>
              </a:rPr>
              <a:t>   </a:t>
            </a:r>
            <a:r>
              <a:rPr lang="cs-CZ" altLang="cs-CZ" sz="1800" i="1" dirty="0"/>
              <a:t>–  </a:t>
            </a:r>
            <a:r>
              <a:rPr lang="cs-CZ" altLang="cs-CZ" sz="1800" dirty="0"/>
              <a:t>z cca 20ti hradišť ve středních Čechách 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      vyčlenil 5 hradišť, které tvořily opěrné body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      </a:t>
            </a:r>
            <a:r>
              <a:rPr lang="cs-CZ" altLang="cs-CZ" sz="1800" b="1" dirty="0">
                <a:solidFill>
                  <a:srgbClr val="FF0000"/>
                </a:solidFill>
              </a:rPr>
              <a:t>přemyslovské domény</a:t>
            </a:r>
            <a:r>
              <a:rPr lang="cs-CZ" altLang="cs-CZ" sz="1800" dirty="0">
                <a:solidFill>
                  <a:srgbClr val="FF0000"/>
                </a:solidFill>
              </a:rPr>
              <a:t> </a:t>
            </a:r>
          </a:p>
          <a:p>
            <a:pPr eaLnBrk="1" hangingPunct="1">
              <a:buFontTx/>
              <a:buNone/>
            </a:pPr>
            <a:endParaRPr lang="cs-CZ" altLang="cs-CZ" sz="1800" dirty="0">
              <a:solidFill>
                <a:srgbClr val="FF0000"/>
              </a:solidFill>
            </a:endParaRPr>
          </a:p>
          <a:p>
            <a:pPr eaLnBrk="1" hangingPunct="1">
              <a:buFontTx/>
              <a:buNone/>
            </a:pPr>
            <a:r>
              <a:rPr lang="cs-CZ" altLang="cs-CZ" sz="1800" b="1" dirty="0"/>
              <a:t>                               centrální:     </a:t>
            </a:r>
            <a:r>
              <a:rPr lang="cs-CZ" altLang="cs-CZ" sz="1800" dirty="0"/>
              <a:t>Praha</a:t>
            </a:r>
          </a:p>
          <a:p>
            <a:pPr eaLnBrk="1" hangingPunct="1">
              <a:buFontTx/>
              <a:buNone/>
            </a:pPr>
            <a:r>
              <a:rPr lang="cs-CZ" altLang="cs-CZ" sz="1800" b="1" dirty="0"/>
              <a:t>                               obvodové:</a:t>
            </a:r>
            <a:r>
              <a:rPr lang="cs-CZ" altLang="cs-CZ" sz="1800" dirty="0"/>
              <a:t>   Mělník, St. Boleslav, Budeč, Levý Hradec 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      </a:t>
            </a:r>
            <a:r>
              <a:rPr lang="cs-CZ" altLang="cs-CZ" sz="1800" b="1" dirty="0"/>
              <a:t>uvnitř:</a:t>
            </a:r>
            <a:r>
              <a:rPr lang="cs-CZ" altLang="cs-CZ" sz="1800" dirty="0"/>
              <a:t>          Budeč, Levý Hradec, Lštění, Mělník</a:t>
            </a:r>
          </a:p>
          <a:p>
            <a:pPr eaLnBrk="1" hangingPunct="1">
              <a:buFontTx/>
              <a:buNone/>
            </a:pPr>
            <a:endParaRPr lang="cs-CZ" altLang="cs-CZ" sz="1800" dirty="0"/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–  </a:t>
            </a:r>
            <a:r>
              <a:rPr lang="cs-CZ" altLang="cs-CZ" sz="1800" b="1" dirty="0"/>
              <a:t>společné znaky: 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1)  ve vzdálenosti 26 – 34 km od Prahy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2)  na okraji sídelních komor a cest vycházejících z Prahy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3)  </a:t>
            </a:r>
            <a:r>
              <a:rPr lang="cs-CZ" altLang="cs-CZ" sz="1800" b="1" dirty="0"/>
              <a:t>vznik:  9./10. stol.  </a:t>
            </a:r>
            <a:r>
              <a:rPr lang="cs-CZ" altLang="cs-CZ" sz="1800" dirty="0"/>
              <a:t>(období Spytihněvovy vlády:  895 – 915).</a:t>
            </a:r>
          </a:p>
          <a:p>
            <a:pPr eaLnBrk="1" hangingPunct="1">
              <a:buFontTx/>
              <a:buNone/>
            </a:pPr>
            <a:r>
              <a:rPr lang="cs-CZ" altLang="cs-CZ" sz="1800" dirty="0"/>
              <a:t>                         4)  na akropolích nejstarší české kostely</a:t>
            </a:r>
            <a:endParaRPr lang="cs-CZ" altLang="cs-CZ" sz="1800" b="1" dirty="0"/>
          </a:p>
          <a:p>
            <a:pPr eaLnBrk="1" hangingPunct="1">
              <a:buFontTx/>
              <a:buNone/>
            </a:pPr>
            <a:endParaRPr lang="cs-CZ" sz="1800" b="1" dirty="0"/>
          </a:p>
          <a:p>
            <a:pPr eaLnBrk="1" hangingPunct="1"/>
            <a:r>
              <a:rPr lang="cs-CZ" sz="1800" b="1" dirty="0">
                <a:solidFill>
                  <a:srgbClr val="FF0000"/>
                </a:solidFill>
              </a:rPr>
              <a:t>Ladislav  </a:t>
            </a:r>
            <a:r>
              <a:rPr lang="cs-CZ" sz="1800" b="1" dirty="0" err="1">
                <a:solidFill>
                  <a:srgbClr val="FF0000"/>
                </a:solidFill>
              </a:rPr>
              <a:t>Varadzin</a:t>
            </a:r>
            <a:r>
              <a:rPr lang="cs-CZ" sz="1800" dirty="0">
                <a:solidFill>
                  <a:srgbClr val="FF0000"/>
                </a:solidFill>
              </a:rPr>
              <a:t>  </a:t>
            </a:r>
            <a:r>
              <a:rPr lang="cs-CZ" sz="1800" dirty="0"/>
              <a:t>– 2010:  provedl revizi datování hradisek </a:t>
            </a:r>
          </a:p>
          <a:p>
            <a:pPr eaLnBrk="1" hangingPunct="1">
              <a:buFontTx/>
              <a:buNone/>
            </a:pPr>
            <a:endParaRPr lang="cs-CZ" altLang="cs-CZ" sz="1800" dirty="0"/>
          </a:p>
        </p:txBody>
      </p:sp>
      <p:pic>
        <p:nvPicPr>
          <p:cNvPr id="31748" name="Picture 7" descr="Výsledek obrázku pro p&amp;rcaron;emyslovská doména">
            <a:extLst>
              <a:ext uri="{FF2B5EF4-FFF2-40B4-BE49-F238E27FC236}">
                <a16:creationId xmlns:a16="http://schemas.microsoft.com/office/drawing/2014/main" id="{623CE93C-BD61-49FD-9782-FA0C0D6BB21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41930" y="302364"/>
            <a:ext cx="4994605" cy="4711069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1750</TotalTime>
  <Words>5599</Words>
  <Application>Microsoft Office PowerPoint</Application>
  <PresentationFormat>Širokoúhlá obrazovka</PresentationFormat>
  <Paragraphs>611</Paragraphs>
  <Slides>45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8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45</vt:i4>
      </vt:variant>
    </vt:vector>
  </HeadingPairs>
  <TitlesOfParts>
    <vt:vector size="54" baseType="lpstr">
      <vt:lpstr>Arial</vt:lpstr>
      <vt:lpstr>Calibri</vt:lpstr>
      <vt:lpstr>Calibri Light</vt:lpstr>
      <vt:lpstr>CenturyOldStyleTOT-Regu</vt:lpstr>
      <vt:lpstr>EtelkaLight</vt:lpstr>
      <vt:lpstr>ITCGaramondOT-Light</vt:lpstr>
      <vt:lpstr>ITCGaramondOT-LightItalic</vt:lpstr>
      <vt:lpstr>Times New Roman</vt:lpstr>
      <vt:lpstr>Motiv Office</vt:lpstr>
      <vt:lpstr>Archeologie středověkých a novověkých panských sídel a fortifikací </vt:lpstr>
      <vt:lpstr>              Nejstarší raně středověké hrady</vt:lpstr>
      <vt:lpstr>                Nejstarší hradiště v Čechách</vt:lpstr>
      <vt:lpstr>Nejstarší hradiště v Čechách</vt:lpstr>
      <vt:lpstr>                      Stará rodová aristokracie</vt:lpstr>
      <vt:lpstr>Prezentace aplikace PowerPoint</vt:lpstr>
      <vt:lpstr>Prezentace aplikace PowerPoint</vt:lpstr>
      <vt:lpstr>                                       Hradiště v Čechách</vt:lpstr>
      <vt:lpstr>      Hradiště v Čechách</vt:lpstr>
      <vt:lpstr>                         Nové datování středočeských hradisek</vt:lpstr>
      <vt:lpstr>                 Přemyslovská doména</vt:lpstr>
      <vt:lpstr>                       Hradská organizace</vt:lpstr>
      <vt:lpstr>                                        Středočeská doména Přemyslovců </vt:lpstr>
      <vt:lpstr>                              Hradské obvody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       První hrady a struktura majetkové držby v Čechách</vt:lpstr>
      <vt:lpstr>Prezentace aplikace PowerPoint</vt:lpstr>
      <vt:lpstr>                                  Dvorce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                     Rezidenční dvory šlechty 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Archeologie středověkých a novověkých panských sídel a fortifikací </dc:title>
  <dc:creator>Markéta Tymonová</dc:creator>
  <cp:lastModifiedBy>tym0001</cp:lastModifiedBy>
  <cp:revision>104</cp:revision>
  <dcterms:created xsi:type="dcterms:W3CDTF">2023-08-24T13:04:15Z</dcterms:created>
  <dcterms:modified xsi:type="dcterms:W3CDTF">2025-10-13T07:30:11Z</dcterms:modified>
</cp:coreProperties>
</file>