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348" r:id="rId4"/>
    <p:sldId id="276" r:id="rId5"/>
    <p:sldId id="396" r:id="rId6"/>
    <p:sldId id="397" r:id="rId7"/>
    <p:sldId id="273" r:id="rId8"/>
    <p:sldId id="296" r:id="rId9"/>
    <p:sldId id="405" r:id="rId10"/>
    <p:sldId id="406" r:id="rId11"/>
    <p:sldId id="346" r:id="rId12"/>
    <p:sldId id="366" r:id="rId13"/>
    <p:sldId id="283" r:id="rId14"/>
    <p:sldId id="305" r:id="rId15"/>
    <p:sldId id="299" r:id="rId16"/>
    <p:sldId id="363" r:id="rId17"/>
    <p:sldId id="310" r:id="rId18"/>
    <p:sldId id="309" r:id="rId19"/>
    <p:sldId id="365" r:id="rId20"/>
    <p:sldId id="404" r:id="rId21"/>
    <p:sldId id="300" r:id="rId22"/>
    <p:sldId id="259" r:id="rId23"/>
    <p:sldId id="264" r:id="rId24"/>
    <p:sldId id="285" r:id="rId25"/>
    <p:sldId id="286" r:id="rId26"/>
    <p:sldId id="289" r:id="rId27"/>
    <p:sldId id="263" r:id="rId28"/>
    <p:sldId id="311" r:id="rId29"/>
    <p:sldId id="416" r:id="rId30"/>
    <p:sldId id="411" r:id="rId31"/>
    <p:sldId id="413" r:id="rId32"/>
    <p:sldId id="414" r:id="rId33"/>
    <p:sldId id="415" r:id="rId34"/>
    <p:sldId id="417" r:id="rId35"/>
    <p:sldId id="418" r:id="rId36"/>
    <p:sldId id="308" r:id="rId37"/>
    <p:sldId id="362" r:id="rId38"/>
    <p:sldId id="302" r:id="rId39"/>
    <p:sldId id="274" r:id="rId40"/>
    <p:sldId id="408" r:id="rId41"/>
    <p:sldId id="409" r:id="rId42"/>
    <p:sldId id="331" r:id="rId43"/>
    <p:sldId id="364" r:id="rId44"/>
    <p:sldId id="410" r:id="rId45"/>
    <p:sldId id="367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2694E-B56F-4132-8CCE-0ACD06C22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1D0F3-0D1D-49D5-907E-9A0A71D82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A3B9FC-C7FC-4AB2-82E7-CB99908A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48B4AC-CA2E-4598-81F8-554BD89D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D318CB-C6B2-493E-BF49-9F607B7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0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F1F49-6FF5-46BD-91A9-D90487B4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AAA848-ACBD-455A-9618-9F67E7001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9C63E2-A169-4BEF-9A31-5F284B1A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311D72-56B5-44A1-AB85-92B8447D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D1BDF4-0649-4B9B-BBBC-73DD5B96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75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ABAF2-2D43-4B78-8A28-374F47E5E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EA3B36-EA3F-42C9-B496-1676BC8E8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602228-356C-45ED-B6E4-2310ACED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99063-655D-4DDF-A299-527C74A0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180B61-F768-4B9D-9524-6249E6B1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67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8FF61-EE9E-420C-9B48-2ED2ECB6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DC529-3A85-4ED2-B3F1-21794551B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90395-C762-476A-BA72-9A713D9C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008D7A-E209-46DF-9265-0183B152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1689CE-13C0-4B69-A6CC-C25EF819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31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0891D-6B96-4E56-AE54-5ED6AEB1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D43188-AC23-49D7-A184-23C3B7BF7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E60E5D-21EB-4BCF-86CC-74E004E0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17BBBB-4115-4B81-A188-9D46AFAA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8F1D35-7637-4ECD-ABE0-0148AB08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74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A2A0F-664F-4312-9709-4A87B1A0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993A5-E3B9-4374-ACFA-61C3C97C0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514C58-8937-46F8-B7B0-BB88CC1DF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A98840-0BA2-4963-B4A7-D9691DD0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3D3C0A-C4D4-4B29-81AF-AD45744D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C2E19B-7146-4A4E-9B8B-B069A319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12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D73A9-5810-4640-9B96-2C63EDBD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B1A254-C578-40DA-9F0B-478452DB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36447E-CFC1-43E2-B197-1BC1AE403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652C55-D625-449D-9D15-DB1911B55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61F67B-D193-4BF1-843F-702963079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E8862A0-F788-4CAF-B988-444CC3D6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E8933C-8C60-4FAD-A390-10779220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C1B70F5-89B8-437A-AEDD-31136863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21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C2AF4-216C-4BD4-A326-55DACD4A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FE73ED-D985-46B1-BD7C-5D636150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92BBC5-2828-4DEF-B50D-EF760751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A1567E-89DD-4B9E-B726-183737B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0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8A2143-F1EA-4EE6-8452-D950F97E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876DFB-89E1-4688-9280-A9AAA2FC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37163D-4010-4913-9BDB-9DCF6BD6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19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BEE07-EF72-416B-BA85-B4DB1B7D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8DB0F-2D0E-4DCC-AAEF-CCB253478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B12A76-C440-4B21-BE8B-1A967E000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0A540C-6084-4463-9D08-554D5A12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72FEB2-5014-46D1-8D5C-E0444299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D98CAC-449B-4DFC-A46A-E6BEDF4E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3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58FF8-96C6-46E8-A159-4E4B5FF7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7CD6099-042F-461E-8038-944A9AFF7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0BEEB8-8D36-47AF-A8B4-1F8BA315C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D5BE3C-D0B3-4165-8B1B-B2E09E53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37BAAB-E13C-41AF-A4DB-8D7CF1B5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48D8BD-385E-4055-AB89-4148AC40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2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3FF901-FFC1-4FB3-B64C-FE8EA2FB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E20CBA-DCC4-4129-89FA-FFECDA7DF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3C7F83-371C-402A-8039-2527BAB2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D817-660B-4C85-A607-E68AF2F623FE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A54EAA-6CB2-4DF6-8335-94ADF959F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903B3A-D11D-4A8C-BD24-16C5D187D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50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wmf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10" Type="http://schemas.openxmlformats.org/officeDocument/2006/relationships/image" Target="../media/image40.jpg"/><Relationship Id="rId4" Type="http://schemas.microsoft.com/office/2007/relationships/hdphoto" Target="../media/hdphoto4.wdp"/><Relationship Id="rId9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microsoft.com/office/2007/relationships/hdphoto" Target="../media/hdphoto9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8A31D-C3E0-4C32-AEB7-E11A1857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Archeologie středověkých a novověkých panských sídel a fortifikací</a:t>
            </a:r>
            <a:b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A9D6D3-CF07-42A5-8D38-82CF13164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Počátky opevněných sídel – hradská organizace.</a:t>
            </a:r>
            <a:b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0155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866503" y="-92075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Nové datování středočeských hradisek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4948" y="1032416"/>
            <a:ext cx="11787052" cy="58255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Praha  </a:t>
            </a:r>
            <a:r>
              <a:rPr lang="cs-CZ" sz="1800" dirty="0"/>
              <a:t>–   za Spytihněva I. (895–915)</a:t>
            </a:r>
          </a:p>
          <a:p>
            <a:pPr>
              <a:defRPr/>
            </a:pPr>
            <a:r>
              <a:rPr lang="cs-CZ" sz="1800" b="1" dirty="0"/>
              <a:t>Levý Hradec</a:t>
            </a:r>
            <a:r>
              <a:rPr lang="cs-CZ" sz="1800" dirty="0"/>
              <a:t>  –   1. pol. 9. stol. </a:t>
            </a:r>
          </a:p>
          <a:p>
            <a:pPr>
              <a:defRPr/>
            </a:pPr>
            <a:r>
              <a:rPr lang="cs-CZ" sz="1800" b="1" dirty="0"/>
              <a:t>Budeč</a:t>
            </a:r>
            <a:r>
              <a:rPr lang="cs-CZ" sz="1800" dirty="0"/>
              <a:t>  –  konec 9. stol. až počátek 10. stol. </a:t>
            </a:r>
          </a:p>
          <a:p>
            <a:pPr>
              <a:defRPr/>
            </a:pPr>
            <a:r>
              <a:rPr lang="cs-CZ" sz="1800" b="1" dirty="0"/>
              <a:t>(Stará) Boleslav  </a:t>
            </a:r>
            <a:r>
              <a:rPr lang="cs-CZ" sz="1800" dirty="0"/>
              <a:t>–  </a:t>
            </a:r>
            <a:r>
              <a:rPr lang="pl-PL" sz="1800" dirty="0"/>
              <a:t>přelom 9./10. stol.</a:t>
            </a:r>
          </a:p>
          <a:p>
            <a:pPr>
              <a:defRPr/>
            </a:pPr>
            <a:r>
              <a:rPr lang="cs-CZ" sz="1800" b="1" dirty="0"/>
              <a:t>Mělník </a:t>
            </a:r>
            <a:r>
              <a:rPr lang="cs-CZ" sz="1800" dirty="0"/>
              <a:t> –  9. stol.</a:t>
            </a:r>
            <a:endParaRPr lang="pl-PL" sz="1800" dirty="0"/>
          </a:p>
          <a:p>
            <a:pPr>
              <a:defRPr/>
            </a:pPr>
            <a:r>
              <a:rPr lang="pl-PL" sz="1800" b="1" dirty="0"/>
              <a:t>Tetín</a:t>
            </a:r>
            <a:r>
              <a:rPr lang="pl-PL" sz="1800" dirty="0"/>
              <a:t>  –  2. pol. 9. stol. </a:t>
            </a: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Libušín</a:t>
            </a:r>
            <a:r>
              <a:rPr lang="cs-CZ" sz="1800" dirty="0">
                <a:solidFill>
                  <a:srgbClr val="FF0000"/>
                </a:solidFill>
              </a:rPr>
              <a:t> – </a:t>
            </a:r>
            <a:r>
              <a:rPr lang="pl-PL" sz="1800" dirty="0">
                <a:solidFill>
                  <a:srgbClr val="FF0000"/>
                </a:solidFill>
              </a:rPr>
              <a:t>nejdříve 2. nebo 3/3 10. stol.     (do domény nepatří)</a:t>
            </a:r>
          </a:p>
          <a:p>
            <a:pPr>
              <a:defRPr/>
            </a:pPr>
            <a:r>
              <a:rPr lang="pl-PL" sz="1800" b="1" dirty="0">
                <a:solidFill>
                  <a:srgbClr val="FF0000"/>
                </a:solidFill>
              </a:rPr>
              <a:t>Lštění</a:t>
            </a:r>
            <a:r>
              <a:rPr lang="pl-PL" sz="1800" dirty="0">
                <a:solidFill>
                  <a:srgbClr val="FF0000"/>
                </a:solidFill>
              </a:rPr>
              <a:t> – </a:t>
            </a:r>
            <a:r>
              <a:rPr lang="cs-CZ" sz="1800" dirty="0">
                <a:solidFill>
                  <a:srgbClr val="FF0000"/>
                </a:solidFill>
              </a:rPr>
              <a:t>první dvě třetiny 11. stol.</a:t>
            </a:r>
            <a:endParaRPr lang="pl-PL" sz="18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pl-PL" sz="2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800" b="1" dirty="0"/>
              <a:t>1. skupina:   9. stol. až 1/3 10.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Bohnice, Butovice, Šárka, Hostim, Mělník, Levý Hradec</a:t>
            </a:r>
          </a:p>
          <a:p>
            <a:pPr>
              <a:defRPr/>
            </a:pPr>
            <a:r>
              <a:rPr lang="cs-CZ" sz="1800" b="1" dirty="0"/>
              <a:t>2. skupina:    2. pol. 9. až 1/3 10. stol.: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Praha, Budeč, Stará Boleslav, Tetín, Mělník, Levý Hradec  (</a:t>
            </a:r>
            <a:r>
              <a:rPr lang="cs-CZ" sz="1800" b="1" dirty="0"/>
              <a:t>opěrné body přemyslovské rodové domény</a:t>
            </a:r>
            <a:r>
              <a:rPr lang="cs-CZ" sz="1800" dirty="0"/>
              <a:t>)</a:t>
            </a:r>
          </a:p>
          <a:p>
            <a:pPr>
              <a:defRPr/>
            </a:pPr>
            <a:r>
              <a:rPr lang="cs-CZ" sz="1800" b="1" dirty="0"/>
              <a:t>3. skupina:  1. třetina 10. stol.: </a:t>
            </a:r>
            <a:r>
              <a:rPr lang="cs-CZ" sz="1800" dirty="0"/>
              <a:t>  Dolní Břežany, Libušín, Královice, Vinoř, Lochovice?   (expanze Boleslava I.)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4" name="Picture 7" descr="Výsledek obrázku pro p&amp;rcaron;emyslovská domé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679" y="844267"/>
            <a:ext cx="4550979" cy="42927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3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50A9FD04-03C4-452D-AE19-E0F2583A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285750"/>
            <a:ext cx="5919952" cy="857250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Přemyslovská doména</a:t>
            </a:r>
          </a:p>
        </p:txBody>
      </p:sp>
      <p:sp>
        <p:nvSpPr>
          <p:cNvPr id="46083" name="Rectangle 5">
            <a:extLst>
              <a:ext uri="{FF2B5EF4-FFF2-40B4-BE49-F238E27FC236}">
                <a16:creationId xmlns:a16="http://schemas.microsoft.com/office/drawing/2014/main" id="{C3327C97-6574-4CA1-B4EC-FE3521DAA1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6048" y="701237"/>
            <a:ext cx="6788271" cy="58043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1039:  poprvé doložena Hnězdenskými statuty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knížete Břetislava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Systém hradišť vybudovaných knížetem Spytihněvem I.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na konci 9. a počátku 10. stol.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Základ správní, ekonomické, církevní i vojenské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organizace Čech  (po rozbití klanové struktury).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Území o rozloze 3 000 km</a:t>
            </a:r>
            <a:r>
              <a:rPr lang="cs-CZ" altLang="cs-CZ" sz="1800" baseline="30000" dirty="0"/>
              <a:t>2</a:t>
            </a:r>
            <a:r>
              <a:rPr lang="cs-CZ" altLang="cs-CZ" sz="1800" dirty="0"/>
              <a:t> s 20ti tis. obyvateli:   </a:t>
            </a:r>
          </a:p>
          <a:p>
            <a:pPr eaLnBrk="1" hangingPunct="1">
              <a:defRPr/>
            </a:pPr>
            <a:r>
              <a:rPr lang="cs-CZ" altLang="cs-CZ" sz="1800" dirty="0"/>
              <a:t> Kladensko, Slánko, jižní Mělnicko, po dolní Berounku,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Posázaví  a </a:t>
            </a:r>
            <a:r>
              <a:rPr lang="cs-CZ" altLang="cs-CZ" sz="1800" dirty="0" err="1"/>
              <a:t>Staroboleslavsko</a:t>
            </a:r>
            <a:r>
              <a:rPr lang="cs-CZ" altLang="cs-CZ" sz="1800" dirty="0"/>
              <a:t>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 Zbylé území ovládala místní knížata:  </a:t>
            </a:r>
          </a:p>
          <a:p>
            <a:pPr eaLnBrk="1" hangingPunct="1">
              <a:defRPr/>
            </a:pPr>
            <a:r>
              <a:rPr lang="cs-CZ" altLang="cs-CZ" sz="1800" dirty="0"/>
              <a:t> Slavníkovci:   995:   dobytí Libice </a:t>
            </a:r>
          </a:p>
          <a:p>
            <a:pPr eaLnBrk="1" hangingPunct="1">
              <a:defRPr/>
            </a:pPr>
            <a:r>
              <a:rPr lang="cs-CZ" altLang="cs-CZ" sz="1800" dirty="0"/>
              <a:t> Vršovci:  1108 : vyvražděni na hradišti  (Vratislav)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. </a:t>
            </a:r>
          </a:p>
        </p:txBody>
      </p:sp>
      <p:pic>
        <p:nvPicPr>
          <p:cNvPr id="20484" name="Picture 7" descr="Výsledek obrázku pro vyvra&amp;zcaron;d&amp;ecaron;ní vršovc&amp;uring;">
            <a:extLst>
              <a:ext uri="{FF2B5EF4-FFF2-40B4-BE49-F238E27FC236}">
                <a16:creationId xmlns:a16="http://schemas.microsoft.com/office/drawing/2014/main" id="{CC9A7CE2-07CD-420D-878A-57E502864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752" y="1660222"/>
            <a:ext cx="6348248" cy="405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0C92E48-0947-4014-93F8-FFA4BD33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070" y="141233"/>
            <a:ext cx="6172200" cy="85725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Hradská organizace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E915BA-3BA7-4B05-BF01-56011B2B8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5" y="1219201"/>
            <a:ext cx="11761076" cy="5638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Jiří Sláma  </a:t>
            </a:r>
            <a:r>
              <a:rPr lang="cs-CZ" sz="2000" dirty="0"/>
              <a:t>–  </a:t>
            </a:r>
            <a:r>
              <a:rPr lang="cs-CZ" sz="2000" b="1" dirty="0"/>
              <a:t>1)  Hradiště:</a:t>
            </a:r>
            <a:r>
              <a:rPr lang="cs-CZ" sz="2000" dirty="0"/>
              <a:t>  </a:t>
            </a:r>
            <a:r>
              <a:rPr lang="cs-CZ" sz="2000" b="1" dirty="0"/>
              <a:t>tzv. centra 1. řádu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</a:t>
            </a:r>
            <a:r>
              <a:rPr lang="cs-CZ" sz="2000" b="1" dirty="0"/>
              <a:t>  </a:t>
            </a:r>
            <a:r>
              <a:rPr lang="cs-CZ" sz="2000" dirty="0"/>
              <a:t>území Čech rozděleno do menších obvodů spravované z nejdůležitějšího hradu v oblasti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hradský správce:  na správním hradě (</a:t>
            </a:r>
            <a:r>
              <a:rPr lang="cs-CZ" sz="2000" dirty="0" err="1"/>
              <a:t>comes</a:t>
            </a:r>
            <a:r>
              <a:rPr lang="cs-CZ" sz="2000" dirty="0"/>
              <a:t>, </a:t>
            </a:r>
            <a:r>
              <a:rPr lang="cs-CZ" sz="2000" dirty="0" err="1"/>
              <a:t>prefectus</a:t>
            </a:r>
            <a:r>
              <a:rPr lang="cs-CZ" sz="2000" dirty="0"/>
              <a:t> </a:t>
            </a:r>
            <a:r>
              <a:rPr lang="cs-CZ" sz="2000" dirty="0" err="1"/>
              <a:t>urbis</a:t>
            </a:r>
            <a:r>
              <a:rPr lang="cs-CZ" sz="2000" dirty="0"/>
              <a:t>, od pol. 12. stol. </a:t>
            </a:r>
            <a:r>
              <a:rPr lang="cs-CZ" sz="2000" dirty="0" err="1"/>
              <a:t>castellanus</a:t>
            </a:r>
            <a:r>
              <a:rPr lang="cs-CZ" sz="2000" dirty="0"/>
              <a:t>),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a)  velel hradské posádce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b)  prosazoval knížecí nařízení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c)  zajišťoval ekonomické a vojenské záležitosti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d)  prosazoval veřejný pořádek a soudnictví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–  </a:t>
            </a:r>
            <a:r>
              <a:rPr lang="cs-CZ" sz="2000" b="1" dirty="0"/>
              <a:t>od 12. stol.:   </a:t>
            </a:r>
            <a:r>
              <a:rPr lang="cs-CZ" sz="2000" dirty="0"/>
              <a:t>část úkolů přebírali další knížecí „úředníci“  (</a:t>
            </a:r>
            <a:r>
              <a:rPr lang="cs-CZ" sz="2000" dirty="0" err="1"/>
              <a:t>iudex</a:t>
            </a:r>
            <a:r>
              <a:rPr lang="cs-CZ" sz="2000" dirty="0"/>
              <a:t>, </a:t>
            </a:r>
            <a:r>
              <a:rPr lang="cs-CZ" sz="2000" dirty="0" err="1"/>
              <a:t>camerarius</a:t>
            </a:r>
            <a:r>
              <a:rPr lang="cs-CZ" sz="2000" dirty="0"/>
              <a:t>, </a:t>
            </a:r>
            <a:r>
              <a:rPr lang="cs-CZ" sz="2000" dirty="0" err="1"/>
              <a:t>villicus</a:t>
            </a:r>
            <a:r>
              <a:rPr lang="cs-CZ" sz="2000" dirty="0"/>
              <a:t> aj.)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–  </a:t>
            </a:r>
            <a:r>
              <a:rPr lang="cs-CZ" sz="2000" b="1" dirty="0" err="1"/>
              <a:t>off</a:t>
            </a:r>
            <a:r>
              <a:rPr lang="cs-CZ" altLang="cs-CZ" sz="2000" b="1" dirty="0" err="1"/>
              <a:t>icium</a:t>
            </a:r>
            <a:r>
              <a:rPr lang="cs-CZ" altLang="cs-CZ" sz="2000" b="1" dirty="0"/>
              <a:t>:  </a:t>
            </a:r>
            <a:r>
              <a:rPr lang="cs-CZ" altLang="cs-CZ" sz="2000" dirty="0"/>
              <a:t>dočasné propůjčení knížecího majetku spojené se službou (</a:t>
            </a:r>
            <a:r>
              <a:rPr lang="cs-CZ" sz="2000" dirty="0"/>
              <a:t>b</a:t>
            </a:r>
            <a:r>
              <a:rPr lang="cs-CZ" altLang="cs-CZ" sz="2000" dirty="0"/>
              <a:t>eneficium, výsluha)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později darování do trvalé dědičné držby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– </a:t>
            </a:r>
            <a:r>
              <a:rPr lang="cs-CZ" sz="2000" b="1" dirty="0"/>
              <a:t>2)  Dvorce:   tzv. centra druhého řádu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–  od 11. stol.:  budovány v areálech hradišť nebo v blízkosti opevněných center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zpočátku v podhradích,  postupně v „otevřené krajině“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9499CB9-33BE-43D8-B386-FE143B995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                 </a:t>
            </a:r>
            <a:br>
              <a:rPr lang="cs-CZ" altLang="cs-CZ" sz="2800" b="1" dirty="0">
                <a:solidFill>
                  <a:srgbClr val="FF0000"/>
                </a:solidFill>
              </a:rPr>
            </a:br>
            <a:r>
              <a:rPr lang="cs-CZ" altLang="cs-CZ" sz="28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Středočeská doména Přemyslovců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endParaRPr lang="cs-CZ" altLang="cs-CZ" sz="3600" dirty="0">
              <a:solidFill>
                <a:srgbClr val="FF0000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6DD2E14-037D-4227-88BA-4306AEF9E9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0317" y="1447800"/>
            <a:ext cx="11109435" cy="541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9. – 10. stol.:   krystalizační jádro českého státu </a:t>
            </a:r>
          </a:p>
          <a:p>
            <a:pPr eaLnBrk="1" hangingPunct="1"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Stavba hradišť  </a:t>
            </a:r>
            <a:r>
              <a:rPr lang="cs-CZ" sz="1800" dirty="0"/>
              <a:t>–  organizoval vládce jako společný úkol celého společenství (povinnost obyvatel)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–  v okolí či uvnitř hradišť stály kostely a dvorce předních šlechtických rodů, které se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podílely na řízení a provozu raného  státu ve službách vládce (Starý Plzenec, Žatec)</a:t>
            </a:r>
          </a:p>
          <a:p>
            <a:pPr eaLnBrk="1" hangingPunct="1"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Vznik:   </a:t>
            </a:r>
            <a:r>
              <a:rPr lang="cs-CZ" altLang="cs-CZ" sz="1800" dirty="0"/>
              <a:t>Spytihněv (895–915) a Vratislav I. (915–921)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1. strategická poloha v jádru Čech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2. časné přijetí křtu (začlenění do křesťanské Evropy)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3. organizovanost:   a)  vojsko (10. st.: 300-400 bojovníků)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b)  centrální hrady (ochranná, správní a hospodářská funkce)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Centralizace</a:t>
            </a:r>
            <a:r>
              <a:rPr lang="cs-CZ" altLang="cs-CZ" sz="1800" dirty="0"/>
              <a:t>:  Boleslav I. (915 – 972) a Boleslav II. (972–999) </a:t>
            </a:r>
          </a:p>
          <a:p>
            <a:pPr eaLnBrk="1" hangingPunct="1">
              <a:defRPr/>
            </a:pPr>
            <a:r>
              <a:rPr lang="cs-CZ" altLang="cs-CZ" sz="1800" b="1" dirty="0"/>
              <a:t>Reorganizace:</a:t>
            </a:r>
            <a:r>
              <a:rPr lang="cs-CZ" altLang="cs-CZ" sz="1800" dirty="0"/>
              <a:t>   1. pol. 11. stol.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Hradské obvody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62152" y="1143000"/>
            <a:ext cx="11529847" cy="6740434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100" b="1" dirty="0"/>
              <a:t>Rozsah   </a:t>
            </a:r>
            <a:r>
              <a:rPr lang="cs-CZ" altLang="cs-CZ" sz="2100" dirty="0"/>
              <a:t>–  kolem správních hradů  (</a:t>
            </a:r>
            <a:r>
              <a:rPr lang="cs-CZ" altLang="cs-CZ" sz="2100" dirty="0" err="1"/>
              <a:t>civitates</a:t>
            </a:r>
            <a:r>
              <a:rPr lang="cs-CZ" altLang="cs-CZ" sz="2100" dirty="0"/>
              <a:t>, </a:t>
            </a:r>
            <a:r>
              <a:rPr lang="cs-CZ" altLang="cs-CZ" sz="2100" dirty="0" err="1"/>
              <a:t>provinciae</a:t>
            </a:r>
            <a:r>
              <a:rPr lang="cs-CZ" altLang="cs-CZ" sz="2100" dirty="0"/>
              <a:t>) obvod o poloměru cca 15 km </a:t>
            </a:r>
          </a:p>
          <a:p>
            <a:pPr marL="0" indent="0">
              <a:buNone/>
            </a:pPr>
            <a:r>
              <a:rPr lang="cs-CZ" altLang="cs-CZ" sz="2100" dirty="0"/>
              <a:t>                    –  vzdálené od sebe cca 30 km:   cca 700 km</a:t>
            </a:r>
            <a:r>
              <a:rPr lang="cs-CZ" altLang="cs-CZ" sz="2100" baseline="30000" dirty="0"/>
              <a:t>2</a:t>
            </a:r>
            <a:endParaRPr lang="cs-CZ" altLang="cs-CZ" sz="2100" dirty="0"/>
          </a:p>
          <a:p>
            <a:pPr eaLnBrk="1" hangingPunct="1">
              <a:buFontTx/>
              <a:buNone/>
            </a:pPr>
            <a:r>
              <a:rPr lang="cs-CZ" altLang="cs-CZ" sz="2100" dirty="0"/>
              <a:t>                    –  vojensky zabezpečené:  stálé družiny </a:t>
            </a:r>
          </a:p>
          <a:p>
            <a:pPr eaLnBrk="1" hangingPunct="1">
              <a:buFontTx/>
              <a:buNone/>
            </a:pPr>
            <a:r>
              <a:rPr lang="cs-CZ" altLang="cs-CZ" sz="2100" dirty="0"/>
              <a:t>                    –  hradské oblasti:   župy, v čele župani (</a:t>
            </a:r>
            <a:r>
              <a:rPr lang="cs-CZ" altLang="cs-CZ" sz="2100" dirty="0" err="1"/>
              <a:t>suppani</a:t>
            </a:r>
            <a:r>
              <a:rPr lang="cs-CZ" altLang="cs-CZ" sz="2100" dirty="0"/>
              <a:t>, </a:t>
            </a:r>
            <a:r>
              <a:rPr lang="cs-CZ" altLang="cs-CZ" sz="2100" dirty="0" err="1"/>
              <a:t>comites</a:t>
            </a:r>
            <a:r>
              <a:rPr lang="cs-CZ" altLang="cs-CZ" sz="2100" dirty="0"/>
              <a:t>) </a:t>
            </a:r>
          </a:p>
          <a:p>
            <a:pPr eaLnBrk="1" hangingPunct="1">
              <a:buFontTx/>
              <a:buNone/>
            </a:pPr>
            <a:endParaRPr lang="cs-CZ" altLang="cs-CZ" sz="2100" dirty="0"/>
          </a:p>
          <a:p>
            <a:pPr eaLnBrk="1" hangingPunct="1"/>
            <a:r>
              <a:rPr lang="cs-CZ" altLang="cs-CZ" sz="2100" b="1" dirty="0"/>
              <a:t>Kompetence</a:t>
            </a:r>
            <a:r>
              <a:rPr lang="cs-CZ" altLang="cs-CZ" sz="2100" dirty="0"/>
              <a:t>  –  moc vojenská, soudní a berní</a:t>
            </a:r>
          </a:p>
          <a:p>
            <a:pPr marL="0" indent="0">
              <a:buNone/>
            </a:pPr>
            <a:endParaRPr lang="cs-CZ" altLang="cs-CZ" sz="2100" dirty="0"/>
          </a:p>
          <a:p>
            <a:pPr eaLnBrk="1" hangingPunct="1"/>
            <a:r>
              <a:rPr lang="cs-CZ" altLang="cs-CZ" sz="2100" b="1" dirty="0"/>
              <a:t>Výběr dávek</a:t>
            </a:r>
            <a:r>
              <a:rPr lang="cs-CZ" altLang="cs-CZ" sz="2100" dirty="0"/>
              <a:t>  –  tribut </a:t>
            </a:r>
            <a:r>
              <a:rPr lang="cs-CZ" altLang="cs-CZ" sz="2100" dirty="0" err="1"/>
              <a:t>pacis</a:t>
            </a:r>
            <a:r>
              <a:rPr lang="cs-CZ" altLang="cs-CZ" sz="2100" dirty="0"/>
              <a:t> (daň z míru)</a:t>
            </a:r>
          </a:p>
          <a:p>
            <a:pPr eaLnBrk="1" hangingPunct="1">
              <a:buFontTx/>
              <a:buNone/>
            </a:pPr>
            <a:r>
              <a:rPr lang="cs-CZ" altLang="cs-CZ" sz="2100" dirty="0"/>
              <a:t>                            –  celní a mýtní poplatky (hranice, mosty) </a:t>
            </a:r>
          </a:p>
          <a:p>
            <a:pPr eaLnBrk="1" hangingPunct="1">
              <a:buFontTx/>
              <a:buNone/>
            </a:pPr>
            <a:r>
              <a:rPr lang="cs-CZ" altLang="cs-CZ" sz="2100" dirty="0"/>
              <a:t>                            –  dávky (2/3 panovník; ekonomické zajištění družiny (naturální: med, sůl, dobytek, obilí)</a:t>
            </a:r>
          </a:p>
          <a:p>
            <a:pPr eaLnBrk="1" hangingPunct="1">
              <a:buFontTx/>
              <a:buNone/>
            </a:pPr>
            <a:endParaRPr lang="cs-CZ" altLang="cs-CZ" sz="2100" dirty="0"/>
          </a:p>
          <a:p>
            <a:r>
              <a:rPr lang="cs-CZ" altLang="cs-CZ" sz="2100" b="1" dirty="0"/>
              <a:t>pol. 11. stol</a:t>
            </a:r>
            <a:r>
              <a:rPr lang="cs-CZ" altLang="cs-CZ" sz="2100" dirty="0"/>
              <a:t>.  –  Čechy:    celistvěji zalidněné území 15 – 20 % rozsahu.</a:t>
            </a:r>
          </a:p>
          <a:p>
            <a:pPr marL="0" indent="0">
              <a:buNone/>
            </a:pPr>
            <a:r>
              <a:rPr lang="cs-CZ" altLang="cs-CZ" sz="2100" dirty="0"/>
              <a:t>                                 Č + M:     počet obyvatel (Z. Boháč):    680 tis. (hustota 8,7 na km</a:t>
            </a:r>
            <a:r>
              <a:rPr lang="cs-CZ" altLang="cs-CZ" sz="2100" baseline="30000" dirty="0"/>
              <a:t>2</a:t>
            </a:r>
            <a:r>
              <a:rPr lang="cs-CZ" altLang="cs-CZ" sz="2100" dirty="0"/>
              <a:t>)</a:t>
            </a:r>
          </a:p>
          <a:p>
            <a:pPr marL="0" indent="0">
              <a:buNone/>
            </a:pPr>
            <a:endParaRPr lang="cs-CZ" altLang="cs-CZ" sz="2100" dirty="0"/>
          </a:p>
          <a:p>
            <a:r>
              <a:rPr lang="cs-CZ" altLang="cs-CZ" sz="2100" b="1" dirty="0"/>
              <a:t>přelom 12./13. stol.  </a:t>
            </a:r>
            <a:r>
              <a:rPr lang="cs-CZ" altLang="cs-CZ" sz="2100" dirty="0"/>
              <a:t>–   odhad:  1 235 000  obyvatel s průměrem 15,8 obyvatele na km</a:t>
            </a:r>
            <a:r>
              <a:rPr lang="cs-CZ" altLang="cs-CZ" sz="2100" baseline="30000" dirty="0"/>
              <a:t>2</a:t>
            </a:r>
            <a:r>
              <a:rPr lang="cs-CZ" altLang="cs-CZ" sz="2100" dirty="0"/>
              <a:t> </a:t>
            </a:r>
          </a:p>
          <a:p>
            <a:pPr marL="0" indent="0">
              <a:buNone/>
            </a:pPr>
            <a:endParaRPr lang="cs-CZ" altLang="cs-CZ" sz="2100" dirty="0"/>
          </a:p>
          <a:p>
            <a:r>
              <a:rPr lang="cs-CZ" altLang="cs-CZ" sz="2100" b="1" dirty="0"/>
              <a:t>Kol. r. 1400  </a:t>
            </a:r>
            <a:r>
              <a:rPr lang="cs-CZ" altLang="cs-CZ" sz="2100" dirty="0"/>
              <a:t>–  3 mil. obyvatel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85839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789" y="523981"/>
            <a:ext cx="11750211" cy="6334019"/>
          </a:xfrm>
        </p:spPr>
        <p:txBody>
          <a:bodyPr>
            <a:noAutofit/>
          </a:bodyPr>
          <a:lstStyle/>
          <a:p>
            <a:r>
              <a:rPr lang="pl-PL" sz="2400" b="1" i="0" u="none" strike="noStrike" baseline="0" dirty="0">
                <a:solidFill>
                  <a:srgbClr val="FF0000"/>
                </a:solidFill>
              </a:rPr>
              <a:t>Hradská organizace  </a:t>
            </a:r>
            <a:r>
              <a:rPr lang="pl-PL" sz="1800" i="0" u="none" strike="noStrike" baseline="0" dirty="0"/>
              <a:t>–  koncept správy v knížectví Přemyslovců, P</a:t>
            </a:r>
            <a:r>
              <a:rPr lang="cs-CZ" sz="1800" i="0" u="none" strike="noStrike" baseline="0" dirty="0" err="1"/>
              <a:t>iastovců</a:t>
            </a:r>
            <a:r>
              <a:rPr lang="cs-CZ" sz="1800" i="0" u="none" strike="noStrike" baseline="0" dirty="0"/>
              <a:t> (</a:t>
            </a:r>
            <a:r>
              <a:rPr lang="cs-CZ" sz="1800" i="0" u="none" strike="noStrike" baseline="0" dirty="0" err="1"/>
              <a:t>kastelánie</a:t>
            </a:r>
            <a:r>
              <a:rPr lang="cs-CZ" sz="1800" i="0" u="none" strike="noStrike" baseline="0" dirty="0"/>
              <a:t>) a </a:t>
            </a:r>
            <a:r>
              <a:rPr lang="cs-CZ" sz="1800" i="0" u="none" strike="noStrike" baseline="0" dirty="0" err="1"/>
              <a:t>Aarpádovců</a:t>
            </a:r>
            <a:r>
              <a:rPr lang="cs-CZ" sz="1800" i="0" u="none" strike="noStrike" baseline="0" dirty="0"/>
              <a:t> (komitáty) </a:t>
            </a:r>
          </a:p>
          <a:p>
            <a:endParaRPr lang="cs-CZ" sz="1800" b="0" dirty="0"/>
          </a:p>
          <a:p>
            <a:pPr algn="l"/>
            <a:r>
              <a:rPr lang="pl-PL" sz="1800" b="1" i="0" u="none" strike="noStrike" baseline="0" dirty="0">
                <a:solidFill>
                  <a:srgbClr val="FF0000"/>
                </a:solidFill>
              </a:rPr>
              <a:t>Karol Buczek </a:t>
            </a:r>
            <a:r>
              <a:rPr lang="pl-PL" sz="1800" b="0" i="0" u="none" strike="noStrike" baseline="0" dirty="0"/>
              <a:t>(1902–1983)  –  Książęca ludność służebna w Polsce wczesnofeudalnej. Wrocław – Krakow 1958.</a:t>
            </a:r>
          </a:p>
          <a:p>
            <a:pPr algn="l"/>
            <a:r>
              <a:rPr lang="pl-PL" sz="1800" b="1" i="0" u="none" strike="noStrike" baseline="0" dirty="0">
                <a:solidFill>
                  <a:srgbClr val="FF0000"/>
                </a:solidFill>
              </a:rPr>
              <a:t>Karol </a:t>
            </a:r>
            <a:r>
              <a:rPr lang="cs-CZ" sz="1800" b="1" i="0" u="none" strike="noStrike" baseline="0" dirty="0" err="1">
                <a:solidFill>
                  <a:srgbClr val="FF0000"/>
                </a:solidFill>
              </a:rPr>
              <a:t>Modzelewski</a:t>
            </a:r>
            <a:r>
              <a:rPr lang="cs-CZ" sz="1800" b="1" i="0" u="none" strike="noStrike" baseline="0" dirty="0">
                <a:solidFill>
                  <a:srgbClr val="FF0000"/>
                </a:solidFill>
              </a:rPr>
              <a:t> </a:t>
            </a:r>
            <a:r>
              <a:rPr lang="cs-CZ" sz="1800" b="0" i="0" u="none" strike="noStrike" baseline="0" dirty="0"/>
              <a:t>(1937–2019)  –  </a:t>
            </a:r>
            <a:r>
              <a:rPr lang="cs-CZ" sz="1800" b="0" i="0" u="none" strike="noStrike" baseline="0" dirty="0" err="1"/>
              <a:t>Organizacja</a:t>
            </a:r>
            <a:r>
              <a:rPr lang="cs-CZ" sz="1800" b="0" i="0" u="none" strike="noStrike" baseline="0" dirty="0"/>
              <a:t> </a:t>
            </a:r>
            <a:r>
              <a:rPr lang="pl-PL" sz="1800" b="0" i="0" u="none" strike="noStrike" baseline="0" dirty="0"/>
              <a:t>gospodarcza państwa piastowskiego X–XIII wiek. Wrocław 1975. </a:t>
            </a:r>
            <a:r>
              <a:rPr lang="pl-PL" sz="1800" dirty="0"/>
              <a:t> 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Dušan Třeštík     </a:t>
            </a:r>
            <a:r>
              <a:rPr lang="cs-CZ" sz="1800" dirty="0"/>
              <a:t>–  </a:t>
            </a:r>
            <a:r>
              <a:rPr lang="cs-CZ" sz="1800" b="1" dirty="0"/>
              <a:t>tzv. středoevropský typ:</a:t>
            </a:r>
            <a:r>
              <a:rPr lang="cs-CZ" sz="1800" dirty="0"/>
              <a:t>  systém správy v přemyslovském, piastovském a </a:t>
            </a:r>
            <a:r>
              <a:rPr lang="cs-CZ" sz="1800" dirty="0" err="1"/>
              <a:t>arpádovském</a:t>
            </a:r>
            <a:r>
              <a:rPr lang="cs-CZ" sz="1800" dirty="0"/>
              <a:t> státě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kníže opíral o síť hradů a úředníky, kteří zajišťovali chod státu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vládnoucí elita žila z podílu na důchodech státu, které získala jako odměnu za služby panovníkovi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panovník se opíral o </a:t>
            </a:r>
            <a:r>
              <a:rPr lang="cs-CZ" sz="1800" b="1" dirty="0"/>
              <a:t>hradskou a tzv. služebnou organizaci</a:t>
            </a:r>
            <a:r>
              <a:rPr lang="cs-CZ" sz="1800" b="1" u="sng" dirty="0"/>
              <a:t>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–  10. a 11. stol.:  </a:t>
            </a:r>
            <a:r>
              <a:rPr lang="cs-CZ" sz="1800" dirty="0"/>
              <a:t>služebníci (</a:t>
            </a:r>
            <a:r>
              <a:rPr lang="cs-CZ" sz="1800" dirty="0" err="1"/>
              <a:t>ministeriales</a:t>
            </a:r>
            <a:r>
              <a:rPr lang="cs-CZ" sz="1800" dirty="0"/>
              <a:t>) vykonávali službu (</a:t>
            </a:r>
            <a:r>
              <a:rPr lang="cs-CZ" sz="1800" dirty="0" err="1"/>
              <a:t>officium</a:t>
            </a:r>
            <a:r>
              <a:rPr lang="cs-CZ" sz="1800" dirty="0"/>
              <a:t>)  –  poskytovali výrobky a práce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</a:t>
            </a:r>
            <a:r>
              <a:rPr lang="cs-CZ" altLang="cs-CZ" sz="1800" dirty="0"/>
              <a:t>                –  </a:t>
            </a:r>
            <a:r>
              <a:rPr lang="cs-CZ" altLang="cs-CZ" sz="1800" b="1" dirty="0"/>
              <a:t>12./13. stol.:  </a:t>
            </a:r>
            <a:r>
              <a:rPr lang="cs-CZ" altLang="cs-CZ" sz="1800" dirty="0"/>
              <a:t>hradský systém zanikl:  </a:t>
            </a:r>
            <a:r>
              <a:rPr lang="cs-CZ" altLang="cs-CZ" sz="1800" b="1" dirty="0"/>
              <a:t>pozemková šlechta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0" u="none" strike="noStrike" baseline="0" dirty="0">
                <a:solidFill>
                  <a:srgbClr val="FF0000"/>
                </a:solidFill>
              </a:rPr>
              <a:t>Barbara </a:t>
            </a:r>
            <a:r>
              <a:rPr lang="cs-CZ" sz="1800" b="1" i="0" u="none" strike="noStrike" baseline="0" dirty="0" err="1">
                <a:solidFill>
                  <a:srgbClr val="FF0000"/>
                </a:solidFill>
              </a:rPr>
              <a:t>Krzemieńska</a:t>
            </a:r>
            <a:r>
              <a:rPr lang="cs-CZ" sz="1800" b="1" i="0" u="none" strike="noStrike" baseline="0" dirty="0">
                <a:solidFill>
                  <a:srgbClr val="FF0000"/>
                </a:solidFill>
              </a:rPr>
              <a:t> </a:t>
            </a:r>
            <a:r>
              <a:rPr lang="pl-PL" sz="1800" b="0" i="0" u="none" strike="noStrike" baseline="0" dirty="0">
                <a:solidFill>
                  <a:srgbClr val="FF0000"/>
                </a:solidFill>
              </a:rPr>
              <a:t>(1930–2006) a </a:t>
            </a:r>
            <a:r>
              <a:rPr lang="pl-PL" sz="1800" b="1" i="0" u="none" strike="noStrike" baseline="0" dirty="0">
                <a:solidFill>
                  <a:srgbClr val="FF0000"/>
                </a:solidFill>
              </a:rPr>
              <a:t>Dušan Třeštík </a:t>
            </a:r>
            <a:r>
              <a:rPr lang="pl-PL" sz="1800" b="0" i="0" u="none" strike="noStrike" baseline="0" dirty="0">
                <a:solidFill>
                  <a:srgbClr val="FF0000"/>
                </a:solidFill>
              </a:rPr>
              <a:t>(1933–2007) </a:t>
            </a:r>
          </a:p>
          <a:p>
            <a:pPr marL="0" indent="0">
              <a:buNone/>
            </a:pPr>
            <a:r>
              <a:rPr lang="cs-CZ" altLang="cs-CZ" sz="1800" dirty="0"/>
              <a:t>                    Služebná organizace v raně středověkých Čechách, ČSČH 12, 1964, 637–667.</a:t>
            </a:r>
            <a:endParaRPr lang="pl-PL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–  </a:t>
            </a:r>
            <a:r>
              <a:rPr lang="cs-CZ" sz="1800" b="1" dirty="0">
                <a:solidFill>
                  <a:srgbClr val="FF0000"/>
                </a:solidFill>
              </a:rPr>
              <a:t>tzv. služebná organizace:  </a:t>
            </a:r>
            <a:r>
              <a:rPr lang="cs-CZ" sz="1800" dirty="0"/>
              <a:t>služebníci (</a:t>
            </a:r>
            <a:r>
              <a:rPr lang="cs-CZ" sz="1800" dirty="0" err="1"/>
              <a:t>ministeriales</a:t>
            </a:r>
            <a:r>
              <a:rPr lang="cs-CZ" sz="1800" dirty="0"/>
              <a:t>) vykonávali službu (</a:t>
            </a:r>
            <a:r>
              <a:rPr lang="cs-CZ" sz="1800" dirty="0" err="1"/>
              <a:t>officium</a:t>
            </a:r>
            <a:r>
              <a:rPr lang="cs-CZ" sz="1800" dirty="0"/>
              <a:t>)  –  výrobky, činnosti</a:t>
            </a:r>
          </a:p>
          <a:p>
            <a:pPr marL="0" indent="0">
              <a:buNone/>
            </a:pPr>
            <a:r>
              <a:rPr lang="cs-CZ" altLang="cs-CZ" sz="1800" dirty="0"/>
              <a:t>                     –  </a:t>
            </a:r>
            <a:r>
              <a:rPr lang="cs-CZ" altLang="cs-CZ" sz="1800" b="1" dirty="0"/>
              <a:t>10. až 12. stol.:  </a:t>
            </a:r>
            <a:r>
              <a:rPr lang="cs-CZ" altLang="cs-CZ" sz="1800" dirty="0"/>
              <a:t>země byla „vlastněna“ knížetem za dozoru velmožů a družiny   </a:t>
            </a:r>
          </a:p>
          <a:p>
            <a:pPr>
              <a:buNone/>
            </a:pPr>
            <a:r>
              <a:rPr lang="cs-CZ" altLang="cs-CZ" sz="1800" dirty="0"/>
              <a:t>                     –  </a:t>
            </a:r>
            <a:r>
              <a:rPr lang="cs-CZ" altLang="cs-CZ" sz="1800" b="1" dirty="0"/>
              <a:t>12./13. stol.:   </a:t>
            </a:r>
            <a:r>
              <a:rPr lang="cs-CZ" altLang="cs-CZ" sz="1800" dirty="0"/>
              <a:t>hradský systém zanikl a vznikla  „feudální pozemková šlechta“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</a:t>
            </a:r>
            <a:endParaRPr lang="cs-CZ" sz="1800" dirty="0"/>
          </a:p>
          <a:p>
            <a:r>
              <a:rPr lang="cs-CZ" sz="1800" b="1" dirty="0"/>
              <a:t>Matúš Kučera  (</a:t>
            </a:r>
            <a:r>
              <a:rPr lang="cs-CZ" sz="1800" dirty="0"/>
              <a:t>1932 – 2022)  –  komitátní systém v Uhrách, služební osady spojuje s královskými dvory 10. – 12. stol. 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0302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7D12D-6177-01DF-A087-EC2C05803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518845"/>
            <a:ext cx="11649075" cy="633915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200" b="1" dirty="0">
                <a:solidFill>
                  <a:srgbClr val="FF0000"/>
                </a:solidFill>
              </a:rPr>
              <a:t>Knížecí velkostatek  </a:t>
            </a:r>
            <a:r>
              <a:rPr lang="cs-CZ" altLang="cs-CZ" sz="1800" dirty="0"/>
              <a:t>–   sestával z usedlostí se svobodnými rolníky a nevolníky, kteří hospodařili ve vlastní režii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(na svých polích) a za to </a:t>
            </a:r>
            <a:r>
              <a:rPr lang="cs-CZ" sz="1800" b="0" i="0" u="none" strike="noStrike" baseline="0" dirty="0">
                <a:latin typeface="CenturyOldStyleTOT-Regu"/>
              </a:rPr>
              <a:t>poskytovali služby nebo řemeslné výrobky  </a:t>
            </a:r>
          </a:p>
          <a:p>
            <a:pPr marL="0" indent="0">
              <a:buNone/>
            </a:pPr>
            <a:r>
              <a:rPr lang="cs-CZ" sz="1800" dirty="0">
                <a:latin typeface="CenturyOldStyleTOT-Regu"/>
              </a:rPr>
              <a:t>                                               </a:t>
            </a:r>
            <a:r>
              <a:rPr lang="cs-CZ" sz="1800" b="0" i="0" u="none" strike="noStrike" baseline="0" dirty="0">
                <a:latin typeface="CenturyOldStyleTOT-Regu"/>
              </a:rPr>
              <a:t>–   Roman </a:t>
            </a:r>
            <a:r>
              <a:rPr lang="cs-CZ" sz="1800" b="0" i="0" u="none" strike="noStrike" baseline="0" dirty="0" err="1">
                <a:latin typeface="CenturyOldStyleTOT-Regu"/>
              </a:rPr>
              <a:t>Grodecki</a:t>
            </a:r>
            <a:r>
              <a:rPr lang="cs-CZ" sz="1800" dirty="0">
                <a:latin typeface="CenturyOldStyleTOT-Regu"/>
              </a:rPr>
              <a:t>:   </a:t>
            </a:r>
            <a:r>
              <a:rPr lang="cs-CZ" sz="1800" b="0" i="0" u="none" strike="noStrike" baseline="0" dirty="0">
                <a:latin typeface="CenturyOldStyleTOT-Regu"/>
              </a:rPr>
              <a:t>služebné osady a služebníci pracovali pro potřeby knížete a jeho dvora</a:t>
            </a:r>
          </a:p>
          <a:p>
            <a:pPr marL="0" indent="0">
              <a:buNone/>
            </a:pPr>
            <a:r>
              <a:rPr lang="pl-PL" sz="1800" b="0" i="0" u="none" strike="noStrike" baseline="0" dirty="0">
                <a:latin typeface="CenturyOldStyleTOT-Regu"/>
              </a:rPr>
              <a:t>                                                                                      byli dědičně připoutáni k půdě (a službě)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Svobodné  obyvatelstvo:    </a:t>
            </a:r>
            <a:r>
              <a:rPr lang="cs-CZ" altLang="cs-CZ" sz="1800" dirty="0"/>
              <a:t>a) </a:t>
            </a:r>
            <a:r>
              <a:rPr lang="cs-CZ" altLang="cs-CZ" sz="1800" u="sng" dirty="0"/>
              <a:t>tzv. knížecí sedláci</a:t>
            </a:r>
            <a:r>
              <a:rPr lang="cs-CZ" altLang="cs-CZ" sz="1800" dirty="0"/>
              <a:t>   –  dědici (</a:t>
            </a:r>
            <a:r>
              <a:rPr lang="cs-CZ" altLang="cs-CZ" sz="1800" dirty="0" err="1"/>
              <a:t>rustices</a:t>
            </a:r>
            <a:r>
              <a:rPr lang="cs-CZ" altLang="cs-CZ" sz="1800" dirty="0"/>
              <a:t>):  podléhali jen knížeti, obdělávali půdu v dědičné držbě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–  užívali půdu svobodně  (dokud kníže neprojevil své dispoziční právo) </a:t>
            </a:r>
          </a:p>
          <a:p>
            <a:pPr>
              <a:buNone/>
            </a:pPr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                                     b) </a:t>
            </a:r>
            <a:r>
              <a:rPr lang="cs-CZ" altLang="cs-CZ" sz="1800" u="sng" dirty="0"/>
              <a:t>hosté (</a:t>
            </a:r>
            <a:r>
              <a:rPr lang="cs-CZ" altLang="cs-CZ" sz="1800" u="sng" dirty="0" err="1"/>
              <a:t>hospites</a:t>
            </a:r>
            <a:r>
              <a:rPr lang="cs-CZ" altLang="cs-CZ" sz="1800" u="sng" dirty="0"/>
              <a:t>)</a:t>
            </a:r>
            <a:r>
              <a:rPr lang="cs-CZ" altLang="cs-CZ" sz="1800" dirty="0"/>
              <a:t>  –  sedláci hospodařící na cizí půdě za příslušné dávky a roboty 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                            (cizinci, obchodníci)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od 10. stol.:</a:t>
            </a:r>
            <a:r>
              <a:rPr lang="cs-CZ" altLang="cs-CZ" sz="1800" dirty="0"/>
              <a:t>   osady zásobovaly knížecí dvůr (služebníci – </a:t>
            </a:r>
            <a:r>
              <a:rPr lang="cs-CZ" altLang="cs-CZ" sz="1800" dirty="0" err="1"/>
              <a:t>ministeriales</a:t>
            </a:r>
            <a:r>
              <a:rPr lang="cs-CZ" altLang="cs-CZ" sz="1800" dirty="0"/>
              <a:t>)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–  poddaní odváděli dávky v naturáliích a od 11/12. stol. v </a:t>
            </a:r>
            <a:r>
              <a:rPr lang="cs-CZ" altLang="cs-CZ" sz="1800" dirty="0" err="1"/>
              <a:t>miních</a:t>
            </a:r>
            <a:r>
              <a:rPr lang="cs-CZ" altLang="cs-CZ" sz="1800" dirty="0"/>
              <a:t> +  vykonávali předepsané služby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(stavba a údržba opevnění, cest, přeprava)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–   řemeslníci a služebníci usazováni na knížecí půdě v okolí dvorců a hradišť, aby se nemuseli živit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(osady brtníků, dehtářů nebo dřevařů  – toponomastika)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po pol. 12. stol.:   </a:t>
            </a:r>
            <a:r>
              <a:rPr lang="cs-CZ" altLang="cs-CZ" sz="1800" dirty="0"/>
              <a:t>systém se stal neefektivní:  úřednický aparát ohrožoval panovníkovy zájmy</a:t>
            </a: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758573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92331" y="616449"/>
            <a:ext cx="12725717" cy="7027524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sz="2600" b="1" dirty="0">
                <a:solidFill>
                  <a:srgbClr val="FF0000"/>
                </a:solidFill>
              </a:rPr>
              <a:t>Přesídlenecké osady  </a:t>
            </a:r>
            <a:r>
              <a:rPr lang="cs-CZ" altLang="cs-CZ" sz="2300" dirty="0"/>
              <a:t>–   seskupování lidí stejné profese do jednotně organizovaných vsí podle</a:t>
            </a:r>
          </a:p>
          <a:p>
            <a:pPr marL="0" indent="0" eaLnBrk="1" hangingPunct="1">
              <a:buNone/>
            </a:pPr>
            <a:r>
              <a:rPr lang="cs-CZ" altLang="cs-CZ" sz="2300" dirty="0"/>
              <a:t>                                                     provozované činnosti (vesnice svobodných sedláků)</a:t>
            </a:r>
          </a:p>
          <a:p>
            <a:pPr marL="0" indent="0" eaLnBrk="1" hangingPunct="1">
              <a:buNone/>
            </a:pPr>
            <a:endParaRPr lang="cs-CZ" altLang="cs-CZ" sz="2300" dirty="0"/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      </a:t>
            </a:r>
            <a:r>
              <a:rPr lang="cs-CZ" altLang="cs-CZ" sz="2300" b="1" dirty="0" err="1"/>
              <a:t>toponýma</a:t>
            </a:r>
            <a:r>
              <a:rPr lang="cs-CZ" altLang="cs-CZ" sz="2300" b="1" dirty="0"/>
              <a:t>:  </a:t>
            </a:r>
            <a:r>
              <a:rPr lang="cs-CZ" altLang="cs-CZ" sz="2300" dirty="0"/>
              <a:t>Mlynáře, Hrnčíře, </a:t>
            </a:r>
            <a:r>
              <a:rPr lang="cs-CZ" altLang="cs-CZ" sz="2300" dirty="0" err="1"/>
              <a:t>Kováry</a:t>
            </a:r>
            <a:r>
              <a:rPr lang="cs-CZ" altLang="cs-CZ" sz="2300" dirty="0"/>
              <a:t>, Rudníky, Vinařice, Psáře, Kladruby (dřevaři), 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                           Dehtáře, Smolotely, Svinaře (Berounsko) </a:t>
            </a:r>
          </a:p>
          <a:p>
            <a:pPr eaLnBrk="1" hangingPunct="1">
              <a:buFontTx/>
              <a:buNone/>
            </a:pPr>
            <a:endParaRPr lang="cs-CZ" altLang="cs-CZ" sz="2300" dirty="0"/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–  osady seskupené v okolí hradišť 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–  zakládány za Oldřicha a jeho syna Břetislava I. (Uherce, Hedčany) 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–   archeologicky nedoloženy </a:t>
            </a:r>
          </a:p>
          <a:p>
            <a:pPr eaLnBrk="1" hangingPunct="1">
              <a:buFontTx/>
              <a:buNone/>
            </a:pPr>
            <a:endParaRPr lang="cs-CZ" altLang="cs-CZ" sz="2300" dirty="0"/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–  přecenění jazykovědy:  neznáme mechanismus pojmenovávání: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   </a:t>
            </a:r>
            <a:r>
              <a:rPr lang="cs-CZ" altLang="cs-CZ" sz="2300" b="1" dirty="0"/>
              <a:t> </a:t>
            </a:r>
            <a:r>
              <a:rPr lang="cs-CZ" altLang="cs-CZ" sz="2300" b="1" dirty="0" err="1"/>
              <a:t>ice</a:t>
            </a:r>
            <a:r>
              <a:rPr lang="cs-CZ" altLang="cs-CZ" sz="2300" dirty="0"/>
              <a:t>:   po významném předkovi:  Koch (</a:t>
            </a:r>
            <a:r>
              <a:rPr lang="cs-CZ" altLang="cs-CZ" sz="2300" dirty="0" err="1"/>
              <a:t>ovice</a:t>
            </a:r>
            <a:r>
              <a:rPr lang="cs-CZ" altLang="cs-CZ" sz="2300" dirty="0"/>
              <a:t>), Charvát (</a:t>
            </a:r>
            <a:r>
              <a:rPr lang="cs-CZ" altLang="cs-CZ" sz="2300" dirty="0" err="1"/>
              <a:t>ovice</a:t>
            </a:r>
            <a:r>
              <a:rPr lang="cs-CZ" altLang="cs-CZ" sz="23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2300" dirty="0"/>
              <a:t>                                                  </a:t>
            </a:r>
            <a:r>
              <a:rPr lang="cs-CZ" altLang="cs-CZ" sz="2300" b="1" dirty="0"/>
              <a:t>any</a:t>
            </a:r>
            <a:r>
              <a:rPr lang="cs-CZ" altLang="cs-CZ" sz="2300" dirty="0"/>
              <a:t>:   vsi závislého obyvatelstva s hromadným pojmenováním</a:t>
            </a:r>
          </a:p>
          <a:p>
            <a:pPr eaLnBrk="1" hangingPunct="1">
              <a:buFontTx/>
              <a:buNone/>
            </a:pPr>
            <a:endParaRPr lang="cs-CZ" altLang="cs-CZ" sz="2300" dirty="0"/>
          </a:p>
          <a:p>
            <a:pPr>
              <a:buNone/>
            </a:pPr>
            <a:r>
              <a:rPr lang="pl-PL" sz="2300" dirty="0"/>
              <a:t>                                              –  </a:t>
            </a:r>
            <a:r>
              <a:rPr lang="pl-PL" sz="2300" b="1" dirty="0"/>
              <a:t>Josef Žemlička</a:t>
            </a:r>
            <a:r>
              <a:rPr lang="pl-PL" sz="2300" dirty="0"/>
              <a:t>:  koncentrace služebných jmen ve starém sídelním území</a:t>
            </a:r>
          </a:p>
          <a:p>
            <a:pPr>
              <a:buNone/>
            </a:pPr>
            <a:r>
              <a:rPr lang="pl-PL" sz="2300" dirty="0"/>
              <a:t>                                                                              (stará přemyslovská doména) </a:t>
            </a:r>
          </a:p>
          <a:p>
            <a:pPr eaLnBrk="1" hangingPunct="1">
              <a:buFontTx/>
              <a:buNone/>
            </a:pPr>
            <a:endParaRPr lang="cs-CZ" altLang="cs-CZ" sz="2300" dirty="0"/>
          </a:p>
          <a:p>
            <a:pPr>
              <a:buNone/>
            </a:pPr>
            <a:r>
              <a:rPr lang="cs-CZ" sz="2300" dirty="0"/>
              <a:t>                                                 Týnce:   v ČR kolem 20  (Morava:  2) –  přecházely do rukou šlechty</a:t>
            </a:r>
          </a:p>
          <a:p>
            <a:pPr>
              <a:buNone/>
            </a:pPr>
            <a:r>
              <a:rPr lang="pl-PL" sz="2300" dirty="0"/>
              <a:t>                                                 Uherce, Poláky, Hedčany (z pol. Giecz), Srbce  –  osady podle lidu z Uher nebo Polska (válečné výpravy)</a:t>
            </a:r>
          </a:p>
          <a:p>
            <a:pPr>
              <a:buNone/>
            </a:pPr>
            <a:r>
              <a:rPr lang="pl-PL" sz="2900" dirty="0"/>
              <a:t>                                       </a:t>
            </a:r>
          </a:p>
          <a:p>
            <a:pPr>
              <a:buNone/>
            </a:pPr>
            <a:r>
              <a:rPr lang="pl-PL" sz="2300" dirty="0"/>
              <a:t>                                           </a:t>
            </a:r>
            <a:endParaRPr lang="cs-CZ" altLang="cs-CZ" sz="2300" dirty="0"/>
          </a:p>
          <a:p>
            <a:pPr eaLnBrk="1" hangingPunct="1"/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242407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f.ujep.cz/velimsky/cs_1_1/05CS/05cs0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" t="1407"/>
          <a:stretch>
            <a:fillRect/>
          </a:stretch>
        </p:blipFill>
        <p:spPr bwMode="auto">
          <a:xfrm>
            <a:off x="1690312" y="1"/>
            <a:ext cx="9156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071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F0102F-6B30-41C4-B437-8D7F7AD82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01" y="760288"/>
            <a:ext cx="11596099" cy="609771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Služby</a:t>
            </a:r>
            <a:r>
              <a:rPr lang="cs-CZ" sz="1900" dirty="0"/>
              <a:t>  –  </a:t>
            </a:r>
            <a:r>
              <a:rPr lang="cs-CZ" sz="1900" b="1" dirty="0"/>
              <a:t>dvorská:</a:t>
            </a:r>
            <a:r>
              <a:rPr lang="cs-CZ" sz="1900" dirty="0"/>
              <a:t>  kuchaři, pekaři, řezníci, </a:t>
            </a:r>
            <a:r>
              <a:rPr lang="cs-CZ" sz="1900" dirty="0" err="1"/>
              <a:t>nasolovači</a:t>
            </a:r>
            <a:r>
              <a:rPr lang="cs-CZ" sz="1900" dirty="0"/>
              <a:t> masa, pivovarníci, topiči v lázních, pradleny, poslové,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komorníci, tkadleny (textilní dílna: </a:t>
            </a:r>
            <a:r>
              <a:rPr lang="cs-CZ" sz="1900" dirty="0" err="1"/>
              <a:t>gynéceum</a:t>
            </a:r>
            <a:r>
              <a:rPr lang="cs-CZ" sz="1900" dirty="0"/>
              <a:t>) </a:t>
            </a:r>
          </a:p>
          <a:p>
            <a:pPr marL="0" indent="0">
              <a:buNone/>
            </a:pPr>
            <a:r>
              <a:rPr lang="cs-CZ" sz="1900" dirty="0"/>
              <a:t>                   –  </a:t>
            </a:r>
            <a:r>
              <a:rPr lang="cs-CZ" sz="1900" b="1" dirty="0"/>
              <a:t>vinařská, brtnická (včelařská) a rybářská:</a:t>
            </a:r>
            <a:r>
              <a:rPr lang="cs-CZ" sz="1900" dirty="0"/>
              <a:t>   dávky v medu a vosku, ryby </a:t>
            </a:r>
          </a:p>
          <a:p>
            <a:pPr marL="0" indent="0">
              <a:buNone/>
            </a:pPr>
            <a:r>
              <a:rPr lang="cs-CZ" sz="1900" dirty="0"/>
              <a:t>                   –  </a:t>
            </a:r>
            <a:r>
              <a:rPr lang="cs-CZ" sz="1900" b="1" dirty="0"/>
              <a:t>lovecká:  </a:t>
            </a:r>
            <a:r>
              <a:rPr lang="cs-CZ" sz="1900" dirty="0"/>
              <a:t>hajní, střelci, lovci se sokoly, strážci bobrů, honci (vábiči) </a:t>
            </a:r>
          </a:p>
          <a:p>
            <a:pPr marL="0" indent="0">
              <a:buNone/>
            </a:pPr>
            <a:r>
              <a:rPr lang="cs-CZ" sz="1900" dirty="0"/>
              <a:t>                   –  </a:t>
            </a:r>
            <a:r>
              <a:rPr lang="cs-CZ" sz="1900" b="1" dirty="0"/>
              <a:t>dobytkářská/pastýřská: </a:t>
            </a:r>
            <a:r>
              <a:rPr lang="cs-CZ" sz="1900" dirty="0"/>
              <a:t> pastevci kobyl a hřebců (</a:t>
            </a:r>
            <a:r>
              <a:rPr lang="cs-CZ" sz="1900" dirty="0" err="1"/>
              <a:t>kobylníci</a:t>
            </a:r>
            <a:r>
              <a:rPr lang="cs-CZ" sz="1900" dirty="0"/>
              <a:t>), krmiči knížecích koní (koňaři),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pastevci skotu (kravaři), pasáčci ovcí (</a:t>
            </a:r>
            <a:r>
              <a:rPr lang="cs-CZ" sz="1900" dirty="0" err="1"/>
              <a:t>ovčáři</a:t>
            </a:r>
            <a:r>
              <a:rPr lang="cs-CZ" sz="1900" dirty="0"/>
              <a:t>), pastevci prasat (</a:t>
            </a:r>
            <a:r>
              <a:rPr lang="cs-CZ" sz="1900" dirty="0" err="1"/>
              <a:t>sviňaři</a:t>
            </a:r>
            <a:r>
              <a:rPr lang="cs-CZ" sz="1900" dirty="0"/>
              <a:t>) </a:t>
            </a:r>
          </a:p>
          <a:p>
            <a:pPr marL="0" indent="0">
              <a:buNone/>
            </a:pPr>
            <a:r>
              <a:rPr lang="cs-CZ" sz="1900" dirty="0"/>
              <a:t>                   –  </a:t>
            </a:r>
            <a:r>
              <a:rPr lang="cs-CZ" sz="1900" b="1" dirty="0"/>
              <a:t>řemeslnická:  </a:t>
            </a:r>
            <a:r>
              <a:rPr lang="cs-CZ" sz="1900" dirty="0"/>
              <a:t>kováři, rudníci, hutníci, zlatníci, štítaři (štítníci), </a:t>
            </a:r>
            <a:r>
              <a:rPr lang="cs-CZ" sz="1900" dirty="0" err="1"/>
              <a:t>dehtaři</a:t>
            </a:r>
            <a:r>
              <a:rPr lang="cs-CZ" sz="1900" dirty="0"/>
              <a:t> (</a:t>
            </a:r>
            <a:r>
              <a:rPr lang="cs-CZ" sz="1900" dirty="0" err="1"/>
              <a:t>smplaři</a:t>
            </a:r>
            <a:r>
              <a:rPr lang="cs-CZ" sz="1900" dirty="0"/>
              <a:t>, </a:t>
            </a:r>
            <a:r>
              <a:rPr lang="cs-CZ" sz="1900" dirty="0" err="1"/>
              <a:t>pkelníci</a:t>
            </a:r>
            <a:r>
              <a:rPr lang="cs-CZ" sz="1900" dirty="0"/>
              <a:t>),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tesaři, soustružníci, koláři, koželuzi, ševci a kožešníci, hrnčíři, mydláři aj. 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</a:t>
            </a:r>
            <a:r>
              <a:rPr lang="cs-CZ" sz="1900" b="1" dirty="0">
                <a:solidFill>
                  <a:srgbClr val="FF0000"/>
                </a:solidFill>
              </a:rPr>
              <a:t>Jan Klápště  </a:t>
            </a:r>
            <a:r>
              <a:rPr lang="cs-CZ" sz="1900" dirty="0"/>
              <a:t>–  v pramenech:   650 specialistů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altLang="cs-CZ" sz="2000" b="1" dirty="0">
                <a:solidFill>
                  <a:srgbClr val="FF0000"/>
                </a:solidFill>
              </a:rPr>
              <a:t>Správní úřady  </a:t>
            </a:r>
            <a:r>
              <a:rPr lang="cs-CZ" altLang="cs-CZ" sz="1900" dirty="0"/>
              <a:t>–  </a:t>
            </a:r>
            <a:r>
              <a:rPr lang="cs-CZ" altLang="cs-CZ" sz="1900" b="1" dirty="0" err="1"/>
              <a:t>katelán</a:t>
            </a:r>
            <a:r>
              <a:rPr lang="cs-CZ" altLang="cs-CZ" sz="1900" b="1" dirty="0"/>
              <a:t>:</a:t>
            </a:r>
            <a:r>
              <a:rPr lang="cs-CZ" altLang="cs-CZ" sz="1900" dirty="0"/>
              <a:t>  hradský správce (</a:t>
            </a:r>
            <a:r>
              <a:rPr lang="cs-CZ" altLang="cs-CZ" sz="1900" dirty="0" err="1"/>
              <a:t>comes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prefectus</a:t>
            </a:r>
            <a:r>
              <a:rPr lang="cs-CZ" altLang="cs-CZ" sz="1900" dirty="0"/>
              <a:t> </a:t>
            </a:r>
            <a:r>
              <a:rPr lang="cs-CZ" altLang="cs-CZ" sz="1900" dirty="0" err="1"/>
              <a:t>urbis</a:t>
            </a:r>
            <a:r>
              <a:rPr lang="cs-CZ" altLang="cs-CZ" sz="1900" dirty="0"/>
              <a:t>, </a:t>
            </a:r>
            <a:r>
              <a:rPr lang="cs-CZ" altLang="cs-CZ" sz="1900" dirty="0" err="1"/>
              <a:t>castellanus</a:t>
            </a:r>
            <a:r>
              <a:rPr lang="cs-CZ" altLang="cs-CZ" sz="19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–   </a:t>
            </a:r>
            <a:r>
              <a:rPr lang="cs-CZ" altLang="cs-CZ" sz="1900" b="1" dirty="0" err="1"/>
              <a:t>villik</a:t>
            </a:r>
            <a:r>
              <a:rPr lang="cs-CZ" altLang="cs-CZ" sz="1900" b="1" dirty="0"/>
              <a:t>: </a:t>
            </a:r>
            <a:r>
              <a:rPr lang="cs-CZ" altLang="cs-CZ" sz="1900" dirty="0"/>
              <a:t> hospodářská činnost, vybírání poplatků a dávek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–   </a:t>
            </a:r>
            <a:r>
              <a:rPr lang="cs-CZ" altLang="cs-CZ" sz="1900" b="1" dirty="0"/>
              <a:t>komorník:</a:t>
            </a:r>
            <a:r>
              <a:rPr lang="cs-CZ" altLang="cs-CZ" sz="1900" dirty="0"/>
              <a:t>  správce knížecí komory (finance, diplomacie)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–   </a:t>
            </a:r>
            <a:r>
              <a:rPr lang="cs-CZ" altLang="cs-CZ" sz="1900" b="1" dirty="0"/>
              <a:t>mečník, stolník, číšník, lovčí, maršálek (stáje)</a:t>
            </a:r>
          </a:p>
          <a:p>
            <a:pPr marL="0" indent="0">
              <a:buNone/>
            </a:pP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1476211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>
          <a:xfrm>
            <a:off x="2157549" y="130629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Nejstarší raně středověké hrady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698" y="914400"/>
            <a:ext cx="11839302" cy="6020656"/>
          </a:xfrm>
          <a:noFill/>
        </p:spPr>
        <p:txBody>
          <a:bodyPr>
            <a:normAutofit fontScale="92500" lnSpcReduction="10000"/>
          </a:bodyPr>
          <a:lstStyle/>
          <a:p>
            <a:endParaRPr lang="cs-CZ" sz="1800" dirty="0"/>
          </a:p>
          <a:p>
            <a:r>
              <a:rPr lang="cs-CZ" sz="1800" b="1" dirty="0"/>
              <a:t>Fortifikace    </a:t>
            </a:r>
            <a:r>
              <a:rPr lang="cs-CZ" sz="1800" dirty="0"/>
              <a:t>–  </a:t>
            </a:r>
            <a:r>
              <a:rPr lang="cs-CZ" sz="1800" b="1" dirty="0"/>
              <a:t>před r. 1000:  Alsasko:   </a:t>
            </a:r>
            <a:r>
              <a:rPr lang="cs-CZ" sz="1800" dirty="0"/>
              <a:t>hraběcí rody si staví dvory v centrech nebo na okraji vesnic 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–  </a:t>
            </a:r>
            <a:r>
              <a:rPr lang="cs-CZ" sz="1800" b="1" dirty="0"/>
              <a:t>10. stol.:   </a:t>
            </a:r>
            <a:r>
              <a:rPr lang="cs-CZ" sz="1800" dirty="0"/>
              <a:t>pohoří Vogézy a údolí Rýna:  600 hradů  (1 hrad na 7až 15 km</a:t>
            </a:r>
            <a:r>
              <a:rPr lang="cs-CZ" sz="1800" baseline="30000" dirty="0"/>
              <a:t>2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stavba hradu:  panovnický regál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nejstarší:  </a:t>
            </a:r>
            <a:r>
              <a:rPr lang="cs-CZ" sz="1800" dirty="0" err="1"/>
              <a:t>Ribeaupierre</a:t>
            </a:r>
            <a:r>
              <a:rPr lang="cs-CZ" sz="1800" dirty="0"/>
              <a:t>, </a:t>
            </a:r>
            <a:r>
              <a:rPr lang="cs-CZ" sz="1800" dirty="0" err="1"/>
              <a:t>Frankenbourg</a:t>
            </a:r>
            <a:r>
              <a:rPr lang="cs-CZ" sz="1800" dirty="0"/>
              <a:t>, </a:t>
            </a:r>
            <a:r>
              <a:rPr lang="cs-CZ" sz="1800" dirty="0" err="1"/>
              <a:t>Ratburg</a:t>
            </a:r>
            <a:r>
              <a:rPr lang="cs-CZ" sz="1800" dirty="0"/>
              <a:t> , </a:t>
            </a:r>
            <a:r>
              <a:rPr lang="cs-CZ" sz="1800" dirty="0" err="1"/>
              <a:t>Hohen-bourg-Mont</a:t>
            </a:r>
            <a:r>
              <a:rPr lang="cs-CZ" sz="1800" dirty="0"/>
              <a:t> St. </a:t>
            </a:r>
            <a:r>
              <a:rPr lang="cs-CZ" sz="1800" dirty="0" err="1"/>
              <a:t>Odile</a:t>
            </a:r>
            <a:r>
              <a:rPr lang="cs-CZ" sz="1800" dirty="0"/>
              <a:t>, </a:t>
            </a:r>
            <a:r>
              <a:rPr lang="cs-CZ" sz="1800" dirty="0" err="1"/>
              <a:t>Erstein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–   </a:t>
            </a:r>
            <a:r>
              <a:rPr lang="cs-CZ" sz="1800" b="1" dirty="0"/>
              <a:t>11. stol.:   </a:t>
            </a:r>
            <a:r>
              <a:rPr lang="cs-CZ" sz="1800" dirty="0" err="1"/>
              <a:t>dřevohlinité</a:t>
            </a:r>
            <a:r>
              <a:rPr lang="cs-CZ" sz="1800" dirty="0"/>
              <a:t> fortifikace s kamennými plentami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(1000: </a:t>
            </a:r>
            <a:r>
              <a:rPr lang="cs-CZ" sz="1800" dirty="0" err="1"/>
              <a:t>Turquestein</a:t>
            </a:r>
            <a:r>
              <a:rPr lang="cs-CZ" sz="1800" dirty="0"/>
              <a:t>, 1089: </a:t>
            </a:r>
            <a:r>
              <a:rPr lang="cs-CZ" sz="1800" dirty="0" err="1"/>
              <a:t>Thanvillé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–   </a:t>
            </a:r>
            <a:r>
              <a:rPr lang="cs-CZ" sz="1800" b="1" dirty="0"/>
              <a:t>konec 11. a 12. stol.:</a:t>
            </a:r>
            <a:r>
              <a:rPr lang="cs-CZ" sz="1800" dirty="0"/>
              <a:t>   hrady staví nehraběcí rody (střední šlechta)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oslabení panovnické moci v době boje o investituru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–     </a:t>
            </a:r>
            <a:r>
              <a:rPr lang="cs-CZ" sz="1800" b="1" dirty="0"/>
              <a:t>2. pol. 12. stol.: </a:t>
            </a:r>
            <a:r>
              <a:rPr lang="cs-CZ" sz="1800" dirty="0"/>
              <a:t>   </a:t>
            </a:r>
            <a:r>
              <a:rPr lang="cs-CZ" sz="1800" b="1" dirty="0"/>
              <a:t>kamenné hrady  </a:t>
            </a:r>
            <a:r>
              <a:rPr lang="cs-CZ" sz="1800" dirty="0"/>
              <a:t>–  </a:t>
            </a:r>
            <a:r>
              <a:rPr lang="cs-CZ" sz="1800" b="1" dirty="0"/>
              <a:t>Francie:</a:t>
            </a:r>
            <a:r>
              <a:rPr lang="cs-CZ" sz="1800" dirty="0"/>
              <a:t>  kolem r. 1100 vznikají stabilizovaná šlechtická sídla 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</a:t>
            </a:r>
            <a:r>
              <a:rPr lang="cs-CZ" sz="1800" b="1" dirty="0"/>
              <a:t>Německo:</a:t>
            </a:r>
            <a:r>
              <a:rPr lang="cs-CZ" sz="1800" dirty="0"/>
              <a:t>  kolem pol. 11. stol. s rozvojem ve 12.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</a:t>
            </a:r>
            <a:r>
              <a:rPr lang="cs-CZ" sz="1800" b="1" dirty="0"/>
              <a:t>Čechy:  </a:t>
            </a:r>
            <a:r>
              <a:rPr lang="cs-CZ" sz="1800" dirty="0"/>
              <a:t>domácí 2. třetina 13. stol. – hrad a vzápětí později tvrz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</a:t>
            </a:r>
            <a:r>
              <a:rPr lang="cs-CZ" sz="1800" b="1" dirty="0"/>
              <a:t>Sídla typu </a:t>
            </a:r>
            <a:r>
              <a:rPr lang="cs-CZ" sz="1800" b="1" u="sng" dirty="0" err="1"/>
              <a:t>motte</a:t>
            </a:r>
            <a:r>
              <a:rPr lang="cs-CZ" sz="1800" b="1" dirty="0"/>
              <a:t>:  </a:t>
            </a:r>
            <a:r>
              <a:rPr lang="cs-CZ" sz="1800" dirty="0"/>
              <a:t>Francie – 11. stol.  Německo – 12. stol., Čechy – 2.p.13.st.</a:t>
            </a:r>
          </a:p>
        </p:txBody>
      </p:sp>
    </p:spTree>
    <p:extLst>
      <p:ext uri="{BB962C8B-B14F-4D97-AF65-F5344CB8AC3E}">
        <p14:creationId xmlns:p14="http://schemas.microsoft.com/office/powerpoint/2010/main" val="1873349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F20CB4-60F7-4668-BB8F-657B5D75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09" y="1008993"/>
            <a:ext cx="11876691" cy="6048703"/>
          </a:xfrm>
        </p:spPr>
        <p:txBody>
          <a:bodyPr>
            <a:normAutofit fontScale="25000" lnSpcReduction="20000"/>
          </a:bodyPr>
          <a:lstStyle/>
          <a:p>
            <a:r>
              <a:rPr lang="cs-CZ" sz="8000" b="1" dirty="0">
                <a:solidFill>
                  <a:srgbClr val="FF0000"/>
                </a:solidFill>
              </a:rPr>
              <a:t>Dušan Třeštík a Josef Žemlička  </a:t>
            </a:r>
            <a:r>
              <a:rPr lang="cs-CZ" sz="8000" dirty="0"/>
              <a:t>–  přemyslovský stát převzal pozdně karolinský model státní správy</a:t>
            </a:r>
          </a:p>
          <a:p>
            <a:pPr marL="0" indent="0">
              <a:buNone/>
            </a:pPr>
            <a:r>
              <a:rPr lang="cs-CZ" sz="8000" dirty="0"/>
              <a:t>                                                                 prostřednictvím Velké Moravy  (návaznost na římské tradice)  </a:t>
            </a:r>
          </a:p>
          <a:p>
            <a:pPr marL="0" indent="0">
              <a:buNone/>
            </a:pPr>
            <a:r>
              <a:rPr lang="cs-CZ" sz="8000" dirty="0"/>
              <a:t>                                                                 9/10. stol .: rozpad úřednického státu v západní Evropě</a:t>
            </a:r>
          </a:p>
          <a:p>
            <a:pPr marL="0" indent="0" algn="l">
              <a:buNone/>
            </a:pPr>
            <a:r>
              <a:rPr lang="cs-CZ" sz="8000" b="0" i="0" u="none" strike="noStrike" baseline="0" dirty="0"/>
              <a:t>                                                                 </a:t>
            </a:r>
            <a:endParaRPr lang="cs-CZ" sz="8000" dirty="0"/>
          </a:p>
          <a:p>
            <a:r>
              <a:rPr lang="cs-CZ" sz="8000" b="1" dirty="0">
                <a:solidFill>
                  <a:srgbClr val="FF0000"/>
                </a:solidFill>
              </a:rPr>
              <a:t>Josef Žemlička   </a:t>
            </a:r>
            <a:r>
              <a:rPr lang="cs-CZ" sz="8000" dirty="0"/>
              <a:t>–   držba půdy závisela na momentální mocenské konstelaci:   podle síly či slabosti panovníka</a:t>
            </a:r>
          </a:p>
          <a:p>
            <a:pPr marL="0" indent="0">
              <a:buNone/>
              <a:defRPr/>
            </a:pPr>
            <a:r>
              <a:rPr lang="cs-CZ" sz="8000" b="1" dirty="0"/>
              <a:t>                                       1172 – 1197</a:t>
            </a:r>
            <a:r>
              <a:rPr lang="cs-CZ" sz="8000" dirty="0"/>
              <a:t>:  šlechta vyměňovala Přemyslovce na panovnickém kamenném stolci v Praze, </a:t>
            </a:r>
          </a:p>
          <a:p>
            <a:pPr marL="0" indent="0">
              <a:buNone/>
              <a:defRPr/>
            </a:pPr>
            <a:r>
              <a:rPr lang="cs-CZ" sz="8000" dirty="0"/>
              <a:t>                                                                 a proto mohla získat povolení ke stavbě (nový pohled na roli šlechty)</a:t>
            </a:r>
          </a:p>
          <a:p>
            <a:pPr marL="0" indent="0">
              <a:buNone/>
            </a:pPr>
            <a:r>
              <a:rPr lang="cs-CZ" sz="8000" dirty="0"/>
              <a:t>                                 –   panovník propůjčoval půdu k užívání za výkon úřadu (úřednický aparát)) </a:t>
            </a:r>
          </a:p>
          <a:p>
            <a:pPr marL="0" indent="0">
              <a:buNone/>
            </a:pPr>
            <a:r>
              <a:rPr lang="cs-CZ" sz="8000" dirty="0"/>
              <a:t>                                 –  </a:t>
            </a:r>
            <a:r>
              <a:rPr lang="cs-CZ" altLang="cs-CZ" sz="8000" dirty="0"/>
              <a:t>90. léta:   teze o „privatizaci přemyslovského státu“</a:t>
            </a:r>
            <a:endParaRPr lang="cs-CZ" sz="8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8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8000" b="1" dirty="0">
                <a:solidFill>
                  <a:srgbClr val="FF0000"/>
                </a:solidFill>
              </a:rPr>
              <a:t>Vlastnictví statků  </a:t>
            </a:r>
            <a:r>
              <a:rPr lang="cs-CZ" sz="8000" dirty="0"/>
              <a:t>–  vyplývalo ze svobodné držby  </a:t>
            </a:r>
          </a:p>
          <a:p>
            <a:pPr marL="0" indent="0">
              <a:buNone/>
              <a:defRPr/>
            </a:pPr>
            <a:r>
              <a:rPr lang="cs-CZ" sz="8000" dirty="0"/>
              <a:t>                                          (</a:t>
            </a:r>
            <a:r>
              <a:rPr lang="cs-CZ" sz="8000" dirty="0" err="1"/>
              <a:t>hereditas</a:t>
            </a:r>
            <a:r>
              <a:rPr lang="cs-CZ" sz="8000" dirty="0"/>
              <a:t>  –  dědičné právo, podobně jako germánský alod)</a:t>
            </a:r>
          </a:p>
          <a:p>
            <a:pPr marL="0" indent="0">
              <a:buNone/>
              <a:defRPr/>
            </a:pPr>
            <a:r>
              <a:rPr lang="cs-CZ" sz="8000" dirty="0"/>
              <a:t>                                     –   kníže vládl jako „držitel míru“ ne jako držitel regálu </a:t>
            </a:r>
          </a:p>
          <a:p>
            <a:pPr marL="0" indent="0">
              <a:buNone/>
              <a:defRPr/>
            </a:pPr>
            <a:r>
              <a:rPr lang="cs-CZ" sz="8000" dirty="0"/>
              <a:t>                                     –   panovník byl personifikací (zosobněním) státu a práva, a proto byl „majitelem“ všech</a:t>
            </a:r>
          </a:p>
          <a:p>
            <a:pPr marL="0" indent="0">
              <a:buNone/>
              <a:defRPr/>
            </a:pPr>
            <a:r>
              <a:rPr lang="cs-CZ" sz="8000" dirty="0"/>
              <a:t>                                          hradišť jako chráněných veřejných prostor (i kultovních,  soudních a tržních)</a:t>
            </a:r>
          </a:p>
          <a:p>
            <a:pPr>
              <a:defRPr/>
            </a:pPr>
            <a:endParaRPr lang="cs-CZ" altLang="cs-CZ" sz="8000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r>
              <a:rPr lang="cs-CZ" sz="1500" dirty="0"/>
              <a:t>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390" y="906960"/>
            <a:ext cx="11695610" cy="60771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2000" dirty="0"/>
          </a:p>
          <a:p>
            <a:r>
              <a:rPr lang="cs-CZ" sz="8000" b="1" dirty="0">
                <a:solidFill>
                  <a:srgbClr val="FF0000"/>
                </a:solidFill>
              </a:rPr>
              <a:t>Libor Jan  </a:t>
            </a:r>
            <a:r>
              <a:rPr lang="cs-CZ" sz="7200" dirty="0"/>
              <a:t>–  zpochybnil středoevropský model:  měl více prvků:   a)  </a:t>
            </a:r>
            <a:r>
              <a:rPr lang="cs-CZ" sz="7200" u="sng" dirty="0"/>
              <a:t>majetky staré „kmenové“ aristokracie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                                                              b)  panovnická družina  (zákonodárná role elity)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                                                               c)  importované feudální prvky (lenní zřízení)</a:t>
            </a:r>
          </a:p>
          <a:p>
            <a:pPr marL="0" indent="0">
              <a:buNone/>
            </a:pPr>
            <a:endParaRPr lang="cs-CZ" sz="7200" dirty="0"/>
          </a:p>
          <a:p>
            <a:pPr marL="0" indent="0">
              <a:buNone/>
            </a:pPr>
            <a:r>
              <a:rPr lang="cs-CZ" sz="7200" dirty="0"/>
              <a:t>                      –  za kardinální považoval otázku soukromého vlastnictví (stará aristokracie)</a:t>
            </a:r>
          </a:p>
          <a:p>
            <a:pPr marL="0" indent="0">
              <a:buNone/>
            </a:pPr>
            <a:r>
              <a:rPr lang="cs-CZ" sz="7200" dirty="0"/>
              <a:t>                      –  uznává existenci hradské soustavy jako volnější sítě podobné feudálním systémům západní Evropy  </a:t>
            </a:r>
          </a:p>
          <a:p>
            <a:pPr marL="0" indent="0">
              <a:buNone/>
            </a:pPr>
            <a:r>
              <a:rPr lang="cs-CZ" sz="7200" dirty="0"/>
              <a:t>                      –  odmítl tzv. služebnou organizaci:  podle karolinských vzorů se beneficia udělovala současně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                           s půdou jako pozemková držba (Žemlička s Třeštíkem odmítli) </a:t>
            </a:r>
          </a:p>
          <a:p>
            <a:pPr marL="0" indent="0">
              <a:buNone/>
            </a:pPr>
            <a:r>
              <a:rPr lang="cs-CZ" sz="7200" dirty="0"/>
              <a:t>                                                                                      váže ji ke knížecím dvorům ne hradským centrům</a:t>
            </a:r>
          </a:p>
          <a:p>
            <a:pPr marL="0" indent="0">
              <a:buNone/>
            </a:pPr>
            <a:endParaRPr lang="cs-CZ" sz="7200" dirty="0"/>
          </a:p>
          <a:p>
            <a:pPr marL="0" indent="0">
              <a:buNone/>
            </a:pPr>
            <a:r>
              <a:rPr lang="cs-CZ" sz="7200" dirty="0"/>
              <a:t>                          Jan, L.:  Vznik zemského soudu a správa středověké Moravy. Brno 2000.</a:t>
            </a:r>
          </a:p>
          <a:p>
            <a:pPr marL="0" indent="0">
              <a:buNone/>
            </a:pPr>
            <a:r>
              <a:rPr lang="cs-CZ" sz="7200" dirty="0"/>
              <a:t>                                        Václav II. a struktury panovnické moci. Brno 2006.</a:t>
            </a:r>
          </a:p>
          <a:p>
            <a:pPr marL="0" indent="0">
              <a:buNone/>
            </a:pPr>
            <a:endParaRPr lang="cs-CZ" sz="7200" dirty="0"/>
          </a:p>
          <a:p>
            <a:r>
              <a:rPr lang="cs-CZ" sz="8000" b="1" dirty="0">
                <a:solidFill>
                  <a:srgbClr val="FF0000"/>
                </a:solidFill>
              </a:rPr>
              <a:t>Jan Klápště</a:t>
            </a:r>
            <a:r>
              <a:rPr lang="cs-CZ" sz="8000" dirty="0">
                <a:solidFill>
                  <a:srgbClr val="FF0000"/>
                </a:solidFill>
              </a:rPr>
              <a:t>  </a:t>
            </a:r>
            <a:r>
              <a:rPr lang="cs-CZ" sz="7200" dirty="0"/>
              <a:t>–  potvrdil charakter transformace: Proměna českých zemí ve středověku. Praha 2005.</a:t>
            </a:r>
          </a:p>
          <a:p>
            <a:pPr marL="0" indent="0">
              <a:buNone/>
            </a:pPr>
            <a:endParaRPr lang="cs-CZ" altLang="cs-CZ" sz="7200" b="1" dirty="0"/>
          </a:p>
          <a:p>
            <a:r>
              <a:rPr lang="cs-CZ" altLang="cs-CZ" sz="8000" b="1" dirty="0">
                <a:solidFill>
                  <a:srgbClr val="FF0000"/>
                </a:solidFill>
              </a:rPr>
              <a:t>Libor Jan a Martin </a:t>
            </a:r>
            <a:r>
              <a:rPr lang="cs-CZ" altLang="cs-CZ" sz="8000" b="1" dirty="0" err="1">
                <a:solidFill>
                  <a:srgbClr val="FF0000"/>
                </a:solidFill>
              </a:rPr>
              <a:t>Wihoda</a:t>
            </a:r>
            <a:r>
              <a:rPr lang="cs-CZ" altLang="cs-CZ" sz="8000" dirty="0"/>
              <a:t>  </a:t>
            </a:r>
            <a:r>
              <a:rPr lang="cs-CZ" altLang="cs-CZ" sz="7200" dirty="0"/>
              <a:t>–  svobodná pozemková držba:   od 10. stol.  (počátku přemyslovského státu) </a:t>
            </a:r>
          </a:p>
          <a:p>
            <a:pPr marL="0" indent="0">
              <a:buNone/>
            </a:pPr>
            <a:r>
              <a:rPr lang="cs-CZ" altLang="cs-CZ" sz="7200" dirty="0"/>
              <a:t>                                                            –  pozemková beneficia:   od 11. stol.</a:t>
            </a:r>
            <a:endParaRPr lang="cs-CZ" sz="7200" b="1" dirty="0"/>
          </a:p>
          <a:p>
            <a:pPr marL="0" indent="0">
              <a:buNone/>
            </a:pPr>
            <a:endParaRPr lang="cs-CZ" sz="7200" dirty="0"/>
          </a:p>
          <a:p>
            <a:pPr eaLnBrk="1" hangingPunct="1">
              <a:buFontTx/>
              <a:buNone/>
            </a:pPr>
            <a:r>
              <a:rPr lang="cs-CZ" sz="7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439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607C8-5C5A-4CAB-9E2F-99B6B2E1F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647272"/>
            <a:ext cx="12099533" cy="6210728"/>
          </a:xfrm>
        </p:spPr>
        <p:txBody>
          <a:bodyPr/>
          <a:lstStyle/>
          <a:p>
            <a:pPr algn="l"/>
            <a:r>
              <a:rPr lang="cs-CZ" sz="2000" b="1" dirty="0">
                <a:solidFill>
                  <a:srgbClr val="FF0000"/>
                </a:solidFill>
                <a:latin typeface="CenturyOldStyleTOT-Regu"/>
              </a:rPr>
              <a:t>Panovník</a:t>
            </a:r>
            <a:r>
              <a:rPr lang="cs-CZ" sz="1800" b="1" dirty="0">
                <a:solidFill>
                  <a:srgbClr val="FF0000"/>
                </a:solidFill>
                <a:latin typeface="CenturyOldStyleTOT-Regu"/>
              </a:rPr>
              <a:t>:</a:t>
            </a:r>
          </a:p>
          <a:p>
            <a:pPr algn="l"/>
            <a:endParaRPr lang="cs-CZ" sz="1800" dirty="0">
              <a:latin typeface="CenturyOldStyleTOT-Regu"/>
            </a:endParaRP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</a:t>
            </a:r>
            <a:r>
              <a:rPr lang="cs-CZ" sz="1800" b="1" dirty="0">
                <a:latin typeface="CenturyOldStyleTOT-Regu"/>
              </a:rPr>
              <a:t>–  </a:t>
            </a:r>
            <a:r>
              <a:rPr lang="cs-CZ" sz="2000" b="1" dirty="0">
                <a:latin typeface="CenturyOldStyleTOT-Regu"/>
              </a:rPr>
              <a:t>Libor Jan:   </a:t>
            </a:r>
            <a:r>
              <a:rPr lang="cs-CZ" sz="1800" dirty="0">
                <a:latin typeface="CenturyOldStyleTOT-Regu"/>
              </a:rPr>
              <a:t>v 11. a 12. stol. rozlišuje dvě oblasti působení:   </a:t>
            </a:r>
          </a:p>
          <a:p>
            <a:pPr marL="0" indent="0" algn="l">
              <a:buNone/>
            </a:pPr>
            <a:endParaRPr lang="cs-CZ" sz="1800" dirty="0">
              <a:latin typeface="CenturyOldStyleTOT-Regu"/>
            </a:endParaRP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a)  </a:t>
            </a:r>
            <a:r>
              <a:rPr lang="cs-CZ" sz="1800" b="1" dirty="0">
                <a:latin typeface="CenturyOldStyleTOT-Regu"/>
              </a:rPr>
              <a:t>soukromá doména</a:t>
            </a:r>
            <a:r>
              <a:rPr lang="cs-CZ" sz="1800" dirty="0">
                <a:latin typeface="CenturyOldStyleTOT-Regu"/>
              </a:rPr>
              <a:t>:  knížecí velkostatek (dvory)</a:t>
            </a: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                                           hrady</a:t>
            </a:r>
          </a:p>
          <a:p>
            <a:pPr marL="0" indent="0" algn="l">
              <a:buNone/>
            </a:pPr>
            <a:r>
              <a:rPr lang="cs-CZ" sz="1800" b="1" dirty="0">
                <a:latin typeface="CenturyOldStyleTOT-Regu"/>
              </a:rPr>
              <a:t>                                                    </a:t>
            </a:r>
            <a:r>
              <a:rPr lang="cs-CZ" sz="1800" b="1" dirty="0" err="1">
                <a:latin typeface="CenturyOldStyleTOT-Regu"/>
              </a:rPr>
              <a:t>vilikové</a:t>
            </a:r>
            <a:r>
              <a:rPr lang="cs-CZ" sz="1800" b="1" dirty="0">
                <a:latin typeface="CenturyOldStyleTOT-Regu"/>
              </a:rPr>
              <a:t>  </a:t>
            </a:r>
            <a:r>
              <a:rPr lang="cs-CZ" sz="1800" dirty="0">
                <a:latin typeface="CenturyOldStyleTOT-Regu"/>
              </a:rPr>
              <a:t>– nižší soudní pravomoc </a:t>
            </a: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                                                           – od 13. stol. krajští rychtáři</a:t>
            </a:r>
          </a:p>
          <a:p>
            <a:pPr marL="0" indent="0" algn="l">
              <a:buNone/>
            </a:pPr>
            <a:endParaRPr lang="cs-CZ" sz="1800" dirty="0">
              <a:latin typeface="CenturyOldStyleTOT-Regu"/>
            </a:endParaRP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b)  </a:t>
            </a:r>
            <a:r>
              <a:rPr lang="cs-CZ" sz="1800" b="1" dirty="0">
                <a:latin typeface="CenturyOldStyleTOT-Regu"/>
              </a:rPr>
              <a:t>veřejná sféra:  </a:t>
            </a:r>
            <a:r>
              <a:rPr lang="cs-CZ" sz="1800" dirty="0">
                <a:latin typeface="CenturyOldStyleTOT-Regu"/>
              </a:rPr>
              <a:t>hradská soustava </a:t>
            </a:r>
          </a:p>
          <a:p>
            <a:pPr marL="0" indent="0" algn="l">
              <a:buNone/>
            </a:pPr>
            <a:r>
              <a:rPr lang="cs-CZ" sz="1800" dirty="0">
                <a:latin typeface="CenturyOldStyleTOT-Regu"/>
              </a:rPr>
              <a:t>                                         </a:t>
            </a:r>
            <a:r>
              <a:rPr lang="cs-CZ" sz="1800" b="1" dirty="0">
                <a:latin typeface="CenturyOldStyleTOT-Regu"/>
              </a:rPr>
              <a:t>kasteláni </a:t>
            </a:r>
            <a:r>
              <a:rPr lang="cs-CZ" sz="1800" dirty="0">
                <a:latin typeface="CenturyOldStyleTOT-Regu"/>
              </a:rPr>
              <a:t> –  v čele hradských obvodů</a:t>
            </a:r>
          </a:p>
          <a:p>
            <a:pPr marL="0" indent="0" algn="l">
              <a:buNone/>
            </a:pPr>
            <a:endParaRPr lang="cs-CZ" sz="1800" dirty="0">
              <a:latin typeface="CenturyOldStyleTOT-Regu"/>
            </a:endParaRPr>
          </a:p>
          <a:p>
            <a:pPr algn="l"/>
            <a:r>
              <a:rPr lang="cs-CZ" sz="1800" b="1" dirty="0">
                <a:latin typeface="CenturyOldStyleTOT-Regu"/>
              </a:rPr>
              <a:t>Třeštík, Žemlička  </a:t>
            </a:r>
            <a:r>
              <a:rPr lang="cs-CZ" sz="1800" dirty="0">
                <a:latin typeface="CenturyOldStyleTOT-Regu"/>
              </a:rPr>
              <a:t>–  rozdělení odmítají (není v pramenech)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6A60F2-70E4-4722-BA7B-4D40A6D4A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1" t="14381" r="33932" b="10563"/>
          <a:stretch/>
        </p:blipFill>
        <p:spPr>
          <a:xfrm>
            <a:off x="6773480" y="333910"/>
            <a:ext cx="5326053" cy="65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37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pa-hrady-9">
            <a:extLst>
              <a:ext uri="{FF2B5EF4-FFF2-40B4-BE49-F238E27FC236}">
                <a16:creationId xmlns:a16="http://schemas.microsoft.com/office/drawing/2014/main" id="{587DF9E5-B385-4E96-BCA8-2E4B5AE73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71" y="262630"/>
            <a:ext cx="8650840" cy="652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0F574256-0405-4BDB-BC2F-1B6C014908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8500" y="667820"/>
            <a:ext cx="12000216" cy="619018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Správní hrady</a:t>
            </a:r>
            <a:r>
              <a:rPr lang="cs-CZ" altLang="cs-CZ" sz="20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–  (</a:t>
            </a:r>
            <a:r>
              <a:rPr lang="cs-CZ" altLang="cs-CZ" sz="1800" dirty="0" err="1"/>
              <a:t>civitates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provinciae</a:t>
            </a:r>
            <a:r>
              <a:rPr lang="cs-CZ" altLang="cs-CZ" sz="1800" dirty="0"/>
              <a:t>) administrativní, soudní a církevní centra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–  </a:t>
            </a:r>
            <a:r>
              <a:rPr lang="cs-CZ" altLang="cs-CZ" sz="1800" b="1" dirty="0"/>
              <a:t>Čechy: </a:t>
            </a:r>
            <a:r>
              <a:rPr lang="cs-CZ" altLang="cs-CZ" sz="1800" dirty="0"/>
              <a:t> </a:t>
            </a:r>
            <a:r>
              <a:rPr lang="cs-CZ" altLang="cs-CZ" sz="1800" b="1" dirty="0"/>
              <a:t>10. stol.:  </a:t>
            </a:r>
            <a:r>
              <a:rPr lang="cs-CZ" altLang="cs-CZ" sz="1800" dirty="0"/>
              <a:t>počátky  –  Boleslavové (rozšiřování domény)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</a:t>
            </a:r>
            <a:r>
              <a:rPr lang="cs-CZ" altLang="cs-CZ" sz="1800" b="1" dirty="0"/>
              <a:t>11. stol.:</a:t>
            </a:r>
            <a:r>
              <a:rPr lang="cs-CZ" altLang="cs-CZ" sz="1800" dirty="0"/>
              <a:t>  Břetislav 15 hradů:   Praha, Litoměřice, Žatec, Děčín, Kouřim, Chrudim,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Čáslav, Boleslav aj.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–  </a:t>
            </a:r>
            <a:r>
              <a:rPr lang="cs-CZ" altLang="cs-CZ" sz="1800" b="1" dirty="0"/>
              <a:t>Morava</a:t>
            </a:r>
            <a:r>
              <a:rPr lang="cs-CZ" altLang="cs-CZ" sz="1800" dirty="0"/>
              <a:t>:  </a:t>
            </a:r>
            <a:r>
              <a:rPr lang="cs-CZ" altLang="cs-CZ" sz="1800" b="1" dirty="0"/>
              <a:t>1019/20</a:t>
            </a:r>
            <a:r>
              <a:rPr lang="cs-CZ" altLang="cs-CZ" sz="1800" dirty="0"/>
              <a:t>:  za knížete Oldřicha, podle </a:t>
            </a:r>
            <a:r>
              <a:rPr lang="cs-CZ" altLang="cs-CZ" sz="1800" dirty="0" err="1"/>
              <a:t>Matły-Kozlowské</a:t>
            </a:r>
            <a:r>
              <a:rPr lang="cs-CZ" altLang="cs-CZ" sz="1800" dirty="0"/>
              <a:t>:  až po Boleslavu Chrabrém († 1025)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</a:t>
            </a:r>
            <a:r>
              <a:rPr lang="cs-CZ" altLang="cs-CZ" sz="1800" b="1" dirty="0"/>
              <a:t>1041 – 1055</a:t>
            </a:r>
            <a:r>
              <a:rPr lang="cs-CZ" altLang="cs-CZ" sz="1800" dirty="0"/>
              <a:t>:   Břetislav,  8 – 10 hradů:     klíčové:  Olomouc, Brno, Znojmo (sídla údělných knížat)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a) </a:t>
            </a:r>
            <a:r>
              <a:rPr lang="cs-CZ" altLang="cs-CZ" sz="1800" b="1" dirty="0" err="1"/>
              <a:t>sev</a:t>
            </a:r>
            <a:r>
              <a:rPr lang="cs-CZ" altLang="cs-CZ" sz="1800" b="1" dirty="0"/>
              <a:t>. a </a:t>
            </a:r>
            <a:r>
              <a:rPr lang="cs-CZ" altLang="cs-CZ" sz="1800" b="1" dirty="0" err="1"/>
              <a:t>stř</a:t>
            </a:r>
            <a:r>
              <a:rPr lang="cs-CZ" altLang="cs-CZ" sz="1800" dirty="0"/>
              <a:t>.  –  využití starších VM lokalit: Olomouc, Přerov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(Přerov + </a:t>
            </a:r>
            <a:r>
              <a:rPr lang="cs-CZ" altLang="cs-CZ" sz="1800" dirty="0" err="1"/>
              <a:t>holasická</a:t>
            </a:r>
            <a:r>
              <a:rPr lang="cs-CZ" altLang="cs-CZ" sz="1800" dirty="0"/>
              <a:t> provincie do 30. l. 13. stol.)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Chotěbuz-</a:t>
            </a:r>
            <a:r>
              <a:rPr lang="cs-CZ" altLang="cs-CZ" sz="1800" dirty="0" err="1"/>
              <a:t>Podobora</a:t>
            </a:r>
            <a:r>
              <a:rPr lang="cs-CZ" altLang="cs-CZ" sz="1800" dirty="0"/>
              <a:t>  –  Těšín  (přesun v 11. stol.), Hradec n. Moravicí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b) </a:t>
            </a:r>
            <a:r>
              <a:rPr lang="cs-CZ" altLang="cs-CZ" sz="1800" b="1" dirty="0"/>
              <a:t>jižní</a:t>
            </a:r>
            <a:r>
              <a:rPr lang="cs-CZ" altLang="cs-CZ" sz="1800" dirty="0"/>
              <a:t>  –  nové hrady 5 až 10 km od starších hradisek:  Pomoraví, Podyjí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Líšeň-Staré Zámky – Staré Brno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Znojmo-hradiště sv. </a:t>
            </a:r>
            <a:r>
              <a:rPr lang="cs-CZ" altLang="cs-CZ" sz="1800" dirty="0" err="1"/>
              <a:t>Hypolita</a:t>
            </a:r>
            <a:r>
              <a:rPr lang="cs-CZ" altLang="cs-CZ" sz="1800" dirty="0"/>
              <a:t> – Znojemský hrad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u Břeclavi – Břeclav</a:t>
            </a:r>
          </a:p>
          <a:p>
            <a:pPr eaLnBrk="1" hangingPunct="1">
              <a:buFontTx/>
              <a:buNone/>
              <a:defRPr/>
            </a:pPr>
            <a:endParaRPr lang="cs-CZ" altLang="cs-CZ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>
            <a:extLst>
              <a:ext uri="{FF2B5EF4-FFF2-40B4-BE49-F238E27FC236}">
                <a16:creationId xmlns:a16="http://schemas.microsoft.com/office/drawing/2014/main" id="{8C91592E-0586-470E-9176-3E8E6A66E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6816" r="40996" b="9758"/>
          <a:stretch>
            <a:fillRect/>
          </a:stretch>
        </p:blipFill>
        <p:spPr bwMode="auto">
          <a:xfrm>
            <a:off x="21433" y="0"/>
            <a:ext cx="84900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ovéPole 2">
            <a:extLst>
              <a:ext uri="{FF2B5EF4-FFF2-40B4-BE49-F238E27FC236}">
                <a16:creationId xmlns:a16="http://schemas.microsoft.com/office/drawing/2014/main" id="{C54AA2CF-946F-4BFB-ADDD-34C86FEE1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45720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1. </a:t>
            </a:r>
          </a:p>
        </p:txBody>
      </p:sp>
      <p:sp>
        <p:nvSpPr>
          <p:cNvPr id="5124" name="Zástupný symbol pro obsah 3">
            <a:extLst>
              <a:ext uri="{FF2B5EF4-FFF2-40B4-BE49-F238E27FC236}">
                <a16:creationId xmlns:a16="http://schemas.microsoft.com/office/drawing/2014/main" id="{A665EDEF-D612-41A7-BB54-3F2DE6FF1F1A}"/>
              </a:ext>
            </a:extLst>
          </p:cNvPr>
          <p:cNvSpPr txBox="1">
            <a:spLocks/>
          </p:cNvSpPr>
          <p:nvPr/>
        </p:nvSpPr>
        <p:spPr bwMode="auto">
          <a:xfrm>
            <a:off x="8522241" y="505966"/>
            <a:ext cx="3680476" cy="3010328"/>
          </a:xfrm>
          <a:prstGeom prst="rect">
            <a:avLst/>
          </a:pr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cs-CZ" altLang="cs-CZ" sz="18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1</a:t>
            </a:r>
            <a:r>
              <a:rPr lang="cs-CZ" altLang="cs-CZ" sz="1600" b="1" dirty="0">
                <a:solidFill>
                  <a:schemeClr val="bg1"/>
                </a:solidFill>
              </a:rPr>
              <a:t>.    </a:t>
            </a:r>
            <a:r>
              <a:rPr lang="cs-CZ" altLang="cs-CZ" sz="1800" b="1" dirty="0">
                <a:solidFill>
                  <a:schemeClr val="bg1"/>
                </a:solidFill>
              </a:rPr>
              <a:t>Praha-Bohnice</a:t>
            </a: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2.    Přerov n. Labem</a:t>
            </a: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3.    Stará Kouřim</a:t>
            </a: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4     </a:t>
            </a:r>
            <a:r>
              <a:rPr lang="cs-CZ" altLang="cs-CZ" sz="1800" b="1" dirty="0" err="1">
                <a:solidFill>
                  <a:schemeClr val="bg1"/>
                </a:solidFill>
              </a:rPr>
              <a:t>Hryzely</a:t>
            </a:r>
            <a:endParaRPr lang="cs-CZ" altLang="cs-CZ" sz="18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5.    Libice n. Cidlinou</a:t>
            </a:r>
          </a:p>
          <a:p>
            <a:pPr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6.    Hradiště</a:t>
            </a:r>
          </a:p>
          <a:p>
            <a:pPr marL="342900" indent="-342900">
              <a:buFontTx/>
              <a:buAutoNum type="arabicPeriod" startAt="7"/>
            </a:pPr>
            <a:r>
              <a:rPr lang="cs-CZ" altLang="cs-CZ" sz="1800" b="1" dirty="0">
                <a:solidFill>
                  <a:schemeClr val="bg1"/>
                </a:solidFill>
              </a:rPr>
              <a:t> Vepřek</a:t>
            </a:r>
          </a:p>
          <a:p>
            <a:pPr marL="342900" indent="-342900">
              <a:buFontTx/>
              <a:buAutoNum type="arabicPeriod" startAt="7"/>
            </a:pPr>
            <a:r>
              <a:rPr lang="cs-CZ" altLang="cs-CZ" sz="1800" b="1" dirty="0">
                <a:solidFill>
                  <a:schemeClr val="bg1"/>
                </a:solidFill>
              </a:rPr>
              <a:t> Boleslav</a:t>
            </a:r>
          </a:p>
          <a:p>
            <a:pPr marL="342900" indent="-342900">
              <a:buFontTx/>
              <a:buAutoNum type="arabicPeriod" startAt="7"/>
            </a:pPr>
            <a:endParaRPr lang="cs-CZ" altLang="cs-CZ" sz="1800" b="1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cs-CZ" altLang="cs-CZ" sz="1800" dirty="0"/>
          </a:p>
        </p:txBody>
      </p:sp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3AF2B772-FF32-4882-817D-0DE5D2FF78E2}"/>
              </a:ext>
            </a:extLst>
          </p:cNvPr>
          <p:cNvSpPr txBox="1">
            <a:spLocks/>
          </p:cNvSpPr>
          <p:nvPr/>
        </p:nvSpPr>
        <p:spPr>
          <a:xfrm>
            <a:off x="8511524" y="3464996"/>
            <a:ext cx="3701910" cy="2866490"/>
          </a:xfrm>
          <a:prstGeom prst="rect">
            <a:avLst/>
          </a:prstGeom>
          <a:solidFill>
            <a:srgbClr val="996633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   Přívory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 Královice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 </a:t>
            </a:r>
            <a:r>
              <a:rPr lang="cs-CZ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Chloumek</a:t>
            </a:r>
            <a:endParaRPr lang="cs-CZ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 Dolní Hradiště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 Starý Plzenec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 Litoměřice</a:t>
            </a: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 Doudleby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387FEEC-36A9-445C-9511-B118CBE581C2}"/>
              </a:ext>
            </a:extLst>
          </p:cNvPr>
          <p:cNvSpPr/>
          <p:nvPr/>
        </p:nvSpPr>
        <p:spPr>
          <a:xfrm>
            <a:off x="5650787" y="4572000"/>
            <a:ext cx="2619909" cy="21472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3D1A0F74-D31A-4BC6-A426-9283FAA0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081"/>
          <a:stretch/>
        </p:blipFill>
        <p:spPr bwMode="auto">
          <a:xfrm>
            <a:off x="0" y="0"/>
            <a:ext cx="8209053" cy="677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977FCFF-1DD6-4E3C-B0F1-0C7EE144D4A9}"/>
              </a:ext>
            </a:extLst>
          </p:cNvPr>
          <p:cNvSpPr txBox="1">
            <a:spLocks/>
          </p:cNvSpPr>
          <p:nvPr/>
        </p:nvSpPr>
        <p:spPr bwMode="auto">
          <a:xfrm>
            <a:off x="8209052" y="0"/>
            <a:ext cx="3982947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Tx/>
              <a:buAutoNum type="arabicPeriod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Státní hranice</a:t>
            </a:r>
          </a:p>
          <a:p>
            <a:pPr marL="342900" indent="-342900">
              <a:buFontTx/>
              <a:buAutoNum type="arabicPeriod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2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Předpokládaná hranice</a:t>
            </a:r>
          </a:p>
          <a:p>
            <a:pPr>
              <a:buNone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     Moravy v 11. a 12. stol.</a:t>
            </a:r>
          </a:p>
          <a:p>
            <a:pPr>
              <a:buNone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3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Historická hranice Moravy</a:t>
            </a:r>
          </a:p>
          <a:p>
            <a:pPr>
              <a:buNone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     a Slezska</a:t>
            </a:r>
          </a:p>
          <a:p>
            <a:pPr>
              <a:buNone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lain" startAt="4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Předpokládaná hranice</a:t>
            </a:r>
          </a:p>
          <a:p>
            <a:pPr>
              <a:buNone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     moravských údělů</a:t>
            </a:r>
          </a:p>
          <a:p>
            <a:pPr>
              <a:buNone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5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Předpokládaná hranice</a:t>
            </a:r>
          </a:p>
          <a:p>
            <a:pPr>
              <a:buNone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     hradských obvodů</a:t>
            </a:r>
          </a:p>
          <a:p>
            <a:pPr>
              <a:buNone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6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Sídla údělných knížat</a:t>
            </a:r>
          </a:p>
          <a:p>
            <a:pPr marL="342900" indent="-342900">
              <a:buFontTx/>
              <a:buAutoNum type="arabicPeriod" startAt="6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7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Sídla hradských obvodů</a:t>
            </a:r>
          </a:p>
          <a:p>
            <a:pPr marL="342900" indent="-342900">
              <a:buFontTx/>
              <a:buAutoNum type="arabicPeriod" startAt="7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7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Ostatní hrady</a:t>
            </a:r>
          </a:p>
          <a:p>
            <a:pPr marL="342900" indent="-342900">
              <a:buFontTx/>
              <a:buAutoNum type="arabicPeriod" startAt="7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 startAt="7"/>
            </a:pP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 Lesy</a:t>
            </a:r>
          </a:p>
          <a:p>
            <a:pPr>
              <a:buNone/>
            </a:pPr>
            <a:r>
              <a:rPr lang="cs-CZ" altLang="cs-CZ" sz="1600" dirty="0">
                <a:solidFill>
                  <a:schemeClr val="bg1"/>
                </a:solidFill>
                <a:cs typeface="Arial" panose="020B0604020202020204" pitchFamily="34" charset="0"/>
              </a:rPr>
              <a:t>                                   (dle Z. Měřínského)</a:t>
            </a:r>
          </a:p>
          <a:p>
            <a:pPr marL="342900" indent="-342900">
              <a:buFontTx/>
              <a:buAutoNum type="arabicPeriod" startAt="7"/>
            </a:pPr>
            <a:endParaRPr lang="cs-CZ" altLang="cs-CZ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62" y="683173"/>
            <a:ext cx="11691937" cy="626626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Uspořádání společnosti  </a:t>
            </a:r>
            <a:r>
              <a:rPr lang="cs-CZ" sz="1800" dirty="0"/>
              <a:t>–  </a:t>
            </a:r>
            <a:r>
              <a:rPr lang="cs-CZ" sz="1800" b="1" dirty="0"/>
              <a:t>11. a 12. stol.:   </a:t>
            </a:r>
            <a:r>
              <a:rPr lang="cs-CZ" sz="1800" dirty="0"/>
              <a:t>vojenský způsob řízení postupně vystřídala územní administrativa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(hrady centry hradských obvodů)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Uspořádání společnosti  </a:t>
            </a:r>
            <a:r>
              <a:rPr lang="cs-CZ" sz="1800" dirty="0"/>
              <a:t>–  válečnicko-rytířské, podobně jako systém ministeriálů v Říši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                                       </a:t>
            </a:r>
            <a:r>
              <a:rPr lang="cs-CZ" sz="1800" dirty="0"/>
              <a:t>–  na válečné výpravy táhly hierarchicky uspořádané oddíly pod vedením vyšší šlechty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–  </a:t>
            </a:r>
            <a:r>
              <a:rPr lang="cs-CZ" sz="1800" dirty="0" err="1"/>
              <a:t>primates</a:t>
            </a:r>
            <a:r>
              <a:rPr lang="cs-CZ" sz="1800" dirty="0"/>
              <a:t>:   měli vozy a koně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</a:t>
            </a:r>
            <a:r>
              <a:rPr lang="cs-CZ" sz="1800" dirty="0" err="1"/>
              <a:t>pauperes</a:t>
            </a:r>
            <a:r>
              <a:rPr lang="cs-CZ" sz="1800" dirty="0"/>
              <a:t>:   bojovali na koni či pěšky   (u </a:t>
            </a:r>
            <a:r>
              <a:rPr lang="cs-CZ" sz="1800" dirty="0" err="1"/>
              <a:t>Jarlocha</a:t>
            </a:r>
            <a:r>
              <a:rPr lang="cs-CZ" sz="1800" dirty="0"/>
              <a:t>:  </a:t>
            </a:r>
            <a:r>
              <a:rPr lang="cs-CZ" sz="1800" dirty="0" err="1"/>
              <a:t>pauperes</a:t>
            </a:r>
            <a:r>
              <a:rPr lang="cs-CZ" sz="1800" dirty="0"/>
              <a:t> – chudí – bojovníci)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Primates</a:t>
            </a:r>
            <a:r>
              <a:rPr lang="cs-CZ" sz="1800" b="1" dirty="0"/>
              <a:t> </a:t>
            </a:r>
            <a:r>
              <a:rPr lang="cs-CZ" sz="1800" b="1" dirty="0" err="1"/>
              <a:t>terrae</a:t>
            </a:r>
            <a:r>
              <a:rPr lang="cs-CZ" sz="1800" b="1" dirty="0"/>
              <a:t>  </a:t>
            </a:r>
            <a:r>
              <a:rPr lang="cs-CZ" sz="1800" dirty="0"/>
              <a:t>–  označení předních zemských velmožů:  předáků   </a:t>
            </a:r>
          </a:p>
          <a:p>
            <a:pPr>
              <a:defRPr/>
            </a:pPr>
            <a:r>
              <a:rPr lang="cs-CZ" sz="1800" b="1" dirty="0" err="1"/>
              <a:t>Ministeriales</a:t>
            </a:r>
            <a:r>
              <a:rPr lang="cs-CZ" sz="1800" dirty="0"/>
              <a:t>  –   družiníci, jimž byla přidělena půda za poskytování vojenské služby 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Milites</a:t>
            </a:r>
            <a:r>
              <a:rPr lang="cs-CZ" sz="1800" b="1" dirty="0"/>
              <a:t> </a:t>
            </a:r>
            <a:r>
              <a:rPr lang="cs-CZ" sz="1800" b="1" dirty="0" err="1"/>
              <a:t>primi</a:t>
            </a:r>
            <a:r>
              <a:rPr lang="cs-CZ" sz="1800" b="1" dirty="0"/>
              <a:t> </a:t>
            </a:r>
            <a:r>
              <a:rPr lang="cs-CZ" sz="1800" b="1" dirty="0" err="1"/>
              <a:t>ordini</a:t>
            </a:r>
            <a:r>
              <a:rPr lang="cs-CZ" sz="1800" dirty="0"/>
              <a:t>  –  bojovníci prvního řádu:  užší panovnická družina + rodová elita, prazáklad vyšší šlechty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vstup do nejvyšší skupiny podmíněn působením u panovnického dvora (základ panského stavu)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nejvyšší rodová elita vznikla v průběhu 11/12. stol.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r>
              <a:rPr lang="cs-CZ" sz="1800" b="1" dirty="0" err="1"/>
              <a:t>Milites</a:t>
            </a:r>
            <a:r>
              <a:rPr lang="cs-CZ" sz="1800" b="1" dirty="0"/>
              <a:t> </a:t>
            </a:r>
            <a:r>
              <a:rPr lang="cs-CZ" sz="1800" b="1" dirty="0" err="1"/>
              <a:t>secundi</a:t>
            </a:r>
            <a:r>
              <a:rPr lang="cs-CZ" sz="1800" b="1" dirty="0"/>
              <a:t> </a:t>
            </a:r>
            <a:r>
              <a:rPr lang="cs-CZ" sz="1800" b="1" dirty="0" err="1"/>
              <a:t>ordini</a:t>
            </a:r>
            <a:r>
              <a:rPr lang="cs-CZ" sz="1800" b="1" dirty="0"/>
              <a:t>  </a:t>
            </a:r>
            <a:r>
              <a:rPr lang="cs-CZ" sz="1800" dirty="0"/>
              <a:t>–  bojovníci druhého řádu:   prazáklad nižší šlechty, od 12. stol.   (donace ve prospěch církevních institucí </a:t>
            </a:r>
            <a:endParaRPr lang="cs-CZ" sz="1800" u="sng" dirty="0"/>
          </a:p>
          <a:p>
            <a:pPr>
              <a:defRPr/>
            </a:pPr>
            <a:r>
              <a:rPr lang="cs-CZ" sz="1800" b="1" dirty="0" err="1"/>
              <a:t>Teritorializace</a:t>
            </a:r>
            <a:r>
              <a:rPr lang="cs-CZ" sz="1800" b="1" dirty="0"/>
              <a:t> šlechty  </a:t>
            </a:r>
            <a:r>
              <a:rPr lang="cs-CZ" sz="1800" dirty="0"/>
              <a:t>–   12:  výstavba dědičných dominií šlechty, která se stěhuje z center a zakládá si vlastní dvorce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s vlastnickými kostely:   nová lokální střediska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97832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4327" y="-104503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První hrady a struktura majetkové držby v Čechách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0263" y="1221060"/>
            <a:ext cx="11721737" cy="5676128"/>
          </a:xfrm>
        </p:spPr>
        <p:txBody>
          <a:bodyPr>
            <a:normAutofit fontScale="77500" lnSpcReduction="20000"/>
          </a:bodyPr>
          <a:lstStyle/>
          <a:p>
            <a:r>
              <a:rPr lang="cs-CZ" sz="2300" b="1" dirty="0"/>
              <a:t>Konec 11. stol.  </a:t>
            </a:r>
            <a:r>
              <a:rPr lang="cs-CZ" sz="2300" dirty="0"/>
              <a:t> –  stabilizace vlastnictví, modernizace (výstavba) země (Vratislav Vaníček)</a:t>
            </a:r>
          </a:p>
          <a:p>
            <a:pPr marL="0" indent="0">
              <a:buNone/>
            </a:pPr>
            <a:endParaRPr lang="cs-CZ" sz="2300" dirty="0"/>
          </a:p>
          <a:p>
            <a:r>
              <a:rPr lang="cs-CZ" sz="2300" b="1" dirty="0"/>
              <a:t>Konec. 12. stol.  </a:t>
            </a:r>
            <a:r>
              <a:rPr lang="cs-CZ" sz="2300" dirty="0"/>
              <a:t>–  výstavba prvních hradů v režii cizích rodů (Přimda)   </a:t>
            </a:r>
          </a:p>
          <a:p>
            <a:pPr marL="0" indent="0">
              <a:buNone/>
            </a:pPr>
            <a:r>
              <a:rPr lang="cs-CZ" sz="2300" dirty="0"/>
              <a:t>                                  –  v raném středověku existovalo menší pozemkové vlastnictví méně významných příslušníků původních</a:t>
            </a:r>
          </a:p>
          <a:p>
            <a:pPr marL="0" indent="0">
              <a:buNone/>
            </a:pPr>
            <a:r>
              <a:rPr lang="cs-CZ" sz="2300" dirty="0"/>
              <a:t>                                       rodových klanů (</a:t>
            </a:r>
            <a:r>
              <a:rPr lang="cs-CZ" sz="2300" dirty="0" err="1"/>
              <a:t>familií</a:t>
            </a:r>
            <a:r>
              <a:rPr lang="cs-CZ" sz="2300" dirty="0"/>
              <a:t>), které nezískaly panovníkovu přízeň a úřad</a:t>
            </a:r>
          </a:p>
          <a:p>
            <a:pPr marL="0" indent="0">
              <a:buNone/>
            </a:pPr>
            <a:r>
              <a:rPr lang="cs-CZ" sz="2300" dirty="0"/>
              <a:t>                                  –  současná historiografie odmítá tzv. služebnou organizaci</a:t>
            </a:r>
          </a:p>
          <a:p>
            <a:pPr marL="0" indent="0">
              <a:buNone/>
            </a:pPr>
            <a:r>
              <a:rPr lang="cs-CZ" sz="2300" dirty="0"/>
              <a:t> </a:t>
            </a:r>
          </a:p>
          <a:p>
            <a:pPr marL="0" indent="0">
              <a:buNone/>
            </a:pPr>
            <a:r>
              <a:rPr lang="cs-CZ" sz="2300" dirty="0"/>
              <a:t>                                  –  struktura českého státu:    rodová samospráva (kontinuita vlastnictví)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vrstva svobodných (odvádění dávek)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panovnické velkostatky (obhospodařované ze dvorců)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hradská organizace (administrativní správa)</a:t>
            </a:r>
          </a:p>
          <a:p>
            <a:pPr marL="0" indent="0">
              <a:buNone/>
            </a:pPr>
            <a:endParaRPr lang="cs-CZ" sz="2300" dirty="0"/>
          </a:p>
          <a:p>
            <a:r>
              <a:rPr lang="cs-CZ" sz="2300" b="1" dirty="0"/>
              <a:t>Svobodná držba   </a:t>
            </a:r>
            <a:r>
              <a:rPr lang="cs-CZ" sz="2300" dirty="0"/>
              <a:t>–  před 13. stol.:  šlechta se podílela na formování společenských a právních norem </a:t>
            </a:r>
          </a:p>
          <a:p>
            <a:pPr marL="0" indent="0">
              <a:buNone/>
            </a:pPr>
            <a:r>
              <a:rPr lang="cs-CZ" sz="2300" dirty="0"/>
              <a:t>                                    –   částečně vycházela z původní klanové držby nezávislé na panovníkovi </a:t>
            </a:r>
          </a:p>
          <a:p>
            <a:pPr marL="0" indent="0">
              <a:buNone/>
            </a:pPr>
            <a:r>
              <a:rPr lang="cs-CZ" sz="2300" dirty="0"/>
              <a:t>                                    –   vzor:   tzv. barbarské zákoníky:    kodifikovaly lokální zvyková práva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             doplněny o prvky římského práva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             přizpůsobeny potřebám církve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60516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217FF3A-3D2F-4023-972D-D62CF8F9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69" y="347617"/>
            <a:ext cx="7606671" cy="49886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6AB019-F432-4013-8423-842911D73C33}"/>
              </a:ext>
            </a:extLst>
          </p:cNvPr>
          <p:cNvSpPr txBox="1"/>
          <p:nvPr/>
        </p:nvSpPr>
        <p:spPr>
          <a:xfrm>
            <a:off x="184863" y="5433165"/>
            <a:ext cx="11822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Dvorce</a:t>
            </a:r>
            <a:r>
              <a:rPr lang="cs-CZ" sz="2000" b="1" dirty="0">
                <a:solidFill>
                  <a:srgbClr val="FF0000"/>
                </a:solidFill>
              </a:rPr>
              <a:t>  </a:t>
            </a:r>
            <a:r>
              <a:rPr lang="cs-CZ" sz="2000" b="1" dirty="0"/>
              <a:t>–  1. </a:t>
            </a:r>
            <a:r>
              <a:rPr lang="cs-CZ" sz="2000" b="1" dirty="0" err="1"/>
              <a:t>Pohansko</a:t>
            </a:r>
            <a:r>
              <a:rPr lang="cs-CZ" sz="2000" b="1" dirty="0"/>
              <a:t> u Břeclavi, 2. Ducové, 3. Budeč, 4. Žatec, 5. Staré Zámky u Líšně, 6. </a:t>
            </a:r>
            <a:r>
              <a:rPr lang="cs-CZ" sz="2000" b="1" dirty="0" err="1"/>
              <a:t>Hradsko</a:t>
            </a:r>
            <a:r>
              <a:rPr lang="cs-CZ" sz="2000" b="1" dirty="0"/>
              <a:t> u Mšena, </a:t>
            </a:r>
          </a:p>
          <a:p>
            <a:r>
              <a:rPr lang="cs-CZ" sz="2000" b="1" dirty="0"/>
              <a:t>                     7. Modrá u Velehradu, 8. </a:t>
            </a:r>
            <a:r>
              <a:rPr lang="cs-CZ" sz="2000" b="1" dirty="0" err="1"/>
              <a:t>Veligrad</a:t>
            </a:r>
            <a:r>
              <a:rPr lang="cs-CZ" sz="2000" b="1" dirty="0"/>
              <a:t> na kat. Staré Město, Uherské Hradiště a Sady, 9. Mikulčice, </a:t>
            </a:r>
          </a:p>
          <a:p>
            <a:r>
              <a:rPr lang="cs-CZ" sz="2000" b="1" dirty="0"/>
              <a:t>                     10. Kopčany, 11. Nitrianska </a:t>
            </a:r>
            <a:r>
              <a:rPr lang="cs-CZ" sz="2000" b="1" dirty="0" err="1"/>
              <a:t>Blatnica</a:t>
            </a:r>
            <a:r>
              <a:rPr lang="cs-CZ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716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518DFDDE-AAE6-473A-B329-456F6100B2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0669" y="105103"/>
            <a:ext cx="6934200" cy="85725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Nejstarší hradiště v Čechách</a:t>
            </a:r>
          </a:p>
        </p:txBody>
      </p:sp>
      <p:sp>
        <p:nvSpPr>
          <p:cNvPr id="47107" name="Rectangle 5">
            <a:extLst>
              <a:ext uri="{FF2B5EF4-FFF2-40B4-BE49-F238E27FC236}">
                <a16:creationId xmlns:a16="http://schemas.microsoft.com/office/drawing/2014/main" id="{B153759A-D679-4873-990B-3AF8186E04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2966" y="962353"/>
            <a:ext cx="11719034" cy="589564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Kateřina Tomková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podle </a:t>
            </a:r>
            <a:r>
              <a:rPr lang="pl-PL" altLang="cs-CZ" sz="1800" b="1" dirty="0"/>
              <a:t>rozlohy</a:t>
            </a:r>
            <a:r>
              <a:rPr lang="pl-PL" altLang="cs-CZ" sz="1800" dirty="0"/>
              <a:t>:  5 skupin:   do 2 ha, </a:t>
            </a:r>
            <a:r>
              <a:rPr lang="de-DE" altLang="cs-CZ" sz="1800" dirty="0"/>
              <a:t>2</a:t>
            </a:r>
            <a:r>
              <a:rPr lang="cs-CZ" altLang="cs-CZ" sz="1800" dirty="0"/>
              <a:t>–</a:t>
            </a:r>
            <a:r>
              <a:rPr lang="de-DE" altLang="cs-CZ" sz="1800" dirty="0"/>
              <a:t>5 ha</a:t>
            </a:r>
            <a:r>
              <a:rPr lang="cs-CZ" altLang="cs-CZ" sz="1800" dirty="0"/>
              <a:t>, </a:t>
            </a:r>
            <a:r>
              <a:rPr lang="de-DE" altLang="cs-CZ" sz="1800" dirty="0"/>
              <a:t>5</a:t>
            </a:r>
            <a:r>
              <a:rPr lang="cs-CZ" altLang="cs-CZ" sz="1800" dirty="0"/>
              <a:t>–</a:t>
            </a:r>
            <a:r>
              <a:rPr lang="de-DE" altLang="cs-CZ" sz="1800" dirty="0"/>
              <a:t>8 ha</a:t>
            </a:r>
            <a:r>
              <a:rPr lang="cs-CZ" altLang="cs-CZ" sz="1800" dirty="0"/>
              <a:t>, </a:t>
            </a:r>
            <a:r>
              <a:rPr lang="de-DE" altLang="cs-CZ" sz="1800" dirty="0"/>
              <a:t>9</a:t>
            </a:r>
            <a:r>
              <a:rPr lang="cs-CZ" altLang="cs-CZ" sz="1800" dirty="0"/>
              <a:t>–</a:t>
            </a:r>
            <a:r>
              <a:rPr lang="de-DE" altLang="cs-CZ" sz="1800" dirty="0"/>
              <a:t>15 ha</a:t>
            </a:r>
            <a:r>
              <a:rPr lang="cs-CZ" altLang="cs-CZ" sz="1800" dirty="0"/>
              <a:t>, </a:t>
            </a:r>
            <a:r>
              <a:rPr lang="de-DE" altLang="cs-CZ" sz="1800" dirty="0" err="1"/>
              <a:t>nad</a:t>
            </a:r>
            <a:r>
              <a:rPr lang="de-DE" altLang="cs-CZ" sz="1800" dirty="0"/>
              <a:t> 20 ha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–</a:t>
            </a:r>
            <a:r>
              <a:rPr lang="de-DE" altLang="cs-CZ" sz="1800" dirty="0"/>
              <a:t> </a:t>
            </a:r>
            <a:r>
              <a:rPr lang="cs-CZ" altLang="cs-CZ" sz="1800" dirty="0"/>
              <a:t> </a:t>
            </a:r>
            <a:r>
              <a:rPr lang="cs-CZ" altLang="cs-CZ" sz="1800" b="1" dirty="0"/>
              <a:t>podle</a:t>
            </a:r>
            <a:r>
              <a:rPr lang="de-DE" altLang="cs-CZ" sz="1800" b="1" dirty="0"/>
              <a:t> </a:t>
            </a:r>
            <a:r>
              <a:rPr lang="de-DE" altLang="cs-CZ" sz="1800" b="1" dirty="0" err="1"/>
              <a:t>chronologi</a:t>
            </a:r>
            <a:r>
              <a:rPr lang="cs-CZ" altLang="cs-CZ" sz="1800" b="1" dirty="0"/>
              <a:t>e </a:t>
            </a:r>
            <a:r>
              <a:rPr lang="cs-CZ" altLang="cs-CZ" sz="1800" dirty="0"/>
              <a:t>(stáří):  </a:t>
            </a:r>
            <a:r>
              <a:rPr lang="de-DE" altLang="cs-CZ" sz="1800" dirty="0"/>
              <a:t>4 </a:t>
            </a:r>
            <a:r>
              <a:rPr lang="de-DE" altLang="cs-CZ" sz="1800" dirty="0" err="1"/>
              <a:t>horizonty</a:t>
            </a:r>
            <a:r>
              <a:rPr lang="de-DE" altLang="cs-CZ" sz="1800" dirty="0"/>
              <a:t>:</a:t>
            </a:r>
            <a:r>
              <a:rPr lang="cs-CZ" altLang="cs-CZ" sz="1800" dirty="0"/>
              <a:t>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1.  </a:t>
            </a:r>
            <a:r>
              <a:rPr lang="cs-CZ" altLang="cs-CZ" sz="1800" b="1" dirty="0"/>
              <a:t>N</a:t>
            </a:r>
            <a:r>
              <a:rPr lang="de-DE" altLang="cs-CZ" sz="1800" b="1" dirty="0" err="1"/>
              <a:t>ejstarší</a:t>
            </a:r>
            <a:r>
              <a:rPr lang="cs-CZ" altLang="cs-CZ" sz="1800" b="1" dirty="0"/>
              <a:t> </a:t>
            </a:r>
            <a:r>
              <a:rPr lang="de-DE" altLang="cs-CZ" sz="1800" b="1" dirty="0"/>
              <a:t> </a:t>
            </a:r>
            <a:r>
              <a:rPr lang="de-DE" altLang="cs-CZ" sz="1800" dirty="0"/>
              <a:t>–</a:t>
            </a:r>
            <a:r>
              <a:rPr lang="cs-CZ" altLang="cs-CZ" sz="1800" dirty="0"/>
              <a:t> </a:t>
            </a:r>
            <a:r>
              <a:rPr lang="cs-CZ" altLang="cs-CZ" sz="1800" b="1" dirty="0"/>
              <a:t> </a:t>
            </a:r>
            <a:r>
              <a:rPr lang="de-DE" altLang="cs-CZ" sz="1800" b="1" dirty="0"/>
              <a:t>8. </a:t>
            </a:r>
            <a:r>
              <a:rPr lang="de-DE" altLang="cs-CZ" sz="1800" b="1" dirty="0" err="1"/>
              <a:t>stol</a:t>
            </a:r>
            <a:r>
              <a:rPr lang="de-DE" altLang="cs-CZ" sz="1800" b="1" dirty="0"/>
              <a:t>.</a:t>
            </a:r>
            <a:r>
              <a:rPr lang="cs-CZ" altLang="cs-CZ" sz="1800" b="1" dirty="0"/>
              <a:t>:  </a:t>
            </a:r>
            <a:r>
              <a:rPr lang="de-DE" altLang="cs-CZ" sz="1800" b="1" dirty="0" err="1"/>
              <a:t>klučovského</a:t>
            </a:r>
            <a:r>
              <a:rPr lang="cs-CZ" altLang="cs-CZ" sz="1800" b="1" dirty="0"/>
              <a:t> </a:t>
            </a:r>
            <a:r>
              <a:rPr lang="de-DE" altLang="cs-CZ" sz="1800" b="1" dirty="0" err="1"/>
              <a:t>horizontu</a:t>
            </a:r>
            <a:r>
              <a:rPr lang="cs-CZ" altLang="cs-CZ" sz="1800" dirty="0"/>
              <a:t>:</a:t>
            </a:r>
            <a:r>
              <a:rPr lang="de-DE" altLang="cs-CZ" sz="1800" dirty="0"/>
              <a:t> </a:t>
            </a:r>
            <a:r>
              <a:rPr lang="cs-CZ" altLang="cs-CZ" sz="1800" dirty="0"/>
              <a:t>jednoduché fortifikace  (</a:t>
            </a:r>
            <a:r>
              <a:rPr lang="de-DE" altLang="cs-CZ" sz="1800" dirty="0" err="1"/>
              <a:t>palisády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kamenné</a:t>
            </a:r>
            <a:r>
              <a:rPr lang="de-DE" altLang="cs-CZ" sz="1800" dirty="0"/>
              <a:t> </a:t>
            </a:r>
            <a:r>
              <a:rPr lang="de-DE" altLang="cs-CZ" sz="1800" dirty="0" err="1"/>
              <a:t>plenty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příkopy</a:t>
            </a:r>
            <a:r>
              <a:rPr lang="cs-CZ" altLang="cs-CZ" sz="1800" dirty="0"/>
              <a:t>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–  </a:t>
            </a:r>
            <a:r>
              <a:rPr lang="de-DE" altLang="cs-CZ" sz="1800" dirty="0" err="1"/>
              <a:t>Doubravčice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Klučov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Tismice</a:t>
            </a:r>
            <a:r>
              <a:rPr lang="de-DE" altLang="cs-CZ" sz="1800" dirty="0"/>
              <a:t>, Praha-</a:t>
            </a:r>
            <a:r>
              <a:rPr lang="de-DE" altLang="cs-CZ" sz="1800" dirty="0" err="1"/>
              <a:t>Šárka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Dolánky-Rubín</a:t>
            </a: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2.  </a:t>
            </a:r>
            <a:r>
              <a:rPr lang="cs-CZ" altLang="cs-CZ" sz="1800" b="1" dirty="0"/>
              <a:t>Bezejmenná </a:t>
            </a:r>
            <a:r>
              <a:rPr lang="de-DE" altLang="cs-CZ" sz="1800" b="1" dirty="0"/>
              <a:t> </a:t>
            </a:r>
            <a:r>
              <a:rPr lang="de-DE" altLang="cs-CZ" sz="1800" dirty="0"/>
              <a:t>–</a:t>
            </a:r>
            <a:r>
              <a:rPr lang="cs-CZ" altLang="cs-CZ" sz="1800" b="1" dirty="0"/>
              <a:t> </a:t>
            </a:r>
            <a:r>
              <a:rPr lang="de-DE" altLang="cs-CZ" sz="1800" b="1" dirty="0"/>
              <a:t> </a:t>
            </a:r>
            <a:r>
              <a:rPr lang="cs-CZ" altLang="cs-CZ" sz="1800" b="1" dirty="0"/>
              <a:t>¼ </a:t>
            </a:r>
            <a:r>
              <a:rPr lang="de-DE" altLang="cs-CZ" sz="1800" b="1" dirty="0"/>
              <a:t>9. </a:t>
            </a:r>
            <a:r>
              <a:rPr lang="de-DE" altLang="cs-CZ" sz="1800" b="1" dirty="0" err="1"/>
              <a:t>stol</a:t>
            </a:r>
            <a:r>
              <a:rPr lang="de-DE" altLang="cs-CZ" sz="1800" b="1" dirty="0"/>
              <a:t>.</a:t>
            </a:r>
            <a:r>
              <a:rPr lang="cs-CZ" altLang="cs-CZ" sz="1800" b="1" dirty="0"/>
              <a:t>:  </a:t>
            </a:r>
            <a:r>
              <a:rPr lang="de-DE" altLang="cs-CZ" sz="1800" dirty="0" err="1"/>
              <a:t>náročnější</a:t>
            </a:r>
            <a:r>
              <a:rPr lang="de-DE" altLang="cs-CZ" sz="1800" dirty="0"/>
              <a:t> </a:t>
            </a:r>
            <a:r>
              <a:rPr lang="de-DE" altLang="cs-CZ" sz="1800" dirty="0" err="1"/>
              <a:t>hradb</a:t>
            </a:r>
            <a:r>
              <a:rPr lang="cs-CZ" altLang="cs-CZ" sz="1800" dirty="0"/>
              <a:t>y</a:t>
            </a:r>
            <a:r>
              <a:rPr lang="de-DE" altLang="cs-CZ" sz="1800" dirty="0"/>
              <a:t> (</a:t>
            </a:r>
            <a:r>
              <a:rPr lang="cs-CZ" altLang="cs-CZ" sz="1800" dirty="0"/>
              <a:t>konstrukce </a:t>
            </a:r>
            <a:r>
              <a:rPr lang="de-DE" altLang="cs-CZ" sz="1800" dirty="0" err="1"/>
              <a:t>roštová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komorová</a:t>
            </a:r>
            <a:r>
              <a:rPr lang="cs-CZ" altLang="cs-CZ" sz="1800" dirty="0"/>
              <a:t>, kamenné </a:t>
            </a:r>
            <a:r>
              <a:rPr lang="de-DE" altLang="cs-CZ" sz="1800" dirty="0" err="1"/>
              <a:t>plent</a:t>
            </a:r>
            <a:r>
              <a:rPr lang="cs-CZ" altLang="cs-CZ" sz="1800" dirty="0"/>
              <a:t>y)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–</a:t>
            </a:r>
            <a:r>
              <a:rPr lang="cs-CZ" altLang="cs-CZ" sz="1800" dirty="0"/>
              <a:t>  </a:t>
            </a:r>
            <a:r>
              <a:rPr lang="de-DE" altLang="cs-CZ" sz="1800" dirty="0" err="1"/>
              <a:t>Canburg</a:t>
            </a:r>
            <a:r>
              <a:rPr lang="cs-CZ" altLang="cs-CZ" sz="1800" dirty="0"/>
              <a:t> </a:t>
            </a:r>
            <a:r>
              <a:rPr lang="cs-CZ" altLang="cs-CZ" sz="1800" b="1" dirty="0"/>
              <a:t> </a:t>
            </a:r>
            <a:r>
              <a:rPr lang="cs-CZ" altLang="cs-CZ" sz="1800" dirty="0"/>
              <a:t>(805: v </a:t>
            </a:r>
            <a:r>
              <a:rPr lang="cs-CZ" sz="1800" dirty="0" err="1"/>
              <a:t>Chronicon</a:t>
            </a:r>
            <a:r>
              <a:rPr lang="cs-CZ" sz="1800" dirty="0"/>
              <a:t> </a:t>
            </a:r>
            <a:r>
              <a:rPr lang="cs-CZ" sz="1800" dirty="0" err="1"/>
              <a:t>Moissacense</a:t>
            </a:r>
            <a:r>
              <a:rPr lang="cs-CZ" sz="1800" dirty="0"/>
              <a:t>, výprava Franků, Hradiště u Libochovan?</a:t>
            </a:r>
            <a:r>
              <a:rPr lang="de-DE" altLang="cs-CZ" sz="1800" dirty="0"/>
              <a:t>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3.  </a:t>
            </a:r>
            <a:r>
              <a:rPr lang="cs-CZ" altLang="cs-CZ" sz="1800" b="1" dirty="0"/>
              <a:t>H</a:t>
            </a:r>
            <a:r>
              <a:rPr lang="de-DE" altLang="cs-CZ" sz="1800" b="1" dirty="0" err="1"/>
              <a:t>radiště</a:t>
            </a:r>
            <a:r>
              <a:rPr lang="de-DE" altLang="cs-CZ" sz="1800" b="1" dirty="0"/>
              <a:t> </a:t>
            </a:r>
            <a:r>
              <a:rPr lang="de-DE" altLang="cs-CZ" sz="1800" b="1" dirty="0" err="1"/>
              <a:t>plné</a:t>
            </a:r>
            <a:r>
              <a:rPr lang="de-DE" altLang="cs-CZ" sz="1800" b="1" dirty="0"/>
              <a:t> </a:t>
            </a:r>
            <a:r>
              <a:rPr lang="de-DE" altLang="cs-CZ" sz="1800" b="1" dirty="0" err="1"/>
              <a:t>historické</a:t>
            </a:r>
            <a:r>
              <a:rPr lang="de-DE" altLang="cs-CZ" sz="1800" b="1" dirty="0"/>
              <a:t> </a:t>
            </a:r>
            <a:r>
              <a:rPr lang="de-DE" altLang="cs-CZ" sz="1800" b="1" dirty="0" err="1"/>
              <a:t>doby</a:t>
            </a:r>
            <a:r>
              <a:rPr lang="de-DE" altLang="cs-CZ" sz="1800" b="1" dirty="0"/>
              <a:t> </a:t>
            </a:r>
            <a:r>
              <a:rPr lang="cs-CZ" altLang="cs-CZ" sz="1800" b="1" dirty="0"/>
              <a:t> </a:t>
            </a:r>
            <a:r>
              <a:rPr lang="de-DE" altLang="cs-CZ" sz="1800" dirty="0"/>
              <a:t>– </a:t>
            </a:r>
            <a:r>
              <a:rPr lang="cs-CZ" altLang="cs-CZ" sz="1800" b="1" dirty="0"/>
              <a:t> ¾ </a:t>
            </a:r>
            <a:r>
              <a:rPr lang="de-DE" altLang="cs-CZ" sz="1800" b="1" dirty="0"/>
              <a:t>9. </a:t>
            </a:r>
            <a:r>
              <a:rPr lang="de-DE" altLang="cs-CZ" sz="1800" b="1" dirty="0" err="1"/>
              <a:t>stol</a:t>
            </a:r>
            <a:r>
              <a:rPr lang="de-DE" altLang="cs-CZ" sz="1800" b="1" dirty="0"/>
              <a:t>.</a:t>
            </a:r>
            <a:r>
              <a:rPr lang="cs-CZ" altLang="cs-CZ" sz="1800" b="1" dirty="0"/>
              <a:t>:  </a:t>
            </a:r>
            <a:r>
              <a:rPr lang="de-DE" altLang="cs-CZ" sz="1800" dirty="0" err="1"/>
              <a:t>přemyslovská</a:t>
            </a:r>
            <a:r>
              <a:rPr lang="de-DE" altLang="cs-CZ" sz="1800" dirty="0"/>
              <a:t> </a:t>
            </a:r>
            <a:r>
              <a:rPr lang="de-DE" altLang="cs-CZ" sz="1800" dirty="0" err="1"/>
              <a:t>doména</a:t>
            </a:r>
            <a:r>
              <a:rPr lang="de-DE" altLang="cs-CZ" sz="1800" dirty="0"/>
              <a:t> </a:t>
            </a:r>
            <a:r>
              <a:rPr lang="de-DE" altLang="cs-CZ" sz="1800" dirty="0" err="1"/>
              <a:t>ve</a:t>
            </a:r>
            <a:r>
              <a:rPr lang="de-DE" altLang="cs-CZ" sz="1800" dirty="0"/>
              <a:t> </a:t>
            </a:r>
            <a:r>
              <a:rPr lang="de-DE" altLang="cs-CZ" sz="1800" dirty="0" err="1"/>
              <a:t>středních</a:t>
            </a:r>
            <a:r>
              <a:rPr lang="de-DE" altLang="cs-CZ" sz="1800" dirty="0"/>
              <a:t> </a:t>
            </a:r>
            <a:r>
              <a:rPr lang="de-DE" altLang="cs-CZ" sz="1800" dirty="0" err="1"/>
              <a:t>Čechách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–  </a:t>
            </a:r>
            <a:r>
              <a:rPr lang="de-DE" altLang="cs-CZ" sz="1800" dirty="0" err="1"/>
              <a:t>Budeč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Levý</a:t>
            </a:r>
            <a:r>
              <a:rPr lang="de-DE" altLang="cs-CZ" sz="1800" dirty="0"/>
              <a:t> Hradec, </a:t>
            </a:r>
            <a:r>
              <a:rPr lang="de-DE" altLang="cs-CZ" sz="1800" dirty="0" err="1"/>
              <a:t>Kouřim</a:t>
            </a:r>
            <a:r>
              <a:rPr lang="de-DE" altLang="cs-CZ" sz="1800" dirty="0"/>
              <a:t> </a:t>
            </a:r>
            <a:r>
              <a:rPr lang="cs-CZ" altLang="cs-CZ" sz="1800" dirty="0"/>
              <a:t>(slavníkovská doména)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de-DE" altLang="cs-CZ" sz="1800" dirty="0"/>
              <a:t>4.   </a:t>
            </a:r>
            <a:r>
              <a:rPr lang="cs-CZ" altLang="cs-CZ" sz="1800" b="1" dirty="0"/>
              <a:t>O</a:t>
            </a:r>
            <a:r>
              <a:rPr lang="de-DE" altLang="cs-CZ" sz="1800" b="1" dirty="0" err="1"/>
              <a:t>bdobí</a:t>
            </a:r>
            <a:r>
              <a:rPr lang="de-DE" altLang="cs-CZ" sz="1800" b="1" dirty="0"/>
              <a:t> </a:t>
            </a:r>
            <a:r>
              <a:rPr lang="de-DE" altLang="cs-CZ" sz="1800" b="1" dirty="0" err="1"/>
              <a:t>existence</a:t>
            </a:r>
            <a:r>
              <a:rPr lang="de-DE" altLang="cs-CZ" sz="1800" b="1" dirty="0"/>
              <a:t> </a:t>
            </a:r>
            <a:r>
              <a:rPr lang="de-DE" altLang="cs-CZ" sz="1800" b="1" dirty="0" err="1"/>
              <a:t>hradské</a:t>
            </a:r>
            <a:r>
              <a:rPr lang="de-DE" altLang="cs-CZ" sz="1800" b="1" dirty="0"/>
              <a:t> </a:t>
            </a:r>
            <a:r>
              <a:rPr lang="de-DE" altLang="cs-CZ" sz="1800" b="1" dirty="0" err="1"/>
              <a:t>správy</a:t>
            </a:r>
            <a:r>
              <a:rPr lang="cs-CZ" altLang="cs-CZ" sz="1800" b="1" dirty="0"/>
              <a:t> </a:t>
            </a:r>
            <a:r>
              <a:rPr lang="de-DE" altLang="cs-CZ" sz="1800" b="1" dirty="0"/>
              <a:t> </a:t>
            </a:r>
            <a:r>
              <a:rPr lang="de-DE" altLang="cs-CZ" sz="1800" dirty="0"/>
              <a:t>– </a:t>
            </a:r>
            <a:r>
              <a:rPr lang="cs-CZ" altLang="cs-CZ" sz="1800" b="1" dirty="0"/>
              <a:t> </a:t>
            </a:r>
            <a:r>
              <a:rPr lang="de-DE" altLang="cs-CZ" sz="1800" b="1" dirty="0" err="1"/>
              <a:t>konec</a:t>
            </a:r>
            <a:r>
              <a:rPr lang="de-DE" altLang="cs-CZ" sz="1800" b="1" dirty="0"/>
              <a:t> </a:t>
            </a:r>
            <a:r>
              <a:rPr lang="cs-CZ" altLang="cs-CZ" sz="1800" b="1" dirty="0"/>
              <a:t>10. až </a:t>
            </a:r>
            <a:r>
              <a:rPr lang="de-DE" altLang="cs-CZ" sz="1800" b="1" dirty="0"/>
              <a:t>1</a:t>
            </a:r>
            <a:r>
              <a:rPr lang="cs-CZ" altLang="cs-CZ" sz="1800" b="1" dirty="0"/>
              <a:t>/3</a:t>
            </a:r>
            <a:r>
              <a:rPr lang="de-DE" altLang="cs-CZ" sz="1800" b="1" dirty="0"/>
              <a:t> 11. </a:t>
            </a:r>
            <a:r>
              <a:rPr lang="de-DE" altLang="cs-CZ" sz="1800" b="1" dirty="0" err="1"/>
              <a:t>stol</a:t>
            </a:r>
            <a:r>
              <a:rPr lang="de-DE" altLang="cs-CZ" sz="1800" b="1" dirty="0"/>
              <a:t>.</a:t>
            </a:r>
            <a:r>
              <a:rPr lang="cs-CZ" altLang="cs-CZ" sz="1800" b="1" dirty="0"/>
              <a:t>:   </a:t>
            </a:r>
            <a:r>
              <a:rPr lang="de-DE" altLang="cs-CZ" sz="1800" dirty="0" err="1"/>
              <a:t>funkční</a:t>
            </a:r>
            <a:r>
              <a:rPr lang="de-DE" altLang="cs-CZ" sz="1800" dirty="0"/>
              <a:t> </a:t>
            </a:r>
            <a:r>
              <a:rPr lang="de-DE" altLang="cs-CZ" sz="1800" dirty="0" err="1"/>
              <a:t>diferenciace</a:t>
            </a:r>
            <a:r>
              <a:rPr lang="cs-CZ" altLang="cs-CZ" sz="1800" dirty="0"/>
              <a:t> (nadřazenost)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–  </a:t>
            </a:r>
            <a:r>
              <a:rPr lang="de-DE" altLang="cs-CZ" sz="1800" dirty="0" err="1"/>
              <a:t>centr</a:t>
            </a:r>
            <a:r>
              <a:rPr lang="cs-CZ" altLang="cs-CZ" sz="1800" dirty="0"/>
              <a:t>um</a:t>
            </a:r>
            <a:r>
              <a:rPr lang="de-DE" altLang="cs-CZ" sz="1800" dirty="0"/>
              <a:t> </a:t>
            </a:r>
            <a:r>
              <a:rPr lang="de-DE" altLang="cs-CZ" sz="1800" dirty="0" err="1"/>
              <a:t>přemyslovské</a:t>
            </a:r>
            <a:r>
              <a:rPr lang="de-DE" altLang="cs-CZ" sz="1800" dirty="0"/>
              <a:t> </a:t>
            </a:r>
            <a:r>
              <a:rPr lang="de-DE" altLang="cs-CZ" sz="1800" dirty="0" err="1"/>
              <a:t>domény</a:t>
            </a:r>
            <a:r>
              <a:rPr lang="cs-CZ" altLang="cs-CZ" sz="1800" dirty="0"/>
              <a:t>:  </a:t>
            </a:r>
            <a:r>
              <a:rPr lang="de-DE" altLang="cs-CZ" sz="1800" dirty="0" err="1"/>
              <a:t>Pražský</a:t>
            </a:r>
            <a:r>
              <a:rPr lang="de-DE" altLang="cs-CZ" sz="1800" dirty="0"/>
              <a:t> </a:t>
            </a:r>
            <a:r>
              <a:rPr lang="de-DE" altLang="cs-CZ" sz="1800" dirty="0" err="1"/>
              <a:t>hrad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–  </a:t>
            </a:r>
            <a:r>
              <a:rPr lang="de-DE" altLang="cs-CZ" sz="1800" dirty="0" err="1"/>
              <a:t>obvodová</a:t>
            </a:r>
            <a:r>
              <a:rPr lang="de-DE" altLang="cs-CZ" sz="1800" dirty="0"/>
              <a:t> </a:t>
            </a:r>
            <a:r>
              <a:rPr lang="de-DE" altLang="cs-CZ" sz="1800" dirty="0" err="1"/>
              <a:t>hradiště</a:t>
            </a:r>
            <a:r>
              <a:rPr lang="de-DE" altLang="cs-CZ" sz="1800" dirty="0"/>
              <a:t>:  </a:t>
            </a:r>
            <a:r>
              <a:rPr lang="de-DE" altLang="cs-CZ" sz="1800" dirty="0" err="1"/>
              <a:t>Mělník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Tetín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Lštění</a:t>
            </a:r>
            <a:r>
              <a:rPr lang="de-DE" altLang="cs-CZ" sz="1800" dirty="0"/>
              <a:t>, </a:t>
            </a:r>
            <a:r>
              <a:rPr lang="de-DE" altLang="cs-CZ" sz="1800" dirty="0" err="1"/>
              <a:t>Stará</a:t>
            </a:r>
            <a:r>
              <a:rPr lang="de-DE" altLang="cs-CZ" sz="1800" dirty="0"/>
              <a:t> Boleslav</a:t>
            </a: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–  </a:t>
            </a:r>
            <a:r>
              <a:rPr lang="de-DE" altLang="cs-CZ" sz="1800" dirty="0" err="1"/>
              <a:t>uvnitř</a:t>
            </a:r>
            <a:r>
              <a:rPr lang="de-DE" altLang="cs-CZ" sz="1800" dirty="0"/>
              <a:t>:  </a:t>
            </a:r>
            <a:r>
              <a:rPr lang="de-DE" altLang="cs-CZ" sz="1800" dirty="0" err="1"/>
              <a:t>Levý</a:t>
            </a:r>
            <a:r>
              <a:rPr lang="de-DE" altLang="cs-CZ" sz="1800" dirty="0"/>
              <a:t> Hradec, </a:t>
            </a:r>
            <a:r>
              <a:rPr lang="de-DE" altLang="cs-CZ" sz="1800" dirty="0" err="1"/>
              <a:t>Budeč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ED7D27-51B8-4D15-8A14-D9830A0C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83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</a:t>
            </a:r>
            <a:r>
              <a:rPr lang="cs-CZ" b="1" dirty="0">
                <a:solidFill>
                  <a:srgbClr val="FF0000"/>
                </a:solidFill>
              </a:rPr>
              <a:t>Dvorce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C4DA0D-5552-4239-AC12-F6C7408EF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2" y="1250730"/>
            <a:ext cx="11981792" cy="5607269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Dvorec </a:t>
            </a:r>
            <a:r>
              <a:rPr lang="cs-CZ" sz="2000" dirty="0"/>
              <a:t> –  sídlo s obytným objektem, kostelem a pohřebištěm  (na výšině)m podobné karolínským falcím </a:t>
            </a:r>
          </a:p>
          <a:p>
            <a:endParaRPr lang="cs-CZ" sz="2000" dirty="0"/>
          </a:p>
          <a:p>
            <a:r>
              <a:rPr lang="cs-CZ" sz="2000" b="1" dirty="0"/>
              <a:t>Velmožské dvorce</a:t>
            </a:r>
            <a:r>
              <a:rPr lang="cs-CZ" sz="2000" dirty="0"/>
              <a:t>  –  vlastníkem mohl být kníže, člen jeho rodiny, družiny nebo i církevní velmož </a:t>
            </a:r>
          </a:p>
          <a:p>
            <a:pPr marL="0" indent="0">
              <a:buNone/>
            </a:pPr>
            <a:r>
              <a:rPr lang="cs-CZ" sz="2000" dirty="0"/>
              <a:t>                                       –  </a:t>
            </a:r>
            <a:r>
              <a:rPr lang="cs-CZ" sz="2000" b="1" dirty="0"/>
              <a:t>Vilém Hrubý</a:t>
            </a:r>
            <a:r>
              <a:rPr lang="cs-CZ" sz="2000" dirty="0"/>
              <a:t>:  1948: </a:t>
            </a:r>
            <a:r>
              <a:rPr lang="cs-CZ" sz="2000" b="1" dirty="0">
                <a:solidFill>
                  <a:srgbClr val="FF0000"/>
                </a:solidFill>
              </a:rPr>
              <a:t>Staré Město a okolí</a:t>
            </a:r>
            <a:r>
              <a:rPr lang="cs-CZ" sz="2000" dirty="0"/>
              <a:t>(1949: první kostel, 1955: monografie)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prvně interpretoval dvorce ve SM a jeho okolí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Modrá u Velehradu, </a:t>
            </a:r>
            <a:r>
              <a:rPr lang="cs-CZ" sz="2000" dirty="0" err="1"/>
              <a:t>Špitálky</a:t>
            </a:r>
            <a:r>
              <a:rPr lang="cs-CZ" sz="2000" dirty="0"/>
              <a:t> (</a:t>
            </a:r>
            <a:r>
              <a:rPr lang="cs-CZ" sz="2000" dirty="0" err="1"/>
              <a:t>Čertůj</a:t>
            </a:r>
            <a:r>
              <a:rPr lang="cs-CZ" sz="2000" dirty="0"/>
              <a:t> </a:t>
            </a:r>
            <a:r>
              <a:rPr lang="cs-CZ" sz="2000" dirty="0" err="1"/>
              <a:t>kút</a:t>
            </a:r>
            <a:r>
              <a:rPr lang="cs-CZ" sz="2000" dirty="0"/>
              <a:t>), Sadská u UH (církevní areál) </a:t>
            </a:r>
          </a:p>
          <a:p>
            <a:pPr marL="0" indent="0">
              <a:buNone/>
            </a:pPr>
            <a:r>
              <a:rPr lang="cs-CZ" sz="2000" dirty="0"/>
              <a:t>                                      –  </a:t>
            </a:r>
            <a:r>
              <a:rPr lang="cs-CZ" sz="2000" b="1" dirty="0"/>
              <a:t>Čestmír </a:t>
            </a:r>
            <a:r>
              <a:rPr lang="cs-CZ" sz="2000" b="1" dirty="0" err="1"/>
              <a:t>Staňa</a:t>
            </a:r>
            <a:r>
              <a:rPr lang="cs-CZ" sz="2000" dirty="0"/>
              <a:t>:  </a:t>
            </a:r>
            <a:r>
              <a:rPr lang="cs-CZ" sz="2000" b="1" dirty="0">
                <a:solidFill>
                  <a:srgbClr val="FF0000"/>
                </a:solidFill>
              </a:rPr>
              <a:t>Staré Zámky u Líšně</a:t>
            </a:r>
            <a:r>
              <a:rPr lang="cs-CZ" sz="2000" b="1" dirty="0"/>
              <a:t>  </a:t>
            </a:r>
            <a:r>
              <a:rPr lang="cs-CZ" sz="2000" dirty="0"/>
              <a:t>(odmítnuto, podobně </a:t>
            </a:r>
            <a:r>
              <a:rPr lang="cs-CZ" sz="2000" dirty="0" err="1"/>
              <a:t>Hradsko</a:t>
            </a:r>
            <a:r>
              <a:rPr lang="cs-CZ" sz="2000" dirty="0"/>
              <a:t> u Mšena)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7,5 x 7,5 m –  palisádové žlaby, pás udusaného jílu  a kůlové jámy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–  věžová brána u vstupu do velmožského dvorce na akropoli </a:t>
            </a:r>
          </a:p>
          <a:p>
            <a:pPr marL="0" indent="0">
              <a:buNone/>
            </a:pPr>
            <a:r>
              <a:rPr lang="cs-CZ" sz="2000" dirty="0"/>
              <a:t>                                      </a:t>
            </a:r>
            <a:r>
              <a:rPr lang="cs-CZ" sz="2200" dirty="0"/>
              <a:t>–  </a:t>
            </a:r>
            <a:r>
              <a:rPr lang="cs-CZ" sz="2200" b="1" dirty="0"/>
              <a:t>Bořivoj Dostál</a:t>
            </a:r>
            <a:r>
              <a:rPr lang="cs-CZ" sz="2200" dirty="0"/>
              <a:t>:  1959–1965 –  </a:t>
            </a:r>
            <a:r>
              <a:rPr lang="cs-CZ" sz="2200" b="1" dirty="0" err="1">
                <a:solidFill>
                  <a:srgbClr val="FF0000"/>
                </a:solidFill>
              </a:rPr>
              <a:t>Pohansko</a:t>
            </a:r>
            <a:r>
              <a:rPr lang="cs-CZ" sz="2200" b="1" dirty="0">
                <a:solidFill>
                  <a:srgbClr val="FF0000"/>
                </a:solidFill>
              </a:rPr>
              <a:t> u Břeclavi</a:t>
            </a:r>
            <a:r>
              <a:rPr lang="cs-CZ" sz="2200" dirty="0"/>
              <a:t>, výzkum velmožského dvorce</a:t>
            </a:r>
            <a:endParaRPr lang="cs-CZ" sz="2200" b="1" dirty="0"/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ohrazený hospodářský komplex s obydlím vlastníka a kostelem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(podobný karolínským </a:t>
            </a:r>
            <a:r>
              <a:rPr lang="cs-CZ" sz="2200" dirty="0" err="1"/>
              <a:t>curtes</a:t>
            </a:r>
            <a:r>
              <a:rPr lang="cs-CZ" sz="2200" dirty="0"/>
              <a:t> – falcím)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                    820–840:  palisádové ohrazení 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                    850–866:  stavba kostela a mladší palisády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                    880–900: zánik mladší palisády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7213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9D84D5-940E-4671-9674-BD41223B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86" y="99759"/>
            <a:ext cx="8520814" cy="66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6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0C76D6-8FD9-4023-ADB9-83C3810B2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08" y="598022"/>
            <a:ext cx="8652643" cy="62599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 err="1">
                <a:solidFill>
                  <a:srgbClr val="FF0000"/>
                </a:solidFill>
              </a:rPr>
              <a:t>Pohansko</a:t>
            </a:r>
            <a:r>
              <a:rPr lang="cs-CZ" sz="2400" b="1" dirty="0">
                <a:solidFill>
                  <a:srgbClr val="FF0000"/>
                </a:solidFill>
              </a:rPr>
              <a:t> – velmožský dvorec</a:t>
            </a:r>
            <a:r>
              <a:rPr lang="cs-CZ" sz="3400" dirty="0">
                <a:solidFill>
                  <a:srgbClr val="FF0000"/>
                </a:solidFill>
              </a:rPr>
              <a:t>:  </a:t>
            </a:r>
          </a:p>
          <a:p>
            <a:pPr marL="0" indent="0">
              <a:buNone/>
            </a:pPr>
            <a:endParaRPr lang="cs-CZ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000" dirty="0"/>
              <a:t>1 ha, 2. pol. 9. stol.;  palisádové opevnění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</a:t>
            </a:r>
          </a:p>
          <a:p>
            <a:pPr marL="0" indent="0">
              <a:buNone/>
            </a:pPr>
            <a:r>
              <a:rPr lang="cs-CZ" sz="2000" b="1" dirty="0"/>
              <a:t>Funkce: 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I.  </a:t>
            </a:r>
            <a:r>
              <a:rPr lang="cs-CZ" sz="2000" u="sng" dirty="0">
                <a:effectLst/>
              </a:rPr>
              <a:t>rezidenční:</a:t>
            </a:r>
            <a:r>
              <a:rPr lang="cs-CZ" sz="2000" dirty="0">
                <a:effectLst/>
              </a:rPr>
              <a:t>  nadzemní stavby s podezdívkou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naproti:  velké halové stavby (JV)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II.  </a:t>
            </a:r>
            <a:r>
              <a:rPr lang="cs-CZ" sz="2000" u="sng" dirty="0">
                <a:effectLst/>
              </a:rPr>
              <a:t>shromažďovací:</a:t>
            </a:r>
            <a:r>
              <a:rPr lang="cs-CZ" sz="2000" dirty="0">
                <a:effectLst/>
              </a:rPr>
              <a:t>  nádvoří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III. </a:t>
            </a:r>
            <a:r>
              <a:rPr lang="cs-CZ" sz="2000" u="sng" dirty="0">
                <a:effectLst/>
              </a:rPr>
              <a:t>sakrální:</a:t>
            </a:r>
            <a:r>
              <a:rPr lang="cs-CZ" sz="2000" dirty="0">
                <a:effectLst/>
              </a:rPr>
              <a:t>  </a:t>
            </a:r>
            <a:r>
              <a:rPr lang="cs-CZ" sz="2000" dirty="0"/>
              <a:t>jednolodní kostel s nartexem (předsíní)</a:t>
            </a:r>
          </a:p>
          <a:p>
            <a:pPr marL="0" indent="0">
              <a:buNone/>
            </a:pPr>
            <a:r>
              <a:rPr lang="cs-CZ" sz="2000" dirty="0"/>
              <a:t>                      (na místě starší kultovní ohrady)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IV. </a:t>
            </a:r>
            <a:r>
              <a:rPr lang="cs-CZ" sz="2000" u="sng" dirty="0">
                <a:effectLst/>
              </a:rPr>
              <a:t>funerální:</a:t>
            </a:r>
            <a:r>
              <a:rPr lang="cs-CZ" sz="2000" dirty="0">
                <a:effectLst/>
              </a:rPr>
              <a:t>  </a:t>
            </a:r>
            <a:r>
              <a:rPr lang="cs-CZ" sz="2000" dirty="0"/>
              <a:t>kostelní hřbitov:  407 H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V.  </a:t>
            </a:r>
            <a:r>
              <a:rPr lang="cs-CZ" sz="2000" u="sng" dirty="0">
                <a:effectLst/>
              </a:rPr>
              <a:t>hospodářská:</a:t>
            </a:r>
            <a:r>
              <a:rPr lang="cs-CZ" sz="2000" dirty="0">
                <a:effectLst/>
              </a:rPr>
              <a:t>  </a:t>
            </a:r>
            <a:r>
              <a:rPr lang="cs-CZ" sz="2000" dirty="0"/>
              <a:t>řemeslnický areál v tzv. lesní školce        </a:t>
            </a:r>
          </a:p>
          <a:p>
            <a:pPr marL="0" indent="0">
              <a:buNone/>
            </a:pPr>
            <a:r>
              <a:rPr lang="cs-CZ" sz="2000" dirty="0"/>
              <a:t>                               nástroje, polotovary, odpad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řemesla:  kovolitectví, kovářství, </a:t>
            </a:r>
            <a:r>
              <a:rPr lang="cs-CZ" sz="2000" dirty="0" err="1">
                <a:effectLst/>
              </a:rPr>
              <a:t>kosťařství</a:t>
            </a:r>
            <a:r>
              <a:rPr lang="cs-CZ" sz="2000" dirty="0">
                <a:effectLst/>
              </a:rPr>
              <a:t>, textilnictví</a:t>
            </a:r>
          </a:p>
          <a:p>
            <a:pPr marL="0" indent="0">
              <a:buNone/>
            </a:pPr>
            <a:r>
              <a:rPr lang="cs-CZ" sz="2000" dirty="0"/>
              <a:t>                               skladování obilí, pěstování dobytka</a:t>
            </a:r>
            <a:endParaRPr lang="cs-CZ" sz="2000" dirty="0">
              <a:effectLst/>
            </a:endParaRPr>
          </a:p>
          <a:p>
            <a:pPr marL="0" indent="0">
              <a:buNone/>
            </a:pPr>
            <a:endParaRPr lang="cs-CZ" sz="22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8CFF41-B95D-4A7D-94EE-E21B05F62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097" y="0"/>
            <a:ext cx="3541986" cy="46523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0B30551-02D1-40F6-9799-34145E054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939" y="2557821"/>
            <a:ext cx="3111062" cy="43001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5685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6616E2B-2224-4FBB-B88F-B4DFF2D54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673099"/>
            <a:ext cx="11730037" cy="63162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                   </a:t>
            </a:r>
            <a:r>
              <a:rPr lang="cs-CZ" sz="2000" dirty="0"/>
              <a:t>–  </a:t>
            </a:r>
            <a:r>
              <a:rPr lang="cs-CZ" sz="2000" b="1" dirty="0"/>
              <a:t>Alexander </a:t>
            </a:r>
            <a:r>
              <a:rPr lang="cs-CZ" sz="2000" b="1" dirty="0" err="1"/>
              <a:t>Ruttkay</a:t>
            </a:r>
            <a:r>
              <a:rPr lang="cs-CZ" sz="2000" b="1" dirty="0"/>
              <a:t>:  </a:t>
            </a:r>
            <a:r>
              <a:rPr lang="cs-CZ" sz="2000" dirty="0"/>
              <a:t>1968–1975 výzkumy dvorce </a:t>
            </a:r>
            <a:r>
              <a:rPr lang="cs-CZ" sz="2000" b="1" dirty="0">
                <a:solidFill>
                  <a:srgbClr val="FF0000"/>
                </a:solidFill>
              </a:rPr>
              <a:t>Ducové u Piešťan</a:t>
            </a:r>
          </a:p>
          <a:p>
            <a:pPr marL="0" indent="0">
              <a:buNone/>
            </a:pPr>
            <a:r>
              <a:rPr lang="cs-CZ" sz="2000" b="1" dirty="0"/>
              <a:t>                                                                     </a:t>
            </a:r>
            <a:r>
              <a:rPr lang="cs-CZ" sz="2000" dirty="0"/>
              <a:t>mezi Povážím a </a:t>
            </a:r>
            <a:r>
              <a:rPr lang="cs-CZ" sz="2000" dirty="0" err="1"/>
              <a:t>Ponitřím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0, 5 ha:  nad údolím Váhu, palisáda vložená do valu hradiska z d. </a:t>
            </a:r>
            <a:r>
              <a:rPr lang="cs-CZ" sz="2000" dirty="0" err="1"/>
              <a:t>bron</a:t>
            </a:r>
            <a:r>
              <a:rPr lang="cs-CZ" sz="2000" dirty="0"/>
              <a:t>.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nepravidelný tvar, vnitřní plocha rozdělena na 3 (čtyři?) části: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V.:  srubové obytné stavby s maltovými podlahami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dvouprostorová 15 x 5 m, srubová 4 x 4 m (věžová)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SZ:  srubový dům bez maltové podlahy  (volný prostor pro koně?)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J:  rotunda, 22H</a:t>
            </a:r>
          </a:p>
          <a:p>
            <a:pPr marL="0" indent="0">
              <a:buNone/>
            </a:pP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mimo areál velkomoravského mocenského centra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(správní centrum na hradisku v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Pobedimi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)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sídlo místního předáka s ozbrojenou družinou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cs-CZ" sz="2000" dirty="0"/>
              <a:t> </a:t>
            </a:r>
          </a:p>
          <a:p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40727E-C7EC-4FE1-BE2D-8F083BE9B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54" y="1271971"/>
            <a:ext cx="2850433" cy="28592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5457BAA-A768-44DE-96D2-4B41B2434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6" y="4476038"/>
            <a:ext cx="3325840" cy="21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8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3DA5AC-D37B-4E21-9DB8-B5D707680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97" y="693682"/>
            <a:ext cx="11687503" cy="601191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                     </a:t>
            </a:r>
            <a:r>
              <a:rPr lang="cs-CZ" sz="2000" dirty="0"/>
              <a:t>– </a:t>
            </a:r>
            <a:r>
              <a:rPr lang="cs-CZ" sz="2000" b="1" dirty="0"/>
              <a:t>Alexander </a:t>
            </a:r>
            <a:r>
              <a:rPr lang="cs-CZ" sz="2000" b="1" dirty="0" err="1"/>
              <a:t>Ruttkay</a:t>
            </a:r>
            <a:r>
              <a:rPr lang="cs-CZ" sz="2000" dirty="0"/>
              <a:t>: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1976–1980:  </a:t>
            </a:r>
            <a:r>
              <a:rPr lang="cs-CZ" sz="2000" b="1" dirty="0">
                <a:solidFill>
                  <a:srgbClr val="FF0000"/>
                </a:solidFill>
              </a:rPr>
              <a:t>Nitranská </a:t>
            </a:r>
            <a:r>
              <a:rPr lang="cs-CZ" sz="2000" b="1" dirty="0" err="1">
                <a:solidFill>
                  <a:srgbClr val="FF0000"/>
                </a:solidFill>
              </a:rPr>
              <a:t>Blatnica</a:t>
            </a:r>
            <a:r>
              <a:rPr lang="cs-CZ" sz="2000" dirty="0"/>
              <a:t>, velmožský dvorec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osídlení z 9. – 13, stol.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2 fáze:   I.: </a:t>
            </a:r>
            <a:r>
              <a:rPr lang="cs-CZ" sz="2000" u="sng" dirty="0"/>
              <a:t>dvorec</a:t>
            </a:r>
            <a:r>
              <a:rPr lang="cs-CZ" sz="2000" dirty="0"/>
              <a:t> z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9.–10. stol.  </a:t>
            </a:r>
            <a:r>
              <a:rPr lang="cs-CZ" sz="2000" dirty="0"/>
              <a:t>palisádové opevnění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starší 0,9 ha, mladší 0,35 ha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rotunda (vlastnický kostel)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sídelní objekt s krbem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II. </a:t>
            </a:r>
            <a:r>
              <a:rPr lang="pl-PL" sz="1800" b="0" i="0" u="sng" strike="noStrike" baseline="0" dirty="0">
                <a:solidFill>
                  <a:srgbClr val="333333"/>
                </a:solidFill>
                <a:latin typeface="EtelkaLight"/>
              </a:rPr>
              <a:t>osada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 z 11.–13. stol. s rozptylenou zástavbou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 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s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rubový dům s přístavkem, uvnitř žernov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                             k drcení železné rudy, limonitu (?)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                              zbytky dehtářských jam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                              11–12. stol.:  stavební úpravy rotundy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                               13. stol:  opuštění sídliště (úpadek)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82707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1C0C54-6042-497D-A342-6BADEA474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4" y="536028"/>
            <a:ext cx="11645462" cy="63219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dirty="0"/>
              <a:t>                               –  </a:t>
            </a:r>
            <a:r>
              <a:rPr lang="cs-CZ" sz="2000" b="1" dirty="0"/>
              <a:t>Zdeněk Váňa:  </a:t>
            </a:r>
            <a:r>
              <a:rPr lang="cs-CZ" sz="2000" dirty="0"/>
              <a:t>1976–1978:  </a:t>
            </a:r>
            <a:r>
              <a:rPr lang="cs-CZ" sz="2000" b="1" dirty="0">
                <a:solidFill>
                  <a:srgbClr val="FF0000"/>
                </a:solidFill>
              </a:rPr>
              <a:t>Budeč </a:t>
            </a:r>
            <a:r>
              <a:rPr lang="cs-CZ" sz="2000" dirty="0"/>
              <a:t>palisádou ohrazený knížecí dvorec  (d. 66 m)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v na </a:t>
            </a:r>
            <a:r>
              <a:rPr lang="cs-CZ" sz="2000" dirty="0" err="1"/>
              <a:t>záp</a:t>
            </a:r>
            <a:r>
              <a:rPr lang="cs-CZ" sz="2000" dirty="0"/>
              <a:t>. straně akropole (3,2 ha), zánik kol. pol. 11. stol.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čtvercový půdorys, rotunda i se hřbitovem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pozůstatky polozemnice, 3 stavby s nadzemní konstrukce 2/3 10. stol.: 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</a:t>
            </a:r>
            <a:r>
              <a:rPr lang="cs-CZ" sz="2000" b="1" dirty="0"/>
              <a:t>2. pol. 10. stol:  násilný vpád</a:t>
            </a:r>
            <a:r>
              <a:rPr lang="cs-CZ" sz="2000" dirty="0"/>
              <a:t> (požár hradby)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v již. části hromadný hrob (až 60 mrtvých mladých mužů)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sídlo hradského správce v již. části akropole:  kostel P. Marie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Václav x Boleslav I. </a:t>
            </a:r>
          </a:p>
          <a:p>
            <a:pPr marL="0" indent="0">
              <a:buNone/>
            </a:pP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                             –  </a:t>
            </a:r>
            <a:r>
              <a:rPr lang="cs-CZ" sz="2000" b="1" dirty="0"/>
              <a:t>Pavel Čech</a:t>
            </a:r>
            <a:r>
              <a:rPr lang="cs-CZ" sz="2000" dirty="0"/>
              <a:t>:  </a:t>
            </a:r>
            <a:r>
              <a:rPr lang="cs-CZ" sz="2000" b="0" i="0" u="none" strike="noStrike" baseline="0" dirty="0"/>
              <a:t>1999–2000: knížecí dvorec na žateckém hradišti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kol. r. 936:  založen Boleslavem I. někdy po roce 936; </a:t>
            </a:r>
          </a:p>
          <a:p>
            <a:pPr marL="0" indent="0" algn="l">
              <a:buNone/>
            </a:pPr>
            <a:r>
              <a:rPr lang="pl-PL" sz="2000" b="0" i="0" u="none" strike="noStrike" baseline="0" dirty="0"/>
              <a:t>                                                                   knížecí sídlo:  2 srubové stavby, jeden kůlový dům </a:t>
            </a:r>
          </a:p>
          <a:p>
            <a:pPr marL="0" indent="0" algn="l">
              <a:buNone/>
            </a:pPr>
            <a:r>
              <a:rPr lang="pl-PL" sz="2000" b="0" i="0" u="none" strike="noStrike" baseline="0" dirty="0"/>
              <a:t>                                                                    záník:  pol. 11. stol. </a:t>
            </a:r>
          </a:p>
          <a:p>
            <a:pPr marL="0" indent="0" algn="l">
              <a:buNone/>
            </a:pPr>
            <a:r>
              <a:rPr lang="pl-PL" sz="2000" dirty="0"/>
              <a:t>       </a:t>
            </a:r>
          </a:p>
          <a:p>
            <a:pPr marL="0" indent="0" algn="l">
              <a:buNone/>
            </a:pPr>
            <a:r>
              <a:rPr lang="pl-PL" sz="2000" b="0" i="0" u="none" strike="noStrike" baseline="0" dirty="0"/>
              <a:t>                                  </a:t>
            </a:r>
            <a:r>
              <a:rPr lang="pl-PL" sz="2200" b="0" i="0" u="none" strike="noStrike" baseline="0" dirty="0"/>
              <a:t>–  </a:t>
            </a:r>
            <a:r>
              <a:rPr lang="pl-PL" sz="2200" b="1" i="0" u="none" strike="noStrike" baseline="0" dirty="0"/>
              <a:t>Jiří Macháček:   </a:t>
            </a:r>
            <a:r>
              <a:rPr lang="cs-CZ" sz="2200" dirty="0"/>
              <a:t>d</a:t>
            </a:r>
            <a:r>
              <a:rPr lang="cs-CZ" sz="2200" b="0" i="0" u="none" strike="noStrike" baseline="0" dirty="0"/>
              <a:t>vorec na </a:t>
            </a:r>
            <a:r>
              <a:rPr lang="cs-CZ" sz="2200" b="0" i="0" u="none" strike="noStrike" baseline="0" dirty="0" err="1"/>
              <a:t>Pohansku</a:t>
            </a:r>
            <a:r>
              <a:rPr lang="cs-CZ" sz="2200" b="0" i="0" u="none" strike="noStrike" baseline="0" dirty="0"/>
              <a:t> plnil funkci reprezentační, kterou přirovnává k </a:t>
            </a:r>
          </a:p>
          <a:p>
            <a:pPr marL="0" indent="0" algn="l">
              <a:buNone/>
            </a:pPr>
            <a:r>
              <a:rPr lang="cs-CZ" sz="2200" b="0" i="0" u="none" strike="noStrike" baseline="0" dirty="0"/>
              <a:t>                                                                 k </a:t>
            </a:r>
            <a:r>
              <a:rPr lang="cs-CZ" sz="2200" b="0" i="1" u="none" strike="noStrike" baseline="0" dirty="0" err="1"/>
              <a:t>palatiu</a:t>
            </a:r>
            <a:r>
              <a:rPr lang="cs-CZ" sz="2200" b="0" i="1" u="none" strike="noStrike" baseline="0" dirty="0"/>
              <a:t> </a:t>
            </a:r>
            <a:r>
              <a:rPr lang="cs-CZ" sz="2200" b="0" i="0" u="none" strike="noStrike" baseline="0" dirty="0"/>
              <a:t>otonských falci  (karolínské vzory k otonským falcím)</a:t>
            </a:r>
          </a:p>
          <a:p>
            <a:pPr marL="0" indent="0" algn="l">
              <a:buNone/>
            </a:pPr>
            <a:r>
              <a:rPr lang="cs-CZ" sz="2200" dirty="0"/>
              <a:t>                                                                  </a:t>
            </a:r>
            <a:r>
              <a:rPr lang="cs-CZ" sz="1800" b="1" u="none" strike="noStrike" baseline="0" dirty="0" err="1">
                <a:latin typeface="ITCGaramondOT-LightItalic"/>
              </a:rPr>
              <a:t>Palatium</a:t>
            </a:r>
            <a:r>
              <a:rPr lang="cs-CZ" sz="1800" b="0" i="1" u="none" strike="noStrike" baseline="0" dirty="0">
                <a:latin typeface="ITCGaramondOT-LightItalic"/>
              </a:rPr>
              <a:t> </a:t>
            </a:r>
            <a:r>
              <a:rPr lang="cs-CZ" sz="1800" b="1" i="0" u="none" strike="noStrike" baseline="0" dirty="0">
                <a:latin typeface="ITCGaramondOT-Light"/>
              </a:rPr>
              <a:t>falc</a:t>
            </a:r>
            <a:r>
              <a:rPr lang="cs-CZ" sz="1800" dirty="0">
                <a:latin typeface="ITCGaramondOT-Light"/>
              </a:rPr>
              <a:t>í  –</a:t>
            </a:r>
            <a:r>
              <a:rPr lang="cs-CZ" sz="1800" b="0" i="0" u="none" strike="noStrike" baseline="0" dirty="0">
                <a:latin typeface="ITCGaramondOT-Light"/>
              </a:rPr>
              <a:t> sestávalo z obydli krále, </a:t>
            </a:r>
            <a:r>
              <a:rPr lang="cs-CZ" sz="1800" b="0" i="0" u="none" strike="noStrike" baseline="0" dirty="0" err="1">
                <a:latin typeface="ITCGaramondOT-Light"/>
              </a:rPr>
              <a:t>sálove</a:t>
            </a:r>
            <a:r>
              <a:rPr lang="cs-CZ" sz="1800" b="0" i="0" u="none" strike="noStrike" baseline="0" dirty="0">
                <a:latin typeface="ITCGaramondOT-Light"/>
              </a:rPr>
              <a:t> stavby a kaple,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9187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0263" y="828674"/>
            <a:ext cx="11721738" cy="6029325"/>
          </a:xfrm>
        </p:spPr>
        <p:txBody>
          <a:bodyPr>
            <a:noAutofit/>
          </a:bodyPr>
          <a:lstStyle/>
          <a:p>
            <a:r>
              <a:rPr lang="cs-CZ" altLang="cs-CZ" sz="1800" b="1" dirty="0">
                <a:solidFill>
                  <a:srgbClr val="FF0000"/>
                </a:solidFill>
              </a:rPr>
              <a:t>Dvorce </a:t>
            </a:r>
            <a:r>
              <a:rPr lang="cs-CZ" altLang="cs-CZ" sz="1800" dirty="0"/>
              <a:t>  –   přemyslovské:   doloženy písemně (Boleslav, Tetín)</a:t>
            </a:r>
          </a:p>
          <a:p>
            <a:pPr marL="0" indent="0">
              <a:buNone/>
            </a:pPr>
            <a:r>
              <a:rPr lang="cs-CZ" altLang="cs-CZ" sz="1800" dirty="0"/>
              <a:t>                    –   9. až 10. stol.:   uvnitř hradišť</a:t>
            </a:r>
          </a:p>
          <a:p>
            <a:pPr marL="0" indent="0">
              <a:buNone/>
            </a:pPr>
            <a:r>
              <a:rPr lang="cs-CZ" altLang="cs-CZ" sz="1800" dirty="0"/>
              <a:t>                    –   11. stol.:   mimo (Zbečno, </a:t>
            </a:r>
            <a:r>
              <a:rPr lang="cs-CZ" altLang="cs-CZ" sz="1800" dirty="0" err="1"/>
              <a:t>Živhošť</a:t>
            </a:r>
            <a:r>
              <a:rPr lang="cs-CZ" altLang="cs-CZ" sz="1800" dirty="0"/>
              <a:t>)</a:t>
            </a:r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   –   </a:t>
            </a:r>
            <a:r>
              <a:rPr lang="cs-CZ" altLang="cs-CZ" sz="1800" b="1" dirty="0"/>
              <a:t>funkce:</a:t>
            </a:r>
            <a:r>
              <a:rPr lang="cs-CZ" altLang="cs-CZ" sz="1800" dirty="0"/>
              <a:t>  obytná (rezidenční), obranná, hospodářská, kultovní 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–   zatíženy dávkami, robotami a platy nebo specializovanou produkcí služeb nebo výrobků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–   v čele:   </a:t>
            </a:r>
            <a:r>
              <a:rPr lang="cs-CZ" altLang="cs-CZ" sz="1800" dirty="0" err="1"/>
              <a:t>villicus</a:t>
            </a:r>
            <a:r>
              <a:rPr lang="cs-CZ" altLang="cs-CZ" sz="1800" dirty="0"/>
              <a:t> (správce) shromažďoval dávky z okolí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při pobytu panovníka poskytování oděvů, potravin a nápojů </a:t>
            </a:r>
          </a:p>
          <a:p>
            <a:pPr>
              <a:lnSpc>
                <a:spcPct val="80000"/>
              </a:lnSpc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Čechy:      </a:t>
            </a:r>
            <a:r>
              <a:rPr lang="cs-CZ" altLang="cs-CZ" sz="1800" dirty="0" err="1"/>
              <a:t>Hradsko</a:t>
            </a:r>
            <a:r>
              <a:rPr lang="cs-CZ" altLang="cs-CZ" sz="1800" dirty="0"/>
              <a:t> u Mšena – první objev dvorce v Čechách:  1971-3  Miloš Šolle (odmítnuto)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Morava:  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u Břeclavi (velkomoravský, první výzkum tohoto typu)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Slovensko:   Ducové</a:t>
            </a:r>
          </a:p>
          <a:p>
            <a:pPr>
              <a:lnSpc>
                <a:spcPct val="80000"/>
              </a:lnSpc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1) </a:t>
            </a:r>
            <a:r>
              <a:rPr lang="cs-CZ" altLang="cs-CZ" sz="1800" b="1" dirty="0"/>
              <a:t>lovecké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a již. okraj středních Čech (Zbečno, Starý Kanin, Kamýk, Živohošť, atd.) a východní Č.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2) </a:t>
            </a:r>
            <a:r>
              <a:rPr lang="cs-CZ" altLang="cs-CZ" sz="1800" b="1" dirty="0"/>
              <a:t>hospodářské</a:t>
            </a:r>
            <a:r>
              <a:rPr lang="cs-CZ" altLang="cs-CZ" sz="1800" dirty="0"/>
              <a:t>  –  úrodné oblasti, obilní produkce (Radotín, St. Lysá, Sadská, Týnec n. Labem, Budyně n. Ohří )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3) </a:t>
            </a:r>
            <a:r>
              <a:rPr lang="cs-CZ" altLang="cs-CZ" sz="1800" b="1" dirty="0"/>
              <a:t>hradské  </a:t>
            </a:r>
            <a:r>
              <a:rPr lang="cs-CZ" altLang="cs-CZ" sz="1800" dirty="0"/>
              <a:t>–  vázány na správní hrady, náročnější řemeslná výroba</a:t>
            </a:r>
            <a:endParaRPr lang="cs-CZ" altLang="cs-CZ" sz="18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i="1" dirty="0"/>
              <a:t>          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181680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7389" y="545466"/>
            <a:ext cx="11114314" cy="63125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2400" b="1" dirty="0"/>
          </a:p>
          <a:p>
            <a:r>
              <a:rPr lang="cs-CZ" sz="2900" b="1" dirty="0">
                <a:solidFill>
                  <a:srgbClr val="FF0000"/>
                </a:solidFill>
              </a:rPr>
              <a:t>11. a 12. stol.:</a:t>
            </a:r>
            <a:endParaRPr lang="cs-CZ" sz="2900" b="1" dirty="0"/>
          </a:p>
          <a:p>
            <a:r>
              <a:rPr lang="cs-CZ" sz="2600" b="1" dirty="0"/>
              <a:t>První zmínka  </a:t>
            </a:r>
            <a:r>
              <a:rPr lang="cs-CZ" sz="2600" dirty="0"/>
              <a:t>–  1073:  v legendě o sv. Václavu se uvádí dvůr U </a:t>
            </a:r>
            <a:r>
              <a:rPr lang="cs-CZ" sz="2600" dirty="0" err="1"/>
              <a:t>Sekyřkostela</a:t>
            </a:r>
            <a:r>
              <a:rPr lang="cs-CZ" sz="2600" dirty="0"/>
              <a:t> na Moravě</a:t>
            </a:r>
          </a:p>
          <a:p>
            <a:r>
              <a:rPr lang="cs-CZ" sz="2600" b="1" dirty="0" err="1"/>
              <a:t>Curria</a:t>
            </a:r>
            <a:r>
              <a:rPr lang="cs-CZ" sz="2600" dirty="0"/>
              <a:t>  –  v latinské terminologii, výměra v </a:t>
            </a:r>
            <a:r>
              <a:rPr lang="cs-CZ" sz="2600" dirty="0" err="1"/>
              <a:t>poplužích</a:t>
            </a:r>
            <a:r>
              <a:rPr lang="cs-CZ" sz="2600" dirty="0"/>
              <a:t> (půda obdělaná za 1 den)  </a:t>
            </a:r>
          </a:p>
          <a:p>
            <a:r>
              <a:rPr lang="cs-CZ" sz="2600" dirty="0"/>
              <a:t>2 listiny:     1078:  listina kláštera Hradisko u Olomouce – dvorec v Úsobrně s vesnicemi</a:t>
            </a:r>
          </a:p>
          <a:p>
            <a:pPr marL="0" indent="0">
              <a:buNone/>
            </a:pPr>
            <a:r>
              <a:rPr lang="cs-CZ" sz="2600" dirty="0"/>
              <a:t>                        1141:   listina Jindřicha Zdíka – dvorce v Jezbořicích a Kroměříži</a:t>
            </a:r>
          </a:p>
          <a:p>
            <a:pPr lvl="0"/>
            <a:r>
              <a:rPr lang="cs-CZ" sz="2600" b="1" dirty="0"/>
              <a:t>Čechy</a:t>
            </a:r>
            <a:r>
              <a:rPr lang="cs-CZ" sz="2600" dirty="0"/>
              <a:t>:  Chvojen u Benešova, Týnec nad Sázavou</a:t>
            </a:r>
          </a:p>
          <a:p>
            <a:pPr lvl="0"/>
            <a:r>
              <a:rPr lang="cs-CZ" sz="2600" b="1" dirty="0"/>
              <a:t>Morava:</a:t>
            </a:r>
            <a:r>
              <a:rPr lang="cs-CZ" sz="2600" dirty="0"/>
              <a:t>  Kralice nad Oslavou</a:t>
            </a:r>
          </a:p>
          <a:p>
            <a:pPr lvl="0"/>
            <a:r>
              <a:rPr lang="cs-CZ" sz="2600" b="1" dirty="0"/>
              <a:t>Dispozice</a:t>
            </a:r>
            <a:r>
              <a:rPr lang="cs-CZ" sz="2600" dirty="0"/>
              <a:t>  –   obytné sídlo většinou s kostelem + hospodářská část       </a:t>
            </a:r>
          </a:p>
          <a:p>
            <a:pPr lvl="0"/>
            <a:r>
              <a:rPr lang="cs-CZ" sz="2600" b="1" dirty="0"/>
              <a:t>Funkce </a:t>
            </a:r>
            <a:r>
              <a:rPr lang="cs-CZ" sz="2600" dirty="0"/>
              <a:t> –  správní středisko  (nelze ztotožňovat s pozdějšími velkostatky)     </a:t>
            </a:r>
          </a:p>
          <a:p>
            <a:pPr lvl="0"/>
            <a:endParaRPr lang="cs-CZ" sz="2600" dirty="0"/>
          </a:p>
          <a:p>
            <a:pPr lvl="0"/>
            <a:r>
              <a:rPr lang="cs-CZ" sz="2900" b="1" dirty="0">
                <a:solidFill>
                  <a:srgbClr val="FF0000"/>
                </a:solidFill>
              </a:rPr>
              <a:t>13. stol.:</a:t>
            </a:r>
            <a:endParaRPr lang="cs-CZ" sz="2900" b="1" dirty="0"/>
          </a:p>
          <a:p>
            <a:pPr lvl="0"/>
            <a:r>
              <a:rPr lang="cs-CZ" sz="2600" dirty="0"/>
              <a:t>písemné zprávy o nich hovoří častěji</a:t>
            </a:r>
          </a:p>
          <a:p>
            <a:pPr lvl="0"/>
            <a:r>
              <a:rPr lang="cs-CZ" sz="2600" dirty="0"/>
              <a:t>zakládány na zboží šlechtickém, církevním a později i měšťanském</a:t>
            </a:r>
          </a:p>
          <a:p>
            <a:pPr marL="0" indent="0">
              <a:buNone/>
            </a:pPr>
            <a:r>
              <a:rPr lang="cs-CZ" sz="2600" dirty="0"/>
              <a:t> </a:t>
            </a:r>
          </a:p>
          <a:p>
            <a:r>
              <a:rPr lang="cs-CZ" b="1" dirty="0">
                <a:solidFill>
                  <a:srgbClr val="FF0000"/>
                </a:solidFill>
              </a:rPr>
              <a:t>Předhusitské období:</a:t>
            </a:r>
            <a:endParaRPr lang="cs-CZ" dirty="0"/>
          </a:p>
          <a:p>
            <a:pPr lvl="0"/>
            <a:r>
              <a:rPr lang="cs-CZ" sz="2600" dirty="0"/>
              <a:t>nejčetnější na pozemkových majetcích nižší šlechty, na Moravě  (okolo 700)</a:t>
            </a:r>
          </a:p>
          <a:p>
            <a:pPr lvl="0"/>
            <a:r>
              <a:rPr lang="cs-CZ" sz="2600" dirty="0"/>
              <a:t>Rozloha:  většinou malé (2 – 4 </a:t>
            </a:r>
            <a:r>
              <a:rPr lang="cs-CZ" sz="2600" dirty="0" err="1"/>
              <a:t>popluží</a:t>
            </a:r>
            <a:r>
              <a:rPr lang="cs-CZ" sz="2600" dirty="0"/>
              <a:t>),  šlechta na nich hospodařila ve vlastní režii s čeledí</a:t>
            </a:r>
          </a:p>
          <a:p>
            <a:pPr lvl="0"/>
            <a:r>
              <a:rPr lang="cs-CZ" sz="2600" dirty="0"/>
              <a:t>budovány v blízkosti tvrze (</a:t>
            </a:r>
            <a:r>
              <a:rPr lang="cs-CZ" sz="2600" dirty="0" err="1"/>
              <a:t>Mstěnice</a:t>
            </a:r>
            <a:r>
              <a:rPr lang="cs-CZ" sz="2600" dirty="0"/>
              <a:t>, </a:t>
            </a:r>
            <a:r>
              <a:rPr lang="cs-CZ" sz="2600" dirty="0" err="1"/>
              <a:t>Koválov</a:t>
            </a:r>
            <a:r>
              <a:rPr lang="cs-CZ" sz="2600" dirty="0"/>
              <a:t>) </a:t>
            </a:r>
          </a:p>
          <a:p>
            <a:pPr lvl="0"/>
            <a:endParaRPr lang="cs-CZ" sz="2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11921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700959A-1157-4F75-AC93-9DD93325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213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Rezidenční dvory šlechty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0885BA-E93B-4145-8D27-310469B40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8" y="1058238"/>
            <a:ext cx="11801582" cy="60283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b="1" dirty="0"/>
              <a:t>Curia (dvorec)  </a:t>
            </a:r>
            <a:r>
              <a:rPr lang="cs-CZ" sz="1600" dirty="0"/>
              <a:t>–  specifický druh šlechtických sídel se správní a obrannou funkcí předcházející kamenné hrady (před r. 1250)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rané šlechtické sídlo na venkově nebo v </a:t>
            </a:r>
            <a:r>
              <a:rPr lang="cs-CZ" sz="1600" dirty="0" err="1"/>
              <a:t>suburbiích</a:t>
            </a:r>
            <a:r>
              <a:rPr lang="cs-CZ" sz="1600" dirty="0"/>
              <a:t> hradů s vazbou k vlastnickému kostelu (tribunové románské  kostely)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 stavby s kamennými podezdívkami a roubenou či hrázděnou konstrukcí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 opevněny  valem, příkopem a palisádou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 </a:t>
            </a:r>
            <a:r>
              <a:rPr lang="cs-CZ" sz="1600" b="1" dirty="0"/>
              <a:t>12. stol.:  </a:t>
            </a:r>
            <a:r>
              <a:rPr lang="cs-CZ" sz="1600" dirty="0"/>
              <a:t>staví zeměpán, šlechta (soukromé dvory), církev   (četnější na Moravě, než v Čechách)</a:t>
            </a:r>
          </a:p>
          <a:p>
            <a:pPr eaLnBrk="1" hangingPunct="1"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/>
              <a:t>1.</a:t>
            </a:r>
            <a:r>
              <a:rPr lang="cs-CZ" sz="1600" dirty="0"/>
              <a:t>  </a:t>
            </a:r>
            <a:r>
              <a:rPr lang="cs-CZ" sz="1600" b="1" dirty="0"/>
              <a:t>Opevněné dvory či dvorce vložené do hradišť: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sídla v zázemí správních hradů:  služba panovníkovi (beneficium)                                   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bez výrazné fortifikace, palisáda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/>
              <a:t>2.</a:t>
            </a:r>
            <a:r>
              <a:rPr lang="cs-CZ" sz="1600" dirty="0"/>
              <a:t>  </a:t>
            </a:r>
            <a:r>
              <a:rPr lang="cs-CZ" sz="1600" b="1" dirty="0"/>
              <a:t>Dvory mimo hradní okrsky v hradním zázemí: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uvolnění z knížecí závislosti, vlastní pozemková držba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Litoměřice:   dvůr </a:t>
            </a:r>
            <a:r>
              <a:rPr lang="cs-CZ" sz="1600" dirty="0" err="1"/>
              <a:t>Hroznaty</a:t>
            </a:r>
            <a:r>
              <a:rPr lang="cs-CZ" sz="1600" dirty="0"/>
              <a:t>, zakladatel tepelského kláštera, u kostela P. Marie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Čimice:   tvrz 6 km od Starého Města Pražského, 2.p.13. stol.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r>
              <a:rPr lang="cs-CZ" sz="1600" b="1" dirty="0"/>
              <a:t>3.</a:t>
            </a:r>
            <a:r>
              <a:rPr lang="cs-CZ" sz="1600" dirty="0"/>
              <a:t>  </a:t>
            </a:r>
            <a:r>
              <a:rPr lang="cs-CZ" sz="1600" b="1" dirty="0"/>
              <a:t>Venkovská sídla šlechty:   </a:t>
            </a:r>
            <a:r>
              <a:rPr lang="cs-CZ" sz="1600" dirty="0"/>
              <a:t>menší sídla mimo centra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8126" y="866776"/>
            <a:ext cx="11662138" cy="599122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FF0000"/>
                </a:solidFill>
              </a:rPr>
              <a:t>Bedřichův Světec 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–  </a:t>
            </a:r>
            <a:r>
              <a:rPr lang="cs-CZ" sz="1800" dirty="0" err="1"/>
              <a:t>pís</a:t>
            </a:r>
            <a:r>
              <a:rPr lang="cs-CZ" sz="1800" dirty="0"/>
              <a:t>. prameny:  1238  (30. léta 13. stol.)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–  výzkum:  Jan Klápště</a:t>
            </a:r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u="sng" dirty="0"/>
              <a:t>starší etapa</a:t>
            </a:r>
            <a:r>
              <a:rPr lang="cs-CZ" sz="1800" dirty="0"/>
              <a:t>:</a:t>
            </a:r>
          </a:p>
          <a:p>
            <a:pPr marL="0" indent="0">
              <a:buNone/>
              <a:defRPr/>
            </a:pPr>
            <a:r>
              <a:rPr lang="cs-CZ" sz="1800" dirty="0"/>
              <a:t>     –  jádro:   ohrazené palisádou (č. 1):  1,5 – 2 ary </a:t>
            </a:r>
          </a:p>
          <a:p>
            <a:pPr marL="0" indent="0">
              <a:buNone/>
              <a:defRPr/>
            </a:pPr>
            <a:r>
              <a:rPr lang="cs-CZ" sz="1800" dirty="0"/>
              <a:t>     –  dva zahloubené </a:t>
            </a:r>
            <a:r>
              <a:rPr lang="cs-CZ" sz="1800" dirty="0" err="1"/>
              <a:t>obj</a:t>
            </a:r>
            <a:r>
              <a:rPr lang="cs-CZ" sz="1800" dirty="0"/>
              <a:t>. s šíjemi:  12/13. stol. smrk  </a:t>
            </a:r>
          </a:p>
          <a:p>
            <a:pPr marL="0" indent="0">
              <a:buNone/>
              <a:defRPr/>
            </a:pPr>
            <a:r>
              <a:rPr lang="cs-CZ" sz="1800" dirty="0"/>
              <a:t>         č. 2:   4,5 x 4,5 m </a:t>
            </a:r>
          </a:p>
          <a:p>
            <a:pPr marL="0" indent="0">
              <a:buNone/>
              <a:defRPr/>
            </a:pPr>
            <a:r>
              <a:rPr lang="cs-CZ" sz="1800" dirty="0"/>
              <a:t>         č. 3:   4 x 4 m  (18 kůlů) </a:t>
            </a:r>
          </a:p>
          <a:p>
            <a:pPr marL="0" indent="0">
              <a:buNone/>
              <a:defRPr/>
            </a:pPr>
            <a:r>
              <a:rPr lang="cs-CZ" sz="1800" dirty="0"/>
              <a:t>     –  jižně:  hospodářská stavba kůlové konstrukce:</a:t>
            </a:r>
          </a:p>
          <a:p>
            <a:pPr marL="0" indent="0">
              <a:buNone/>
              <a:defRPr/>
            </a:pPr>
            <a:r>
              <a:rPr lang="cs-CZ" sz="1800" dirty="0"/>
              <a:t>         č. 4:   3,5 x 3,5 m </a:t>
            </a:r>
          </a:p>
          <a:p>
            <a:pPr marL="0" indent="0">
              <a:buNone/>
              <a:defRPr/>
            </a:pPr>
            <a:r>
              <a:rPr lang="cs-CZ" sz="1800" dirty="0"/>
              <a:t>     –  kostel sv. Jakuba:  ohrazen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u="sng" dirty="0"/>
              <a:t>mladší etapa</a:t>
            </a:r>
            <a:r>
              <a:rPr lang="cs-CZ" sz="1800" b="1" dirty="0"/>
              <a:t>:</a:t>
            </a:r>
            <a:r>
              <a:rPr lang="cs-CZ" sz="1800" dirty="0"/>
              <a:t>  zánik  ¼ 14. stol. 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dirty="0" err="1"/>
              <a:t>obj</a:t>
            </a:r>
            <a:r>
              <a:rPr lang="cs-CZ" sz="1800" dirty="0"/>
              <a:t>. 5:  kruhový příkop  š. 5m, hl. 2,2 m  (oblouk 16 – 19 m)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dirty="0" err="1"/>
              <a:t>obj</a:t>
            </a:r>
            <a:r>
              <a:rPr lang="cs-CZ" sz="1800" dirty="0"/>
              <a:t>. 6:  zahloubená jáma (80 cm), 4 x 4 m  s plentou 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dirty="0" err="1"/>
              <a:t>obj</a:t>
            </a:r>
            <a:r>
              <a:rPr lang="cs-CZ" sz="1800" dirty="0"/>
              <a:t>. 7:  s plentou (š. 60 – 90 cm)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endParaRPr lang="cs-CZ" sz="18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DC5822-01F3-505B-55CB-D0FC32139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41" y="95971"/>
            <a:ext cx="5675297" cy="666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09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4CCDB819-24F5-41E4-8241-3BE50C5AD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403" y="181637"/>
            <a:ext cx="4768085" cy="85725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Nejstarší hradiště v Čechách</a:t>
            </a:r>
          </a:p>
        </p:txBody>
      </p:sp>
      <p:sp>
        <p:nvSpPr>
          <p:cNvPr id="9219" name="Rectangle 5">
            <a:extLst>
              <a:ext uri="{FF2B5EF4-FFF2-40B4-BE49-F238E27FC236}">
                <a16:creationId xmlns:a16="http://schemas.microsoft.com/office/drawing/2014/main" id="{6A3AE0C9-3EA6-40B2-BAA2-0667B86C35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3269" y="1450428"/>
            <a:ext cx="7083972" cy="550742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Ladislav </a:t>
            </a:r>
            <a:r>
              <a:rPr lang="cs-CZ" altLang="cs-CZ" sz="2000" b="1" dirty="0" err="1">
                <a:solidFill>
                  <a:srgbClr val="FF0000"/>
                </a:solidFill>
              </a:rPr>
              <a:t>Varadzin</a:t>
            </a: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r>
              <a:rPr lang="cs-CZ" altLang="cs-CZ" sz="1600" dirty="0"/>
              <a:t>–   4 skupiny: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r>
              <a:rPr lang="cs-CZ" altLang="cs-CZ" sz="1600" b="1" dirty="0"/>
              <a:t>1. Nejstarší skupina hradů:  </a:t>
            </a:r>
            <a:r>
              <a:rPr lang="cs-CZ" altLang="cs-CZ" sz="1600" dirty="0"/>
              <a:t>konec 8. – 9. stol. 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 Bohnice, Butovice, Šárka, Hostim, Mělník, Levý Hradec (?)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 opuštěny:  nejpozději mezi 4/4. 9. a 1/3. 10. stol.</a:t>
            </a:r>
          </a:p>
          <a:p>
            <a:pPr marL="0" indent="0" eaLnBrk="1" hangingPunct="1">
              <a:buNone/>
            </a:pPr>
            <a:endParaRPr lang="cs-CZ" altLang="cs-CZ" sz="1600" b="1" dirty="0"/>
          </a:p>
          <a:p>
            <a:pPr eaLnBrk="1" hangingPunct="1"/>
            <a:r>
              <a:rPr lang="cs-CZ" altLang="cs-CZ" sz="1600" b="1" dirty="0"/>
              <a:t>2. skupina:   2. pol. 9. stol. až 1/3 10. stol.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Praha, Budeč, Stará Boleslav a Tetín  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 opěrné body přemyslovské moci  (rodové domény)</a:t>
            </a:r>
          </a:p>
          <a:p>
            <a:pPr eaLnBrk="1" hangingPunct="1"/>
            <a:endParaRPr lang="cs-CZ" altLang="cs-CZ" sz="1600" b="1" dirty="0"/>
          </a:p>
          <a:p>
            <a:pPr eaLnBrk="1" hangingPunct="1"/>
            <a:endParaRPr lang="cs-CZ" altLang="cs-CZ" sz="1600" b="1" dirty="0"/>
          </a:p>
          <a:p>
            <a:pPr eaLnBrk="1" hangingPunct="1"/>
            <a:r>
              <a:rPr lang="cs-CZ" altLang="cs-CZ" sz="1600" b="1" dirty="0"/>
              <a:t>3. skupina: vláda Boleslava I.: 2/3. 10. stol.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Dolní Břežany, Libušín, Královice, Vinoř, Lochovice</a:t>
            </a:r>
          </a:p>
          <a:p>
            <a:pPr>
              <a:buNone/>
            </a:pPr>
            <a:r>
              <a:rPr lang="cs-CZ" altLang="cs-CZ" sz="1600" dirty="0"/>
              <a:t>         zánik:  11. stol.</a:t>
            </a:r>
            <a:endParaRPr lang="cs-CZ" altLang="cs-CZ" sz="1600" b="1" dirty="0"/>
          </a:p>
          <a:p>
            <a:pPr eaLnBrk="1" hangingPunct="1"/>
            <a:endParaRPr lang="cs-CZ" altLang="cs-CZ" sz="1600" b="1" dirty="0"/>
          </a:p>
          <a:p>
            <a:pPr eaLnBrk="1" hangingPunct="1"/>
            <a:r>
              <a:rPr lang="cs-CZ" altLang="cs-CZ" sz="1600" dirty="0"/>
              <a:t> </a:t>
            </a:r>
            <a:r>
              <a:rPr lang="cs-CZ" altLang="cs-CZ" sz="1600" b="1" dirty="0"/>
              <a:t>4. skupina: 2. pol. 10. stol.:   </a:t>
            </a:r>
            <a:r>
              <a:rPr lang="cs-CZ" altLang="cs-CZ" sz="1600" dirty="0"/>
              <a:t>pouze Vyšehrad</a:t>
            </a:r>
          </a:p>
          <a:p>
            <a:pPr eaLnBrk="1" hangingPunct="1">
              <a:buFontTx/>
              <a:buNone/>
            </a:pPr>
            <a:endParaRPr lang="cs-CZ" altLang="cs-CZ" sz="1600" b="1" dirty="0"/>
          </a:p>
        </p:txBody>
      </p:sp>
      <p:pic>
        <p:nvPicPr>
          <p:cNvPr id="9220" name="Picture 7" descr="Výsledek obrázku pro p&amp;rcaron;emyslovská doména">
            <a:extLst>
              <a:ext uri="{FF2B5EF4-FFF2-40B4-BE49-F238E27FC236}">
                <a16:creationId xmlns:a16="http://schemas.microsoft.com/office/drawing/2014/main" id="{8F5E66B4-1747-4666-92D4-02E9A3729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59" y="1144822"/>
            <a:ext cx="6264166" cy="491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A8CDCB8-F125-406A-B2BF-07BDD599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78"/>
          <a:stretch>
            <a:fillRect/>
          </a:stretch>
        </p:blipFill>
        <p:spPr bwMode="auto">
          <a:xfrm>
            <a:off x="337762" y="1619075"/>
            <a:ext cx="6629400" cy="440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90D692B-E42C-4045-8407-54315094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671" y="3429000"/>
            <a:ext cx="4545459" cy="341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66E93F7-8C70-41A9-8034-E023CEAF168D}"/>
              </a:ext>
            </a:extLst>
          </p:cNvPr>
          <p:cNvSpPr txBox="1"/>
          <p:nvPr/>
        </p:nvSpPr>
        <p:spPr>
          <a:xfrm>
            <a:off x="1931542" y="626992"/>
            <a:ext cx="2352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Bedřichův Světec</a:t>
            </a:r>
            <a:r>
              <a:rPr lang="cs-CZ" sz="1800" b="1" dirty="0"/>
              <a:t> </a:t>
            </a:r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963C27-FFCF-4B02-874D-3F7345079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56021" r="30840" b="1"/>
          <a:stretch/>
        </p:blipFill>
        <p:spPr bwMode="auto">
          <a:xfrm>
            <a:off x="7470167" y="0"/>
            <a:ext cx="4158466" cy="32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74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4325" y="685801"/>
            <a:ext cx="11877675" cy="6172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Vroutek u Podbořan  </a:t>
            </a:r>
            <a:r>
              <a:rPr lang="cs-CZ" sz="1800" dirty="0"/>
              <a:t>–  výzkum 1973:   Antonín Hejna  (2003, 2016)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dvorec </a:t>
            </a:r>
            <a:r>
              <a:rPr lang="cs-CZ" sz="1800" dirty="0" err="1"/>
              <a:t>Hrabišiců</a:t>
            </a:r>
            <a:r>
              <a:rPr lang="cs-CZ" sz="1800" dirty="0"/>
              <a:t> s románským kostelem sv. Jakuba většího´(1. pol. 13. stol.)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zahloubená stavba s kamennou podezdívkou (d. cca 11 m), kolem příkop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C datování:   1190 – 1272, 1224 – 1284, 1206 – 1273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tvrz žateckých měšťanů: po r. 1420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Týnec nad Sázavou  </a:t>
            </a:r>
            <a:r>
              <a:rPr lang="cs-CZ" sz="1800" b="1" dirty="0"/>
              <a:t>–</a:t>
            </a:r>
            <a:r>
              <a:rPr lang="cs-CZ" sz="1800" dirty="0"/>
              <a:t>  výzkum 1969 – 1973, 1976 – 1977: A. Hejna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 1. fáze:  rotunda z 11/12. stol. s pohřebištěm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 2. fáze:  přistavěna věž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 3. fáze:  trojdílný zděný dům (palác):  9/10 x 19 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 T. Durdík:  pozdně románský hrad přechodného typu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Radomyšl u Strakonic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výzkum B. Nechvátal; 2. pol. 12 – 14. stol.: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1. fáze:  tribunový kostel s pohřebištěm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2. fáze:  čtvercový dům </a:t>
            </a:r>
            <a:r>
              <a:rPr lang="cs-CZ" sz="1800" dirty="0">
                <a:effectLst/>
              </a:rPr>
              <a:t>8,90 x 8,60 m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3. fáze:  johanitská komenda:  </a:t>
            </a:r>
            <a:r>
              <a:rPr lang="cs-CZ" sz="1800" dirty="0" err="1"/>
              <a:t>sev</a:t>
            </a:r>
            <a:r>
              <a:rPr lang="cs-CZ" sz="1800" dirty="0"/>
              <a:t>. </a:t>
            </a:r>
            <a:r>
              <a:rPr lang="cs-CZ" sz="1800" dirty="0">
                <a:effectLst/>
              </a:rPr>
              <a:t>7,5 – 3,8 m, jižní </a:t>
            </a:r>
            <a:r>
              <a:rPr lang="cs-CZ" sz="1800" dirty="0"/>
              <a:t> </a:t>
            </a:r>
            <a:r>
              <a:rPr lang="cs-CZ" sz="1800" dirty="0">
                <a:effectLst/>
              </a:rPr>
              <a:t>6,85 x 3,8 m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Chvojen</a:t>
            </a:r>
            <a:r>
              <a:rPr lang="cs-CZ" sz="1800" dirty="0"/>
              <a:t> (Benešov) sídlo s pozdně románským kostelem ze 13. století, výrazné opevnění, stavba na kamenné podezdívce.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B6BBF8-7048-29FD-6E6E-813A0856A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3" t="27639" r="71562" b="8889"/>
          <a:stretch/>
        </p:blipFill>
        <p:spPr>
          <a:xfrm>
            <a:off x="10001975" y="199176"/>
            <a:ext cx="1330188" cy="2451194"/>
          </a:xfrm>
          <a:prstGeom prst="rect">
            <a:avLst/>
          </a:prstGeom>
        </p:spPr>
      </p:pic>
      <p:pic>
        <p:nvPicPr>
          <p:cNvPr id="8" name="Obrázek 7" descr="Obsah obrázku budova, věž&#10;&#10;Popis byl vytvořen automaticky">
            <a:extLst>
              <a:ext uri="{FF2B5EF4-FFF2-40B4-BE49-F238E27FC236}">
                <a16:creationId xmlns:a16="http://schemas.microsoft.com/office/drawing/2014/main" id="{C692EC06-4693-99D7-C91E-0D2D46460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15" y="2378780"/>
            <a:ext cx="1615933" cy="22742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19F4465-3532-3613-E04F-1B781BD2B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6" t="31250" r="50000" b="22500"/>
          <a:stretch/>
        </p:blipFill>
        <p:spPr>
          <a:xfrm>
            <a:off x="9815929" y="4745733"/>
            <a:ext cx="1949931" cy="194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26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A6F2EFA8-2058-4D94-878A-301EC08A0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00" y="1479165"/>
            <a:ext cx="4315146" cy="468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4">
            <a:extLst>
              <a:ext uri="{FF2B5EF4-FFF2-40B4-BE49-F238E27FC236}">
                <a16:creationId xmlns:a16="http://schemas.microsoft.com/office/drawing/2014/main" id="{26B642D0-337A-4D4E-A4AA-6E25AE65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3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5">
            <a:extLst>
              <a:ext uri="{FF2B5EF4-FFF2-40B4-BE49-F238E27FC236}">
                <a16:creationId xmlns:a16="http://schemas.microsoft.com/office/drawing/2014/main" id="{79B49E80-7622-4531-97BB-8A9DA8379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045" y="380906"/>
            <a:ext cx="31067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Vroutek u Podbořan</a:t>
            </a:r>
          </a:p>
        </p:txBody>
      </p:sp>
      <p:pic>
        <p:nvPicPr>
          <p:cNvPr id="17413" name="Picture 3">
            <a:extLst>
              <a:ext uri="{FF2B5EF4-FFF2-40B4-BE49-F238E27FC236}">
                <a16:creationId xmlns:a16="http://schemas.microsoft.com/office/drawing/2014/main" id="{8D71212E-1114-4247-9D14-48A9EA4A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91" y="904662"/>
            <a:ext cx="2342509" cy="559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2D0C3A-9F8F-2551-F13A-5E1FAEDC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7" t="33750" r="43125" b="14962"/>
          <a:stretch/>
        </p:blipFill>
        <p:spPr>
          <a:xfrm>
            <a:off x="0" y="-13383"/>
            <a:ext cx="6719226" cy="38708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BC1312-D847-6A6D-8CE3-19C67CD80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227" t="27778" r="44610" b="12917"/>
          <a:stretch/>
        </p:blipFill>
        <p:spPr>
          <a:xfrm>
            <a:off x="6719226" y="-13383"/>
            <a:ext cx="5472774" cy="38708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2408981-1A78-A9F1-3F42-5ED26B79FDDB}"/>
              </a:ext>
            </a:extLst>
          </p:cNvPr>
          <p:cNvSpPr txBox="1"/>
          <p:nvPr/>
        </p:nvSpPr>
        <p:spPr>
          <a:xfrm>
            <a:off x="4424363" y="177284"/>
            <a:ext cx="214788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1800" b="1" dirty="0"/>
              <a:t>Vroutek u Podbořan 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C61AF4B-7C1A-3935-B654-63A302FE2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234" t="19583" r="38203" b="19444"/>
          <a:stretch/>
        </p:blipFill>
        <p:spPr>
          <a:xfrm rot="5400000">
            <a:off x="7156068" y="3443713"/>
            <a:ext cx="3000535" cy="38742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F70671B-8229-D00C-DC1B-430FCD2305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5971" t="39306" r="47507" b="31667"/>
          <a:stretch/>
        </p:blipFill>
        <p:spPr>
          <a:xfrm>
            <a:off x="10788347" y="3856550"/>
            <a:ext cx="1189608" cy="2978360"/>
          </a:xfrm>
          <a:prstGeom prst="rect">
            <a:avLst/>
          </a:prstGeom>
        </p:spPr>
      </p:pic>
      <p:pic>
        <p:nvPicPr>
          <p:cNvPr id="19" name="Obrázek 18" descr="Obsah obrázku budova, tráva, venku, obloha&#10;&#10;Popis byl vytvořen automaticky">
            <a:extLst>
              <a:ext uri="{FF2B5EF4-FFF2-40B4-BE49-F238E27FC236}">
                <a16:creationId xmlns:a16="http://schemas.microsoft.com/office/drawing/2014/main" id="{2EFF8A45-27CD-A32F-FDA6-BFE1B1540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42" y="3856550"/>
            <a:ext cx="2215900" cy="2978360"/>
          </a:xfrm>
          <a:prstGeom prst="rect">
            <a:avLst/>
          </a:prstGeom>
        </p:spPr>
      </p:pic>
      <p:pic>
        <p:nvPicPr>
          <p:cNvPr id="21" name="Obrázek 20" descr="Obsah obrázku tráva, budova, dřevěné, dřevo&#10;&#10;Popis byl vytvořen automaticky">
            <a:extLst>
              <a:ext uri="{FF2B5EF4-FFF2-40B4-BE49-F238E27FC236}">
                <a16:creationId xmlns:a16="http://schemas.microsoft.com/office/drawing/2014/main" id="{A1E1A551-1F7C-CAD9-E1F5-B3667A1FC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467"/>
            <a:ext cx="4006298" cy="3000533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F38989AC-0289-87A6-187A-8BEFC8C5A5BF}"/>
              </a:ext>
            </a:extLst>
          </p:cNvPr>
          <p:cNvSpPr txBox="1"/>
          <p:nvPr/>
        </p:nvSpPr>
        <p:spPr>
          <a:xfrm>
            <a:off x="6908536" y="38805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Týnec nad Sázavou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8959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1FDAB10-07A5-AA3C-2FB0-16467BA7D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515" t="23056" r="40547" b="7361"/>
          <a:stretch/>
        </p:blipFill>
        <p:spPr>
          <a:xfrm>
            <a:off x="8318474" y="-27022"/>
            <a:ext cx="3873526" cy="49005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FC1E151-0E05-034C-4FCD-83F71530E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72" t="29444" r="41328" b="6666"/>
          <a:stretch/>
        </p:blipFill>
        <p:spPr>
          <a:xfrm>
            <a:off x="5114925" y="4809932"/>
            <a:ext cx="1570480" cy="20523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9B7D896-3438-9926-54D1-04E74A5292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38" t="40000" r="32187" b="26389"/>
          <a:stretch/>
        </p:blipFill>
        <p:spPr>
          <a:xfrm>
            <a:off x="9648312" y="4865541"/>
            <a:ext cx="2543688" cy="197298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F25D526-76BD-5A5F-3A03-53C1067CFC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000" t="47918" r="32891" b="10137"/>
          <a:stretch/>
        </p:blipFill>
        <p:spPr>
          <a:xfrm>
            <a:off x="0" y="0"/>
            <a:ext cx="4962461" cy="684321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A629DCD-3D39-4C4E-0214-5D35B08946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719" t="52390" r="56870" b="23472"/>
          <a:stretch/>
        </p:blipFill>
        <p:spPr>
          <a:xfrm>
            <a:off x="7011730" y="4816492"/>
            <a:ext cx="2445460" cy="202326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5308E9B-3FFC-3F8E-1E7D-0AEE989908DB}"/>
              </a:ext>
            </a:extLst>
          </p:cNvPr>
          <p:cNvSpPr txBox="1"/>
          <p:nvPr/>
        </p:nvSpPr>
        <p:spPr>
          <a:xfrm>
            <a:off x="5572568" y="217994"/>
            <a:ext cx="222567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800" b="1" dirty="0"/>
              <a:t>Radomyšl u Strakonic</a:t>
            </a:r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66120B8-9ABE-A288-3A5D-F47FF65795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015" t="37083" r="37813" b="28611"/>
          <a:stretch/>
        </p:blipFill>
        <p:spPr>
          <a:xfrm>
            <a:off x="2143125" y="4667029"/>
            <a:ext cx="2351604" cy="214334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1BB57CA-ABF2-E87F-B789-09D78B1CA7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281" t="24722" r="49260" b="15556"/>
          <a:stretch/>
        </p:blipFill>
        <p:spPr>
          <a:xfrm>
            <a:off x="4962461" y="777825"/>
            <a:ext cx="3347821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53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19C588-EEF6-664D-0B8A-062E4AC37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0692"/>
            <a:ext cx="11353800" cy="6257283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Chvojen</a:t>
            </a:r>
            <a:r>
              <a:rPr lang="cs-CZ" sz="1800" dirty="0"/>
              <a:t> (Benešov)  –  výzkum:  Antonín Hejna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–  opevněný dvorec s tribunovým kostelem ze 13. stol.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–  stavba na kamenné podezdívce: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endParaRPr lang="cs-CZ" sz="2800" dirty="0"/>
          </a:p>
          <a:p>
            <a:endParaRPr lang="cs-CZ" sz="1800" b="1" dirty="0"/>
          </a:p>
          <a:p>
            <a:r>
              <a:rPr lang="cs-CZ" sz="1800" b="1" dirty="0"/>
              <a:t>Velebudice  –  </a:t>
            </a:r>
            <a:r>
              <a:rPr lang="cs-CZ" sz="1800" dirty="0"/>
              <a:t>výzkum:  Jan Klápště </a:t>
            </a:r>
          </a:p>
          <a:p>
            <a:pPr marL="0" indent="0">
              <a:buNone/>
            </a:pPr>
            <a:r>
              <a:rPr lang="cs-CZ" sz="1800" b="1" dirty="0"/>
              <a:t>                          – </a:t>
            </a:r>
            <a:r>
              <a:rPr lang="cs-CZ" sz="1800" dirty="0"/>
              <a:t> ohrazený areál z 12(13. stol. bez zástavby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1EDD87-9092-D994-BF30-823AF48EE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8125" t="30417" r="42734" b="13611"/>
          <a:stretch/>
        </p:blipFill>
        <p:spPr>
          <a:xfrm>
            <a:off x="4238840" y="2322512"/>
            <a:ext cx="3629028" cy="2919159"/>
          </a:xfrm>
          <a:prstGeom prst="rect">
            <a:avLst/>
          </a:prstGeom>
        </p:spPr>
      </p:pic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90615102-03DE-93EC-75AD-E5381A657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" y="2322512"/>
            <a:ext cx="4048125" cy="2860675"/>
          </a:xfrm>
          <a:prstGeom prst="rect">
            <a:avLst/>
          </a:prstGeom>
        </p:spPr>
      </p:pic>
      <p:pic>
        <p:nvPicPr>
          <p:cNvPr id="11" name="Obrázek 10" descr="Obsah obrázku obloha, venku, tráva, dům&#10;&#10;Popis byl vytvořen automaticky">
            <a:extLst>
              <a:ext uri="{FF2B5EF4-FFF2-40B4-BE49-F238E27FC236}">
                <a16:creationId xmlns:a16="http://schemas.microsoft.com/office/drawing/2014/main" id="{1359DAF9-8F01-EEE1-EC8B-A99E7279D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715" y="2322512"/>
            <a:ext cx="4244685" cy="2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09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AF7587A5-B98E-45C3-B59F-E20E20579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Stará rodová aristokracie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605240F4-B479-44D4-A3C1-A23AE1E618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9297" y="1143000"/>
            <a:ext cx="11077903" cy="5715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altLang="cs-CZ" sz="1800" b="1" dirty="0"/>
              <a:t>845 </a:t>
            </a:r>
            <a:r>
              <a:rPr lang="cs-CZ" altLang="cs-CZ" sz="1800" dirty="0"/>
              <a:t> –  prameny uvádí </a:t>
            </a:r>
            <a:r>
              <a:rPr lang="cs-CZ" altLang="cs-CZ" sz="1800" b="1" dirty="0"/>
              <a:t>čtrnáct „z knížat Čechů</a:t>
            </a:r>
            <a:r>
              <a:rPr lang="cs-CZ" altLang="cs-CZ" sz="1800" dirty="0"/>
              <a:t>“ (</a:t>
            </a:r>
            <a:r>
              <a:rPr lang="cs-CZ" altLang="cs-CZ" sz="1800" i="1" dirty="0"/>
              <a:t>XIIII ex </a:t>
            </a:r>
            <a:r>
              <a:rPr lang="cs-CZ" altLang="cs-CZ" sz="1800" i="1" dirty="0" err="1"/>
              <a:t>ducibus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Boemanorum</a:t>
            </a:r>
            <a:r>
              <a:rPr lang="cs-CZ" altLang="cs-CZ" sz="1800" dirty="0"/>
              <a:t>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857 </a:t>
            </a:r>
            <a:r>
              <a:rPr lang="cs-CZ" altLang="cs-CZ" sz="1800" dirty="0"/>
              <a:t> –  částečně dědičná knížata (</a:t>
            </a:r>
            <a:r>
              <a:rPr lang="cs-CZ" altLang="cs-CZ" sz="1800" dirty="0" err="1"/>
              <a:t>duces</a:t>
            </a:r>
            <a:r>
              <a:rPr lang="cs-CZ" altLang="cs-CZ" sz="1800" dirty="0"/>
              <a:t>) sídlila na hradě (</a:t>
            </a:r>
            <a:r>
              <a:rPr lang="cs-CZ" altLang="cs-CZ" sz="1800" i="1" dirty="0" err="1"/>
              <a:t>civitas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Wiztrachi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ducis</a:t>
            </a:r>
            <a:r>
              <a:rPr lang="cs-CZ" altLang="cs-CZ" sz="1800" dirty="0"/>
              <a:t>), z něhož ovládala přilehlé území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a nutila zemědělce k odvádění daní a tributů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(Levý Hradec, Stará Kouřim, </a:t>
            </a:r>
            <a:r>
              <a:rPr lang="cs-CZ" altLang="cs-CZ" sz="1800" dirty="0" err="1"/>
              <a:t>Drahúš</a:t>
            </a:r>
            <a:r>
              <a:rPr lang="cs-CZ" altLang="cs-CZ" sz="1800" dirty="0"/>
              <a:t> na Ohři a další v jižních Čechách)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895 </a:t>
            </a:r>
            <a:r>
              <a:rPr lang="cs-CZ" altLang="cs-CZ" sz="1800" dirty="0"/>
              <a:t> –  ze „všech knížat“ se „vyjímali“ dva přední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(</a:t>
            </a:r>
            <a:r>
              <a:rPr lang="cs-CZ" altLang="cs-CZ" sz="1800" i="1" dirty="0" err="1"/>
              <a:t>omnes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duces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Boemanorum</a:t>
            </a:r>
            <a:r>
              <a:rPr lang="cs-CZ" altLang="cs-CZ" sz="1800" i="1" dirty="0"/>
              <a:t>, ... </a:t>
            </a:r>
            <a:r>
              <a:rPr lang="cs-CZ" altLang="cs-CZ" sz="1800" i="1" dirty="0" err="1"/>
              <a:t>Quorum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primores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erant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Spitignewo</a:t>
            </a:r>
            <a:r>
              <a:rPr lang="cs-CZ" altLang="cs-CZ" sz="1800" i="1" dirty="0"/>
              <a:t>, </a:t>
            </a:r>
            <a:r>
              <a:rPr lang="cs-CZ" altLang="cs-CZ" sz="1800" i="1" dirty="0" err="1"/>
              <a:t>Witizla</a:t>
            </a:r>
            <a:r>
              <a:rPr lang="cs-CZ" altLang="cs-CZ" sz="1800" dirty="0"/>
              <a:t>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Předstátní elita (kníže + družina) </a:t>
            </a:r>
            <a:r>
              <a:rPr lang="cs-CZ" altLang="cs-CZ" sz="1800" dirty="0"/>
              <a:t>–  dokládají bohatě vybavené hroby: </a:t>
            </a:r>
          </a:p>
          <a:p>
            <a:pPr eaLnBrk="1" hangingPunct="1">
              <a:defRPr/>
            </a:pPr>
            <a:r>
              <a:rPr lang="cs-CZ" altLang="cs-CZ" sz="1800" b="1" dirty="0"/>
              <a:t>1864:</a:t>
            </a:r>
            <a:r>
              <a:rPr lang="cs-CZ" altLang="cs-CZ" sz="1800" dirty="0"/>
              <a:t>  </a:t>
            </a:r>
            <a:r>
              <a:rPr lang="cs-CZ" altLang="cs-CZ" sz="1800" b="1" dirty="0"/>
              <a:t>Kolín</a:t>
            </a:r>
            <a:r>
              <a:rPr lang="cs-CZ" altLang="cs-CZ" sz="1800" dirty="0"/>
              <a:t>  –  Součkova cihelna: bohatý „knížecí“ hrob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–  v dřevěné komoře ležely 2 kostry (M + Ž) s milodary:</a:t>
            </a:r>
          </a:p>
          <a:p>
            <a:pPr eaLnBrk="1" hangingPunct="1">
              <a:defRPr/>
            </a:pPr>
            <a:r>
              <a:rPr lang="cs-CZ" altLang="cs-CZ" sz="1800" b="1" dirty="0"/>
              <a:t>1850:</a:t>
            </a:r>
            <a:r>
              <a:rPr lang="cs-CZ" altLang="cs-CZ" sz="1800" dirty="0"/>
              <a:t>  </a:t>
            </a:r>
            <a:r>
              <a:rPr lang="cs-CZ" altLang="cs-CZ" sz="1800" b="1" dirty="0" err="1"/>
              <a:t>Želénky</a:t>
            </a:r>
            <a:r>
              <a:rPr lang="cs-CZ" altLang="cs-CZ" sz="1800" b="1" dirty="0"/>
              <a:t> u Duchcova</a:t>
            </a:r>
            <a:r>
              <a:rPr lang="cs-CZ" altLang="cs-CZ" sz="1800" dirty="0"/>
              <a:t> (SZ Čechy) – mohyla z 2. pol. 9. stol. (40 m, 2,7 m)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–  komora: 2,5 x 1,9 m s 6ti hroby (3 prázdné, 3 lidské skelety, Ž-bohatý)</a:t>
            </a:r>
          </a:p>
          <a:p>
            <a:pPr eaLnBrk="1" hangingPunct="1">
              <a:defRPr/>
            </a:pPr>
            <a:r>
              <a:rPr lang="cs-CZ" altLang="cs-CZ" sz="1800" b="1" dirty="0"/>
              <a:t>Stará Kouřim</a:t>
            </a:r>
            <a:r>
              <a:rPr lang="cs-CZ" altLang="cs-CZ" sz="1800" dirty="0"/>
              <a:t>  –  hradiště z 8. – 9. stol., 40 ha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–   pohřebiště:   6 – 9. stol. (vytesané do skály):   jezírko U Libuše:  150 H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1. třetina 10. stol.:  2 M a Ž (hrobka, roubené komory)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http://ff.ujep.cz/velimsky/cs_1_1/03CS/rsc006.jpg">
            <a:extLst>
              <a:ext uri="{FF2B5EF4-FFF2-40B4-BE49-F238E27FC236}">
                <a16:creationId xmlns:a16="http://schemas.microsoft.com/office/drawing/2014/main" id="{F9F9A8D7-264B-4488-91E8-8C14F563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http://ff.ujep.cz/velimsky/cs_1_1/03CS/rsc015.jpg">
            <a:extLst>
              <a:ext uri="{FF2B5EF4-FFF2-40B4-BE49-F238E27FC236}">
                <a16:creationId xmlns:a16="http://schemas.microsoft.com/office/drawing/2014/main" id="{5824F7EC-104E-4F75-A357-533F510E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4159"/>
            <a:ext cx="441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0" descr="Výsledek obrázku pro Kolín   kní&amp;zcaron;ecí hroby  kování">
            <a:extLst>
              <a:ext uri="{FF2B5EF4-FFF2-40B4-BE49-F238E27FC236}">
                <a16:creationId xmlns:a16="http://schemas.microsoft.com/office/drawing/2014/main" id="{EF4866E3-68D0-45B9-AAAE-AD853602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>
            <a:fillRect/>
          </a:stretch>
        </p:blipFill>
        <p:spPr bwMode="auto">
          <a:xfrm>
            <a:off x="1524000" y="3886200"/>
            <a:ext cx="21097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5" descr="Výsledek obrázku pro Kolín   kní&amp;zcaron;ecí hroby  kování">
            <a:extLst>
              <a:ext uri="{FF2B5EF4-FFF2-40B4-BE49-F238E27FC236}">
                <a16:creationId xmlns:a16="http://schemas.microsoft.com/office/drawing/2014/main" id="{9B23B73E-1A4D-4CBD-A691-37E3BC6BA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0"/>
            <a:ext cx="9128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7" descr="Výsledek obrázku pro Stará Kou&amp;rcaron;im    poh&amp;rcaron;ebišt&amp;ecaron;  kní&amp;zcaron;ecí hroby  me&amp;ccaron; a kování">
            <a:extLst>
              <a:ext uri="{FF2B5EF4-FFF2-40B4-BE49-F238E27FC236}">
                <a16:creationId xmlns:a16="http://schemas.microsoft.com/office/drawing/2014/main" id="{22DF183C-535D-49BA-B4CF-9C25C024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43301"/>
            <a:ext cx="4191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AutoShape 21" descr="Výsledek obrázku pro Stará Kou&amp;rcaron;im    hroby šperky">
            <a:extLst>
              <a:ext uri="{FF2B5EF4-FFF2-40B4-BE49-F238E27FC236}">
                <a16:creationId xmlns:a16="http://schemas.microsoft.com/office/drawing/2014/main" id="{B47C7970-9FAC-4583-B890-A69A982B6E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7656" name="Picture 23" descr="Výsledek obrázku pro Stará Kou&amp;rcaron;im    hroby šperky">
            <a:extLst>
              <a:ext uri="{FF2B5EF4-FFF2-40B4-BE49-F238E27FC236}">
                <a16:creationId xmlns:a16="http://schemas.microsoft.com/office/drawing/2014/main" id="{37FD6DF6-8EE6-4BEF-A47E-3C587A2F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5805489"/>
            <a:ext cx="19050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25" descr="file">
            <a:extLst>
              <a:ext uri="{FF2B5EF4-FFF2-40B4-BE49-F238E27FC236}">
                <a16:creationId xmlns:a16="http://schemas.microsoft.com/office/drawing/2014/main" id="{74D2FB0B-FC0D-490E-AB88-66D00BDD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28956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26">
            <a:extLst>
              <a:ext uri="{FF2B5EF4-FFF2-40B4-BE49-F238E27FC236}">
                <a16:creationId xmlns:a16="http://schemas.microsoft.com/office/drawing/2014/main" id="{F556137B-B9A4-4ECC-A474-64462600C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950" y="5410201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Kouřim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>
            <a:extLst>
              <a:ext uri="{FF2B5EF4-FFF2-40B4-BE49-F238E27FC236}">
                <a16:creationId xmlns:a16="http://schemas.microsoft.com/office/drawing/2014/main" id="{3C5D11C9-C50E-4361-84A0-989FA97F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12143"/>
          <a:stretch>
            <a:fillRect/>
          </a:stretch>
        </p:blipFill>
        <p:spPr bwMode="auto">
          <a:xfrm>
            <a:off x="437590" y="100721"/>
            <a:ext cx="4679942" cy="3122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8">
            <a:extLst>
              <a:ext uri="{FF2B5EF4-FFF2-40B4-BE49-F238E27FC236}">
                <a16:creationId xmlns:a16="http://schemas.microsoft.com/office/drawing/2014/main" id="{EA74D5EE-C44B-48F8-A2C6-489617D14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8" y="3651251"/>
            <a:ext cx="4048717" cy="277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9">
            <a:extLst>
              <a:ext uri="{FF2B5EF4-FFF2-40B4-BE49-F238E27FC236}">
                <a16:creationId xmlns:a16="http://schemas.microsoft.com/office/drawing/2014/main" id="{9CAF69BB-9B8F-4ED7-A265-0F6708D55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64" y="5985068"/>
            <a:ext cx="915988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Kouřim</a:t>
            </a: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4BD8AC82-2467-4D74-9D6C-AB8C02F4C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238" y="2770189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8" name="Text Box 13">
            <a:extLst>
              <a:ext uri="{FF2B5EF4-FFF2-40B4-BE49-F238E27FC236}">
                <a16:creationId xmlns:a16="http://schemas.microsoft.com/office/drawing/2014/main" id="{E88FFD1F-1831-4CFC-AEDB-54BFD21C0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796" y="3252125"/>
            <a:ext cx="877888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Klučov</a:t>
            </a:r>
          </a:p>
        </p:txBody>
      </p:sp>
      <p:pic>
        <p:nvPicPr>
          <p:cNvPr id="8199" name="Picture 14">
            <a:extLst>
              <a:ext uri="{FF2B5EF4-FFF2-40B4-BE49-F238E27FC236}">
                <a16:creationId xmlns:a16="http://schemas.microsoft.com/office/drawing/2014/main" id="{EB98E736-D1FB-48C9-AF67-24D74BD70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359" y="3651251"/>
            <a:ext cx="3805515" cy="270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Text Box 15">
            <a:extLst>
              <a:ext uri="{FF2B5EF4-FFF2-40B4-BE49-F238E27FC236}">
                <a16:creationId xmlns:a16="http://schemas.microsoft.com/office/drawing/2014/main" id="{20F387BC-7549-48F5-9700-28F3EB9EA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3593" y="5897617"/>
            <a:ext cx="787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Libice</a:t>
            </a:r>
          </a:p>
        </p:txBody>
      </p:sp>
      <p:pic>
        <p:nvPicPr>
          <p:cNvPr id="8201" name="Picture 16">
            <a:extLst>
              <a:ext uri="{FF2B5EF4-FFF2-40B4-BE49-F238E27FC236}">
                <a16:creationId xmlns:a16="http://schemas.microsoft.com/office/drawing/2014/main" id="{AB740FF4-C1B9-4EBD-BA1A-27B0587D5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15" y="3635114"/>
            <a:ext cx="3963878" cy="277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2" name="Text Box 17">
            <a:extLst>
              <a:ext uri="{FF2B5EF4-FFF2-40B4-BE49-F238E27FC236}">
                <a16:creationId xmlns:a16="http://schemas.microsoft.com/office/drawing/2014/main" id="{1DC13354-729E-42BC-ABEE-8B180772A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191" y="6000260"/>
            <a:ext cx="1837526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Bohnice-Zámka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A026DAA-C0D9-408F-B970-859EF3E73D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/>
          <a:stretch/>
        </p:blipFill>
        <p:spPr>
          <a:xfrm>
            <a:off x="7387224" y="91185"/>
            <a:ext cx="4543769" cy="312216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0051A63-14FE-4B0B-974D-4D49812CF830}"/>
              </a:ext>
            </a:extLst>
          </p:cNvPr>
          <p:cNvSpPr txBox="1"/>
          <p:nvPr/>
        </p:nvSpPr>
        <p:spPr>
          <a:xfrm>
            <a:off x="8160663" y="3239668"/>
            <a:ext cx="334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Canburg</a:t>
            </a:r>
            <a:r>
              <a:rPr lang="cs-CZ" dirty="0"/>
              <a:t> (Hradiště u Libochovan?)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29640" y="143838"/>
            <a:ext cx="10332719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Hradiště v Čechách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13509" y="1143000"/>
            <a:ext cx="11878491" cy="5715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1. pol. 10. stol.  </a:t>
            </a:r>
            <a:r>
              <a:rPr lang="cs-CZ" altLang="cs-CZ" sz="1800" dirty="0"/>
              <a:t>–  po zániku starších „kmenových“ hradišť zakládány nová přemyslovská správní centra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–  hrady v písemných pramenech označeny jako:  </a:t>
            </a:r>
            <a:r>
              <a:rPr lang="cs-CZ" altLang="cs-CZ" sz="1800" b="1" dirty="0" err="1"/>
              <a:t>civitas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metropolis</a:t>
            </a:r>
            <a:r>
              <a:rPr lang="cs-CZ" altLang="cs-CZ" sz="1800" b="1" dirty="0"/>
              <a:t>), </a:t>
            </a:r>
            <a:r>
              <a:rPr lang="cs-CZ" altLang="cs-CZ" sz="1800" b="1" dirty="0" err="1"/>
              <a:t>urbs</a:t>
            </a:r>
            <a:r>
              <a:rPr lang="cs-CZ" altLang="cs-CZ" sz="1800" b="1" dirty="0"/>
              <a:t>, oppidum, </a:t>
            </a:r>
            <a:r>
              <a:rPr lang="cs-CZ" altLang="cs-CZ" sz="1800" b="1" dirty="0" err="1"/>
              <a:t>castrum</a:t>
            </a:r>
            <a:r>
              <a:rPr lang="cs-CZ" altLang="cs-CZ" sz="1800" i="1" dirty="0"/>
              <a:t>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–  rozsah:  menší (5 – 10 ha)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–  opevnění:  hradby komorové konstrukce s čelní kamennou plentu (přemyslovská hradba)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</a:t>
            </a:r>
          </a:p>
          <a:p>
            <a:pPr eaLnBrk="1" hangingPunct="1"/>
            <a:r>
              <a:rPr lang="cs-CZ" altLang="cs-CZ" sz="1800" b="1" dirty="0"/>
              <a:t>Od 2. třetiny 10. stol.</a:t>
            </a:r>
            <a:r>
              <a:rPr lang="cs-CZ" altLang="cs-CZ" sz="1800" dirty="0"/>
              <a:t>  –  hradiska zapojeny do </a:t>
            </a:r>
            <a:r>
              <a:rPr lang="cs-CZ" altLang="cs-CZ" sz="2000" b="1" dirty="0">
                <a:solidFill>
                  <a:srgbClr val="FF0000"/>
                </a:solidFill>
              </a:rPr>
              <a:t>tzv. hradské organizace (soustavy):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                          Čechy:  </a:t>
            </a:r>
            <a:r>
              <a:rPr lang="cs-CZ" altLang="cs-CZ" sz="1800" dirty="0"/>
              <a:t>od 2. pol. 10. stol.</a:t>
            </a:r>
            <a:r>
              <a:rPr lang="cs-CZ" altLang="cs-CZ" sz="1800" b="1" dirty="0"/>
              <a:t> </a:t>
            </a:r>
            <a:r>
              <a:rPr lang="cs-CZ" altLang="cs-CZ" sz="1800" dirty="0"/>
              <a:t>budovali Boleslavové (15 hradů)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</a:t>
            </a:r>
            <a:r>
              <a:rPr lang="cs-CZ" altLang="cs-CZ" sz="1800" b="1" dirty="0"/>
              <a:t>Morava:</a:t>
            </a:r>
            <a:r>
              <a:rPr lang="cs-CZ" altLang="cs-CZ" sz="1800" dirty="0"/>
              <a:t>  od 11. stol. za Oldřicha a Břetislava I. (8 – 10 hradů)</a:t>
            </a:r>
          </a:p>
          <a:p>
            <a:pPr eaLnBrk="1" hangingPunct="1"/>
            <a:endParaRPr lang="cs-CZ" altLang="cs-CZ" sz="1800" dirty="0"/>
          </a:p>
          <a:p>
            <a:r>
              <a:rPr lang="cs-CZ" altLang="cs-CZ" sz="1800" b="1" dirty="0"/>
              <a:t>po roce 1000:   </a:t>
            </a:r>
            <a:r>
              <a:rPr lang="cs-CZ" altLang="cs-CZ" sz="1800" dirty="0"/>
              <a:t>síť přemyslovských fortifikací se mění v hradskou organizaci, jejímž základem se stávají  správní hrady: 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a)  </a:t>
            </a:r>
            <a:r>
              <a:rPr lang="cs-CZ" altLang="cs-CZ" sz="1800" b="1" dirty="0"/>
              <a:t>hrad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civitas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castrum</a:t>
            </a:r>
            <a:r>
              <a:rPr lang="cs-CZ" altLang="cs-CZ" sz="1800" dirty="0"/>
              <a:t>:   ovládá přilehlý:</a:t>
            </a:r>
          </a:p>
          <a:p>
            <a:pPr>
              <a:buNone/>
            </a:pPr>
            <a:r>
              <a:rPr lang="cs-CZ" altLang="cs-CZ" sz="1800" dirty="0"/>
              <a:t>                                b)  </a:t>
            </a:r>
            <a:r>
              <a:rPr lang="cs-CZ" altLang="cs-CZ" sz="1800" b="1" dirty="0"/>
              <a:t>hradský obvod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civitas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provincia</a:t>
            </a:r>
            <a:r>
              <a:rPr lang="cs-CZ" altLang="cs-CZ" sz="1800" dirty="0"/>
              <a:t>:  spravuje:</a:t>
            </a:r>
          </a:p>
          <a:p>
            <a:pPr>
              <a:buNone/>
            </a:pPr>
            <a:r>
              <a:rPr lang="cs-CZ" altLang="cs-CZ" sz="1800" dirty="0"/>
              <a:t>                                c)  </a:t>
            </a:r>
            <a:r>
              <a:rPr lang="cs-CZ" altLang="cs-CZ" sz="1800" b="1" dirty="0"/>
              <a:t>správce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comes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prefectus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urbis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castellaneus</a:t>
            </a:r>
            <a:r>
              <a:rPr lang="cs-CZ" altLang="cs-CZ" sz="1800" dirty="0"/>
              <a:t>:  výběr daní, služby, zemské roboty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915091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E1A29ACC-EC56-4605-95B6-D82BA2D56E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7234" y="0"/>
            <a:ext cx="4343400" cy="1417638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Hradiště v Čechách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E09923A7-784E-493C-85FD-C439726567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464" y="1219200"/>
            <a:ext cx="9711559" cy="578594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Jiří Sláma</a:t>
            </a:r>
            <a:r>
              <a:rPr lang="cs-CZ" altLang="cs-CZ" sz="2000" i="1" dirty="0">
                <a:solidFill>
                  <a:srgbClr val="FF0000"/>
                </a:solidFill>
              </a:rPr>
              <a:t>   </a:t>
            </a:r>
            <a:r>
              <a:rPr lang="cs-CZ" altLang="cs-CZ" sz="1800" i="1" dirty="0"/>
              <a:t>–  </a:t>
            </a:r>
            <a:r>
              <a:rPr lang="cs-CZ" altLang="cs-CZ" sz="1800" dirty="0"/>
              <a:t>z cca 20ti hradišť ve středních Čechách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vyčlenil 5 hradišť, které tvořily opěrné body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>
                <a:solidFill>
                  <a:srgbClr val="FF0000"/>
                </a:solidFill>
              </a:rPr>
              <a:t>přemyslovské domény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           centrální:     </a:t>
            </a:r>
            <a:r>
              <a:rPr lang="cs-CZ" altLang="cs-CZ" sz="1800" dirty="0"/>
              <a:t>Praha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           obvodové:</a:t>
            </a:r>
            <a:r>
              <a:rPr lang="cs-CZ" altLang="cs-CZ" sz="1800" dirty="0"/>
              <a:t>   Mělník, St. Boleslav, Budeč, Levý Hradec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uvnitř:</a:t>
            </a:r>
            <a:r>
              <a:rPr lang="cs-CZ" altLang="cs-CZ" sz="1800" dirty="0"/>
              <a:t>          Budeč, Levý Hradec, Lštění, Mělník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</a:t>
            </a:r>
            <a:r>
              <a:rPr lang="cs-CZ" altLang="cs-CZ" sz="1800" b="1" dirty="0"/>
              <a:t>společné znaky: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1)  ve vzdálenosti 26 – 34 km od Prahy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2)  na okraji sídelních komor a cest vycházejících z Prahy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3)  </a:t>
            </a:r>
            <a:r>
              <a:rPr lang="cs-CZ" altLang="cs-CZ" sz="1800" b="1" dirty="0"/>
              <a:t>vznik:  9./10. stol.  </a:t>
            </a:r>
            <a:r>
              <a:rPr lang="cs-CZ" altLang="cs-CZ" sz="1800" dirty="0"/>
              <a:t>(období Spytihněvovy vlády:  895 – 915).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4)  na akropolích nejstarší české kostely</a:t>
            </a:r>
            <a:endParaRPr lang="cs-CZ" altLang="cs-CZ" sz="1800" b="1" dirty="0"/>
          </a:p>
          <a:p>
            <a:pPr eaLnBrk="1" hangingPunct="1">
              <a:buFontTx/>
              <a:buNone/>
            </a:pPr>
            <a:endParaRPr lang="cs-CZ" sz="1800" b="1" dirty="0"/>
          </a:p>
          <a:p>
            <a:pPr eaLnBrk="1" hangingPunct="1"/>
            <a:r>
              <a:rPr lang="cs-CZ" sz="1800" b="1" dirty="0">
                <a:solidFill>
                  <a:srgbClr val="FF0000"/>
                </a:solidFill>
              </a:rPr>
              <a:t>Ladislav  </a:t>
            </a:r>
            <a:r>
              <a:rPr lang="cs-CZ" sz="1800" b="1" dirty="0" err="1">
                <a:solidFill>
                  <a:srgbClr val="FF0000"/>
                </a:solidFill>
              </a:rPr>
              <a:t>Varadzin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2010:  provedl revizi datování hradisek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31748" name="Picture 7" descr="Výsledek obrázku pro p&amp;rcaron;emyslovská doména">
            <a:extLst>
              <a:ext uri="{FF2B5EF4-FFF2-40B4-BE49-F238E27FC236}">
                <a16:creationId xmlns:a16="http://schemas.microsoft.com/office/drawing/2014/main" id="{623CE93C-BD61-49FD-9782-FA0C0D6B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0" y="302364"/>
            <a:ext cx="4994605" cy="47110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5599</Words>
  <Application>Microsoft Office PowerPoint</Application>
  <PresentationFormat>Širokoúhlá obrazovka</PresentationFormat>
  <Paragraphs>611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4" baseType="lpstr">
      <vt:lpstr>Arial</vt:lpstr>
      <vt:lpstr>Calibri</vt:lpstr>
      <vt:lpstr>Calibri Light</vt:lpstr>
      <vt:lpstr>CenturyOldStyleTOT-Regu</vt:lpstr>
      <vt:lpstr>EtelkaLight</vt:lpstr>
      <vt:lpstr>ITCGaramondOT-Light</vt:lpstr>
      <vt:lpstr>ITCGaramondOT-LightItalic</vt:lpstr>
      <vt:lpstr>Times New Roman</vt:lpstr>
      <vt:lpstr>Motiv Office</vt:lpstr>
      <vt:lpstr>Archeologie středověkých a novověkých panských sídel a fortifikací </vt:lpstr>
      <vt:lpstr>              Nejstarší raně středověké hrady</vt:lpstr>
      <vt:lpstr>                Nejstarší hradiště v Čechách</vt:lpstr>
      <vt:lpstr>Nejstarší hradiště v Čechách</vt:lpstr>
      <vt:lpstr>                      Stará rodová aristokracie</vt:lpstr>
      <vt:lpstr>Prezentace aplikace PowerPoint</vt:lpstr>
      <vt:lpstr>Prezentace aplikace PowerPoint</vt:lpstr>
      <vt:lpstr>                                       Hradiště v Čechách</vt:lpstr>
      <vt:lpstr>      Hradiště v Čechách</vt:lpstr>
      <vt:lpstr>                         Nové datování středočeských hradisek</vt:lpstr>
      <vt:lpstr>                 Přemyslovská doména</vt:lpstr>
      <vt:lpstr>                       Hradská organizace</vt:lpstr>
      <vt:lpstr>                                        Středočeská doména Přemyslovců </vt:lpstr>
      <vt:lpstr>                              Hradské obvody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První hrady a struktura majetkové držby v Čechách</vt:lpstr>
      <vt:lpstr>Prezentace aplikace PowerPoint</vt:lpstr>
      <vt:lpstr>                                  Dvorce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Rezidenční dvory šlechty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Archeologie středověkých a novověkých panských sídel a fortifikací </dc:title>
  <dc:creator>Markéta Tymonová</dc:creator>
  <cp:lastModifiedBy>tym0001</cp:lastModifiedBy>
  <cp:revision>104</cp:revision>
  <dcterms:created xsi:type="dcterms:W3CDTF">2023-08-24T13:04:15Z</dcterms:created>
  <dcterms:modified xsi:type="dcterms:W3CDTF">2025-10-13T07:30:11Z</dcterms:modified>
</cp:coreProperties>
</file>