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1" r:id="rId4"/>
    <p:sldId id="277" r:id="rId5"/>
    <p:sldId id="282" r:id="rId6"/>
    <p:sldId id="268" r:id="rId7"/>
    <p:sldId id="323" r:id="rId8"/>
    <p:sldId id="287" r:id="rId9"/>
    <p:sldId id="265" r:id="rId10"/>
    <p:sldId id="266" r:id="rId11"/>
    <p:sldId id="318" r:id="rId12"/>
    <p:sldId id="319" r:id="rId13"/>
    <p:sldId id="267" r:id="rId14"/>
    <p:sldId id="261" r:id="rId15"/>
    <p:sldId id="260" r:id="rId16"/>
    <p:sldId id="288" r:id="rId17"/>
    <p:sldId id="324" r:id="rId18"/>
    <p:sldId id="296" r:id="rId19"/>
    <p:sldId id="297" r:id="rId20"/>
    <p:sldId id="274" r:id="rId21"/>
    <p:sldId id="284" r:id="rId22"/>
    <p:sldId id="299" r:id="rId23"/>
    <p:sldId id="285" r:id="rId24"/>
    <p:sldId id="320" r:id="rId25"/>
    <p:sldId id="322" r:id="rId26"/>
    <p:sldId id="321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22694E-B56F-4132-8CCE-0ACD06C22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131D0F3-0D1D-49D5-907E-9A0A71D82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A3B9FC-C7FC-4AB2-82E7-CB99908A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48B4AC-CA2E-4598-81F8-554BD89D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D318CB-C6B2-493E-BF49-9F607B77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50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3F1F49-6FF5-46BD-91A9-D90487B41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9AAA848-ACBD-455A-9618-9F67E7001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9C63E2-A169-4BEF-9A31-5F284B1A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311D72-56B5-44A1-AB85-92B8447D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D1BDF4-0649-4B9B-BBBC-73DD5B96B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75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EAABAF2-2D43-4B78-8A28-374F47E5EA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6EA3B36-EA3F-42C9-B496-1676BC8E8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02228-356C-45ED-B6E4-2310ACED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C99063-655D-4DDF-A299-527C74A0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180B61-F768-4B9D-9524-6249E6B1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679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8FF61-EE9E-420C-9B48-2ED2ECB67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DDC529-3A85-4ED2-B3F1-21794551B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890395-C762-476A-BA72-9A713D9CE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008D7A-E209-46DF-9265-0183B152E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1689CE-13C0-4B69-A6CC-C25EF819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314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C0891D-6B96-4E56-AE54-5ED6AEB1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D43188-AC23-49D7-A184-23C3B7BF7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E60E5D-21EB-4BCF-86CC-74E004E0C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17BBBB-4115-4B81-A188-9D46AFAA8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8F1D35-7637-4ECD-ABE0-0148AB0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74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A2A0F-664F-4312-9709-4A87B1A0C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D993A5-E3B9-4374-ACFA-61C3C97C0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5514C58-8937-46F8-B7B0-BB88CC1D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A98840-0BA2-4963-B4A7-D9691DD0B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3D3C0A-C4D4-4B29-81AF-AD45744D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5C2E19B-7146-4A4E-9B8B-B069A319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12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D73A9-5810-4640-9B96-2C63EDBD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B1A254-C578-40DA-9F0B-478452DBE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D36447E-CFC1-43E2-B197-1BC1AE403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E652C55-D625-449D-9D15-DB1911B55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61F67B-D193-4BF1-843F-702963079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E8862A0-F788-4CAF-B988-444CC3D6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5E8933C-8C60-4FAD-A390-10779220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C1B70F5-89B8-437A-AEDD-311368637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21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7C2AF4-216C-4BD4-A326-55DACD4AB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5FE73ED-D985-46B1-BD7C-5D6361506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A92BBC5-2828-4DEF-B50D-EF7607510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A1567E-89DD-4B9E-B726-183737BB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07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88A2143-F1EA-4EE6-8452-D950F97E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A876DFB-89E1-4688-9280-A9AAA2FC0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D37163D-4010-4913-9BDB-9DCF6BD6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19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BEE07-EF72-416B-BA85-B4DB1B7D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B8DB0F-2D0E-4DCC-AAEF-CCB253478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B12A76-C440-4B21-BE8B-1A967E000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0A540C-6084-4463-9D08-554D5A12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72FEB2-5014-46D1-8D5C-E0444299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AD98CAC-449B-4DFC-A46A-E6BEDF4E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43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58FF8-96C6-46E8-A159-4E4B5FF7B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7CD6099-042F-461E-8038-944A9AFF7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0BEEB8-8D36-47AF-A8B4-1F8BA315C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D5BE3C-D0B3-4165-8B1B-B2E09E53C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037BAAB-E13C-41AF-A4DB-8D7CF1B5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948D8BD-385E-4055-AB89-4148AC40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27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3FF901-FFC1-4FB3-B64C-FE8EA2FB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E20CBA-DCC4-4129-89FA-FFECDA7DF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3C7F83-371C-402A-8039-2527BAB2A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7D817-660B-4C85-A607-E68AF2F623FE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A54EAA-6CB2-4DF6-8335-94ADF959F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903B3A-D11D-4A8C-BD24-16C5D187D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8857C-28BE-451C-92BB-B07C39DF7C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50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8A31D-C3E0-4C32-AEB7-E11A18570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Archeologie středověkých a novověkých panských sídel a fortifikací</a:t>
            </a:r>
            <a:b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A9D6D3-CF07-42A5-8D38-82CF13164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Počátky šlechtické nobility a kolonizace krajiny. Mentalita mocenských elit, urozenost, dvorská kultura.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01555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581025"/>
            <a:ext cx="11215688" cy="62769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Střední Čechy</a:t>
            </a:r>
            <a:r>
              <a:rPr lang="cs-CZ" sz="1800" dirty="0"/>
              <a:t>:  dvory v okolí Prahy:  </a:t>
            </a:r>
            <a:r>
              <a:rPr lang="cs-CZ" sz="1800" b="1" dirty="0" err="1"/>
              <a:t>Vítkovci</a:t>
            </a:r>
            <a:r>
              <a:rPr lang="cs-CZ" sz="1800" dirty="0"/>
              <a:t> – Stodůlky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</a:t>
            </a:r>
            <a:r>
              <a:rPr lang="cs-CZ" sz="1800" b="1" dirty="0" err="1"/>
              <a:t>Hroznatovci</a:t>
            </a:r>
            <a:r>
              <a:rPr lang="cs-CZ" sz="1800" dirty="0"/>
              <a:t> – </a:t>
            </a:r>
            <a:r>
              <a:rPr lang="cs-CZ" sz="1800" dirty="0" err="1"/>
              <a:t>Ovenec</a:t>
            </a:r>
            <a:r>
              <a:rPr lang="cs-CZ" sz="1800" dirty="0"/>
              <a:t>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</a:t>
            </a:r>
            <a:r>
              <a:rPr lang="cs-CZ" sz="1800" b="1" dirty="0" err="1"/>
              <a:t>Hrabišici</a:t>
            </a:r>
            <a:r>
              <a:rPr lang="cs-CZ" sz="1800" b="1" dirty="0"/>
              <a:t> </a:t>
            </a:r>
            <a:r>
              <a:rPr lang="cs-CZ" sz="1800" dirty="0"/>
              <a:t>– aglomerace na Zderaze </a:t>
            </a:r>
          </a:p>
          <a:p>
            <a:pPr marL="0" indent="0">
              <a:buNone/>
              <a:defRPr/>
            </a:pPr>
            <a:r>
              <a:rPr lang="cs-CZ" sz="1800" dirty="0"/>
              <a:t> </a:t>
            </a:r>
          </a:p>
          <a:p>
            <a:pPr>
              <a:defRPr/>
            </a:pPr>
            <a:r>
              <a:rPr lang="cs-CZ" sz="1800" b="1" dirty="0"/>
              <a:t>Páni z Kostomlat</a:t>
            </a:r>
            <a:r>
              <a:rPr lang="cs-CZ" sz="1800" dirty="0"/>
              <a:t>  –  majetky v Polabí, majitelé Poděbrad, v erbu žebřík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účastnili se dobývání Milána za  Vladislava II.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po pol. 13. stol. nové sídlo: Choustník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Blehovci</a:t>
            </a:r>
            <a:r>
              <a:rPr lang="cs-CZ" sz="1800" b="1" dirty="0"/>
              <a:t>  </a:t>
            </a:r>
            <a:r>
              <a:rPr lang="cs-CZ" sz="1800" dirty="0"/>
              <a:t>–  původně na Litoměřicku:  hrádek Třebušín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–  </a:t>
            </a:r>
            <a:r>
              <a:rPr lang="cs-CZ" sz="1800" dirty="0" err="1"/>
              <a:t>Čáslavsko</a:t>
            </a:r>
            <a:r>
              <a:rPr lang="cs-CZ" sz="1800" dirty="0"/>
              <a:t>:  kostel a snad i dvorec 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Cimburkové</a:t>
            </a:r>
            <a:r>
              <a:rPr lang="cs-CZ" sz="1800" dirty="0"/>
              <a:t>  –  Miroslav zakladatel kláštera v Sedlci, ve znaku cimbuří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–   získali majetky na Moravě:  Ctibor z Lipníka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–   rodový hrad zbudován v pol. 14. stol. u Trnávky, pak u Koryčan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Švábeničtí</a:t>
            </a:r>
            <a:r>
              <a:rPr lang="cs-CZ" sz="1800" dirty="0"/>
              <a:t>  –  dle jména Slavibor – vazba na </a:t>
            </a:r>
            <a:r>
              <a:rPr lang="cs-CZ" sz="1800" dirty="0" err="1"/>
              <a:t>Hrabišice</a:t>
            </a:r>
            <a:r>
              <a:rPr lang="cs-CZ" sz="1800" dirty="0"/>
              <a:t>, elita moravské šlechty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–  čtyři střely ve tvaru kříže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–  1. pol.13. stol. větve:  1.  z Náměště  –  Milíč I.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2.  z Drnovic  –  Slavibor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3.  z Úsova a Švábenic (kolonizace Krkonoš)</a:t>
            </a:r>
          </a:p>
        </p:txBody>
      </p:sp>
    </p:spTree>
    <p:extLst>
      <p:ext uri="{BB962C8B-B14F-4D97-AF65-F5344CB8AC3E}">
        <p14:creationId xmlns:p14="http://schemas.microsoft.com/office/powerpoint/2010/main" val="2893547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85EAD61-0663-4321-BB0E-FAC3D5CF7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Hradská soustava na Moravě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A085A94-B309-45CA-9D37-6166613DEF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03283" y="1219200"/>
            <a:ext cx="10804634" cy="5638800"/>
          </a:xfrm>
        </p:spPr>
        <p:txBody>
          <a:bodyPr>
            <a:normAutofit/>
          </a:bodyPr>
          <a:lstStyle/>
          <a:p>
            <a:r>
              <a:rPr lang="cs-CZ" altLang="cs-CZ" sz="1800" b="1" dirty="0"/>
              <a:t>1041-1055</a:t>
            </a:r>
            <a:r>
              <a:rPr lang="cs-CZ" altLang="cs-CZ" sz="1800" dirty="0"/>
              <a:t>:  vybudována za Břetislava I. </a:t>
            </a:r>
          </a:p>
          <a:p>
            <a:endParaRPr lang="cs-CZ" altLang="cs-CZ" sz="1800" b="1" dirty="0"/>
          </a:p>
          <a:p>
            <a:r>
              <a:rPr lang="cs-CZ" altLang="cs-CZ" sz="1800" b="1" dirty="0"/>
              <a:t>a)</a:t>
            </a:r>
            <a:r>
              <a:rPr lang="cs-CZ" altLang="cs-CZ" sz="1800" dirty="0"/>
              <a:t> </a:t>
            </a:r>
            <a:r>
              <a:rPr lang="cs-CZ" altLang="cs-CZ" sz="1800" b="1" dirty="0" err="1"/>
              <a:t>sev</a:t>
            </a:r>
            <a:r>
              <a:rPr lang="cs-CZ" altLang="cs-CZ" sz="1800" b="1" dirty="0"/>
              <a:t>. a </a:t>
            </a:r>
            <a:r>
              <a:rPr lang="cs-CZ" altLang="cs-CZ" sz="1800" b="1" dirty="0" err="1"/>
              <a:t>stř</a:t>
            </a:r>
            <a:r>
              <a:rPr lang="cs-CZ" altLang="cs-CZ" sz="1800" b="1" dirty="0"/>
              <a:t>.  </a:t>
            </a:r>
            <a:r>
              <a:rPr lang="cs-CZ" altLang="cs-CZ" sz="1800" dirty="0"/>
              <a:t>–  využity starší VM lokality:   Olomouc, Přerov, Hradec  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                                                          Přerov – správní hrad pro přerovskou provincii 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                                                                          i tzv. </a:t>
            </a:r>
            <a:r>
              <a:rPr lang="cs-CZ" altLang="cs-CZ" sz="1800" dirty="0" err="1"/>
              <a:t>holasickou</a:t>
            </a:r>
            <a:r>
              <a:rPr lang="cs-CZ" altLang="cs-CZ" sz="1800" dirty="0"/>
              <a:t> provincii (do poč. 30. let 13. stol.)</a:t>
            </a:r>
          </a:p>
          <a:p>
            <a:pPr>
              <a:buFontTx/>
              <a:buNone/>
            </a:pPr>
            <a:endParaRPr lang="cs-CZ" altLang="cs-CZ" sz="1800" dirty="0"/>
          </a:p>
          <a:p>
            <a:pPr>
              <a:buFontTx/>
              <a:buNone/>
            </a:pPr>
            <a:r>
              <a:rPr lang="cs-CZ" altLang="cs-CZ" sz="1800" dirty="0"/>
              <a:t>       </a:t>
            </a:r>
            <a:r>
              <a:rPr lang="cs-CZ" altLang="cs-CZ" sz="1800" b="1" dirty="0"/>
              <a:t>b) jižní </a:t>
            </a:r>
            <a:r>
              <a:rPr lang="cs-CZ" altLang="cs-CZ" sz="1800" dirty="0"/>
              <a:t>– budování nových hradů 5-10 km od starších center:                       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Staré Brno místo hradiště Líšeň-Staré Zámky, 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Znojmo místo hradiště sv. </a:t>
            </a:r>
            <a:r>
              <a:rPr lang="cs-CZ" altLang="cs-CZ" sz="1800" dirty="0" err="1"/>
              <a:t>Hypolita</a:t>
            </a:r>
            <a:r>
              <a:rPr lang="cs-CZ" altLang="cs-CZ" sz="1800" dirty="0"/>
              <a:t> 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Břeclav – místo </a:t>
            </a:r>
            <a:r>
              <a:rPr lang="cs-CZ" altLang="cs-CZ" sz="1800" dirty="0" err="1"/>
              <a:t>Pohanska</a:t>
            </a:r>
            <a:r>
              <a:rPr lang="cs-CZ" altLang="cs-CZ" sz="1800" dirty="0"/>
              <a:t> u Břeclavi</a:t>
            </a:r>
          </a:p>
          <a:p>
            <a:pPr>
              <a:buFontTx/>
              <a:buNone/>
            </a:pPr>
            <a:r>
              <a:rPr lang="cs-CZ" altLang="cs-CZ" sz="1800" dirty="0"/>
              <a:t>                                    </a:t>
            </a:r>
          </a:p>
          <a:p>
            <a:r>
              <a:rPr lang="cs-CZ" altLang="cs-CZ" sz="1800" dirty="0"/>
              <a:t>Soustava </a:t>
            </a:r>
            <a:r>
              <a:rPr lang="cs-CZ" altLang="cs-CZ" sz="1800" dirty="0" err="1"/>
              <a:t>břetislavských</a:t>
            </a:r>
            <a:r>
              <a:rPr lang="cs-CZ" altLang="cs-CZ" sz="1800" dirty="0"/>
              <a:t> hradů po roce 1050:   asi 8-10 objektů</a:t>
            </a:r>
          </a:p>
          <a:p>
            <a:endParaRPr lang="cs-CZ" altLang="cs-CZ" sz="1800" dirty="0"/>
          </a:p>
          <a:p>
            <a:r>
              <a:rPr lang="cs-CZ" altLang="cs-CZ" sz="1800" dirty="0"/>
              <a:t>Podobná organizace v Polsku (kastelánská) a Uhrách (komitátní).</a:t>
            </a:r>
          </a:p>
          <a:p>
            <a:pPr>
              <a:buFontTx/>
              <a:buNone/>
            </a:pPr>
            <a:endParaRPr lang="cs-CZ" altLang="cs-CZ" sz="1800" dirty="0"/>
          </a:p>
          <a:p>
            <a:endParaRPr lang="cs-CZ" altLang="cs-CZ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3E1ECB28-8199-4577-81FA-6CB62A767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8827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             Morava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70CBEE2A-0E71-44EF-966D-4209DF86D7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8714" y="1221827"/>
            <a:ext cx="11593286" cy="6183087"/>
          </a:xfrm>
        </p:spPr>
        <p:txBody>
          <a:bodyPr>
            <a:normAutofit fontScale="92500" lnSpcReduction="10000"/>
          </a:bodyPr>
          <a:lstStyle/>
          <a:p>
            <a:pPr marL="609600" indent="-609600"/>
            <a:r>
              <a:rPr lang="cs-CZ" altLang="cs-CZ" sz="1800" dirty="0"/>
              <a:t>Připojena za </a:t>
            </a:r>
            <a:r>
              <a:rPr lang="cs-CZ" altLang="cs-CZ" sz="1800" b="1" dirty="0"/>
              <a:t>Oldřicha</a:t>
            </a:r>
            <a:r>
              <a:rPr lang="cs-CZ" altLang="cs-CZ" sz="1800" dirty="0"/>
              <a:t> (1012–1033 a 1034)</a:t>
            </a:r>
            <a:r>
              <a:rPr lang="cs-CZ" altLang="cs-CZ" dirty="0"/>
              <a:t> </a:t>
            </a:r>
            <a:r>
              <a:rPr lang="cs-CZ" altLang="cs-CZ" sz="1800" dirty="0"/>
              <a:t>a </a:t>
            </a:r>
            <a:r>
              <a:rPr lang="cs-CZ" altLang="cs-CZ" sz="1800" b="1" dirty="0"/>
              <a:t>Břetislava I.</a:t>
            </a:r>
            <a:r>
              <a:rPr lang="cs-CZ" altLang="cs-CZ" sz="1800" dirty="0"/>
              <a:t> (1035–1055)  –  po smrti Boleslava Chrabrého († 1025)</a:t>
            </a:r>
          </a:p>
          <a:p>
            <a:pPr marL="609600" indent="-609600">
              <a:buNone/>
            </a:pPr>
            <a:endParaRPr lang="cs-CZ" altLang="cs-CZ" sz="1800" dirty="0"/>
          </a:p>
          <a:p>
            <a:pPr marL="609600" indent="-609600"/>
            <a:r>
              <a:rPr lang="cs-CZ" altLang="cs-CZ" sz="1800" b="1" dirty="0"/>
              <a:t>1039</a:t>
            </a:r>
            <a:r>
              <a:rPr lang="cs-CZ" altLang="cs-CZ" sz="1800" dirty="0"/>
              <a:t>  – </a:t>
            </a:r>
            <a:r>
              <a:rPr lang="cs-CZ" altLang="cs-CZ" sz="1800" b="1" dirty="0"/>
              <a:t>Břetislav:   </a:t>
            </a:r>
            <a:r>
              <a:rPr lang="cs-CZ" altLang="cs-CZ" sz="1800" dirty="0"/>
              <a:t>vpadl do Slezska a Velkopolska 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             odvezl ostatky sv. Vojtěcha z Hnězdna a nad hrobem vyhlásil zákony (tzv. Statuta)</a:t>
            </a:r>
          </a:p>
          <a:p>
            <a:pPr marL="609600" indent="-609600">
              <a:buNone/>
            </a:pPr>
            <a:endParaRPr lang="cs-CZ" altLang="cs-CZ" sz="1800" dirty="0"/>
          </a:p>
          <a:p>
            <a:pPr marL="609600" indent="-609600"/>
            <a:r>
              <a:rPr lang="cs-CZ" altLang="cs-CZ" sz="1800" b="1" dirty="0"/>
              <a:t>20. léta 11. stol.  </a:t>
            </a:r>
            <a:r>
              <a:rPr lang="cs-CZ" altLang="cs-CZ" sz="1800" dirty="0"/>
              <a:t>–  </a:t>
            </a:r>
            <a:r>
              <a:rPr lang="cs-CZ" altLang="cs-CZ" sz="1800" b="1" dirty="0"/>
              <a:t>vznik nových hradů:   </a:t>
            </a:r>
            <a:r>
              <a:rPr lang="cs-CZ" altLang="cs-CZ" sz="1800" dirty="0"/>
              <a:t>Břeclav, Bítov, Strachotín, </a:t>
            </a:r>
            <a:r>
              <a:rPr lang="cs-CZ" altLang="cs-CZ" sz="1800" dirty="0" err="1"/>
              <a:t>Znojmo,Spytihněv</a:t>
            </a:r>
            <a:r>
              <a:rPr lang="cs-CZ" altLang="cs-CZ" sz="1800" dirty="0"/>
              <a:t> (aj.) se zárodky měst v podhradí </a:t>
            </a:r>
          </a:p>
          <a:p>
            <a:pPr marL="609600" indent="-609600"/>
            <a:endParaRPr lang="cs-CZ" altLang="cs-CZ" sz="1800" dirty="0"/>
          </a:p>
          <a:p>
            <a:pPr marL="609600" indent="-609600"/>
            <a:r>
              <a:rPr lang="cs-CZ" altLang="cs-CZ" sz="1800" b="1" dirty="0"/>
              <a:t>Břetislav I.</a:t>
            </a:r>
            <a:r>
              <a:rPr lang="cs-CZ" altLang="cs-CZ" sz="1800" dirty="0"/>
              <a:t>   –  </a:t>
            </a:r>
            <a:r>
              <a:rPr lang="cs-CZ" altLang="cs-CZ" sz="1800" b="1" dirty="0"/>
              <a:t>1055:</a:t>
            </a:r>
            <a:r>
              <a:rPr lang="cs-CZ" altLang="cs-CZ" sz="1800" dirty="0"/>
              <a:t>  politická závěť vyhlášena na hradě Chrudimi  (Kosmas)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–  před smrtí rozdělil Moravu na </a:t>
            </a:r>
            <a:r>
              <a:rPr lang="cs-CZ" altLang="cs-CZ" sz="1800" b="1" dirty="0"/>
              <a:t>2  úděly</a:t>
            </a:r>
            <a:r>
              <a:rPr lang="cs-CZ" altLang="cs-CZ" sz="1800" dirty="0"/>
              <a:t>: </a:t>
            </a:r>
          </a:p>
          <a:p>
            <a:pPr marL="609600" indent="-609600">
              <a:buNone/>
            </a:pPr>
            <a:endParaRPr lang="cs-CZ" altLang="cs-CZ" sz="1800" dirty="0"/>
          </a:p>
          <a:p>
            <a:pPr marL="609600" indent="-609600">
              <a:buNone/>
            </a:pPr>
            <a:r>
              <a:rPr lang="cs-CZ" altLang="cs-CZ" sz="1800" dirty="0"/>
              <a:t>                                    </a:t>
            </a:r>
            <a:r>
              <a:rPr lang="cs-CZ" altLang="cs-CZ" sz="1800" b="1" dirty="0"/>
              <a:t>Olomoucký:</a:t>
            </a:r>
            <a:r>
              <a:rPr lang="cs-CZ" altLang="cs-CZ" sz="1800" dirty="0"/>
              <a:t>   ochrana proti Polsku a Uhrám (až k Břeclavi)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                           Vratislav II. – po jeho odchodu do Prahy:  Boleslav, Ota I., Vratislav, </a:t>
            </a:r>
            <a:r>
              <a:rPr lang="cs-CZ" altLang="cs-CZ" sz="1800" dirty="0" err="1"/>
              <a:t>Eufémie</a:t>
            </a:r>
            <a:r>
              <a:rPr lang="cs-CZ" altLang="cs-CZ" sz="1800" dirty="0"/>
              <a:t>, Svatopluk      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              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 </a:t>
            </a:r>
            <a:r>
              <a:rPr lang="cs-CZ" altLang="cs-CZ" sz="1800" b="1" dirty="0"/>
              <a:t>Brněnský:    </a:t>
            </a:r>
            <a:r>
              <a:rPr lang="cs-CZ" altLang="cs-CZ" sz="1800" dirty="0"/>
              <a:t>proti Východní bavorské marce</a:t>
            </a:r>
          </a:p>
          <a:p>
            <a:pPr marL="609600" indent="-609600">
              <a:buNone/>
            </a:pPr>
            <a:r>
              <a:rPr lang="cs-CZ" altLang="cs-CZ" sz="1800" dirty="0"/>
              <a:t>                                                         Konrád, Oldřich Brněnský, </a:t>
            </a:r>
            <a:r>
              <a:rPr lang="cs-CZ" altLang="cs-CZ" sz="1800" dirty="0" err="1"/>
              <a:t>Litold</a:t>
            </a:r>
            <a:r>
              <a:rPr lang="cs-CZ" altLang="cs-CZ" sz="1800" dirty="0"/>
              <a:t> Znojemský</a:t>
            </a:r>
          </a:p>
          <a:p>
            <a:pPr marL="609600" indent="-609600">
              <a:buNone/>
            </a:pPr>
            <a:endParaRPr lang="cs-CZ" altLang="cs-CZ" sz="1800" dirty="0"/>
          </a:p>
          <a:p>
            <a:pPr marL="609600" indent="-609600">
              <a:buNone/>
            </a:pPr>
            <a:r>
              <a:rPr lang="cs-CZ" altLang="cs-CZ" sz="1800" dirty="0"/>
              <a:t>                                  </a:t>
            </a:r>
          </a:p>
          <a:p>
            <a:pPr marL="609600" indent="-609600"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1123949" y="1"/>
            <a:ext cx="9016643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Geneze moravské šlechty:</a:t>
            </a:r>
            <a:endParaRPr lang="cs-CZ" altLang="cs-CZ" sz="3200" dirty="0">
              <a:solidFill>
                <a:srgbClr val="FF0000"/>
              </a:solidFill>
            </a:endParaRP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571499" y="1143000"/>
            <a:ext cx="11620501" cy="57911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dirty="0" err="1"/>
              <a:t>Wihoda</a:t>
            </a:r>
            <a:r>
              <a:rPr lang="cs-CZ" sz="1800" dirty="0"/>
              <a:t>, M.:  Geneze moravské šlechty, Acta </a:t>
            </a:r>
            <a:r>
              <a:rPr lang="cs-CZ" sz="1800" dirty="0" err="1"/>
              <a:t>historica</a:t>
            </a:r>
            <a:r>
              <a:rPr lang="cs-CZ" sz="1800" dirty="0"/>
              <a:t> et </a:t>
            </a:r>
            <a:r>
              <a:rPr lang="cs-CZ" sz="1800" dirty="0" err="1"/>
              <a:t>museologica</a:t>
            </a:r>
            <a:r>
              <a:rPr lang="cs-CZ" sz="1800" dirty="0"/>
              <a:t>, řada C, 2, 1995, 23-41</a:t>
            </a:r>
          </a:p>
          <a:p>
            <a:pPr>
              <a:defRPr/>
            </a:pPr>
            <a:r>
              <a:rPr lang="cs-CZ" sz="1800" dirty="0"/>
              <a:t>Břetislav I. – </a:t>
            </a:r>
            <a:r>
              <a:rPr lang="cs-CZ" sz="1800" b="1" dirty="0"/>
              <a:t>seniorátní zákon</a:t>
            </a:r>
            <a:r>
              <a:rPr lang="cs-CZ" sz="1800" b="1" i="1" dirty="0"/>
              <a:t> </a:t>
            </a:r>
            <a:r>
              <a:rPr lang="cs-CZ" sz="1800" dirty="0"/>
              <a:t> –  každý dospělý Přemyslovec mohl usednout na pražský stolec  (sepětí s Moravou)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–  Morava měla pomalejší rotaci beneficiářů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1 období:   včlenění Moravy do struktur českého přemyslovského státu (1029:  za Oldřicha)</a:t>
            </a:r>
          </a:p>
          <a:p>
            <a:pPr marL="0" indent="0">
              <a:buNone/>
              <a:defRPr/>
            </a:pPr>
            <a:r>
              <a:rPr lang="cs-CZ" sz="1800" dirty="0"/>
              <a:t>     2. období:  funkce dočasné základny mladších Přemyslovců pro pražský stolec</a:t>
            </a:r>
          </a:p>
          <a:p>
            <a:pPr marL="0" indent="0">
              <a:buNone/>
              <a:defRPr/>
            </a:pPr>
            <a:r>
              <a:rPr lang="cs-CZ" sz="1800" dirty="0"/>
              <a:t>     3. období:  2/3 12. stol. – vyčlenění kategorie Moravanů</a:t>
            </a:r>
          </a:p>
          <a:p>
            <a:pPr marL="0" indent="0">
              <a:buNone/>
              <a:defRPr/>
            </a:pPr>
            <a:r>
              <a:rPr lang="cs-CZ" sz="1800" dirty="0"/>
              <a:t>     4. období:  poč. 13. stol.  –  z hradské administrativy se vyčlenilo 12 rodů, podílejících se na řízení Markrabství 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Reprezentativní jádro moravské nobility: </a:t>
            </a:r>
          </a:p>
          <a:p>
            <a:pPr marL="0" indent="0">
              <a:buNone/>
              <a:defRPr/>
            </a:pPr>
            <a:r>
              <a:rPr lang="cs-CZ" sz="1800" dirty="0"/>
              <a:t>      páni z Bludova, Klobouk, Morkovic, Tasova, Kněžic a Bítova, Medlova, Myslibořic, Boskovic, Bílkova, </a:t>
            </a:r>
            <a:r>
              <a:rPr lang="cs-CZ" sz="1800" dirty="0" err="1"/>
              <a:t>Čeblovic</a:t>
            </a:r>
            <a:r>
              <a:rPr lang="cs-CZ" sz="1800" dirty="0"/>
              <a:t>, Švábenic, </a:t>
            </a:r>
          </a:p>
          <a:p>
            <a:pPr marL="0" indent="0">
              <a:buNone/>
              <a:defRPr/>
            </a:pPr>
            <a:r>
              <a:rPr lang="cs-CZ" sz="1800" dirty="0"/>
              <a:t>      Deblína</a:t>
            </a:r>
          </a:p>
          <a:p>
            <a:pPr>
              <a:defRPr/>
            </a:pPr>
            <a:r>
              <a:rPr lang="cs-CZ" sz="1800" b="1" dirty="0"/>
              <a:t>Před r. 1240 </a:t>
            </a:r>
            <a:r>
              <a:rPr lang="cs-CZ" sz="1800" dirty="0"/>
              <a:t>– na Moravě se etablovaly jen 3 rody evidentně českého původu:  z </a:t>
            </a:r>
            <a:r>
              <a:rPr lang="cs-CZ" sz="1800" dirty="0" err="1"/>
              <a:t>Pulína</a:t>
            </a:r>
            <a:r>
              <a:rPr lang="cs-CZ" sz="1800" dirty="0"/>
              <a:t> a Drnholce, </a:t>
            </a:r>
            <a:r>
              <a:rPr lang="cs-CZ" sz="1800" dirty="0" err="1"/>
              <a:t>Čeblovic</a:t>
            </a:r>
            <a:r>
              <a:rPr lang="cs-CZ" sz="1800" dirty="0"/>
              <a:t>, Švábenic</a:t>
            </a:r>
          </a:p>
          <a:p>
            <a:r>
              <a:rPr lang="cs-CZ" sz="1800" b="1" dirty="0"/>
              <a:t>Rakouská aristokracie</a:t>
            </a:r>
            <a:r>
              <a:rPr lang="cs-CZ" sz="1800" dirty="0"/>
              <a:t>:  Bavorové (k r. 1146), z Medlova, Myslibořic a Miroslavi</a:t>
            </a:r>
          </a:p>
          <a:p>
            <a:pPr>
              <a:defRPr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418768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981200" y="2540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     Terminologie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4363" y="1168400"/>
            <a:ext cx="11444287" cy="5664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Pán </a:t>
            </a:r>
            <a:r>
              <a:rPr lang="cs-CZ" sz="1800" dirty="0"/>
              <a:t> –  etymologie:  lat. </a:t>
            </a:r>
            <a:r>
              <a:rPr lang="cs-CZ" sz="1800" dirty="0" err="1"/>
              <a:t>pagus</a:t>
            </a:r>
            <a:r>
              <a:rPr lang="cs-CZ" sz="1800" dirty="0"/>
              <a:t>  –  venkovský okrsek:  v Čechách uctivé oslovení urozeného  (vládce, biskupa, šlechtice)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Comes</a:t>
            </a:r>
            <a:r>
              <a:rPr lang="cs-CZ" sz="1800" dirty="0"/>
              <a:t>   –   hrabě, lat. obdoba správce župy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Uhry:  Štěpán I. – rozdělení země na komitáty-župy se správními hrady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 správce ve 12. stol. označen jako </a:t>
            </a:r>
            <a:r>
              <a:rPr lang="cs-CZ" sz="1800" b="1" dirty="0"/>
              <a:t>prefekt</a:t>
            </a:r>
            <a:r>
              <a:rPr lang="cs-CZ" sz="1800" dirty="0"/>
              <a:t> (</a:t>
            </a:r>
            <a:r>
              <a:rPr lang="cs-CZ" sz="1800" dirty="0" err="1"/>
              <a:t>praefectus</a:t>
            </a:r>
            <a:r>
              <a:rPr lang="cs-CZ" sz="1800" dirty="0"/>
              <a:t>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Castellaneus</a:t>
            </a:r>
            <a:r>
              <a:rPr lang="cs-CZ" sz="1800" dirty="0"/>
              <a:t>  –  správce hradu ručil za udržování obecného míru, velel vojsku celého obvodu, organizoval vybírání daní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(spolu s vilikem), ukládal zemské roboty, řídil hradské soudnictví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–  pomocníci kastelánů:  hradní lovčí, </a:t>
            </a:r>
            <a:r>
              <a:rPr lang="cs-CZ" sz="1800" dirty="0" err="1"/>
              <a:t>vilikové</a:t>
            </a:r>
            <a:r>
              <a:rPr lang="cs-CZ" sz="1800" dirty="0"/>
              <a:t> (příjmy)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sklepmistr (</a:t>
            </a:r>
            <a:r>
              <a:rPr lang="cs-CZ" sz="1800" dirty="0" err="1"/>
              <a:t>cellarius</a:t>
            </a:r>
            <a:r>
              <a:rPr lang="cs-CZ" sz="1800" dirty="0"/>
              <a:t>)  -  pomocník </a:t>
            </a:r>
            <a:r>
              <a:rPr lang="cs-CZ" sz="1800" dirty="0" err="1"/>
              <a:t>vilika</a:t>
            </a: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hradská bába (</a:t>
            </a:r>
            <a:r>
              <a:rPr lang="cs-CZ" sz="1800" dirty="0" err="1"/>
              <a:t>avia</a:t>
            </a:r>
            <a:r>
              <a:rPr lang="cs-CZ" sz="1800" dirty="0"/>
              <a:t>)  -  </a:t>
            </a:r>
            <a:r>
              <a:rPr lang="cs-CZ" sz="1800" dirty="0" err="1"/>
              <a:t>tkalc</a:t>
            </a:r>
            <a:r>
              <a:rPr lang="cs-CZ" sz="1800" dirty="0"/>
              <a:t>. Dílny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Šlechta</a:t>
            </a:r>
            <a:r>
              <a:rPr lang="cs-CZ" sz="1800" dirty="0"/>
              <a:t>  –  z něm. </a:t>
            </a:r>
            <a:r>
              <a:rPr lang="cs-CZ" sz="1800" dirty="0" err="1"/>
              <a:t>Geschlecht</a:t>
            </a:r>
            <a:r>
              <a:rPr lang="cs-CZ" sz="1800" dirty="0"/>
              <a:t>  –  rod:  princip dědičnosti až ve 13. stol.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–  alod (lat. </a:t>
            </a:r>
            <a:r>
              <a:rPr lang="cs-CZ" sz="1800" dirty="0" err="1"/>
              <a:t>hereditas</a:t>
            </a:r>
            <a:r>
              <a:rPr lang="cs-CZ" sz="1800" dirty="0"/>
              <a:t>):  označení svobodného dědičného majetku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                       Kosmova kronika:  zmínky o původních rodech </a:t>
            </a:r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82189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2913" y="708917"/>
            <a:ext cx="11301412" cy="614908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pol. 12. stol.  </a:t>
            </a:r>
            <a:r>
              <a:rPr lang="cs-CZ" sz="1800" dirty="0"/>
              <a:t>–  </a:t>
            </a:r>
            <a:r>
              <a:rPr lang="cs-CZ" sz="1800" b="1" dirty="0"/>
              <a:t>aristokracie</a:t>
            </a:r>
            <a:r>
              <a:rPr lang="cs-CZ" sz="1800" dirty="0"/>
              <a:t> </a:t>
            </a:r>
            <a:r>
              <a:rPr lang="cs-CZ" altLang="cs-CZ" sz="1800" dirty="0"/>
              <a:t>(</a:t>
            </a:r>
            <a:r>
              <a:rPr lang="cs-CZ" sz="1800" dirty="0" err="1"/>
              <a:t>řec</a:t>
            </a:r>
            <a:r>
              <a:rPr lang="cs-CZ" sz="1800" dirty="0"/>
              <a:t>. </a:t>
            </a:r>
            <a:r>
              <a:rPr lang="cs-CZ" sz="1800" dirty="0" err="1"/>
              <a:t>aristos</a:t>
            </a:r>
            <a:r>
              <a:rPr lang="cs-CZ" sz="1800" dirty="0"/>
              <a:t>, nejlepší a </a:t>
            </a:r>
            <a:r>
              <a:rPr lang="cs-CZ" sz="1800" dirty="0" err="1"/>
              <a:t>kratos</a:t>
            </a:r>
            <a:r>
              <a:rPr lang="cs-CZ" sz="1800" dirty="0"/>
              <a:t>, vláda):    2 skupiny šlechty: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a) </a:t>
            </a:r>
            <a:r>
              <a:rPr lang="cs-CZ" sz="1800" b="1" dirty="0"/>
              <a:t>beneficiáři  </a:t>
            </a:r>
            <a:r>
              <a:rPr lang="cs-CZ" sz="1800" dirty="0"/>
              <a:t>–   správa veřejných úřadů:  z úřadu dostávali třetinu příjmů, dvě třetiny vládce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 systém převzatý ze západu (Franské říše)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 vznik domácí aristokracie na základě římských provinčních civilizačních vzorů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 </a:t>
            </a:r>
            <a:r>
              <a:rPr lang="cs-CZ" sz="1800" b="1" dirty="0"/>
              <a:t>hodnost</a:t>
            </a:r>
            <a:r>
              <a:rPr lang="cs-CZ" sz="1800" dirty="0"/>
              <a:t> (</a:t>
            </a:r>
            <a:r>
              <a:rPr lang="cs-CZ" sz="1800" dirty="0" err="1"/>
              <a:t>dignitas</a:t>
            </a:r>
            <a:r>
              <a:rPr lang="cs-CZ" sz="1800" dirty="0"/>
              <a:t>) a </a:t>
            </a:r>
            <a:r>
              <a:rPr lang="cs-CZ" sz="1800" b="1" dirty="0"/>
              <a:t>úřad</a:t>
            </a:r>
            <a:r>
              <a:rPr lang="cs-CZ" sz="1800" dirty="0"/>
              <a:t> (</a:t>
            </a:r>
            <a:r>
              <a:rPr lang="cs-CZ" sz="1800" dirty="0" err="1"/>
              <a:t>officium</a:t>
            </a:r>
            <a:r>
              <a:rPr lang="cs-CZ" sz="1800" dirty="0"/>
              <a:t>)  =  </a:t>
            </a:r>
            <a:r>
              <a:rPr lang="cs-CZ" sz="1800" b="1" dirty="0"/>
              <a:t>služba</a:t>
            </a:r>
            <a:r>
              <a:rPr lang="cs-CZ" sz="1800" dirty="0"/>
              <a:t> knížeti a dynastii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zajišťovaly </a:t>
            </a:r>
            <a:r>
              <a:rPr lang="cs-CZ" sz="1800" b="1" dirty="0"/>
              <a:t>„dobrodiní“ </a:t>
            </a:r>
            <a:r>
              <a:rPr lang="cs-CZ" sz="1800" dirty="0"/>
              <a:t>(beneficium) - tj. podíly na knížecích důchodech a příjmy z úřadu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</a:t>
            </a:r>
          </a:p>
          <a:p>
            <a:pPr marL="0" indent="0">
              <a:buNone/>
              <a:defRPr/>
            </a:pPr>
            <a:r>
              <a:rPr lang="cs-CZ" sz="1800" dirty="0"/>
              <a:t>      b) </a:t>
            </a:r>
            <a:r>
              <a:rPr lang="cs-CZ" sz="1800" b="1" dirty="0"/>
              <a:t>pozemková šlechta</a:t>
            </a:r>
            <a:r>
              <a:rPr lang="cs-CZ" sz="1800" dirty="0"/>
              <a:t>  –  poprvé:  Blah,  kastelán v Litoměřicích  (1177 – 1184)</a:t>
            </a:r>
          </a:p>
          <a:p>
            <a:pPr marL="0" indent="0">
              <a:buNone/>
              <a:defRPr/>
            </a:pPr>
            <a:r>
              <a:rPr lang="cs-CZ" sz="1800" dirty="0"/>
              <a:t> </a:t>
            </a:r>
          </a:p>
          <a:p>
            <a:pPr>
              <a:defRPr/>
            </a:pPr>
            <a:r>
              <a:rPr lang="cs-CZ" sz="1800" dirty="0"/>
              <a:t>Termín </a:t>
            </a:r>
            <a:r>
              <a:rPr lang="cs-CZ" sz="1800" b="1" dirty="0" err="1"/>
              <a:t>nobilis</a:t>
            </a:r>
            <a:r>
              <a:rPr lang="cs-CZ" sz="1800" dirty="0"/>
              <a:t>  –  v pramenech od 40. let 12. stol.:   označení elity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nositelé politických konvencí, její špička nebyla početná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vybírala knížete coby představitele státního celku (symbol)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 z předních rodů spojených příbuzensko-klientskými vztahy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dirty="0"/>
              <a:t> Termín </a:t>
            </a:r>
            <a:r>
              <a:rPr lang="cs-CZ" sz="1800" b="1" dirty="0" err="1"/>
              <a:t>domines</a:t>
            </a:r>
            <a:r>
              <a:rPr lang="cs-CZ" sz="1800" dirty="0"/>
              <a:t>  –  označení šlechty v poslední třetině 12. stol. (erby, kostely, predikáty)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148786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38F329CA-3C9A-4D9B-B56B-2B946187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         Nižší šlechta</a:t>
            </a:r>
            <a:endParaRPr lang="cs-CZ" alt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1AF4BC-5B87-42B6-B5A1-66E2AD6CA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25" y="1066800"/>
            <a:ext cx="11565276" cy="5791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1800" b="1" dirty="0"/>
              <a:t>14. stol.  </a:t>
            </a:r>
            <a:r>
              <a:rPr lang="cs-CZ" sz="1800" dirty="0"/>
              <a:t>–  rozdělení na vyšší a nižší šlechtu:  první příslušníci drobné šlechty:  páni a rytíři  (16. stol.: vladykové mizí)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rytíři, zemané, vladykové, panoši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nebyli dostatečně urození (krátká rodová historie)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znak urozenosti:  vlastnictví statku zapsaného v zemských deskách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úřady zastávali jen výjimečně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–  </a:t>
            </a:r>
            <a:r>
              <a:rPr lang="cs-CZ" sz="1800" b="1" dirty="0"/>
              <a:t>rytíř</a:t>
            </a:r>
            <a:r>
              <a:rPr lang="cs-CZ" sz="1800" dirty="0"/>
              <a:t>:  šlechtický titul a erb za zásluhy v boji (panovníkem pasován)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oslovení: „urozený a statečný rytíř“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</a:t>
            </a:r>
            <a:r>
              <a:rPr lang="cs-CZ" sz="1800" b="1" dirty="0"/>
              <a:t>zeman</a:t>
            </a:r>
            <a:r>
              <a:rPr lang="cs-CZ" sz="1800" dirty="0"/>
              <a:t>:   vlastnictví menšího statku, nebyl pasován (svobodné postavení)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oslovení:   „urozený zeman či vladyka“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</a:t>
            </a:r>
            <a:r>
              <a:rPr lang="cs-CZ" sz="1800" b="1" dirty="0"/>
              <a:t>vladyka</a:t>
            </a:r>
            <a:r>
              <a:rPr lang="cs-CZ" sz="1800" dirty="0"/>
              <a:t>:  držitel menšího majetku, nebyl pasován, sídlil na dvoře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</a:t>
            </a:r>
            <a:r>
              <a:rPr lang="cs-CZ" sz="1800" b="1" dirty="0"/>
              <a:t>panoš</a:t>
            </a:r>
            <a:r>
              <a:rPr lang="cs-CZ" sz="1800" dirty="0"/>
              <a:t>:  nevlastnil žádný svobodný majetek, ve šlechtických službách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oslovení: „slovutný panoš“</a:t>
            </a:r>
          </a:p>
          <a:p>
            <a:pPr eaLnBrk="1" hangingPunct="1"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b="1" dirty="0"/>
              <a:t>16. stol.  </a:t>
            </a:r>
            <a:r>
              <a:rPr lang="cs-CZ" sz="1800" dirty="0"/>
              <a:t>–  </a:t>
            </a:r>
            <a:r>
              <a:rPr lang="cs-CZ" sz="1800" b="1" dirty="0" err="1"/>
              <a:t>nobiliace</a:t>
            </a:r>
            <a:r>
              <a:rPr lang="cs-CZ" sz="1800" b="1" dirty="0"/>
              <a:t> měšťanů:  </a:t>
            </a:r>
            <a:r>
              <a:rPr lang="cs-CZ" sz="1800" dirty="0"/>
              <a:t>erb (list) a přídomek, propuštění z poddanství a přijetí do rytířského stavu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>
            <a:extLst>
              <a:ext uri="{FF2B5EF4-FFF2-40B4-BE49-F238E27FC236}">
                <a16:creationId xmlns:a16="http://schemas.microsoft.com/office/drawing/2014/main" id="{5A16EF96-1978-4DFB-B5F7-3227E2A96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8371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         Panovník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5EF16C-7B9F-4C4C-9343-71797ABC2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1334814"/>
            <a:ext cx="11740055" cy="575178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 Organizace velkomoravského státu  </a:t>
            </a:r>
            <a:r>
              <a:rPr lang="cs-CZ" sz="1800" dirty="0"/>
              <a:t>–   knížecí dvůr </a:t>
            </a:r>
            <a:r>
              <a:rPr lang="cs-CZ" sz="1800" dirty="0" err="1"/>
              <a:t>Mojmírovců</a:t>
            </a:r>
            <a:r>
              <a:rPr lang="cs-CZ" sz="1800" dirty="0"/>
              <a:t> inspirován vzory z franské říše vzory (Ludvík Němec)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–   vláda:  Svatopluk + moravští velmoži (dvůr)</a:t>
            </a:r>
          </a:p>
          <a:p>
            <a:pPr marL="0" indent="0">
              <a:buNone/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/>
              <a:t>Česká panovnická  pověst  </a:t>
            </a:r>
            <a:r>
              <a:rPr lang="cs-CZ" sz="1800" dirty="0"/>
              <a:t>–  </a:t>
            </a:r>
            <a:r>
              <a:rPr lang="cs-CZ" sz="1800" b="1" dirty="0"/>
              <a:t>Přemyslovci: „</a:t>
            </a:r>
            <a:r>
              <a:rPr lang="cs-CZ" sz="1800" dirty="0"/>
              <a:t>Oráč“: manžel kněžny Libuše vládl jako legitimní kníže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Kosmas:   výprava předáků do Stadic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–  </a:t>
            </a:r>
            <a:r>
              <a:rPr lang="cs-CZ" sz="1800" b="1" dirty="0"/>
              <a:t>Družina:</a:t>
            </a:r>
            <a:r>
              <a:rPr lang="cs-CZ" sz="1800" dirty="0"/>
              <a:t>  lat.: „co-</a:t>
            </a:r>
            <a:r>
              <a:rPr lang="cs-CZ" sz="1800" dirty="0" err="1"/>
              <a:t>virium</a:t>
            </a:r>
            <a:r>
              <a:rPr lang="cs-CZ" sz="1800" dirty="0"/>
              <a:t>“ – curia  (společenství elity tvoří dvůr)                                                               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</a:t>
            </a:r>
            <a:r>
              <a:rPr lang="cs-CZ" sz="1800" b="1" dirty="0"/>
              <a:t>osobní </a:t>
            </a:r>
            <a:r>
              <a:rPr lang="cs-CZ" sz="1800" dirty="0"/>
              <a:t>  –  náhodné uskupení bojovníků kolem „mocných mužů“ (odměny, výsluhy)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vyzbrojení a obživa: cíl raných států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</a:t>
            </a:r>
            <a:r>
              <a:rPr lang="cs-CZ" sz="1800" b="1" dirty="0"/>
              <a:t>státní</a:t>
            </a:r>
            <a:r>
              <a:rPr lang="cs-CZ" sz="1800" dirty="0"/>
              <a:t>  –  úředníci státní správy (výstavba země)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Urozené rody knížecího typu</a:t>
            </a:r>
            <a:r>
              <a:rPr lang="cs-CZ" sz="1800" dirty="0"/>
              <a:t>:  </a:t>
            </a:r>
            <a:r>
              <a:rPr lang="cs-CZ" sz="1800" b="1" dirty="0"/>
              <a:t>Slavníkovci, Vršovci, </a:t>
            </a:r>
            <a:r>
              <a:rPr lang="cs-CZ" sz="1800" b="1" dirty="0" err="1"/>
              <a:t>Hrabišici</a:t>
            </a:r>
            <a:r>
              <a:rPr lang="cs-CZ" sz="1800" b="1" dirty="0"/>
              <a:t> </a:t>
            </a:r>
            <a:r>
              <a:rPr lang="cs-CZ" sz="1800" dirty="0"/>
              <a:t>(?)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Slavník – manžel Střezislavy z rodu Přemyslovců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(syn levobočka dcery Jindřicha I. Ptáčníka)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E477492C-5AA1-4B26-84D7-AA1DA751D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        Panovník</a:t>
            </a:r>
            <a:endParaRPr lang="cs-CZ" alt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12473F-4827-42D0-A4F5-A033E921D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3" y="1143000"/>
            <a:ext cx="11863227" cy="586140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1800" b="1" dirty="0"/>
              <a:t>Výstavba státu  </a:t>
            </a:r>
            <a:r>
              <a:rPr lang="cs-CZ" sz="1800" dirty="0"/>
              <a:t>–  dva principy:   a)  </a:t>
            </a:r>
            <a:r>
              <a:rPr lang="cs-CZ" sz="1800" b="1" dirty="0"/>
              <a:t>národní</a:t>
            </a:r>
            <a:r>
              <a:rPr lang="cs-CZ" sz="1800" dirty="0"/>
              <a:t> (nadkmenový):   společenství vedené šlechtou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b)  </a:t>
            </a:r>
            <a:r>
              <a:rPr lang="cs-CZ" sz="1800" b="1" dirty="0"/>
              <a:t>knížecí nebo královské „</a:t>
            </a:r>
            <a:r>
              <a:rPr lang="cs-CZ" sz="1800" b="1" dirty="0" err="1"/>
              <a:t>regnum</a:t>
            </a:r>
            <a:r>
              <a:rPr lang="cs-CZ" sz="1800" dirty="0"/>
              <a:t>“:   institucionální uspořádání země panovníkem </a:t>
            </a:r>
          </a:p>
          <a:p>
            <a:pPr marL="0" indent="0">
              <a:buNone/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/>
              <a:t>Vláda a vlastnictví  </a:t>
            </a:r>
            <a:r>
              <a:rPr lang="cs-CZ" sz="1800" dirty="0"/>
              <a:t>–  kníže:  právo odúmrti: „regál k zemi“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majitel veřejných prostor (zajištění bezpečnosti), nemohl legitimně vzít půdu svobodným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–  první český král:  </a:t>
            </a:r>
            <a:r>
              <a:rPr lang="cs-CZ" sz="1800" b="1" dirty="0"/>
              <a:t>1085:</a:t>
            </a:r>
            <a:r>
              <a:rPr lang="cs-CZ" sz="1800" dirty="0"/>
              <a:t>  </a:t>
            </a:r>
            <a:r>
              <a:rPr lang="cs-CZ" sz="1800" b="1" dirty="0"/>
              <a:t>Vratislav II. </a:t>
            </a:r>
            <a:r>
              <a:rPr lang="cs-CZ" sz="1800" dirty="0"/>
              <a:t>(ne dědičně)  </a:t>
            </a:r>
            <a:r>
              <a:rPr lang="cs-CZ" sz="1800" b="1" dirty="0"/>
              <a:t>1158:  Vladislav II.</a:t>
            </a:r>
            <a:r>
              <a:rPr lang="cs-CZ" sz="1800" dirty="0"/>
              <a:t>  (dědičně)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–  lenní držba:  dědičná: </a:t>
            </a:r>
            <a:r>
              <a:rPr lang="cs-CZ" sz="1800" b="1" dirty="0"/>
              <a:t>1189 – </a:t>
            </a:r>
            <a:r>
              <a:rPr lang="cs-CZ" sz="1800" dirty="0"/>
              <a:t>Morava, </a:t>
            </a:r>
            <a:r>
              <a:rPr lang="cs-CZ" sz="1800" b="1" dirty="0"/>
              <a:t>1222 – </a:t>
            </a:r>
            <a:r>
              <a:rPr lang="cs-CZ" sz="1800" dirty="0"/>
              <a:t>Čechy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</a:t>
            </a:r>
            <a:r>
              <a:rPr lang="cs-CZ" sz="1800" b="1" dirty="0"/>
              <a:t>do pol. 13. stol</a:t>
            </a:r>
            <a:r>
              <a:rPr lang="cs-CZ" sz="1800" dirty="0"/>
              <a:t>.:  </a:t>
            </a:r>
            <a:r>
              <a:rPr lang="cs-CZ" sz="1800" b="1" dirty="0" err="1"/>
              <a:t>princeps</a:t>
            </a:r>
            <a:r>
              <a:rPr lang="cs-CZ" sz="1800" b="1" dirty="0"/>
              <a:t> </a:t>
            </a:r>
            <a:r>
              <a:rPr lang="cs-CZ" sz="1800" b="1" dirty="0" err="1"/>
              <a:t>Bohemorum</a:t>
            </a:r>
            <a:r>
              <a:rPr lang="cs-CZ" sz="1800" b="1" dirty="0"/>
              <a:t> </a:t>
            </a:r>
            <a:r>
              <a:rPr lang="cs-CZ" sz="1800" dirty="0"/>
              <a:t>(„první“ z Čechů),  kolokvia:  sjezdy (setkání) s předáky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</a:t>
            </a:r>
            <a:r>
              <a:rPr lang="cs-CZ" sz="1800" b="1" dirty="0"/>
              <a:t>od pol. 13. stol.:  </a:t>
            </a:r>
            <a:r>
              <a:rPr lang="cs-CZ" sz="1800" b="1" dirty="0" err="1"/>
              <a:t>rex</a:t>
            </a:r>
            <a:r>
              <a:rPr lang="cs-CZ" sz="1800" b="1" dirty="0"/>
              <a:t> </a:t>
            </a:r>
            <a:r>
              <a:rPr lang="cs-CZ" sz="1800" b="1" dirty="0" err="1"/>
              <a:t>Bohemiae</a:t>
            </a:r>
            <a:r>
              <a:rPr lang="cs-CZ" sz="1800" b="1" dirty="0"/>
              <a:t> </a:t>
            </a:r>
            <a:r>
              <a:rPr lang="cs-CZ" sz="1800" dirty="0"/>
              <a:t>(„král“ Čech)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                                </a:t>
            </a:r>
            <a:r>
              <a:rPr lang="fi-FI" sz="1800" b="1" dirty="0"/>
              <a:t>Přemysl Otakar II.</a:t>
            </a:r>
            <a:r>
              <a:rPr lang="fi-FI" sz="1800" dirty="0"/>
              <a:t> (1253 – 1278)</a:t>
            </a:r>
            <a:r>
              <a:rPr lang="cs-CZ" sz="1800" dirty="0"/>
              <a:t>  – </a:t>
            </a:r>
            <a:r>
              <a:rPr lang="fi-FI" sz="1800" dirty="0"/>
              <a:t> vládce</a:t>
            </a:r>
            <a:r>
              <a:rPr lang="cs-CZ" sz="1800" dirty="0"/>
              <a:t> </a:t>
            </a:r>
            <a:r>
              <a:rPr lang="fi-FI" sz="1800" dirty="0"/>
              <a:t>Čech, Moravy, Rak</a:t>
            </a:r>
            <a:r>
              <a:rPr lang="cs-CZ" sz="1800" dirty="0" err="1"/>
              <a:t>ouska</a:t>
            </a:r>
            <a:r>
              <a:rPr lang="cs-CZ" sz="1800" dirty="0"/>
              <a:t>, </a:t>
            </a:r>
            <a:r>
              <a:rPr lang="fi-FI" sz="1800" dirty="0"/>
              <a:t>Štýrska</a:t>
            </a:r>
            <a:r>
              <a:rPr lang="cs-CZ" sz="1800" dirty="0"/>
              <a:t>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                      –  vládl jako </a:t>
            </a:r>
            <a:r>
              <a:rPr lang="cs-CZ" sz="1800" dirty="0" err="1"/>
              <a:t>rex</a:t>
            </a:r>
            <a:r>
              <a:rPr lang="cs-CZ" sz="1800" dirty="0"/>
              <a:t> </a:t>
            </a:r>
            <a:r>
              <a:rPr lang="cs-CZ" sz="1800" dirty="0" err="1"/>
              <a:t>Bohemiae</a:t>
            </a:r>
            <a:r>
              <a:rPr lang="cs-CZ" sz="1800" dirty="0"/>
              <a:t> et </a:t>
            </a:r>
            <a:r>
              <a:rPr lang="cs-CZ" sz="1800" dirty="0" err="1"/>
              <a:t>marchio</a:t>
            </a:r>
            <a:r>
              <a:rPr lang="cs-CZ" sz="1800" dirty="0"/>
              <a:t> </a:t>
            </a:r>
            <a:r>
              <a:rPr lang="cs-CZ" sz="1800" dirty="0" err="1"/>
              <a:t>Moraviae</a:t>
            </a:r>
            <a:r>
              <a:rPr lang="cs-CZ" sz="1800" dirty="0"/>
              <a:t>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                                zemské sněmy:   </a:t>
            </a:r>
            <a:r>
              <a:rPr lang="cs-CZ" sz="1800" dirty="0"/>
              <a:t>shromáždění předáků (soudy, berně, mír, volba krále)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0473C-3DA8-4C0F-B35E-60EA1FBF8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16" y="626724"/>
            <a:ext cx="11760484" cy="6231276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1800" dirty="0"/>
              <a:t> </a:t>
            </a:r>
            <a:r>
              <a:rPr lang="cs-CZ" sz="1800" b="1" dirty="0"/>
              <a:t>od 12/13. stol.  </a:t>
            </a:r>
            <a:r>
              <a:rPr lang="cs-CZ" sz="1800" dirty="0"/>
              <a:t>–  2 typy způsobu panování:    vládce a šlechtická obec</a:t>
            </a:r>
            <a:endParaRPr lang="cs-CZ" sz="1800" b="1" dirty="0"/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</a:t>
            </a:r>
            <a:r>
              <a:rPr lang="cs-CZ" sz="1800" dirty="0"/>
              <a:t>–  systém zemské správy se ustálil za Václava II.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</a:t>
            </a:r>
            <a:r>
              <a:rPr lang="cs-CZ" sz="1800" b="1" dirty="0"/>
              <a:t>státní</a:t>
            </a:r>
            <a:r>
              <a:rPr lang="cs-CZ" sz="1800" dirty="0"/>
              <a:t> (korunní, menzální)  –  </a:t>
            </a:r>
            <a:r>
              <a:rPr lang="cs-CZ" sz="1800" b="1" dirty="0"/>
              <a:t>dominium </a:t>
            </a:r>
            <a:r>
              <a:rPr lang="cs-CZ" sz="1800" b="1" dirty="0" err="1"/>
              <a:t>generale</a:t>
            </a:r>
            <a:r>
              <a:rPr lang="cs-CZ" sz="1800" b="1" dirty="0"/>
              <a:t>:   </a:t>
            </a:r>
            <a:r>
              <a:rPr lang="cs-CZ" sz="1800" dirty="0"/>
              <a:t>panování se šlechtou  (první mezi rovnými)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               šlechta:  odsouhlasení zemské berně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</a:t>
            </a:r>
            <a:r>
              <a:rPr lang="cs-CZ" sz="1800" b="1" dirty="0"/>
              <a:t>privátní</a:t>
            </a:r>
            <a:r>
              <a:rPr lang="cs-CZ" sz="1800" dirty="0"/>
              <a:t> (komorní)  –  </a:t>
            </a:r>
            <a:r>
              <a:rPr lang="cs-CZ" sz="1800" b="1" dirty="0"/>
              <a:t>dominium </a:t>
            </a:r>
            <a:r>
              <a:rPr lang="cs-CZ" sz="1800" b="1" dirty="0" err="1"/>
              <a:t>speciale</a:t>
            </a:r>
            <a:r>
              <a:rPr lang="cs-CZ" sz="1800" dirty="0"/>
              <a:t>:   tzv. zvláštní panování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panovnické regály:  pozemkový, horní, tržní, židovský aj.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14. stol.:  vydělen majetek České koruny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15. stol:   korunní zboží – majetek státu (král  – uživatel)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                 komorní zboží  –  osobní majetek panovníka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                  </a:t>
            </a:r>
          </a:p>
          <a:p>
            <a:pPr>
              <a:defRPr/>
            </a:pPr>
            <a:r>
              <a:rPr lang="cs-CZ" sz="1800" dirty="0"/>
              <a:t> </a:t>
            </a:r>
            <a:r>
              <a:rPr lang="cs-CZ" sz="1800" b="1" dirty="0"/>
              <a:t>1212:  Zlatá bula sicilská </a:t>
            </a:r>
            <a:r>
              <a:rPr lang="fi-FI" sz="1800" b="1" dirty="0"/>
              <a:t> </a:t>
            </a:r>
            <a:r>
              <a:rPr lang="cs-CZ" sz="1800" dirty="0"/>
              <a:t>– </a:t>
            </a:r>
            <a:r>
              <a:rPr lang="fi-FI" sz="1800" dirty="0"/>
              <a:t> </a:t>
            </a:r>
            <a:r>
              <a:rPr lang="cs-CZ" sz="1800" dirty="0"/>
              <a:t>Přemyslu Otakaru I. potvrdil císař Fridrich II dědičnou královskou hodnost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–  (bratru Vladislavu Jindřichovi potvrzena držba Moravy: "</a:t>
            </a:r>
            <a:r>
              <a:rPr lang="cs-CZ" sz="1800" dirty="0" err="1"/>
              <a:t>Mocran</a:t>
            </a:r>
            <a:r>
              <a:rPr lang="cs-CZ" sz="1800" dirty="0"/>
              <a:t> et </a:t>
            </a:r>
            <a:r>
              <a:rPr lang="cs-CZ" sz="1800" dirty="0" err="1"/>
              <a:t>Mocran</a:t>
            </a:r>
            <a:r>
              <a:rPr lang="cs-CZ" sz="1800" dirty="0"/>
              <a:t>„)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–   právo české šlechty na volbu svého panovníka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–   právo investitury pražských a olomouckých biskupů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–   osvobození od povinností vůči říši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–   účast:   na sněmech (</a:t>
            </a:r>
            <a:r>
              <a:rPr lang="cs-CZ" sz="1800" dirty="0" err="1"/>
              <a:t>Bamberk</a:t>
            </a:r>
            <a:r>
              <a:rPr lang="cs-CZ" sz="1800" dirty="0"/>
              <a:t>, Norimberk, </a:t>
            </a:r>
            <a:r>
              <a:rPr lang="cs-CZ" sz="1800" dirty="0" err="1"/>
              <a:t>Merseburk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na římské korunovační jízdě (300 jezdců)</a:t>
            </a:r>
          </a:p>
          <a:p>
            <a:pPr marL="0" indent="0">
              <a:buNone/>
              <a:defRPr/>
            </a:pPr>
            <a:endParaRPr lang="cs-CZ" sz="1800" dirty="0"/>
          </a:p>
        </p:txBody>
      </p:sp>
      <p:pic>
        <p:nvPicPr>
          <p:cNvPr id="5" name="Picture 6" descr="bula[1]">
            <a:extLst>
              <a:ext uri="{FF2B5EF4-FFF2-40B4-BE49-F238E27FC236}">
                <a16:creationId xmlns:a16="http://schemas.microsoft.com/office/drawing/2014/main" id="{721519D5-C04B-4121-B184-37708EA0A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281" y="4571999"/>
            <a:ext cx="1312064" cy="2072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8C7B9B-6040-4B10-93EA-F2946D78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78677"/>
            <a:ext cx="6238332" cy="1325562"/>
          </a:xfrm>
        </p:spPr>
        <p:txBody>
          <a:bodyPr/>
          <a:lstStyle/>
          <a:p>
            <a:r>
              <a:rPr lang="cs-CZ" dirty="0"/>
              <a:t>                 </a:t>
            </a:r>
            <a:r>
              <a:rPr lang="cs-CZ" sz="3200" b="1" dirty="0">
                <a:solidFill>
                  <a:srgbClr val="FF0000"/>
                </a:solidFill>
              </a:rPr>
              <a:t>Osídlení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A72720-8837-4A92-AEBE-66DDA3AC3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1" y="1146886"/>
            <a:ext cx="11845159" cy="5711114"/>
          </a:xfrm>
        </p:spPr>
        <p:txBody>
          <a:bodyPr>
            <a:normAutofit fontScale="77500" lnSpcReduction="20000"/>
          </a:bodyPr>
          <a:lstStyle/>
          <a:p>
            <a:r>
              <a:rPr lang="cs-CZ" sz="2200" b="1" dirty="0"/>
              <a:t>9. stol.  </a:t>
            </a:r>
            <a:r>
              <a:rPr lang="cs-CZ" sz="2200" dirty="0"/>
              <a:t>–  osidlování úrodných nížin </a:t>
            </a:r>
          </a:p>
          <a:p>
            <a:pPr marL="0" indent="0">
              <a:buNone/>
            </a:pPr>
            <a:r>
              <a:rPr lang="cs-CZ" sz="2200" dirty="0"/>
              <a:t>                  –  M:  Pomoraví, Podyjí </a:t>
            </a:r>
          </a:p>
          <a:p>
            <a:pPr marL="0" indent="0">
              <a:buNone/>
            </a:pPr>
            <a:r>
              <a:rPr lang="cs-CZ" sz="2200" dirty="0"/>
              <a:t>                  –  Č:  pražská kotlina, Polabí  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/>
              <a:t>10. stol. </a:t>
            </a:r>
            <a:r>
              <a:rPr lang="cs-CZ" sz="2200" dirty="0"/>
              <a:t>–  </a:t>
            </a:r>
            <a:r>
              <a:rPr lang="cs-CZ" sz="2200" dirty="0" err="1"/>
              <a:t>záp</a:t>
            </a:r>
            <a:r>
              <a:rPr lang="cs-CZ" sz="2200" dirty="0"/>
              <a:t>. Č:  plzeňská pánev </a:t>
            </a:r>
          </a:p>
          <a:p>
            <a:pPr marL="0" indent="0">
              <a:buNone/>
            </a:pPr>
            <a:r>
              <a:rPr lang="cs-CZ" sz="2200" dirty="0"/>
              <a:t>                   –  </a:t>
            </a:r>
            <a:r>
              <a:rPr lang="cs-CZ" sz="2200" dirty="0" err="1"/>
              <a:t>vých</a:t>
            </a:r>
            <a:r>
              <a:rPr lang="cs-CZ" sz="2200" dirty="0"/>
              <a:t>. Č:  </a:t>
            </a:r>
            <a:r>
              <a:rPr lang="cs-CZ" sz="2200" dirty="0" err="1"/>
              <a:t>Čáslavsko</a:t>
            </a:r>
            <a:r>
              <a:rPr lang="cs-CZ" sz="2200" dirty="0"/>
              <a:t>, Pardubicko, </a:t>
            </a:r>
          </a:p>
          <a:p>
            <a:pPr marL="0" indent="0">
              <a:buNone/>
            </a:pPr>
            <a:r>
              <a:rPr lang="cs-CZ" sz="2200" dirty="0"/>
              <a:t>                                       Královéhradecko, </a:t>
            </a:r>
            <a:r>
              <a:rPr lang="cs-CZ" sz="2200" dirty="0" err="1"/>
              <a:t>Jaroměřsko</a:t>
            </a:r>
            <a:r>
              <a:rPr lang="cs-CZ" sz="2200" dirty="0"/>
              <a:t>                                 </a:t>
            </a:r>
            <a:r>
              <a:rPr lang="cs-CZ" sz="2200" dirty="0" err="1"/>
              <a:t>Jaroměřsko</a:t>
            </a:r>
            <a:r>
              <a:rPr lang="cs-CZ" sz="2200" dirty="0"/>
              <a:t> </a:t>
            </a:r>
          </a:p>
          <a:p>
            <a:pPr marL="0" indent="0">
              <a:buNone/>
            </a:pPr>
            <a:r>
              <a:rPr lang="cs-CZ" sz="2200" dirty="0"/>
              <a:t>                   –  </a:t>
            </a:r>
            <a:r>
              <a:rPr lang="cs-CZ" sz="2200" dirty="0" err="1"/>
              <a:t>sz</a:t>
            </a:r>
            <a:r>
              <a:rPr lang="cs-CZ" sz="2200" dirty="0"/>
              <a:t>. Č:  Žatecko a </a:t>
            </a:r>
            <a:r>
              <a:rPr lang="cs-CZ" sz="2200" dirty="0" err="1"/>
              <a:t>Kadaňsko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/>
              <a:t>11. stol.  </a:t>
            </a:r>
            <a:r>
              <a:rPr lang="cs-CZ" sz="2200" dirty="0"/>
              <a:t>–  Českomoravská vysočina </a:t>
            </a:r>
          </a:p>
          <a:p>
            <a:pPr marL="0" indent="0">
              <a:buNone/>
            </a:pPr>
            <a:r>
              <a:rPr lang="cs-CZ" sz="2200" dirty="0"/>
              <a:t>                         (enklávové – ostrůvky, u hlavních cest)</a:t>
            </a:r>
          </a:p>
          <a:p>
            <a:endParaRPr lang="cs-CZ" sz="2200" dirty="0"/>
          </a:p>
          <a:p>
            <a:r>
              <a:rPr lang="cs-CZ" sz="2200" b="1" dirty="0"/>
              <a:t>2. pol. 12. stol.</a:t>
            </a:r>
            <a:r>
              <a:rPr lang="cs-CZ" sz="2200" dirty="0"/>
              <a:t>  –  kolonizační proces se zintenzivnil:  střední, západní a částečně severních Č.</a:t>
            </a:r>
          </a:p>
          <a:p>
            <a:endParaRPr lang="cs-CZ" sz="2200" dirty="0"/>
          </a:p>
          <a:p>
            <a:r>
              <a:rPr lang="cs-CZ" sz="2200" b="1" dirty="0"/>
              <a:t>13. stol.  </a:t>
            </a:r>
            <a:r>
              <a:rPr lang="cs-CZ" sz="2200" dirty="0"/>
              <a:t>–   Přemysl Otakar I. udělil Arnoldu z </a:t>
            </a:r>
            <a:r>
              <a:rPr lang="cs-CZ" sz="2200" dirty="0" err="1"/>
              <a:t>Hückeswagenu</a:t>
            </a:r>
            <a:r>
              <a:rPr lang="cs-CZ" sz="2200" dirty="0"/>
              <a:t> z dolního Porýní území  v předpolí Moravské brány:</a:t>
            </a:r>
          </a:p>
          <a:p>
            <a:pPr marL="0" indent="0">
              <a:buNone/>
            </a:pPr>
            <a:r>
              <a:rPr lang="cs-CZ" sz="2200" dirty="0"/>
              <a:t>´                         od pramene Odry po Beskydy, od  Hranic po soutok Odry s Ostravicí:  enklávy kolem Hranic, Jičína, </a:t>
            </a:r>
            <a:r>
              <a:rPr lang="cs-CZ" sz="2200" dirty="0" err="1"/>
              <a:t>Příbora</a:t>
            </a:r>
            <a:r>
              <a:rPr lang="cs-CZ" sz="2200" dirty="0"/>
              <a:t>, Frýdku </a:t>
            </a:r>
          </a:p>
          <a:p>
            <a:pPr marL="0" indent="0" algn="l">
              <a:buNone/>
            </a:pPr>
            <a:r>
              <a:rPr lang="cs-CZ" sz="2200" dirty="0"/>
              <a:t>                    –    Opavsko:    rytířské řády, </a:t>
            </a:r>
            <a:r>
              <a:rPr lang="cs-CZ" sz="2200" b="0" i="0" u="none" strike="noStrike" baseline="0" dirty="0"/>
              <a:t>velehradský a hradišťský klášter </a:t>
            </a:r>
            <a:endParaRPr lang="cs-CZ" sz="2200" dirty="0"/>
          </a:p>
          <a:p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7F76990-48F7-45A6-956E-9A37A1098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068" y="-1"/>
            <a:ext cx="6145933" cy="447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80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3">
            <a:extLst>
              <a:ext uri="{FF2B5EF4-FFF2-40B4-BE49-F238E27FC236}">
                <a16:creationId xmlns:a16="http://schemas.microsoft.com/office/drawing/2014/main" id="{C7B69C8D-DA95-4F34-A7D2-FB9340AF8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0638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   Nejvyšší úřady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6C4A22A-88D7-4134-BDFB-0A1782B2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276" y="762000"/>
            <a:ext cx="11403724" cy="6185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/>
              <a:t>Královský dvůr  </a:t>
            </a:r>
            <a:r>
              <a:rPr lang="cs-CZ" sz="1800" dirty="0"/>
              <a:t>–   mocenské, politické, společenské a kulturní centrum země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–  nejdůležitější:  královská rada a královská kancelář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–   úřední aparát v nejbližším okruhu panovníka: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číšník (nápoje), stolník (jídlo), maršálek (původně stáje), mečník (zbroj), lovčí  (lesy, zvěř)                                 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dirty="0"/>
              <a:t> </a:t>
            </a:r>
            <a:r>
              <a:rPr lang="cs-CZ" sz="1800" b="1" dirty="0"/>
              <a:t>Dvorské úřady  </a:t>
            </a:r>
            <a:r>
              <a:rPr lang="cs-CZ" sz="1800" dirty="0"/>
              <a:t>–  </a:t>
            </a:r>
            <a:r>
              <a:rPr lang="cs-CZ" sz="1800" b="1" dirty="0"/>
              <a:t>hofmistr:</a:t>
            </a:r>
            <a:r>
              <a:rPr lang="cs-CZ" sz="1800" dirty="0"/>
              <a:t>  stál v čele dvora a zajišťoval jeho chod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–  </a:t>
            </a:r>
            <a:r>
              <a:rPr lang="cs-CZ" sz="1800" b="1" dirty="0"/>
              <a:t>pražský purkrabí:  </a:t>
            </a:r>
            <a:r>
              <a:rPr lang="cs-CZ" sz="1800" dirty="0"/>
              <a:t>zástupce krále ve věcech vojenských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–  </a:t>
            </a:r>
            <a:r>
              <a:rPr lang="cs-CZ" sz="1800" b="1" dirty="0"/>
              <a:t>dvorský sudí:  </a:t>
            </a:r>
            <a:r>
              <a:rPr lang="cs-CZ" sz="1800" dirty="0"/>
              <a:t>soudní kompetence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–  </a:t>
            </a:r>
            <a:r>
              <a:rPr lang="cs-CZ" sz="1800" b="1" dirty="0"/>
              <a:t>nejvyšší komorník: </a:t>
            </a:r>
            <a:r>
              <a:rPr lang="cs-CZ" sz="1800" dirty="0"/>
              <a:t> hospodářský správce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–  </a:t>
            </a:r>
            <a:r>
              <a:rPr lang="cs-CZ" sz="1800" b="1" dirty="0"/>
              <a:t>kancléř:</a:t>
            </a:r>
            <a:r>
              <a:rPr lang="cs-CZ" sz="1800" dirty="0"/>
              <a:t>   v čele královské kanceláře (úřední písemnosti)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</a:t>
            </a:r>
          </a:p>
          <a:p>
            <a:pPr>
              <a:defRPr/>
            </a:pPr>
            <a:r>
              <a:rPr lang="cs-CZ" sz="1800" b="1" dirty="0"/>
              <a:t>Zemské úřady:  zemský soud</a:t>
            </a:r>
            <a:r>
              <a:rPr lang="cs-CZ" sz="1800" dirty="0"/>
              <a:t> (</a:t>
            </a:r>
            <a:r>
              <a:rPr lang="cs-CZ" sz="1800" dirty="0" err="1"/>
              <a:t>iudicium</a:t>
            </a:r>
            <a:r>
              <a:rPr lang="cs-CZ" sz="1800" dirty="0"/>
              <a:t> </a:t>
            </a:r>
            <a:r>
              <a:rPr lang="cs-CZ" sz="1800" dirty="0" err="1"/>
              <a:t>terre</a:t>
            </a:r>
            <a:r>
              <a:rPr lang="cs-CZ" sz="1800" dirty="0"/>
              <a:t>)  –  vznikl 1260/70:  trestní záležitosti  šlechty (svobodné statky)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–  z jednání písemné záznamy (</a:t>
            </a:r>
            <a:r>
              <a:rPr lang="cs-CZ" sz="1800" dirty="0" err="1"/>
              <a:t>registra</a:t>
            </a:r>
            <a:r>
              <a:rPr lang="cs-CZ" sz="1800" dirty="0"/>
              <a:t> regália)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–   </a:t>
            </a:r>
            <a:r>
              <a:rPr lang="cs-CZ" sz="1800" b="1" dirty="0"/>
              <a:t>nejvyšší sudí, komorník, písař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</a:t>
            </a:r>
            <a:r>
              <a:rPr lang="cs-CZ" sz="1800" b="1" dirty="0"/>
              <a:t>zemský sněm  </a:t>
            </a:r>
            <a:r>
              <a:rPr lang="cs-CZ" sz="1800" dirty="0"/>
              <a:t>–</a:t>
            </a:r>
            <a:r>
              <a:rPr lang="cs-CZ" sz="1800" b="1" dirty="0"/>
              <a:t>  </a:t>
            </a:r>
            <a:r>
              <a:rPr lang="cs-CZ" sz="1800" dirty="0"/>
              <a:t>shromáždění šlechty, duchovenstva a měšťanstva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–  svolával král (nejstarší doložen 1327)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–  15./16. stol.: nezávislé usnesení (daně aj.)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5CD7F9-CA4E-4A6E-ADD9-7E2E58A3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2390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Dvory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C3153C-401C-4131-8600-32AE55B3E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30" y="1243174"/>
            <a:ext cx="11647470" cy="6226138"/>
          </a:xfrm>
        </p:spPr>
        <p:txBody>
          <a:bodyPr>
            <a:noAutofit/>
          </a:bodyPr>
          <a:lstStyle/>
          <a:p>
            <a:r>
              <a:rPr lang="cs-CZ" sz="2000" b="1" dirty="0"/>
              <a:t>Lat. </a:t>
            </a:r>
            <a:r>
              <a:rPr lang="cs-CZ" sz="2000" b="1" dirty="0" err="1"/>
              <a:t>curtis</a:t>
            </a:r>
            <a:r>
              <a:rPr lang="cs-CZ" sz="2000" b="1" dirty="0"/>
              <a:t>  –  dvůr:</a:t>
            </a:r>
            <a:r>
              <a:rPr lang="cs-CZ" sz="2000" dirty="0"/>
              <a:t>  světského vládce (císař, kníže/král)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církevního hodnostáře (papež, kardinál, arcibiskup, biskup)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šlechty  (významné majetkově zajištěné rody) 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    –  </a:t>
            </a:r>
            <a:r>
              <a:rPr lang="cs-CZ" sz="2000" b="1" dirty="0"/>
              <a:t>význam:</a:t>
            </a:r>
            <a:r>
              <a:rPr lang="cs-CZ" sz="2000" dirty="0"/>
              <a:t>  </a:t>
            </a:r>
            <a:r>
              <a:rPr lang="cs-CZ" sz="2000" b="1" dirty="0"/>
              <a:t>prostorový:</a:t>
            </a:r>
            <a:r>
              <a:rPr lang="cs-CZ" sz="2000" dirty="0"/>
              <a:t>   sídlo  (rezidence:  současný pojem z lat. </a:t>
            </a:r>
            <a:r>
              <a:rPr lang="cs-CZ" sz="2000" dirty="0" err="1"/>
              <a:t>residere</a:t>
            </a:r>
            <a:r>
              <a:rPr lang="cs-CZ" sz="2000" dirty="0"/>
              <a:t> – usadit se)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</a:t>
            </a:r>
            <a:r>
              <a:rPr lang="cs-CZ" sz="2000" b="1" dirty="0"/>
              <a:t>personální:</a:t>
            </a:r>
            <a:r>
              <a:rPr lang="cs-CZ" sz="2000" dirty="0"/>
              <a:t>   sdružení osob kolem vládce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a</a:t>
            </a:r>
            <a:r>
              <a:rPr lang="cs-CZ" sz="2000" b="1" dirty="0"/>
              <a:t>dministrativně-správní</a:t>
            </a:r>
            <a:r>
              <a:rPr lang="cs-CZ" sz="2000" dirty="0"/>
              <a:t>:  dvorské úřady s konkrétními okruhy činností</a:t>
            </a:r>
          </a:p>
          <a:p>
            <a:endParaRPr lang="cs-CZ" sz="2000" dirty="0"/>
          </a:p>
          <a:p>
            <a:r>
              <a:rPr lang="cs-CZ" sz="2000" b="1" dirty="0"/>
              <a:t>Josef Macek  </a:t>
            </a:r>
            <a:r>
              <a:rPr lang="cs-CZ" sz="2000" dirty="0"/>
              <a:t>–  vymezil 4 základní kategorie:</a:t>
            </a:r>
          </a:p>
          <a:p>
            <a:pPr marL="0" indent="0">
              <a:buNone/>
            </a:pPr>
            <a:r>
              <a:rPr lang="cs-CZ" sz="2000" dirty="0"/>
              <a:t>                                 1.  sídlo</a:t>
            </a:r>
          </a:p>
          <a:p>
            <a:pPr marL="0" indent="0">
              <a:buNone/>
            </a:pPr>
            <a:r>
              <a:rPr lang="cs-CZ" sz="2000" dirty="0"/>
              <a:t>                                 2.  dvůr v personálním smyslu   (panovník, jeho družina, služebníci, dvořané)</a:t>
            </a:r>
          </a:p>
          <a:p>
            <a:pPr marL="0" indent="0">
              <a:buNone/>
            </a:pPr>
            <a:r>
              <a:rPr lang="cs-CZ" sz="2000" dirty="0"/>
              <a:t>                                 3.  hospodářské středisko  (curia)</a:t>
            </a:r>
          </a:p>
          <a:p>
            <a:pPr marL="0" indent="0">
              <a:buNone/>
            </a:pPr>
            <a:r>
              <a:rPr lang="cs-CZ" sz="2000" dirty="0"/>
              <a:t>                                 4.  shromáždění   (sněm, sjezd)</a:t>
            </a:r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84466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>
            <a:extLst>
              <a:ext uri="{FF2B5EF4-FFF2-40B4-BE49-F238E27FC236}">
                <a16:creationId xmlns:a16="http://schemas.microsoft.com/office/drawing/2014/main" id="{A1CDD91E-6638-4681-AC92-0286BAB08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236" y="228600"/>
            <a:ext cx="8722760" cy="85725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Knížecí dvůr Přemyslovců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861B26-DD09-4C64-BA45-28A084EDE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47" y="1222624"/>
            <a:ext cx="11534454" cy="56353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1800" b="1" dirty="0"/>
              <a:t>Společenství lidí žijící trvale v blízkosti knížete:    </a:t>
            </a:r>
          </a:p>
          <a:p>
            <a:pPr marL="0" indent="0">
              <a:buNone/>
              <a:defRPr/>
            </a:pPr>
            <a:r>
              <a:rPr lang="cs-CZ" sz="1800" dirty="0"/>
              <a:t>     a)  jádro </a:t>
            </a:r>
            <a:r>
              <a:rPr lang="cs-CZ" sz="1800" b="1" dirty="0"/>
              <a:t>dvora (curia):  </a:t>
            </a:r>
            <a:r>
              <a:rPr lang="cs-CZ" sz="1800" dirty="0"/>
              <a:t>členové vládního rodu a jejich příbuzní</a:t>
            </a:r>
          </a:p>
          <a:p>
            <a:pPr marL="0" indent="0">
              <a:buNone/>
              <a:defRPr/>
            </a:pPr>
            <a:r>
              <a:rPr lang="cs-CZ" sz="1800" dirty="0"/>
              <a:t>     b)  okruh provinčních hodnostářů</a:t>
            </a:r>
          </a:p>
          <a:p>
            <a:pPr marL="0" indent="0">
              <a:buNone/>
              <a:defRPr/>
            </a:pPr>
            <a:r>
              <a:rPr lang="cs-CZ" sz="1800" dirty="0"/>
              <a:t>     c)  rozšířený dvůr  –  </a:t>
            </a:r>
            <a:r>
              <a:rPr lang="cs-CZ" sz="1800" dirty="0" err="1"/>
              <a:t>colloquium</a:t>
            </a:r>
            <a:r>
              <a:rPr lang="cs-CZ" sz="1800" dirty="0"/>
              <a:t>, curia </a:t>
            </a:r>
            <a:r>
              <a:rPr lang="cs-CZ" sz="1800" dirty="0" err="1"/>
              <a:t>generalis</a:t>
            </a:r>
            <a:r>
              <a:rPr lang="cs-CZ" sz="1800" dirty="0"/>
              <a:t> (sněm či soudní shromáždění) 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 11. stol.:   v čele </a:t>
            </a:r>
            <a:r>
              <a:rPr lang="cs-CZ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comes</a:t>
            </a:r>
            <a:r>
              <a:rPr lang="cs-CZ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palati</a:t>
            </a:r>
            <a:r>
              <a:rPr lang="cs-CZ" sz="1800" b="1" dirty="0" err="1"/>
              <a:t>nus</a:t>
            </a:r>
            <a:r>
              <a:rPr lang="cs-CZ" sz="1800" dirty="0"/>
              <a:t>:   panovníkův zástupce, vojenský velitel, pražský kastelán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b="1" dirty="0"/>
              <a:t>Dvorské hodnosti  </a:t>
            </a:r>
            <a:r>
              <a:rPr lang="cs-CZ" sz="1800" dirty="0"/>
              <a:t>–  </a:t>
            </a:r>
            <a:r>
              <a:rPr lang="cs-CZ" sz="1800" b="1" dirty="0"/>
              <a:t>1 řádu:  </a:t>
            </a:r>
            <a:r>
              <a:rPr lang="cs-CZ" sz="1800" dirty="0"/>
              <a:t>maršálek, komoří, lovčí, palatin, mistr pekařů a kuchařů, mečník, jídlonoš (stolník a číšník)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–   </a:t>
            </a:r>
            <a:r>
              <a:rPr lang="cs-CZ" sz="1800" b="1" dirty="0"/>
              <a:t>2. řádu:</a:t>
            </a:r>
            <a:r>
              <a:rPr lang="cs-CZ" sz="1800" dirty="0"/>
              <a:t>   komorník, podkomoří, mincmistr, kancléř, sudí, notář</a:t>
            </a:r>
          </a:p>
          <a:p>
            <a:pPr marL="0" indent="0" eaLnBrk="1" hangingPunct="1">
              <a:buNone/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b="1" dirty="0"/>
              <a:t>Panovnická svrchovanost  </a:t>
            </a:r>
            <a:r>
              <a:rPr lang="cs-CZ" sz="1800" dirty="0"/>
              <a:t>–  povyšování do šlechtického stavu, udělování a polepšování erbů </a:t>
            </a:r>
          </a:p>
          <a:p>
            <a:pPr marL="0" indent="0" eaLnBrk="1" hangingPunct="1">
              <a:buNone/>
              <a:defRPr/>
            </a:pPr>
            <a:r>
              <a:rPr lang="cs-CZ" sz="1800" dirty="0"/>
              <a:t>                                                  –  pasování rytířů </a:t>
            </a:r>
          </a:p>
          <a:p>
            <a:pPr marL="0" indent="0" eaLnBrk="1" hangingPunct="1">
              <a:buNone/>
              <a:defRPr/>
            </a:pPr>
            <a:r>
              <a:rPr lang="cs-CZ" sz="1800" dirty="0"/>
              <a:t>                                                  –   zbavení šlechtictví (nemravný život, zlehčování stavu, nešlechtické zaměstnání)</a:t>
            </a:r>
          </a:p>
          <a:p>
            <a:pPr eaLnBrk="1" hangingPunct="1"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dirty="0"/>
              <a:t>DVOŘÁČKOVÁ-MALÁ , D.– ZELENKA, J.: Curia </a:t>
            </a:r>
            <a:r>
              <a:rPr lang="cs-CZ" sz="1800" dirty="0" err="1"/>
              <a:t>ducis</a:t>
            </a:r>
            <a:r>
              <a:rPr lang="cs-CZ" sz="1800" dirty="0"/>
              <a:t>, curia </a:t>
            </a:r>
            <a:r>
              <a:rPr lang="cs-CZ" sz="1800" dirty="0" err="1"/>
              <a:t>regis</a:t>
            </a:r>
            <a:r>
              <a:rPr lang="cs-CZ" sz="1800" dirty="0"/>
              <a:t>. Panovnický dvůr za vlády Přemyslovců. Praha 2011.</a:t>
            </a:r>
          </a:p>
          <a:p>
            <a:pPr eaLnBrk="1" hangingPunct="1">
              <a:defRPr/>
            </a:pPr>
            <a:r>
              <a:rPr lang="cs-CZ" sz="1800" dirty="0"/>
              <a:t>DVOŘÁČKOVÁ-MALÁ, D.: Královský dvůr Václava II. České Budějovice 2011.</a:t>
            </a:r>
          </a:p>
          <a:p>
            <a:pPr eaLnBrk="1" hangingPunct="1">
              <a:defRPr/>
            </a:pPr>
            <a:endParaRPr lang="cs-CZ" sz="1800" dirty="0"/>
          </a:p>
          <a:p>
            <a:pPr eaLnBrk="1" hangingPunct="1"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eaLnBrk="1" hangingPunct="1">
              <a:defRPr/>
            </a:pPr>
            <a:endParaRPr lang="cs-CZ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C307F8-5191-41A3-AB99-FD67840B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57546"/>
            <a:ext cx="11275031" cy="6200454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rgbClr val="FF0000"/>
                </a:solidFill>
                <a:latin typeface="+mj-lt"/>
              </a:rPr>
              <a:t>Konrád z </a:t>
            </a:r>
            <a:r>
              <a:rPr lang="cs-CZ" b="1" dirty="0" err="1">
                <a:solidFill>
                  <a:srgbClr val="FF0000"/>
                </a:solidFill>
                <a:latin typeface="+mj-lt"/>
              </a:rPr>
              <a:t>Megenbergu</a:t>
            </a:r>
            <a:r>
              <a:rPr lang="cs-CZ" b="1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r>
              <a:rPr lang="cs-CZ" sz="1800" b="1" dirty="0"/>
              <a:t>    </a:t>
            </a:r>
            <a:r>
              <a:rPr lang="cs-CZ" sz="1800" dirty="0"/>
              <a:t> </a:t>
            </a:r>
            <a:r>
              <a:rPr lang="cs-CZ" sz="2000" dirty="0"/>
              <a:t>–   německý teolog</a:t>
            </a:r>
          </a:p>
          <a:p>
            <a:pPr marL="0" indent="0">
              <a:buNone/>
            </a:pPr>
            <a:r>
              <a:rPr lang="cs-CZ" sz="2000" dirty="0"/>
              <a:t>     –   studoval v Erfurtu a v Paříži na Sorbonně, kde i vyučoval (magistr svobodných umění) </a:t>
            </a:r>
          </a:p>
          <a:p>
            <a:pPr marL="0" indent="0">
              <a:buNone/>
            </a:pPr>
            <a:r>
              <a:rPr lang="cs-CZ" sz="2000" dirty="0"/>
              <a:t>     –  1343:  rektorem svatoštěpánské školy ve Vídni </a:t>
            </a:r>
          </a:p>
          <a:p>
            <a:pPr marL="0" indent="0">
              <a:buNone/>
            </a:pPr>
            <a:r>
              <a:rPr lang="cs-CZ" sz="2000" dirty="0"/>
              <a:t>     –  1348:  v bavorském Řezně</a:t>
            </a:r>
          </a:p>
          <a:p>
            <a:pPr marL="0" indent="0">
              <a:buNone/>
            </a:pPr>
            <a:r>
              <a:rPr lang="cs-CZ" sz="2000" dirty="0"/>
              <a:t>     –  </a:t>
            </a:r>
            <a:r>
              <a:rPr lang="cs-CZ" sz="2000" b="1" dirty="0"/>
              <a:t>spis </a:t>
            </a:r>
            <a:r>
              <a:rPr lang="cs-CZ" sz="2000" b="1" dirty="0" err="1"/>
              <a:t>Yconomica</a:t>
            </a:r>
            <a:r>
              <a:rPr lang="cs-CZ" sz="2000" dirty="0"/>
              <a:t>:  teoretický popis o uspořádání dvora  </a:t>
            </a:r>
          </a:p>
          <a:p>
            <a:pPr marL="0" indent="0">
              <a:buNone/>
            </a:pPr>
            <a:r>
              <a:rPr lang="cs-CZ" sz="2000" dirty="0"/>
              <a:t>     –   rozlišuje:   curia minor (malý, běžný, každodenní) </a:t>
            </a:r>
          </a:p>
          <a:p>
            <a:pPr marL="0" indent="0">
              <a:buNone/>
            </a:pPr>
            <a:r>
              <a:rPr lang="cs-CZ" sz="2000" dirty="0"/>
              <a:t>                              curia maior (velký, úplný)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2400" dirty="0"/>
              <a:t>        „…dvůr císaře je dvojí, totiž menší a větší. Menší dvůr je císařův dům [domácnost]</a:t>
            </a:r>
          </a:p>
          <a:p>
            <a:pPr marL="0" indent="0">
              <a:buNone/>
            </a:pPr>
            <a:r>
              <a:rPr lang="cs-CZ" sz="2400" dirty="0"/>
              <a:t>        složený z menších služebníků, jako jsou níže postavení rytíři a vazalové, kteří jsou</a:t>
            </a:r>
          </a:p>
          <a:p>
            <a:pPr marL="0" indent="0">
              <a:buNone/>
            </a:pPr>
            <a:r>
              <a:rPr lang="cs-CZ" sz="2400" dirty="0"/>
              <a:t>        každodenními dvořany a čeledí. Dvůr větší znamená pak setkávání se císaře s</a:t>
            </a:r>
          </a:p>
          <a:p>
            <a:pPr marL="0" indent="0">
              <a:buNone/>
            </a:pPr>
            <a:r>
              <a:rPr lang="cs-CZ" sz="2400" dirty="0"/>
              <a:t>         velmoži, knížaty a kurfiřty Svaté říše římské.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         </a:t>
            </a:r>
          </a:p>
          <a:p>
            <a:endParaRPr lang="cs-CZ" sz="18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793171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7B4CE6D5-57A3-4F5F-9D34-A9087585B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Dvorská kultura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915AFC-A36E-4DB3-A70B-2DBC4F964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8" y="990599"/>
            <a:ext cx="11783158" cy="604082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altLang="cs-CZ" sz="1800" b="1" dirty="0"/>
              <a:t>Součást aristokratického životního stylu šířící se z Francie a Německa (panovník, šlechta)</a:t>
            </a:r>
          </a:p>
          <a:p>
            <a:pPr>
              <a:defRPr/>
            </a:pPr>
            <a:endParaRPr lang="cs-CZ" altLang="cs-CZ" sz="1800" b="1" dirty="0"/>
          </a:p>
          <a:p>
            <a:pPr>
              <a:defRPr/>
            </a:pPr>
            <a:r>
              <a:rPr lang="cs-CZ" altLang="cs-CZ" sz="1600" b="1" dirty="0">
                <a:solidFill>
                  <a:srgbClr val="FF0000"/>
                </a:solidFill>
              </a:rPr>
              <a:t>Pasování rytíře</a:t>
            </a:r>
            <a:r>
              <a:rPr lang="cs-CZ" altLang="cs-CZ" sz="1600" dirty="0">
                <a:solidFill>
                  <a:srgbClr val="FF0000"/>
                </a:solidFill>
              </a:rPr>
              <a:t> </a:t>
            </a:r>
            <a:r>
              <a:rPr lang="cs-CZ" altLang="cs-CZ" sz="1600" dirty="0"/>
              <a:t>  –  iniciace do mužské společnosti předáním zbraně a pásu (</a:t>
            </a:r>
            <a:r>
              <a:rPr lang="pt-BR" sz="1600" dirty="0"/>
              <a:t>cingulum militiae</a:t>
            </a:r>
            <a:r>
              <a:rPr lang="cs-CZ" sz="1600" dirty="0"/>
              <a:t>)</a:t>
            </a:r>
            <a:endParaRPr lang="cs-CZ" altLang="cs-CZ" sz="1600" dirty="0"/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      –  akt byl obvykle spojen s královskou korunovací, udělením léna, svatbou, církevním svátkem, tažením do bitvy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      –  </a:t>
            </a:r>
            <a:r>
              <a:rPr lang="cs-CZ" altLang="cs-CZ" sz="1600" dirty="0" err="1"/>
              <a:t>klerikalizace</a:t>
            </a:r>
            <a:r>
              <a:rPr lang="cs-CZ" altLang="cs-CZ" sz="1600" dirty="0"/>
              <a:t> rituálu:  poskytnutí spirituální ochrany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      –  součást rytířské kultury spojená s dvorským (kurtoazním) chováním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      –  1128:  nejstarší popis </a:t>
            </a:r>
            <a:r>
              <a:rPr lang="pt-BR" sz="1600" dirty="0"/>
              <a:t>Jean</a:t>
            </a:r>
            <a:r>
              <a:rPr lang="cs-CZ" sz="1600" dirty="0"/>
              <a:t>a</a:t>
            </a:r>
            <a:r>
              <a:rPr lang="pt-BR" sz="1600" dirty="0"/>
              <a:t> de Marmoutier</a:t>
            </a:r>
            <a:r>
              <a:rPr lang="cs-CZ" sz="1600" dirty="0"/>
              <a:t>a (</a:t>
            </a:r>
            <a:r>
              <a:rPr lang="pt-BR" sz="1600" dirty="0"/>
              <a:t>Historia Gaufreudi </a:t>
            </a:r>
            <a:r>
              <a:rPr lang="cs-CZ" sz="1600" dirty="0" err="1"/>
              <a:t>ducis</a:t>
            </a:r>
            <a:r>
              <a:rPr lang="cs-CZ" sz="1600" dirty="0"/>
              <a:t>)</a:t>
            </a:r>
          </a:p>
          <a:p>
            <a:pPr marL="0" indent="0">
              <a:buNone/>
              <a:defRPr/>
            </a:pPr>
            <a:r>
              <a:rPr lang="cs-CZ" sz="1600" dirty="0"/>
              <a:t>                                                    pasování </a:t>
            </a:r>
            <a:r>
              <a:rPr lang="cs-CZ" sz="1600" dirty="0" err="1"/>
              <a:t>Geofroye</a:t>
            </a:r>
            <a:r>
              <a:rPr lang="cs-CZ" sz="1600" dirty="0"/>
              <a:t> </a:t>
            </a:r>
            <a:r>
              <a:rPr lang="cs-CZ" sz="1600" dirty="0" err="1"/>
              <a:t>Plantageneta</a:t>
            </a:r>
            <a:r>
              <a:rPr lang="cs-CZ" sz="1600" dirty="0"/>
              <a:t> v Rouenu (po očistné lázni) </a:t>
            </a:r>
            <a:endParaRPr lang="cs-CZ" altLang="cs-CZ" sz="1600" dirty="0"/>
          </a:p>
          <a:p>
            <a:pPr>
              <a:defRPr/>
            </a:pPr>
            <a:endParaRPr lang="cs-CZ" altLang="cs-CZ" sz="1600" b="1" dirty="0"/>
          </a:p>
          <a:p>
            <a:pPr>
              <a:defRPr/>
            </a:pPr>
            <a:r>
              <a:rPr lang="cs-CZ" altLang="cs-CZ" sz="1600" b="1" dirty="0">
                <a:solidFill>
                  <a:srgbClr val="FF0000"/>
                </a:solidFill>
              </a:rPr>
              <a:t>Korunovace</a:t>
            </a:r>
            <a:r>
              <a:rPr lang="cs-CZ" altLang="cs-CZ" sz="1600" dirty="0"/>
              <a:t>  –  podobná pasování:  budoucí král byl po rituální lázni obřadně pomazán, opásán opaskem s mečem (znamení kříže)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    a korunován  (sv. Vít – českého krále korunoval mohučský arcibiskup; Cáchy – římský král, Řím – římský císař)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–  svatby, pohřby, náboženské slavnosti (svátky), ceremonie a rituály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                      –  </a:t>
            </a:r>
            <a:r>
              <a:rPr lang="cs-CZ" altLang="cs-CZ" sz="1600" dirty="0" err="1"/>
              <a:t>Adventus</a:t>
            </a:r>
            <a:r>
              <a:rPr lang="cs-CZ" altLang="cs-CZ" sz="1600" dirty="0"/>
              <a:t> </a:t>
            </a:r>
            <a:r>
              <a:rPr lang="cs-CZ" altLang="cs-CZ" sz="1600" dirty="0" err="1"/>
              <a:t>regis</a:t>
            </a:r>
            <a:r>
              <a:rPr lang="cs-CZ" altLang="cs-CZ" sz="1600" dirty="0"/>
              <a:t>:  vjezd krále byl jedním z nejdůležitějších rituálů</a:t>
            </a:r>
          </a:p>
          <a:p>
            <a:pPr marL="0" indent="0">
              <a:buNone/>
              <a:defRPr/>
            </a:pPr>
            <a:endParaRPr lang="cs-CZ" altLang="cs-CZ" sz="1600" dirty="0"/>
          </a:p>
          <a:p>
            <a:pPr>
              <a:defRPr/>
            </a:pPr>
            <a:r>
              <a:rPr lang="cs-CZ" sz="1600" b="1" dirty="0" err="1">
                <a:solidFill>
                  <a:srgbClr val="FF0000"/>
                </a:solidFill>
              </a:rPr>
              <a:t>Festivity</a:t>
            </a:r>
            <a:r>
              <a:rPr lang="cs-CZ" sz="1600" dirty="0"/>
              <a:t>  –  oslavy svátků a slavnosti jako specifický projev každodennosti (mimo všední den) </a:t>
            </a:r>
          </a:p>
          <a:p>
            <a:pPr marL="0" indent="0">
              <a:buNone/>
              <a:defRPr/>
            </a:pPr>
            <a:r>
              <a:rPr lang="cs-CZ" sz="1600" dirty="0"/>
              <a:t>                           a)  soukromé: křty, svatby, pohřby</a:t>
            </a:r>
          </a:p>
          <a:p>
            <a:pPr marL="0" indent="0">
              <a:buNone/>
              <a:defRPr/>
            </a:pPr>
            <a:r>
              <a:rPr lang="cs-CZ" sz="1600" dirty="0"/>
              <a:t>                           b)  veřejné  –  dvorské: šlechtické turnaje, korunovace </a:t>
            </a:r>
          </a:p>
          <a:p>
            <a:pPr marL="0" indent="0">
              <a:buNone/>
              <a:defRPr/>
            </a:pPr>
            <a:r>
              <a:rPr lang="cs-CZ" sz="1600" dirty="0"/>
              <a:t>                                                –  církevní: svátky, poutě</a:t>
            </a:r>
          </a:p>
          <a:p>
            <a:pPr marL="0" indent="0">
              <a:buNone/>
              <a:defRPr/>
            </a:pPr>
            <a:endParaRPr lang="cs-CZ" altLang="cs-CZ" sz="1600" dirty="0"/>
          </a:p>
          <a:p>
            <a:pPr marL="0" indent="0">
              <a:buNone/>
              <a:defRPr/>
            </a:pPr>
            <a:endParaRPr lang="cs-CZ" altLang="cs-CZ" sz="1600" dirty="0"/>
          </a:p>
          <a:p>
            <a:pPr marL="0" indent="0">
              <a:buNone/>
              <a:defRPr/>
            </a:pPr>
            <a:endParaRPr lang="cs-CZ" altLang="cs-CZ" sz="1600" dirty="0"/>
          </a:p>
          <a:p>
            <a:pPr>
              <a:defRPr/>
            </a:pPr>
            <a:endParaRPr lang="cs-CZ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>
            <a:extLst>
              <a:ext uri="{FF2B5EF4-FFF2-40B4-BE49-F238E27FC236}">
                <a16:creationId xmlns:a16="http://schemas.microsoft.com/office/drawing/2014/main" id="{0CC8F9EB-94BE-4FCE-A626-83C67BFF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4288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Křesťanský bojovník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078639-36D0-4079-98D8-2D0A755A5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1157287"/>
            <a:ext cx="12139448" cy="5811071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2600" b="1" dirty="0" err="1">
                <a:solidFill>
                  <a:srgbClr val="FF0000"/>
                </a:solidFill>
              </a:rPr>
              <a:t>Miles</a:t>
            </a:r>
            <a:r>
              <a:rPr lang="cs-CZ" sz="2600" b="1" dirty="0">
                <a:solidFill>
                  <a:srgbClr val="FF0000"/>
                </a:solidFill>
              </a:rPr>
              <a:t> Christi</a:t>
            </a:r>
            <a:r>
              <a:rPr lang="cs-CZ" sz="2600" dirty="0"/>
              <a:t>   </a:t>
            </a:r>
            <a:r>
              <a:rPr lang="cs-CZ" sz="2000" dirty="0"/>
              <a:t>–   bojovník boží:  obrana víry a církve + boj proti jinověrcům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spojení světských a duchovních ctností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–   původně pouze mučedník nebo světec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                 –   </a:t>
            </a:r>
            <a:r>
              <a:rPr lang="cs-CZ" sz="2000" b="1" dirty="0"/>
              <a:t>11. stol.:  </a:t>
            </a:r>
            <a:r>
              <a:rPr lang="cs-CZ" sz="2000" dirty="0"/>
              <a:t>urození  (křížové války, ochrana Božího hrobu)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–   </a:t>
            </a:r>
            <a:r>
              <a:rPr lang="cs-CZ" sz="2000" b="1" dirty="0"/>
              <a:t>12. stol.:  </a:t>
            </a:r>
            <a:r>
              <a:rPr lang="cs-CZ" sz="2000" dirty="0"/>
              <a:t>Francie:  turnaje jako součást rytířské a dvorské kultury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–   </a:t>
            </a:r>
            <a:r>
              <a:rPr lang="cs-CZ" sz="2000" b="1" dirty="0"/>
              <a:t>13. stol: </a:t>
            </a:r>
            <a:r>
              <a:rPr lang="cs-CZ" sz="2000" dirty="0"/>
              <a:t>  Čechy:  Libor Jan:              za Václava I.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    Robert Antonín:     některé prvky už ve 12. stol.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–   </a:t>
            </a:r>
            <a:r>
              <a:rPr lang="cs-CZ" sz="2000" b="1" dirty="0"/>
              <a:t>14. stol.:  </a:t>
            </a:r>
            <a:r>
              <a:rPr lang="cs-CZ" sz="2000" dirty="0"/>
              <a:t>panovníci jako obránci víry; ideál:  Alexandr Veliký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–   </a:t>
            </a:r>
            <a:r>
              <a:rPr lang="cs-CZ" sz="2000" b="1" dirty="0"/>
              <a:t>15: stol.:  </a:t>
            </a:r>
            <a:r>
              <a:rPr lang="cs-CZ" sz="2000" dirty="0"/>
              <a:t>husité:   boj za reformu církve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Jagellonci:   renovace rytířství, turnaje:  symbolické střety křesťanů s pohany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           v Praze i na dvorech katolické i nekatolické šlechty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–   </a:t>
            </a:r>
            <a:r>
              <a:rPr lang="cs-CZ" sz="2000" b="1" dirty="0"/>
              <a:t>16. stol.: </a:t>
            </a:r>
            <a:r>
              <a:rPr lang="cs-CZ" sz="2000" dirty="0"/>
              <a:t>Erasmus Rotterdamský:  duchovní i skutečný boj (Turek)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                                ideál křesťanského vládce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Ferdinand I:  boj proti luteránům, rekatolizace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>
            <a:extLst>
              <a:ext uri="{FF2B5EF4-FFF2-40B4-BE49-F238E27FC236}">
                <a16:creationId xmlns:a16="http://schemas.microsoft.com/office/drawing/2014/main" id="{DF9B66DF-DFD4-4A00-9CE7-6878E652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838" y="14288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Výchova a životní styl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5AEA1C-4346-47FA-9923-3B49D83A9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53" y="990600"/>
            <a:ext cx="11476234" cy="5867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b="1" dirty="0"/>
              <a:t>Petrus Alfonsi   </a:t>
            </a:r>
            <a:r>
              <a:rPr lang="cs-CZ" sz="2000" dirty="0"/>
              <a:t>–  12: stol.:   španělský konvertita na dvoře Jindřicha I.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–  podle traktátu </a:t>
            </a:r>
            <a:r>
              <a:rPr lang="cs-CZ" sz="2000" b="1" dirty="0" err="1"/>
              <a:t>Disciplina</a:t>
            </a:r>
            <a:r>
              <a:rPr lang="cs-CZ" sz="2000" b="1" dirty="0"/>
              <a:t> </a:t>
            </a:r>
            <a:r>
              <a:rPr lang="cs-CZ" sz="2000" b="1" dirty="0" err="1"/>
              <a:t>clericalis</a:t>
            </a:r>
            <a:r>
              <a:rPr lang="cs-CZ" sz="2000" b="1" dirty="0"/>
              <a:t> </a:t>
            </a:r>
            <a:r>
              <a:rPr lang="cs-CZ" sz="2000" dirty="0"/>
              <a:t>vzdělání rytíře tvořilo </a:t>
            </a:r>
          </a:p>
          <a:p>
            <a:pPr marL="0" indent="0">
              <a:buNone/>
              <a:defRPr/>
            </a:pPr>
            <a:r>
              <a:rPr lang="cs-CZ" sz="2000" b="1" dirty="0"/>
              <a:t>                                      Sedmero </a:t>
            </a:r>
            <a:r>
              <a:rPr lang="cs-CZ" sz="2000" dirty="0"/>
              <a:t>ctností (Septem </a:t>
            </a:r>
            <a:r>
              <a:rPr lang="cs-CZ" sz="2000" dirty="0" err="1"/>
              <a:t>probitates</a:t>
            </a:r>
            <a:r>
              <a:rPr lang="cs-CZ" sz="2000" dirty="0"/>
              <a:t>)</a:t>
            </a:r>
            <a:endParaRPr lang="cs-CZ" sz="2000" b="1" dirty="0"/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</a:t>
            </a:r>
            <a:r>
              <a:rPr lang="cs-CZ" sz="1800" dirty="0"/>
              <a:t>–  prvních pět bylo světských, další  duchovní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jízda na koni</a:t>
            </a:r>
            <a:r>
              <a:rPr lang="cs-CZ" sz="1800" dirty="0"/>
              <a:t> (</a:t>
            </a:r>
            <a:r>
              <a:rPr lang="cs-CZ" sz="1800" dirty="0" err="1"/>
              <a:t>equitare</a:t>
            </a:r>
            <a:r>
              <a:rPr lang="cs-CZ" sz="1800" dirty="0"/>
              <a:t>) – turnaje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plavání</a:t>
            </a:r>
            <a:r>
              <a:rPr lang="cs-CZ" sz="1800" dirty="0"/>
              <a:t> (</a:t>
            </a:r>
            <a:r>
              <a:rPr lang="cs-CZ" sz="1800" dirty="0" err="1"/>
              <a:t>natare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střelba z luku</a:t>
            </a:r>
            <a:r>
              <a:rPr lang="cs-CZ" sz="1800" dirty="0"/>
              <a:t> (</a:t>
            </a:r>
            <a:r>
              <a:rPr lang="cs-CZ" sz="1800" dirty="0" err="1"/>
              <a:t>sagittare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šerm mečem a zápas</a:t>
            </a:r>
            <a:r>
              <a:rPr lang="cs-CZ" sz="1800" dirty="0"/>
              <a:t> (</a:t>
            </a:r>
            <a:r>
              <a:rPr lang="cs-CZ" sz="1800" dirty="0" err="1"/>
              <a:t>caestibus</a:t>
            </a:r>
            <a:r>
              <a:rPr lang="cs-CZ" sz="1800" dirty="0"/>
              <a:t> </a:t>
            </a:r>
            <a:r>
              <a:rPr lang="cs-CZ" sz="1800" dirty="0" err="1"/>
              <a:t>certare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lov</a:t>
            </a:r>
            <a:r>
              <a:rPr lang="cs-CZ" sz="1800" dirty="0"/>
              <a:t> (</a:t>
            </a:r>
            <a:r>
              <a:rPr lang="cs-CZ" sz="1800" dirty="0" err="1"/>
              <a:t>aucupari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hra v šachy</a:t>
            </a:r>
            <a:r>
              <a:rPr lang="cs-CZ" sz="1800" dirty="0"/>
              <a:t> (</a:t>
            </a:r>
            <a:r>
              <a:rPr lang="cs-CZ" sz="1800" dirty="0" err="1"/>
              <a:t>scacis</a:t>
            </a:r>
            <a:r>
              <a:rPr lang="cs-CZ" sz="1800" dirty="0"/>
              <a:t> udere)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veršování</a:t>
            </a:r>
            <a:r>
              <a:rPr lang="cs-CZ" sz="1800" dirty="0"/>
              <a:t> (</a:t>
            </a:r>
            <a:r>
              <a:rPr lang="cs-CZ" sz="1800" dirty="0" err="1"/>
              <a:t>versificare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Rytířské ctnosti  </a:t>
            </a:r>
            <a:r>
              <a:rPr lang="cs-CZ" sz="1800" dirty="0"/>
              <a:t>–  vycházely z křesťanských hodnot:  morální vlastnosti:  udatnost a moudrost (</a:t>
            </a:r>
            <a:r>
              <a:rPr lang="cs-CZ" sz="1800" dirty="0" err="1"/>
              <a:t>fortitudo</a:t>
            </a:r>
            <a:r>
              <a:rPr lang="cs-CZ" sz="1800" dirty="0"/>
              <a:t> et </a:t>
            </a:r>
            <a:r>
              <a:rPr lang="cs-CZ" sz="1800" dirty="0" err="1"/>
              <a:t>sapientia</a:t>
            </a:r>
            <a:r>
              <a:rPr lang="cs-CZ" sz="1800" dirty="0"/>
              <a:t>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věrnost (</a:t>
            </a:r>
            <a:r>
              <a:rPr lang="cs-CZ" sz="1800" dirty="0" err="1"/>
              <a:t>fidelitas</a:t>
            </a:r>
            <a:r>
              <a:rPr lang="cs-CZ" sz="1800" dirty="0"/>
              <a:t>) a duchovních hodnot:  zbožnost (</a:t>
            </a:r>
            <a:r>
              <a:rPr lang="cs-CZ" sz="1800" dirty="0" err="1"/>
              <a:t>pietas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–  zakotveny v pravidlech dvorské etikety:  způsobné chování (vůči ženám), znalost řečí, konverzace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>
            <a:extLst>
              <a:ext uri="{FF2B5EF4-FFF2-40B4-BE49-F238E27FC236}">
                <a16:creationId xmlns:a16="http://schemas.microsoft.com/office/drawing/2014/main" id="{60399977-0063-4F02-BC69-799EFE9F0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8063" y="76200"/>
            <a:ext cx="5257800" cy="914400"/>
          </a:xfrm>
        </p:spPr>
        <p:txBody>
          <a:bodyPr/>
          <a:lstStyle/>
          <a:p>
            <a:r>
              <a:rPr lang="cs-CZ" altLang="cs-CZ" sz="2400" b="1" dirty="0">
                <a:solidFill>
                  <a:srgbClr val="FF0000"/>
                </a:solidFill>
              </a:rPr>
              <a:t>                                  </a:t>
            </a:r>
            <a:r>
              <a:rPr lang="cs-CZ" altLang="cs-CZ" sz="3200" b="1" dirty="0">
                <a:solidFill>
                  <a:srgbClr val="FF0000"/>
                </a:solidFill>
              </a:rPr>
              <a:t>Vznik šlechty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15A851-6D2D-4189-B289-95EB80731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802" y="1191802"/>
            <a:ext cx="11684198" cy="56661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2000" b="1" dirty="0">
                <a:solidFill>
                  <a:srgbClr val="FF0000"/>
                </a:solidFill>
              </a:rPr>
              <a:t>Uspořádání společnosti  </a:t>
            </a:r>
            <a:r>
              <a:rPr lang="cs-CZ" sz="2000" dirty="0"/>
              <a:t>–  válečnicko-rytířské, jako systém ministeriálů v říši</a:t>
            </a:r>
          </a:p>
          <a:p>
            <a:pPr marL="0" indent="0">
              <a:buNone/>
              <a:defRPr/>
            </a:pPr>
            <a:r>
              <a:rPr lang="cs-CZ" sz="2000" b="1" dirty="0">
                <a:solidFill>
                  <a:srgbClr val="FF0000"/>
                </a:solidFill>
              </a:rPr>
              <a:t>                                                </a:t>
            </a:r>
            <a:r>
              <a:rPr lang="cs-CZ" sz="2000" dirty="0"/>
              <a:t>–  vojenské oddíly na válečných výpravách byly hierarchicky uspořádané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pod vedením vyšší šlechty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–  </a:t>
            </a:r>
            <a:r>
              <a:rPr lang="cs-CZ" sz="2000" dirty="0" err="1"/>
              <a:t>primates</a:t>
            </a:r>
            <a:r>
              <a:rPr lang="cs-CZ" sz="2000" dirty="0"/>
              <a:t>:   měli vozy a koně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–  </a:t>
            </a:r>
            <a:r>
              <a:rPr lang="cs-CZ" sz="2000" dirty="0" err="1"/>
              <a:t>pauperes</a:t>
            </a:r>
            <a:r>
              <a:rPr lang="cs-CZ" sz="2000" dirty="0"/>
              <a:t>:   bojovali na koni či pěšky</a:t>
            </a:r>
            <a:endParaRPr lang="cs-CZ" sz="20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cs-CZ" sz="20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sz="2000" b="1" dirty="0">
                <a:solidFill>
                  <a:srgbClr val="FF0000"/>
                </a:solidFill>
              </a:rPr>
              <a:t>Dominia šlechty   </a:t>
            </a:r>
            <a:r>
              <a:rPr lang="cs-CZ" sz="2000" dirty="0"/>
              <a:t>–  </a:t>
            </a:r>
            <a:r>
              <a:rPr lang="cs-CZ" sz="2000" b="1" dirty="0"/>
              <a:t>hrady:</a:t>
            </a:r>
            <a:r>
              <a:rPr lang="cs-CZ" sz="2000" dirty="0"/>
              <a:t>  výstavba organizována vládcem   (povinnost obyvatel)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držitelé reprezentují vrstvu </a:t>
            </a:r>
            <a:r>
              <a:rPr lang="cs-CZ" sz="2000" dirty="0" err="1"/>
              <a:t>Landherren</a:t>
            </a:r>
            <a:r>
              <a:rPr lang="cs-CZ" sz="2000" dirty="0"/>
              <a:t> (</a:t>
            </a:r>
            <a:r>
              <a:rPr lang="cs-CZ" sz="2000" dirty="0" err="1"/>
              <a:t>dominis</a:t>
            </a:r>
            <a:r>
              <a:rPr lang="cs-CZ" sz="2000" dirty="0"/>
              <a:t> </a:t>
            </a:r>
            <a:r>
              <a:rPr lang="cs-CZ" sz="2000" dirty="0" err="1"/>
              <a:t>terrae</a:t>
            </a:r>
            <a:r>
              <a:rPr lang="cs-CZ" sz="2000" dirty="0"/>
              <a:t>)</a:t>
            </a:r>
          </a:p>
          <a:p>
            <a:pPr marL="0" indent="0">
              <a:buNone/>
              <a:defRPr/>
            </a:pP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2000" b="1" dirty="0">
                <a:solidFill>
                  <a:srgbClr val="FF0000"/>
                </a:solidFill>
              </a:rPr>
              <a:t>                                 </a:t>
            </a:r>
            <a:r>
              <a:rPr lang="cs-CZ" sz="2000" dirty="0"/>
              <a:t>–  </a:t>
            </a:r>
            <a:r>
              <a:rPr lang="cs-CZ" sz="2000" b="1" dirty="0"/>
              <a:t>dvorce s kostely:  </a:t>
            </a:r>
            <a:r>
              <a:rPr lang="cs-CZ" sz="2000" dirty="0"/>
              <a:t>uvnitř a v okolí hradišť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předáci podílející se na správě a chodu raného  státu ve službách vládce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(Starý Plzenec, Žatec)</a:t>
            </a:r>
          </a:p>
          <a:p>
            <a:pPr marL="0" indent="0">
              <a:buNone/>
              <a:defRPr/>
            </a:pPr>
            <a:endParaRPr 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>
            <a:extLst>
              <a:ext uri="{FF2B5EF4-FFF2-40B4-BE49-F238E27FC236}">
                <a16:creationId xmlns:a16="http://schemas.microsoft.com/office/drawing/2014/main" id="{3DE4BB14-A42E-4C04-8A62-4985D6A36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      Vznik šlechty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28FD19-6E2F-4E46-95C0-66532EFBA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55" y="1143000"/>
            <a:ext cx="11424745" cy="57149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>
                <a:solidFill>
                  <a:srgbClr val="FF0000"/>
                </a:solidFill>
              </a:rPr>
              <a:t>Rodová hypotéza</a:t>
            </a:r>
            <a:r>
              <a:rPr lang="cs-CZ" sz="1800" b="1" dirty="0"/>
              <a:t>  –  </a:t>
            </a:r>
            <a:r>
              <a:rPr lang="cs-CZ" sz="1800" dirty="0"/>
              <a:t>šlechta vzniká z předstátní kmenové elity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Vršovci – skupina zcela nejasného původu, oponující dlouhodobě Přemyslovcům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</a:t>
            </a:r>
            <a:r>
              <a:rPr lang="cs-CZ" sz="1800" dirty="0"/>
              <a:t>1172 – 1197:  šlechta vyměňovala různé Přemyslovce, a proto mohla získat povolení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ke stavbě hradu  (nový pohled na roli šlechty)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>
                <a:solidFill>
                  <a:srgbClr val="FF0000"/>
                </a:solidFill>
              </a:rPr>
              <a:t>Úřednická hypotéza  </a:t>
            </a:r>
            <a:r>
              <a:rPr lang="cs-CZ" sz="1800" b="1" dirty="0"/>
              <a:t>–  </a:t>
            </a:r>
            <a:r>
              <a:rPr lang="cs-CZ" sz="1800" dirty="0"/>
              <a:t>šlechta vzniká prostřednictvím služby v knížecí družině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–  postavení získává až v knížecím správním aparátu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–  nemá žádnou souvislost s kmenovou elitou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a)  úřednické rody zcizovaly majetky správních úřadů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1189:  Statuta Konráda Oty zajistila svobodné vlastnictví šlechty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b)  majetky udělovány jako doživotní výsluhová léna (bona </a:t>
            </a:r>
            <a:r>
              <a:rPr lang="cs-CZ" sz="1800" dirty="0" err="1"/>
              <a:t>deservita</a:t>
            </a:r>
            <a:r>
              <a:rPr lang="cs-CZ" sz="1800" dirty="0"/>
              <a:t>),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která se měla vracet panovníkovi</a:t>
            </a:r>
          </a:p>
          <a:p>
            <a:pPr>
              <a:defRPr/>
            </a:pPr>
            <a:endParaRPr 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2CF8C7-E941-448D-857A-E80F4179B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26724"/>
            <a:ext cx="11582400" cy="62312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11. a 12. stol</a:t>
            </a:r>
            <a:r>
              <a:rPr lang="cs-CZ" sz="1800" dirty="0"/>
              <a:t>.  –   konstituování pevné struktury pozemkových vlastníků (šlechty) v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–  2 zdroje moci elity:   </a:t>
            </a:r>
            <a:r>
              <a:rPr lang="cs-CZ" sz="1800" b="1" dirty="0"/>
              <a:t>a)  služba panovníkovi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</a:t>
            </a:r>
            <a:r>
              <a:rPr lang="cs-CZ" sz="1800" b="1" dirty="0"/>
              <a:t>b)  vlastnictví půdy a lidí </a:t>
            </a:r>
            <a:r>
              <a:rPr lang="cs-CZ" sz="1800" dirty="0"/>
              <a:t>(tj. </a:t>
            </a:r>
            <a:r>
              <a:rPr lang="cs-CZ" sz="1800" dirty="0" err="1"/>
              <a:t>osedlých</a:t>
            </a:r>
            <a:r>
              <a:rPr lang="cs-CZ" sz="1800" dirty="0"/>
              <a:t>)</a:t>
            </a:r>
            <a:r>
              <a:rPr lang="cs-CZ" sz="1800" b="1" dirty="0"/>
              <a:t>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</a:t>
            </a:r>
          </a:p>
          <a:p>
            <a:pPr>
              <a:defRPr/>
            </a:pPr>
            <a:r>
              <a:rPr lang="cs-CZ" sz="1800" dirty="0"/>
              <a:t> </a:t>
            </a:r>
            <a:r>
              <a:rPr lang="cs-CZ" sz="1800" b="1" dirty="0"/>
              <a:t>Pol. 12. stol</a:t>
            </a:r>
            <a:r>
              <a:rPr lang="cs-CZ" sz="1800" dirty="0"/>
              <a:t>.  –  šlechta člení do 2 vzájemně propojených skupin: </a:t>
            </a:r>
          </a:p>
          <a:p>
            <a:pPr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</a:t>
            </a:r>
            <a:r>
              <a:rPr lang="cs-CZ" sz="1800" b="1" dirty="0"/>
              <a:t>a) beneficiáři:</a:t>
            </a:r>
            <a:r>
              <a:rPr lang="cs-CZ" sz="1800" dirty="0"/>
              <a:t>  administrativní systém správy veřejných úřadů Přemyslovských Čech převzatý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domácí aristokracií z franské říše   (podle římských civilizačních vzorů)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                   hodnost</a:t>
            </a:r>
            <a:r>
              <a:rPr lang="cs-CZ" sz="1800" dirty="0"/>
              <a:t> (</a:t>
            </a:r>
            <a:r>
              <a:rPr lang="cs-CZ" sz="1800" dirty="0" err="1"/>
              <a:t>dignitas</a:t>
            </a:r>
            <a:r>
              <a:rPr lang="cs-CZ" sz="1800" dirty="0"/>
              <a:t>) a </a:t>
            </a:r>
            <a:r>
              <a:rPr lang="cs-CZ" sz="1800" b="1" dirty="0"/>
              <a:t>úřad</a:t>
            </a:r>
            <a:r>
              <a:rPr lang="cs-CZ" sz="1800" dirty="0"/>
              <a:t> (</a:t>
            </a:r>
            <a:r>
              <a:rPr lang="cs-CZ" sz="1800" dirty="0" err="1"/>
              <a:t>officium</a:t>
            </a:r>
            <a:r>
              <a:rPr lang="cs-CZ" sz="1800" dirty="0"/>
              <a:t>), tj. </a:t>
            </a:r>
            <a:r>
              <a:rPr lang="cs-CZ" sz="1800" b="1" dirty="0"/>
              <a:t>služba</a:t>
            </a:r>
            <a:r>
              <a:rPr lang="cs-CZ" sz="1800" dirty="0"/>
              <a:t> (</a:t>
            </a:r>
            <a:r>
              <a:rPr lang="cs-CZ" sz="1800" dirty="0" err="1"/>
              <a:t>ministerium</a:t>
            </a:r>
            <a:r>
              <a:rPr lang="cs-CZ" sz="1800" dirty="0"/>
              <a:t>) knížeti zajišťovaly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</a:t>
            </a:r>
            <a:r>
              <a:rPr lang="cs-CZ" sz="1800" b="1" dirty="0"/>
              <a:t>„</a:t>
            </a:r>
            <a:r>
              <a:rPr lang="cs-CZ" sz="1800" b="1" u="sng" dirty="0"/>
              <a:t>dobrodiní</a:t>
            </a:r>
            <a:r>
              <a:rPr lang="cs-CZ" sz="1800" b="1" dirty="0"/>
              <a:t>“ </a:t>
            </a:r>
            <a:r>
              <a:rPr lang="cs-CZ" sz="1800" dirty="0"/>
              <a:t>(beneficium), tj. podíly na knížecích důchodech a příjmech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z výkonu úřadu (1/3 ministeriál, 2/3 vládce)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</a:t>
            </a:r>
            <a:r>
              <a:rPr lang="cs-CZ" sz="1800" b="1" dirty="0"/>
              <a:t>b) pozemková šlechta:  </a:t>
            </a:r>
            <a:r>
              <a:rPr lang="cs-CZ" sz="1800" dirty="0"/>
              <a:t>konec 12. a poč. 13. stol.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                                 </a:t>
            </a:r>
            <a:r>
              <a:rPr lang="cs-CZ" sz="1800" dirty="0"/>
              <a:t>první v písemných pramenech:</a:t>
            </a:r>
            <a:r>
              <a:rPr lang="cs-CZ" sz="1800" b="1" dirty="0"/>
              <a:t>  </a:t>
            </a:r>
            <a:r>
              <a:rPr lang="cs-CZ" sz="1800" dirty="0"/>
              <a:t>Blah, kastelán v Litoměřicích:  1177 – 1184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BE83C20-AD5D-4F2C-8E06-756CF9166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16317" y="157655"/>
            <a:ext cx="6172200" cy="857250"/>
          </a:xfrm>
        </p:spPr>
        <p:txBody>
          <a:bodyPr/>
          <a:lstStyle/>
          <a:p>
            <a:pPr eaLnBrk="1" hangingPunct="1"/>
            <a:r>
              <a:rPr lang="cs-CZ" altLang="cs-CZ" sz="2400" b="1" dirty="0">
                <a:solidFill>
                  <a:srgbClr val="FF0000"/>
                </a:solidFill>
              </a:rPr>
              <a:t>                                    </a:t>
            </a:r>
            <a:r>
              <a:rPr lang="cs-CZ" altLang="cs-CZ" sz="3200" b="1" dirty="0">
                <a:solidFill>
                  <a:srgbClr val="FF0000"/>
                </a:solidFill>
              </a:rPr>
              <a:t>Hodnosti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80BF911-429A-42B6-894B-8289A0F1A6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82566" y="1124607"/>
            <a:ext cx="11109434" cy="573339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cs-CZ" altLang="cs-CZ" sz="1800" b="1" dirty="0"/>
              <a:t>12. stol.</a:t>
            </a:r>
            <a:r>
              <a:rPr lang="cs-CZ" altLang="cs-CZ" sz="1800" dirty="0"/>
              <a:t>  –  výkon knížecí moci nad „svobodným“ obyvatelstvem skrze: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a)  vybírání plateb a robot.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b)  soudní moc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c)  církevní správu (farní organizace)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</a:t>
            </a:r>
          </a:p>
          <a:p>
            <a:pPr eaLnBrk="1" hangingPunct="1">
              <a:defRPr/>
            </a:pPr>
            <a:r>
              <a:rPr lang="cs-CZ" altLang="cs-CZ" sz="1800" b="1" dirty="0"/>
              <a:t>Správní úřady  –  </a:t>
            </a:r>
            <a:r>
              <a:rPr lang="cs-CZ" altLang="cs-CZ" sz="1800" dirty="0"/>
              <a:t>nejvyšší úřednický aparát):</a:t>
            </a:r>
          </a:p>
          <a:p>
            <a:pPr marL="0" indent="0">
              <a:buNone/>
              <a:defRPr/>
            </a:pPr>
            <a:endParaRPr lang="cs-CZ" altLang="cs-CZ" sz="1800" b="1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</a:t>
            </a:r>
            <a:r>
              <a:rPr lang="cs-CZ" sz="1800" b="1" dirty="0"/>
              <a:t>barones, </a:t>
            </a:r>
            <a:r>
              <a:rPr lang="cs-CZ" sz="1800" b="1" dirty="0" err="1"/>
              <a:t>suppani</a:t>
            </a:r>
            <a:r>
              <a:rPr lang="cs-CZ" sz="1800" b="1" dirty="0"/>
              <a:t>, </a:t>
            </a:r>
            <a:r>
              <a:rPr lang="cs-CZ" sz="1800" b="1" dirty="0" err="1"/>
              <a:t>comes</a:t>
            </a:r>
            <a:r>
              <a:rPr lang="cs-CZ" sz="1800" b="1" dirty="0"/>
              <a:t>  </a:t>
            </a:r>
            <a:r>
              <a:rPr lang="cs-CZ" sz="1800" dirty="0"/>
              <a:t>–  hrabě, obdoba správce župy (špičky aristokracie)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</a:t>
            </a:r>
            <a:r>
              <a:rPr lang="cs-CZ" sz="1800" b="1" dirty="0" err="1"/>
              <a:t>praefectus</a:t>
            </a:r>
            <a:r>
              <a:rPr lang="cs-CZ" sz="1800" b="1" dirty="0"/>
              <a:t> </a:t>
            </a:r>
            <a:r>
              <a:rPr lang="cs-CZ" sz="1800" dirty="0"/>
              <a:t> –  prefekt: správce (12. stol.) 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</a:t>
            </a:r>
            <a:r>
              <a:rPr lang="cs-CZ" sz="1800" b="1" dirty="0" err="1"/>
              <a:t>castellaneus</a:t>
            </a:r>
            <a:r>
              <a:rPr lang="cs-CZ" sz="1800" dirty="0"/>
              <a:t>  –  hradský správce, ručil za udržování obecného míru, nejvyšší:  pražský </a:t>
            </a:r>
            <a:r>
              <a:rPr lang="cs-CZ" sz="1800" dirty="0" err="1"/>
              <a:t>kstelán</a:t>
            </a: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organizoval vybírání daní, ukládal zemské roboty, řídil hradské soudnictví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Zástupci a pomocníci kastelánů:  </a:t>
            </a:r>
            <a:r>
              <a:rPr lang="cs-CZ" altLang="cs-CZ" sz="1800" b="1" dirty="0" err="1"/>
              <a:t>villik</a:t>
            </a:r>
            <a:r>
              <a:rPr lang="cs-CZ" altLang="cs-CZ" sz="1800" b="1" dirty="0"/>
              <a:t> </a:t>
            </a:r>
            <a:r>
              <a:rPr lang="cs-CZ" altLang="cs-CZ" sz="1800" dirty="0"/>
              <a:t>– hospodářská činnost, vybírání poplatků a dávek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                                      </a:t>
            </a:r>
            <a:r>
              <a:rPr lang="cs-CZ" altLang="cs-CZ" sz="1800" b="1" dirty="0" err="1"/>
              <a:t>camerarius</a:t>
            </a:r>
            <a:r>
              <a:rPr lang="cs-CZ" altLang="cs-CZ" sz="1800" dirty="0"/>
              <a:t> – komorník: správce knížecí komory (finance, diplomacie) 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                                      </a:t>
            </a:r>
            <a:r>
              <a:rPr lang="cs-CZ" altLang="cs-CZ" sz="1800" b="1" dirty="0" err="1"/>
              <a:t>cellarius</a:t>
            </a:r>
            <a:r>
              <a:rPr lang="cs-CZ" altLang="cs-CZ" sz="1800" dirty="0"/>
              <a:t> – číšník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                                            </a:t>
            </a:r>
            <a:r>
              <a:rPr lang="cs-CZ" altLang="cs-CZ" sz="1800" b="1" dirty="0"/>
              <a:t>mečník, stolník, lovčí, maršálek </a:t>
            </a:r>
            <a:r>
              <a:rPr lang="cs-CZ" altLang="cs-CZ" sz="1800" dirty="0"/>
              <a:t>(stáje), </a:t>
            </a:r>
            <a:r>
              <a:rPr lang="cs-CZ" altLang="cs-CZ" sz="1800" dirty="0" err="1"/>
              <a:t>avia</a:t>
            </a:r>
            <a:r>
              <a:rPr lang="cs-CZ" altLang="cs-CZ" sz="1800" dirty="0"/>
              <a:t>:  hradská bába (tkalcovské dílny)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18BE19-EE7D-4F71-9339-4A4A9478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Lenní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3DB8BE-53F5-4B1C-B857-F1926FD61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497" y="1261241"/>
            <a:ext cx="11687503" cy="5578504"/>
          </a:xfrm>
        </p:spPr>
        <p:txBody>
          <a:bodyPr>
            <a:normAutofit fontScale="92500" lnSpcReduction="20000"/>
          </a:bodyPr>
          <a:lstStyle/>
          <a:p>
            <a:r>
              <a:rPr lang="cs-CZ" sz="2000" b="1" dirty="0"/>
              <a:t>Právní vztah  </a:t>
            </a:r>
            <a:r>
              <a:rPr lang="cs-CZ" sz="2000" dirty="0"/>
              <a:t>–  mezi vlastníkem (senior, feudální či lenní pán) a držitelem či vazalem (man, </a:t>
            </a:r>
            <a:r>
              <a:rPr lang="cs-CZ" sz="2000" dirty="0" err="1"/>
              <a:t>lenník</a:t>
            </a:r>
            <a:r>
              <a:rPr lang="cs-CZ" sz="2000" dirty="0"/>
              <a:t>), </a:t>
            </a:r>
          </a:p>
          <a:p>
            <a:pPr marL="0" indent="0">
              <a:buNone/>
            </a:pPr>
            <a:r>
              <a:rPr lang="cs-CZ" sz="2000" dirty="0"/>
              <a:t>                                jemuž bylo po složení lenního slibu propůjčeno léno (feudum), tj. území nebo </a:t>
            </a:r>
          </a:p>
          <a:p>
            <a:pPr marL="0" indent="0">
              <a:buNone/>
            </a:pPr>
            <a:r>
              <a:rPr lang="cs-CZ" sz="2000" dirty="0"/>
              <a:t>                                úřady spojené s důchody</a:t>
            </a:r>
          </a:p>
          <a:p>
            <a:endParaRPr lang="cs-CZ" sz="2000" dirty="0"/>
          </a:p>
          <a:p>
            <a:r>
              <a:rPr lang="cs-CZ" sz="2000" b="1" dirty="0"/>
              <a:t>Služební poměr  </a:t>
            </a:r>
            <a:r>
              <a:rPr lang="cs-CZ" sz="2000" dirty="0"/>
              <a:t>–  mezi vlastníkem a dočasným držitelem na základě věrnosti: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                    </a:t>
            </a:r>
            <a:r>
              <a:rPr lang="cs-CZ" sz="2000" b="1" dirty="0"/>
              <a:t>lenní pán</a:t>
            </a:r>
            <a:r>
              <a:rPr lang="cs-CZ" sz="2000" dirty="0"/>
              <a:t> (panovník, šlechtic):  poskytoval ochranu a území  (statek, panství, zemi)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                 panovníci zemí vůči císaři nebo králi Svaté říše římské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                 údělná knížata nebo slezští vévodové vůči českému králi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               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                    </a:t>
            </a:r>
            <a:r>
              <a:rPr lang="cs-CZ" sz="2000" b="1" dirty="0"/>
              <a:t>leník </a:t>
            </a:r>
            <a:r>
              <a:rPr lang="cs-CZ" sz="2000" dirty="0"/>
              <a:t>(šlechtic):  odváděl služby:  vojenské (služba ve vojenské družině, vojsku)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odvádění dávek (naturální, peněžní)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Franská říše  </a:t>
            </a:r>
            <a:r>
              <a:rPr lang="cs-CZ" sz="2000" dirty="0"/>
              <a:t>–   zaveden za Karlovců</a:t>
            </a:r>
          </a:p>
          <a:p>
            <a:r>
              <a:rPr lang="cs-CZ" sz="2000" b="1" dirty="0"/>
              <a:t>Čechy</a:t>
            </a:r>
            <a:r>
              <a:rPr lang="cs-CZ" sz="2000" dirty="0"/>
              <a:t>  –  od 11. a 12. stol. </a:t>
            </a:r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226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8E4326DD-083E-4E50-B39F-635EF220B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        Česká šlechta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6ED746-9C8E-4695-B3BA-B298E3EC1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88" y="1143000"/>
            <a:ext cx="11431712" cy="5715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1800" b="1" dirty="0"/>
              <a:t>2. pol. 12. stol.</a:t>
            </a:r>
            <a:r>
              <a:rPr lang="cs-CZ" sz="1800" dirty="0"/>
              <a:t> –  stavovsky a sociálně vyčleněna ze svobodného obyvatelstva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–  atributy:  urozenost, st. rodová tradice, pozemkový majetek, výkon důležitého úřadu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b="1" dirty="0"/>
              <a:t>1. pol. 13. stol. </a:t>
            </a:r>
            <a:r>
              <a:rPr lang="cs-CZ" sz="1800" dirty="0"/>
              <a:t>–  první jména šlechticů, pánů i rytířů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– pozemkové majetky (společenské postavení)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kolonizace:  rozsáhlé domény (tzv. panská šlechta);  postup:  Č:  SZ. + STŘ.;  M:  Haná, Znojemsko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–  atributy:  služba panovníkovi: (správní, soudní, vojenská)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1172–1197: dynastické sváry  (šlechta dosazuje knížata)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eaLnBrk="1" hangingPunct="1">
              <a:defRPr/>
            </a:pPr>
            <a:r>
              <a:rPr lang="cs-CZ" sz="1800" b="1" dirty="0"/>
              <a:t>2. pol. 13. stol. </a:t>
            </a:r>
            <a:r>
              <a:rPr lang="cs-CZ" sz="1800" dirty="0"/>
              <a:t>–  šlechta přijímá francouzsko-německý životní styl elit: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a)  kamenné hrady: staví nejvýznamnější rody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b)  predikáty (přídomky), německá jména, erby, sňatky, „rytířská němčina“ 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                – inaugurační listiny Jana Lucemburského:   Č: 1310    M: 1311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kodifikace práv české šlechty (podmínka přijetí na český trůn)</a:t>
            </a:r>
          </a:p>
          <a:p>
            <a:pPr marL="0" indent="0">
              <a:buNone/>
              <a:defRPr/>
            </a:pPr>
            <a:endParaRPr lang="cs-CZ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1981200" y="2063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cs-CZ" altLang="cs-CZ" sz="3200" b="1" dirty="0"/>
            </a:br>
            <a:r>
              <a:rPr lang="cs-CZ" altLang="cs-CZ" sz="3200" b="1" dirty="0"/>
              <a:t>                               </a:t>
            </a:r>
            <a:r>
              <a:rPr lang="cs-CZ" altLang="cs-CZ" sz="3200" b="1" dirty="0">
                <a:solidFill>
                  <a:srgbClr val="FF0000"/>
                </a:solidFill>
              </a:rPr>
              <a:t>Geneze české šlechty:</a:t>
            </a:r>
            <a:br>
              <a:rPr lang="cs-CZ" altLang="cs-CZ" sz="3200" b="1" dirty="0">
                <a:solidFill>
                  <a:srgbClr val="FF0000"/>
                </a:solidFill>
              </a:rPr>
            </a:br>
            <a:endParaRPr lang="cs-CZ" altLang="cs-CZ" sz="3200" b="1" dirty="0">
              <a:solidFill>
                <a:srgbClr val="FF0000"/>
              </a:solidFill>
            </a:endParaRP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657225" y="1177926"/>
            <a:ext cx="11115675" cy="56943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1800" b="1" dirty="0"/>
              <a:t>Nejstarší šlechtické rody  –   </a:t>
            </a:r>
            <a:r>
              <a:rPr lang="cs-CZ" sz="1800" dirty="0"/>
              <a:t>získání</a:t>
            </a:r>
            <a:r>
              <a:rPr lang="cs-CZ" sz="1800" b="1" dirty="0"/>
              <a:t> </a:t>
            </a:r>
            <a:r>
              <a:rPr lang="cs-CZ" sz="1800" dirty="0"/>
              <a:t>území:  dědictvím, výsluhou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</a:t>
            </a:r>
            <a:r>
              <a:rPr lang="cs-CZ" sz="1800" b="1" dirty="0"/>
              <a:t>–</a:t>
            </a:r>
            <a:r>
              <a:rPr lang="cs-CZ" sz="1800" dirty="0"/>
              <a:t>   </a:t>
            </a:r>
            <a:r>
              <a:rPr lang="cs-CZ" sz="1800" dirty="0" err="1"/>
              <a:t>Hroznatovci</a:t>
            </a:r>
            <a:r>
              <a:rPr lang="cs-CZ" sz="1800" dirty="0"/>
              <a:t>, </a:t>
            </a:r>
            <a:r>
              <a:rPr lang="cs-CZ" sz="1800" dirty="0" err="1"/>
              <a:t>Hrabišici</a:t>
            </a:r>
            <a:r>
              <a:rPr lang="cs-CZ" sz="1800" dirty="0"/>
              <a:t>, </a:t>
            </a:r>
            <a:r>
              <a:rPr lang="cs-CZ" sz="1800" dirty="0" err="1"/>
              <a:t>Blehovci</a:t>
            </a:r>
            <a:r>
              <a:rPr lang="cs-CZ" sz="1800" dirty="0"/>
              <a:t>, </a:t>
            </a:r>
            <a:r>
              <a:rPr lang="cs-CZ" sz="1800" dirty="0" err="1"/>
              <a:t>Načeratci</a:t>
            </a:r>
            <a:r>
              <a:rPr lang="cs-CZ" sz="1800" dirty="0"/>
              <a:t> </a:t>
            </a:r>
          </a:p>
          <a:p>
            <a:pPr marL="0" indent="0">
              <a:buNone/>
              <a:defRPr/>
            </a:pPr>
            <a:r>
              <a:rPr lang="cs-CZ" sz="1800" dirty="0"/>
              <a:t> </a:t>
            </a:r>
          </a:p>
          <a:p>
            <a:pPr>
              <a:defRPr/>
            </a:pPr>
            <a:r>
              <a:rPr lang="cs-CZ" sz="1800" b="1" dirty="0"/>
              <a:t>Severozápadní Čechy</a:t>
            </a:r>
            <a:r>
              <a:rPr lang="cs-CZ" sz="1800" dirty="0"/>
              <a:t>  –   nejbohatší kastelánské hrady:  základ pro postup kolonizace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–   šlechta:   hospodářsky silná  (má své dvory a vazaly, zakládá kláštery (se svolením panovníka)                                                                                                                                        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Hroznatovci</a:t>
            </a:r>
            <a:r>
              <a:rPr lang="cs-CZ" sz="1800" b="1" dirty="0"/>
              <a:t> </a:t>
            </a:r>
            <a:r>
              <a:rPr lang="cs-CZ" sz="1800" b="1" i="1" dirty="0"/>
              <a:t> </a:t>
            </a:r>
            <a:r>
              <a:rPr lang="cs-CZ" sz="1800" dirty="0"/>
              <a:t> –  západní Čechy:  od Poohří k Litoměřicím (dvorec)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–  erb tří jeleních parohů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–  rod spojován s litoměřickým velmožem Hroznatou z 11. stol.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–  vydržoval si svůj dvůr a družinu (kolonizace území)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 err="1"/>
              <a:t>Hrabišici</a:t>
            </a:r>
            <a:r>
              <a:rPr lang="cs-CZ" sz="1800" dirty="0"/>
              <a:t>  –  </a:t>
            </a:r>
            <a:r>
              <a:rPr lang="cs-CZ" sz="1800" dirty="0" err="1"/>
              <a:t>sz</a:t>
            </a:r>
            <a:r>
              <a:rPr lang="cs-CZ" sz="1800" dirty="0"/>
              <a:t>. Čechy (</a:t>
            </a:r>
            <a:r>
              <a:rPr lang="cs-CZ" sz="1800" dirty="0" err="1"/>
              <a:t>Bílinsko</a:t>
            </a:r>
            <a:r>
              <a:rPr lang="cs-CZ" sz="1800" dirty="0"/>
              <a:t>), menší majetek v okolí Prahy, </a:t>
            </a:r>
            <a:r>
              <a:rPr lang="cs-CZ" sz="1800" dirty="0" err="1"/>
              <a:t>vých</a:t>
            </a:r>
            <a:r>
              <a:rPr lang="cs-CZ" sz="1800" dirty="0"/>
              <a:t>. Čechy, Morava – okolí Vlčnova, M. Třebové, Opavsko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–   rod erbu hrábí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–   koncem 12. stol. panství rozděleno mezi: </a:t>
            </a:r>
            <a:r>
              <a:rPr lang="cs-CZ" sz="1800" dirty="0" err="1"/>
              <a:t>Hrabiše</a:t>
            </a:r>
            <a:r>
              <a:rPr lang="cs-CZ" sz="1800" dirty="0"/>
              <a:t>, Slavka a </a:t>
            </a:r>
            <a:r>
              <a:rPr lang="cs-CZ" sz="1800" dirty="0" err="1"/>
              <a:t>Boreše</a:t>
            </a:r>
            <a:r>
              <a:rPr lang="cs-CZ" sz="1800" dirty="0"/>
              <a:t>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–   </a:t>
            </a:r>
            <a:r>
              <a:rPr lang="cs-CZ" sz="1800" dirty="0" err="1"/>
              <a:t>Hrabiše</a:t>
            </a:r>
            <a:r>
              <a:rPr lang="cs-CZ" sz="1800" dirty="0"/>
              <a:t>:  nejmocnější, komorník, založil klášter Na Zderaze, 1197 –  Osecký klášter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3876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3978</Words>
  <Application>Microsoft Office PowerPoint</Application>
  <PresentationFormat>Širokoúhlá obrazovka</PresentationFormat>
  <Paragraphs>423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Motiv Office</vt:lpstr>
      <vt:lpstr>Archeologie středověkých a novověkých panských sídel a fortifikací </vt:lpstr>
      <vt:lpstr>                 Osídlení</vt:lpstr>
      <vt:lpstr>                                  Vznik šlechty</vt:lpstr>
      <vt:lpstr>                                 Vznik šlechty</vt:lpstr>
      <vt:lpstr>Prezentace aplikace PowerPoint</vt:lpstr>
      <vt:lpstr>                                    Hodnosti</vt:lpstr>
      <vt:lpstr>                                Lenní systém</vt:lpstr>
      <vt:lpstr>                                Česká šlechta</vt:lpstr>
      <vt:lpstr>                                Geneze české šlechty: </vt:lpstr>
      <vt:lpstr>Prezentace aplikace PowerPoint</vt:lpstr>
      <vt:lpstr>                      Hradská soustava na Moravě</vt:lpstr>
      <vt:lpstr>                                     Morava</vt:lpstr>
      <vt:lpstr>                            Geneze moravské šlechty:</vt:lpstr>
      <vt:lpstr>                                 Terminologie</vt:lpstr>
      <vt:lpstr>Prezentace aplikace PowerPoint</vt:lpstr>
      <vt:lpstr>                                 Nižší šlechta</vt:lpstr>
      <vt:lpstr>                                     Panovník</vt:lpstr>
      <vt:lpstr>                                    Panovník</vt:lpstr>
      <vt:lpstr>Prezentace aplikace PowerPoint</vt:lpstr>
      <vt:lpstr>                               Nejvyšší úřady</vt:lpstr>
      <vt:lpstr>                                   Dvory</vt:lpstr>
      <vt:lpstr>                        Knížecí dvůr Přemyslovců</vt:lpstr>
      <vt:lpstr>Prezentace aplikace PowerPoint</vt:lpstr>
      <vt:lpstr>                            Dvorská kultura</vt:lpstr>
      <vt:lpstr>                       Křesťanský bojovník</vt:lpstr>
      <vt:lpstr>                         Výchova a životní styl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Archeologie středověkých a novověkých panských sídel a fortifikací </dc:title>
  <dc:creator>Markéta Tymonová</dc:creator>
  <cp:lastModifiedBy>tym0001</cp:lastModifiedBy>
  <cp:revision>67</cp:revision>
  <dcterms:created xsi:type="dcterms:W3CDTF">2023-08-24T13:04:15Z</dcterms:created>
  <dcterms:modified xsi:type="dcterms:W3CDTF">2025-10-20T14:17:16Z</dcterms:modified>
</cp:coreProperties>
</file>