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9" r:id="rId3"/>
    <p:sldId id="458" r:id="rId4"/>
    <p:sldId id="374" r:id="rId5"/>
    <p:sldId id="373" r:id="rId6"/>
    <p:sldId id="375" r:id="rId7"/>
    <p:sldId id="368" r:id="rId8"/>
    <p:sldId id="369" r:id="rId9"/>
    <p:sldId id="370" r:id="rId10"/>
    <p:sldId id="367" r:id="rId11"/>
    <p:sldId id="376" r:id="rId12"/>
    <p:sldId id="364" r:id="rId13"/>
    <p:sldId id="455" r:id="rId14"/>
    <p:sldId id="363" r:id="rId15"/>
    <p:sldId id="372" r:id="rId16"/>
    <p:sldId id="377" r:id="rId17"/>
    <p:sldId id="384" r:id="rId18"/>
    <p:sldId id="387" r:id="rId19"/>
    <p:sldId id="383" r:id="rId20"/>
    <p:sldId id="381" r:id="rId21"/>
    <p:sldId id="382" r:id="rId22"/>
    <p:sldId id="385" r:id="rId23"/>
    <p:sldId id="386" r:id="rId24"/>
    <p:sldId id="408" r:id="rId25"/>
    <p:sldId id="380" r:id="rId26"/>
    <p:sldId id="388" r:id="rId27"/>
    <p:sldId id="328" r:id="rId28"/>
    <p:sldId id="379" r:id="rId29"/>
    <p:sldId id="378" r:id="rId30"/>
    <p:sldId id="389" r:id="rId31"/>
    <p:sldId id="391" r:id="rId32"/>
    <p:sldId id="390" r:id="rId33"/>
    <p:sldId id="392" r:id="rId34"/>
    <p:sldId id="362" r:id="rId35"/>
    <p:sldId id="355" r:id="rId36"/>
    <p:sldId id="361" r:id="rId37"/>
    <p:sldId id="358" r:id="rId38"/>
    <p:sldId id="395" r:id="rId39"/>
    <p:sldId id="354" r:id="rId40"/>
    <p:sldId id="413" r:id="rId41"/>
    <p:sldId id="400" r:id="rId42"/>
    <p:sldId id="396" r:id="rId43"/>
    <p:sldId id="405" r:id="rId44"/>
    <p:sldId id="402" r:id="rId45"/>
    <p:sldId id="404" r:id="rId46"/>
    <p:sldId id="401" r:id="rId47"/>
    <p:sldId id="397" r:id="rId48"/>
    <p:sldId id="403" r:id="rId49"/>
    <p:sldId id="406" r:id="rId50"/>
    <p:sldId id="407" r:id="rId51"/>
    <p:sldId id="414" r:id="rId52"/>
    <p:sldId id="393" r:id="rId53"/>
    <p:sldId id="352" r:id="rId54"/>
    <p:sldId id="291" r:id="rId55"/>
    <p:sldId id="394" r:id="rId56"/>
    <p:sldId id="327" r:id="rId57"/>
    <p:sldId id="454" r:id="rId58"/>
    <p:sldId id="409" r:id="rId59"/>
    <p:sldId id="410" r:id="rId60"/>
    <p:sldId id="356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91" autoAdjust="0"/>
  </p:normalViewPr>
  <p:slideViewPr>
    <p:cSldViewPr snapToGrid="0">
      <p:cViewPr>
        <p:scale>
          <a:sx n="62" d="100"/>
          <a:sy n="62" d="100"/>
        </p:scale>
        <p:origin x="80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C5BE3-5222-4978-AFE0-FD7BF6AEAEC1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99EF-BC1F-4913-8326-2E84ADCA02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01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99EF-BC1F-4913-8326-2E84ADCA023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58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438D40-4E15-4903-A988-C15C3F3C6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6BD7CF-6F21-488C-845A-159E4104A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D9D640-A05F-4C07-9CD9-41E77526C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74AC9-B455-465F-8FDB-4005416BFE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05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09.11.2025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Kultura bydlení a vnitřní vybavení interiérů hradů, hrádků a tvrzí.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D595F-2F12-49B5-B59D-0D8CB4905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57" y="441541"/>
            <a:ext cx="12096519" cy="64999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Knížecí paláce   </a:t>
            </a:r>
            <a:r>
              <a:rPr lang="cs-CZ" sz="1900" b="1" dirty="0">
                <a:solidFill>
                  <a:srgbClr val="000000"/>
                </a:solidFill>
              </a:rPr>
              <a:t>–   </a:t>
            </a:r>
            <a:r>
              <a:rPr lang="cs-CZ" sz="1900" b="1" i="0" u="none" strike="noStrike" baseline="0" dirty="0"/>
              <a:t>9. až 12. stol.:  </a:t>
            </a:r>
            <a:r>
              <a:rPr lang="cs-CZ" sz="1900" i="0" u="none" strike="noStrike" baseline="0" dirty="0"/>
              <a:t>písemně: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Tetín, Stará Boleslav</a:t>
            </a:r>
            <a:r>
              <a:rPr lang="cs-CZ" sz="1900" b="1" i="0" u="none" strike="noStrike" baseline="0" dirty="0"/>
              <a:t>:  </a:t>
            </a:r>
            <a:r>
              <a:rPr lang="cs-CZ" sz="1900" i="0" u="none" strike="noStrike" baseline="0" dirty="0" err="1"/>
              <a:t>L</a:t>
            </a:r>
            <a:r>
              <a:rPr lang="cs-CZ" sz="1900" b="0" i="0" u="none" strike="noStrike" baseline="0" dirty="0" err="1"/>
              <a:t>udmilské</a:t>
            </a:r>
            <a:r>
              <a:rPr lang="cs-CZ" sz="1900" b="0" i="0" u="none" strike="noStrike" baseline="0" dirty="0"/>
              <a:t> a svatováclavské legendy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             archeologicky: 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Libice:  </a:t>
            </a:r>
            <a:r>
              <a:rPr lang="cs-CZ" sz="1900" b="0" i="0" u="none" strike="noStrike" baseline="0" dirty="0"/>
              <a:t>2. pol. 10. stol.  –  knížecí palác, kostel a pohřebiště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10/11. stol. –  obdélný palác </a:t>
            </a:r>
            <a:r>
              <a:rPr lang="pl-PL" sz="1900" b="0" i="0" u="none" strike="noStrike" baseline="0" dirty="0"/>
              <a:t>na zděné </a:t>
            </a:r>
            <a:r>
              <a:rPr lang="cs-CZ" sz="1900" b="0" i="0" u="none" strike="noStrike" baseline="0" dirty="0"/>
              <a:t>podezdívce 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</a:t>
            </a:r>
            <a:r>
              <a:rPr lang="cs-CZ" sz="1900" dirty="0" err="1"/>
              <a:t>sev</a:t>
            </a:r>
            <a:r>
              <a:rPr lang="cs-CZ" sz="1900" dirty="0"/>
              <a:t>. č.:  </a:t>
            </a:r>
            <a:r>
              <a:rPr lang="cs-CZ" sz="1900" b="0" i="0" u="none" strike="noStrike" baseline="0" dirty="0"/>
              <a:t> větší místnost, již. č. dvě menší 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</a:t>
            </a:r>
            <a:r>
              <a:rPr lang="cs-CZ" sz="1900" b="0" i="0" u="none" strike="noStrike" baseline="0" dirty="0"/>
              <a:t>–  </a:t>
            </a:r>
            <a:r>
              <a:rPr lang="cs-CZ" sz="1900" b="1" i="0" u="none" strike="noStrike" baseline="0" dirty="0"/>
              <a:t>9. stol.: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Pražský hrad:</a:t>
            </a:r>
            <a:r>
              <a:rPr lang="cs-CZ" sz="1900" b="1" i="0" u="none" strike="noStrike" baseline="0" dirty="0"/>
              <a:t>  </a:t>
            </a:r>
            <a:r>
              <a:rPr lang="cs-CZ" sz="1900" i="0" u="none" strike="noStrike" baseline="0" dirty="0"/>
              <a:t>(ústřední hradiště)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jako císařská a biskupská centra v Německu napodoboval italské město (</a:t>
            </a:r>
            <a:r>
              <a:rPr lang="cs-CZ" sz="2000" b="0" u="none" strike="noStrike" baseline="0" dirty="0" err="1"/>
              <a:t>civitas</a:t>
            </a:r>
            <a:r>
              <a:rPr lang="cs-CZ" sz="2000" b="0" i="0" u="none" strike="noStrike" baseline="0" dirty="0"/>
              <a:t>)</a:t>
            </a:r>
          </a:p>
          <a:p>
            <a:pPr marL="0" indent="0">
              <a:buNone/>
            </a:pPr>
            <a:r>
              <a:rPr lang="cs-CZ" sz="2000" b="1" i="0" u="none" strike="noStrike" baseline="0" dirty="0"/>
              <a:t>                                                    </a:t>
            </a:r>
            <a:r>
              <a:rPr lang="cs-CZ" sz="2000" i="0" u="none" strike="noStrike" baseline="0" dirty="0"/>
              <a:t>v podhradí:  </a:t>
            </a:r>
            <a:r>
              <a:rPr lang="cs-CZ" sz="2000" b="0" i="0" u="none" strike="noStrike" baseline="0" dirty="0"/>
              <a:t>kupecké čtvrtě (židovské, německé, románské)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pravobřežní:  </a:t>
            </a:r>
            <a:r>
              <a:rPr lang="cs-CZ" sz="2000" b="0" i="0" u="none" strike="noStrike" baseline="0" dirty="0"/>
              <a:t>po 1230:  parcelace, Havelské město</a:t>
            </a:r>
            <a:endParaRPr lang="cs-CZ" sz="2400" i="0" u="none" strike="noStrike" baseline="0" dirty="0"/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</a:t>
            </a:r>
            <a:r>
              <a:rPr lang="cs-CZ" sz="2000" b="1" i="0" u="none" strike="noStrike" baseline="0" dirty="0"/>
              <a:t>areál:  </a:t>
            </a:r>
            <a:r>
              <a:rPr lang="cs-CZ" sz="2000" b="0" i="0" u="none" strike="noStrike" baseline="0" dirty="0"/>
              <a:t>kamenný palác („falc“) panovníka, katedrála a kostely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sněmy (kolokvia) a soudy, na volném prostranství inaugurační kamenný stolec.</a:t>
            </a:r>
            <a:endParaRPr lang="cs-CZ" sz="2000" dirty="0"/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</a:t>
            </a:r>
            <a:r>
              <a:rPr lang="cs-CZ" sz="1900" b="1" i="0" u="none" strike="noStrike" baseline="0" dirty="0"/>
              <a:t>palác:</a:t>
            </a:r>
            <a:r>
              <a:rPr lang="cs-CZ" sz="1900" b="0" i="0" u="none" strike="noStrike" baseline="0" dirty="0"/>
              <a:t>   horní patro  (zmiňují svatováclavské legendy)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Kosmas:   </a:t>
            </a:r>
            <a:r>
              <a:rPr lang="cs-CZ" sz="1900" b="0" u="none" strike="noStrike" baseline="0" dirty="0"/>
              <a:t>„</a:t>
            </a:r>
            <a:r>
              <a:rPr lang="cs-CZ" sz="1900" b="0" u="none" strike="noStrike" baseline="0" dirty="0" err="1"/>
              <a:t>Pragensi</a:t>
            </a:r>
            <a:r>
              <a:rPr lang="cs-CZ" sz="1900" b="0" u="none" strike="noStrike" baseline="0" dirty="0"/>
              <a:t> </a:t>
            </a:r>
            <a:r>
              <a:rPr lang="cs-CZ" sz="1900" b="0" u="none" strike="noStrike" baseline="0" dirty="0" err="1"/>
              <a:t>palatio</a:t>
            </a:r>
            <a:r>
              <a:rPr lang="cs-CZ" sz="1900" b="0" u="none" strike="noStrike" baseline="0" dirty="0"/>
              <a:t>“  </a:t>
            </a:r>
            <a:r>
              <a:rPr lang="cs-CZ" sz="1900" dirty="0"/>
              <a:t>vznikl v mytických dobách knížete Neklana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    </a:t>
            </a:r>
            <a:r>
              <a:rPr lang="pl-PL" sz="1900" b="1" i="0" u="none" strike="noStrike" baseline="0" dirty="0"/>
              <a:t>1039</a:t>
            </a:r>
            <a:r>
              <a:rPr lang="pl-PL" sz="1900" b="1" dirty="0"/>
              <a:t>: </a:t>
            </a:r>
            <a:r>
              <a:rPr lang="pl-PL" sz="1900" dirty="0"/>
              <a:t>  </a:t>
            </a:r>
            <a:r>
              <a:rPr lang="cs-CZ" sz="1900" b="0" i="0" u="none" strike="noStrike" baseline="0" dirty="0"/>
              <a:t>„</a:t>
            </a:r>
            <a:r>
              <a:rPr lang="cs-CZ" sz="1900" b="0" u="none" strike="noStrike" baseline="0" dirty="0" err="1"/>
              <a:t>superioris</a:t>
            </a:r>
            <a:r>
              <a:rPr lang="cs-CZ" sz="1900" b="0" u="none" strike="noStrike" baseline="0" dirty="0"/>
              <a:t> </a:t>
            </a:r>
            <a:r>
              <a:rPr lang="cs-CZ" sz="1900" b="0" u="none" strike="noStrike" baseline="0" dirty="0" err="1"/>
              <a:t>aulae</a:t>
            </a:r>
            <a:r>
              <a:rPr lang="cs-CZ" sz="1900" b="0" i="0" u="none" strike="noStrike" baseline="0" dirty="0"/>
              <a:t>“ –  horní síň  (</a:t>
            </a:r>
            <a:r>
              <a:rPr lang="pl-PL" sz="1900" dirty="0"/>
              <a:t>Břetislav z ní </a:t>
            </a:r>
            <a:r>
              <a:rPr lang="pl-PL" sz="1900" b="0" i="0" u="none" strike="noStrike" baseline="0" dirty="0"/>
              <a:t>házel peníze lidu) 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    </a:t>
            </a:r>
            <a:r>
              <a:rPr lang="pl-PL" sz="1900" b="1" i="0" u="none" strike="noStrike" baseline="0" dirty="0"/>
              <a:t>1061:</a:t>
            </a:r>
            <a:r>
              <a:rPr lang="pl-PL" sz="1900" b="0" i="0" u="none" strike="noStrike" baseline="0" dirty="0"/>
              <a:t>   „knížecí palác” měl navštívit bílinský kastelán Mstiš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    </a:t>
            </a:r>
            <a:r>
              <a:rPr lang="pl-PL" sz="1900" b="1" i="0" u="none" strike="noStrike" baseline="0" dirty="0"/>
              <a:t>1135:   </a:t>
            </a:r>
            <a:r>
              <a:rPr lang="pl-PL" sz="1900" b="0" i="0" u="none" strike="noStrike" baseline="0" dirty="0"/>
              <a:t>přestavba za Soběslava I.:</a:t>
            </a:r>
          </a:p>
          <a:p>
            <a:pPr marL="0" indent="0" algn="l">
              <a:buNone/>
            </a:pPr>
            <a:r>
              <a:rPr lang="cs-CZ" sz="1900" b="0" u="none" strike="noStrike" baseline="0" dirty="0"/>
              <a:t>                                                                                                    </a:t>
            </a:r>
            <a:r>
              <a:rPr lang="cs-CZ" sz="1900" b="1" u="none" strike="noStrike" baseline="0" dirty="0"/>
              <a:t>románský palác:   </a:t>
            </a:r>
            <a:r>
              <a:rPr lang="cs-CZ" sz="1900" b="0" u="none" strike="noStrike" baseline="0" dirty="0"/>
              <a:t>relikty </a:t>
            </a:r>
            <a:r>
              <a:rPr lang="cs-CZ" sz="1900" b="0" i="0" u="none" strike="noStrike" baseline="0" dirty="0"/>
              <a:t>klenutého suterénu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                      </a:t>
            </a:r>
            <a:r>
              <a:rPr lang="cs-CZ" sz="1900" b="0" i="0" u="none" strike="noStrike" baseline="0" dirty="0"/>
              <a:t>kaple Všech svatých 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                                             </a:t>
            </a:r>
            <a:r>
              <a:rPr lang="cs-CZ" sz="1900" b="1" i="0" u="none" strike="noStrike" baseline="0" dirty="0"/>
              <a:t>velký sál se sdružený okny</a:t>
            </a:r>
            <a:r>
              <a:rPr lang="cs-CZ" sz="1900" b="0" i="0" u="none" strike="noStrike" baseline="0" dirty="0"/>
              <a:t> a tzv. Soběslavova komnata (krb)                   </a:t>
            </a:r>
            <a:endParaRPr lang="cs-CZ" sz="1900" b="0" u="none" strike="noStrike" baseline="0" dirty="0"/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</a:t>
            </a:r>
            <a:r>
              <a:rPr lang="cs-CZ" sz="1900" b="0" i="0" u="none" strike="noStrike" baseline="0" dirty="0"/>
              <a:t>                                                                                     </a:t>
            </a:r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12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C2FEAB-A8A1-485D-ADB2-3720D4C2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23"/>
          <a:stretch/>
        </p:blipFill>
        <p:spPr>
          <a:xfrm>
            <a:off x="1" y="14425"/>
            <a:ext cx="12159776" cy="68195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F3F0D6-3816-49C9-A686-1ACB98C13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2" t="14419" r="16367" b="10543"/>
          <a:stretch/>
        </p:blipFill>
        <p:spPr>
          <a:xfrm>
            <a:off x="6599611" y="14425"/>
            <a:ext cx="4003507" cy="25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41BAA8-BDA5-44F5-B655-8DC3F34B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4" y="0"/>
            <a:ext cx="5075851" cy="48329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786642-333E-4D3A-86F5-4CB3DCBA3C8F}"/>
              </a:ext>
            </a:extLst>
          </p:cNvPr>
          <p:cNvSpPr txBox="1"/>
          <p:nvPr/>
        </p:nvSpPr>
        <p:spPr>
          <a:xfrm>
            <a:off x="428312" y="5179613"/>
            <a:ext cx="454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 – Vyšehrad (1928–1930, revize 2011) </a:t>
            </a:r>
          </a:p>
          <a:p>
            <a:r>
              <a:rPr lang="cs-CZ" b="1" dirty="0"/>
              <a:t>2 – Pražský hrad</a:t>
            </a:r>
          </a:p>
          <a:p>
            <a:r>
              <a:rPr lang="cs-CZ" b="1" dirty="0"/>
              <a:t>3 – Olomouc </a:t>
            </a:r>
          </a:p>
          <a:p>
            <a:r>
              <a:rPr lang="cs-CZ" b="1" dirty="0"/>
              <a:t>(Moucha – Nechvátal – </a:t>
            </a:r>
            <a:r>
              <a:rPr lang="cs-CZ" b="1" dirty="0" err="1"/>
              <a:t>Varadzin</a:t>
            </a:r>
            <a:r>
              <a:rPr lang="cs-CZ" b="1" dirty="0"/>
              <a:t> et al. 2015).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3E30909-2615-454E-A488-4904EC26AB23}"/>
              </a:ext>
            </a:extLst>
          </p:cNvPr>
          <p:cNvSpPr txBox="1"/>
          <p:nvPr/>
        </p:nvSpPr>
        <p:spPr>
          <a:xfrm>
            <a:off x="5454503" y="322390"/>
            <a:ext cx="730899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1.  Vyšehrad:  </a:t>
            </a:r>
            <a:r>
              <a:rPr lang="cs-CZ" sz="1800" b="0" i="0" u="none" strike="noStrike" baseline="0" dirty="0"/>
              <a:t> </a:t>
            </a:r>
            <a:r>
              <a:rPr lang="cs-CZ" b="1" dirty="0"/>
              <a:t>2. pol. 10. stol.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– 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800" b="1" i="0" u="none" strike="noStrike" baseline="0" dirty="0"/>
              <a:t>1025:  </a:t>
            </a:r>
            <a:r>
              <a:rPr lang="cs-CZ" sz="1800" i="0" u="none" strike="noStrike" baseline="0" dirty="0"/>
              <a:t>po vichřici </a:t>
            </a:r>
            <a:r>
              <a:rPr lang="cs-CZ" sz="1800" b="0" i="0" u="none" strike="noStrike" baseline="0" dirty="0"/>
              <a:t>patrová stavba s komorou knížete (lýkové střevíce)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800" b="0" i="0" u="none" strike="noStrike" baseline="0" dirty="0"/>
              <a:t>–  </a:t>
            </a:r>
            <a:r>
              <a:rPr lang="cs-CZ" sz="1800" b="1" dirty="0"/>
              <a:t>2. pol. 11. stol.:   </a:t>
            </a:r>
            <a:r>
              <a:rPr lang="cs-CZ" sz="1800" dirty="0"/>
              <a:t>přestavba za</a:t>
            </a:r>
            <a:r>
              <a:rPr lang="cs-CZ" sz="1800" i="0" u="none" strike="noStrike" baseline="0" dirty="0"/>
              <a:t> </a:t>
            </a:r>
            <a:r>
              <a:rPr lang="cs-CZ" sz="1800" dirty="0"/>
              <a:t>Vratislava II.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L. </a:t>
            </a:r>
            <a:r>
              <a:rPr lang="cs-CZ" sz="1800" b="0" i="0" u="none" strike="noStrike" baseline="0" dirty="0" err="1"/>
              <a:t>Varadzin</a:t>
            </a:r>
            <a:r>
              <a:rPr lang="cs-CZ" sz="1800" b="0" i="0" u="none" strike="noStrike" baseline="0" dirty="0"/>
              <a:t>:  palác se sálem ve st</a:t>
            </a:r>
            <a:r>
              <a:rPr lang="cs-CZ" sz="1800" dirty="0"/>
              <a:t>ylu rezidence </a:t>
            </a:r>
          </a:p>
          <a:p>
            <a:pPr marL="0" indent="0" algn="l">
              <a:buNone/>
            </a:pPr>
            <a:r>
              <a:rPr lang="cs-CZ" dirty="0"/>
              <a:t>                                                           </a:t>
            </a:r>
            <a:r>
              <a:rPr lang="cs-CZ" sz="1800" dirty="0"/>
              <a:t>římských králů v </a:t>
            </a:r>
            <a:r>
              <a:rPr lang="cs-CZ" sz="1800" dirty="0" err="1"/>
              <a:t>Goslaru</a:t>
            </a:r>
            <a:endParaRPr lang="cs-CZ" sz="1800" b="1" i="0" u="none" strike="noStrike" baseline="0" dirty="0">
              <a:solidFill>
                <a:srgbClr val="FF0000"/>
              </a:solidFill>
              <a:latin typeface="GaramondPremrPro"/>
            </a:endParaRP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palác:   </a:t>
            </a:r>
            <a:r>
              <a:rPr lang="pt-BR" sz="1800" b="0" i="0" u="none" strike="noStrike" baseline="0" dirty="0">
                <a:latin typeface="GaramondPremrPro"/>
              </a:rPr>
              <a:t>44,5 x 11,4 m</a:t>
            </a:r>
            <a:endParaRPr lang="cs-CZ" sz="1800" b="0" i="0" u="none" strike="noStrike" baseline="0" dirty="0">
              <a:latin typeface="GaramondPremrPro"/>
            </a:endParaRP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p</a:t>
            </a:r>
            <a:r>
              <a:rPr lang="cs-CZ" dirty="0">
                <a:latin typeface="GaramondPremrPro"/>
              </a:rPr>
              <a:t>ř</a:t>
            </a:r>
            <a:r>
              <a:rPr lang="pt-BR" sz="1800" b="0" i="0" u="none" strike="noStrike" baseline="0" dirty="0">
                <a:latin typeface="GaramondPremrPro"/>
              </a:rPr>
              <a:t>ed vých</a:t>
            </a:r>
            <a:r>
              <a:rPr lang="cs-CZ" sz="1800" b="0" i="0" u="none" strike="noStrike" baseline="0" dirty="0">
                <a:latin typeface="GaramondPremrPro"/>
              </a:rPr>
              <a:t>. </a:t>
            </a:r>
            <a:r>
              <a:rPr lang="cs-CZ" dirty="0">
                <a:latin typeface="GaramondPremrPro"/>
              </a:rPr>
              <a:t>p</a:t>
            </a:r>
            <a:r>
              <a:rPr lang="pt-BR" sz="1800" b="0" i="0" u="none" strike="noStrike" baseline="0" dirty="0">
                <a:latin typeface="GaramondPremrPro"/>
              </a:rPr>
              <a:t>r</a:t>
            </a:r>
            <a:r>
              <a:rPr lang="cs-CZ" sz="1800" b="0" i="0" u="none" strike="noStrike" baseline="0" dirty="0" err="1">
                <a:latin typeface="GaramondPremrPro"/>
              </a:rPr>
              <a:t>ůč</a:t>
            </a:r>
            <a:r>
              <a:rPr lang="pt-BR" sz="1800" b="0" i="0" u="none" strike="noStrike" baseline="0" dirty="0">
                <a:latin typeface="GaramondPremrPro"/>
              </a:rPr>
              <a:t>elím</a:t>
            </a:r>
            <a:r>
              <a:rPr lang="cs-CZ" sz="1800" b="0" i="0" u="none" strike="noStrike" baseline="0" dirty="0">
                <a:latin typeface="GaramondPremrPro"/>
              </a:rPr>
              <a:t>:  </a:t>
            </a:r>
            <a:r>
              <a:rPr lang="pt-BR" sz="1800" b="0" i="0" u="none" strike="noStrike" baseline="0" dirty="0">
                <a:latin typeface="GaramondPremrPro"/>
              </a:rPr>
              <a:t> sloupová</a:t>
            </a:r>
            <a:r>
              <a:rPr lang="cs-CZ" sz="1800" b="0" i="0" u="none" strike="noStrike" baseline="0" dirty="0">
                <a:latin typeface="GaramondPremrPro"/>
              </a:rPr>
              <a:t> předsíň, u </a:t>
            </a:r>
            <a:r>
              <a:rPr lang="cs-CZ" sz="1800" b="0" i="0" u="none" strike="noStrike" baseline="0" dirty="0" err="1">
                <a:latin typeface="GaramondPremrPro"/>
              </a:rPr>
              <a:t>sev</a:t>
            </a:r>
            <a:r>
              <a:rPr lang="cs-CZ" sz="1800" b="0" i="0" u="none" strike="noStrike" baseline="0" dirty="0">
                <a:latin typeface="GaramondPremrPro"/>
              </a:rPr>
              <a:t>. zdi přístavek</a:t>
            </a:r>
            <a:endParaRPr lang="cs-CZ" dirty="0">
              <a:latin typeface="GaramondPremrPro"/>
            </a:endParaRP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uvnitř:  sloupy podpírající podlahu prvního patra s velkým sálem</a:t>
            </a:r>
          </a:p>
          <a:p>
            <a:pPr algn="l"/>
            <a:r>
              <a:rPr lang="cs-CZ" dirty="0">
                <a:latin typeface="GaramondPremrPro"/>
              </a:rPr>
              <a:t>      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sev</a:t>
            </a:r>
            <a:r>
              <a:rPr lang="cs-CZ" sz="1800" b="0" i="0" u="none" strike="noStrike" baseline="0" dirty="0">
                <a:latin typeface="GaramondPremrPro"/>
              </a:rPr>
              <a:t>. paláce:  menší nádvoří ohrazené kamennou zdí</a:t>
            </a:r>
          </a:p>
          <a:p>
            <a:pPr algn="l"/>
            <a:endParaRPr lang="cs-CZ" dirty="0">
              <a:latin typeface="GaramondPremrPro"/>
            </a:endParaRPr>
          </a:p>
          <a:p>
            <a:pPr marL="342900" indent="-342900" algn="l">
              <a:buAutoNum type="arabicPeriod" startAt="2"/>
            </a:pPr>
            <a:r>
              <a:rPr lang="cs-CZ" b="1" dirty="0">
                <a:solidFill>
                  <a:srgbClr val="FF0000"/>
                </a:solidFill>
                <a:latin typeface="GaramondPremrPro"/>
              </a:rPr>
              <a:t>Pražský hrad: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Z:  dva plochostropé sály nad sebou:  cca 34 x 9 m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     osvětleny </a:t>
            </a:r>
            <a:r>
              <a:rPr lang="pl-PL" sz="1800" b="0" i="0" u="none" strike="noStrike" baseline="0" dirty="0">
                <a:latin typeface="GaramondPremrPro"/>
              </a:rPr>
              <a:t>sdruženymi okny od jihu a od severu(?)</a:t>
            </a:r>
          </a:p>
          <a:p>
            <a:pPr algn="l"/>
            <a:r>
              <a:rPr lang="pl-PL" dirty="0">
                <a:latin typeface="GaramondPremrPro"/>
              </a:rPr>
              <a:t>       V:  kaple Všech svatých –  2</a:t>
            </a:r>
            <a:r>
              <a:rPr lang="cs-CZ" sz="1800" b="0" i="0" u="none" strike="noStrike" baseline="0" dirty="0">
                <a:latin typeface="GaramondPremrPro"/>
              </a:rPr>
              <a:t> portály:  dolní do přízemí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  horní na </a:t>
            </a:r>
            <a:r>
              <a:rPr lang="cs-CZ" sz="1800" b="0" i="0" u="none" strike="noStrike" baseline="0" dirty="0" err="1">
                <a:latin typeface="GaramondPremrPro"/>
              </a:rPr>
              <a:t>emporu</a:t>
            </a:r>
            <a:endParaRPr lang="cs-CZ" dirty="0">
              <a:latin typeface="GaramondPremrPro"/>
            </a:endParaRPr>
          </a:p>
          <a:p>
            <a:pPr marL="342900" indent="-342900" algn="l">
              <a:buAutoNum type="arabicPeriod" startAt="3"/>
            </a:pPr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Olomouc</a:t>
            </a:r>
          </a:p>
          <a:p>
            <a:pPr algn="l"/>
            <a:r>
              <a:rPr lang="cs-CZ" dirty="0">
                <a:latin typeface="GaramondPremrPro"/>
              </a:rPr>
              <a:t>       Biskupský palác Jindřicha Zdíka</a:t>
            </a: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velký sál se sdruženými okny a krbem:  Z:   8 x 11 m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              V:   8 x 15,3 m</a:t>
            </a:r>
            <a:endParaRPr lang="cs-CZ" sz="1800" b="0" i="0" u="none" strike="noStrike" baseline="0" dirty="0">
              <a:latin typeface="GaramondPremrPro"/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4.   Mělník: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půdorys původního paláce není znám, </a:t>
            </a:r>
            <a:r>
              <a:rPr lang="cs-CZ" dirty="0">
                <a:latin typeface="GaramondPremrPro"/>
              </a:rPr>
              <a:t>relikty </a:t>
            </a:r>
            <a:r>
              <a:rPr lang="cs-CZ" sz="1800" b="0" i="0" u="none" strike="noStrike" baseline="0" dirty="0">
                <a:latin typeface="GaramondPremrPro"/>
              </a:rPr>
              <a:t>sdružených oken</a:t>
            </a:r>
          </a:p>
          <a:p>
            <a:pPr algn="l"/>
            <a:endParaRPr lang="cs-CZ" sz="1800" b="0" i="0" u="none" strike="noStrike" baseline="0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algn="l"/>
            <a:r>
              <a:rPr lang="cs-CZ" dirty="0">
                <a:latin typeface="GaramondPremrPro"/>
              </a:rPr>
              <a:t>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10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179350-1E5C-411E-BE3A-0E2A9F8A9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333581"/>
            <a:ext cx="6621456" cy="61908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F23D638-5710-4F4B-A44A-1696548CE9FF}"/>
              </a:ext>
            </a:extLst>
          </p:cNvPr>
          <p:cNvSpPr txBox="1"/>
          <p:nvPr/>
        </p:nvSpPr>
        <p:spPr>
          <a:xfrm>
            <a:off x="6797726" y="1305340"/>
            <a:ext cx="53098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Vyšehrad:  </a:t>
            </a:r>
            <a:r>
              <a:rPr lang="cs-CZ" sz="1800" b="0" i="0" u="none" strike="noStrike" baseline="0" dirty="0"/>
              <a:t> </a:t>
            </a:r>
            <a:r>
              <a:rPr lang="cs-CZ" b="1" dirty="0"/>
              <a:t>2. pol. 10. stol.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– 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800" b="1" i="0" u="none" strike="noStrike" baseline="0" dirty="0"/>
              <a:t>1025:  </a:t>
            </a:r>
            <a:r>
              <a:rPr lang="cs-CZ" sz="1800" i="0" u="none" strike="noStrike" baseline="0" dirty="0"/>
              <a:t>po vichřici </a:t>
            </a:r>
            <a:r>
              <a:rPr lang="cs-CZ" sz="1800" b="0" i="0" u="none" strike="noStrike" baseline="0" dirty="0"/>
              <a:t>patrová stavba s komorou knížete</a:t>
            </a:r>
          </a:p>
          <a:p>
            <a:pPr marL="0" indent="0">
              <a:buNone/>
            </a:pPr>
            <a:r>
              <a:rPr lang="cs-CZ" dirty="0"/>
              <a:t>             </a:t>
            </a:r>
            <a:r>
              <a:rPr lang="cs-CZ" sz="1800" b="0" i="0" u="none" strike="noStrike" baseline="0" dirty="0"/>
              <a:t>    (lýkové střevíce) </a:t>
            </a:r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800" b="0" i="0" u="none" strike="noStrike" baseline="0" dirty="0"/>
              <a:t>–  </a:t>
            </a:r>
            <a:r>
              <a:rPr lang="cs-CZ" sz="1800" b="1" dirty="0"/>
              <a:t>2. pol. 11. stol.:  </a:t>
            </a:r>
            <a:r>
              <a:rPr lang="cs-CZ" sz="1800" dirty="0"/>
              <a:t>přestavba za</a:t>
            </a:r>
            <a:r>
              <a:rPr lang="cs-CZ" sz="1800" i="0" u="none" strike="noStrike" baseline="0" dirty="0"/>
              <a:t> </a:t>
            </a:r>
            <a:r>
              <a:rPr lang="cs-CZ" sz="1800" dirty="0"/>
              <a:t>Vratislava II.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palác se sálem ve st</a:t>
            </a:r>
            <a:r>
              <a:rPr lang="cs-CZ" sz="1800" dirty="0"/>
              <a:t>ylu rezidence </a:t>
            </a:r>
          </a:p>
          <a:p>
            <a:pPr marL="0" indent="0" algn="l">
              <a:buNone/>
            </a:pPr>
            <a:r>
              <a:rPr lang="cs-CZ" dirty="0"/>
              <a:t>                                   </a:t>
            </a:r>
            <a:r>
              <a:rPr lang="cs-CZ" sz="1800" dirty="0"/>
              <a:t>římských králů v </a:t>
            </a:r>
            <a:r>
              <a:rPr lang="cs-CZ" sz="1800" dirty="0" err="1"/>
              <a:t>Goslaru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(L. </a:t>
            </a:r>
            <a:r>
              <a:rPr lang="cs-CZ" sz="1800" b="0" i="0" u="none" strike="noStrike" baseline="0" dirty="0" err="1"/>
              <a:t>Varadzin</a:t>
            </a:r>
            <a:r>
              <a:rPr lang="cs-CZ" sz="1800" b="0" i="0" u="none" strike="noStrike" baseline="0" dirty="0"/>
              <a:t>)</a:t>
            </a:r>
          </a:p>
          <a:p>
            <a:pPr marL="0" indent="0" algn="l">
              <a:buNone/>
            </a:pPr>
            <a:endParaRPr lang="cs-CZ" dirty="0"/>
          </a:p>
          <a:p>
            <a:pPr marL="0" indent="0" algn="l">
              <a:buNone/>
            </a:pPr>
            <a:r>
              <a:rPr lang="cs-CZ" sz="1800" b="1" dirty="0">
                <a:solidFill>
                  <a:srgbClr val="FF0000"/>
                </a:solidFill>
              </a:rPr>
              <a:t>Červeně:</a:t>
            </a:r>
            <a:r>
              <a:rPr lang="cs-CZ" sz="1800" dirty="0"/>
              <a:t>  palácové stavby</a:t>
            </a:r>
          </a:p>
          <a:p>
            <a:pPr marL="0" indent="0" algn="l">
              <a:buNone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Žlutě: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/>
              <a:t>hradní příkop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92D050"/>
                </a:solidFill>
              </a:rPr>
              <a:t>Zeleně:  </a:t>
            </a:r>
            <a:r>
              <a:rPr lang="cs-CZ" dirty="0"/>
              <a:t>kapitulní bazilika sv. Petra a Pavla</a:t>
            </a:r>
          </a:p>
          <a:p>
            <a:pPr marL="0" indent="0" algn="l">
              <a:buNone/>
            </a:pPr>
            <a:r>
              <a:rPr lang="cs-CZ" dirty="0">
                <a:solidFill>
                  <a:srgbClr val="00B0F0"/>
                </a:solidFill>
              </a:rPr>
              <a:t>Modře:</a:t>
            </a:r>
            <a:r>
              <a:rPr lang="cs-CZ" dirty="0"/>
              <a:t>  bazilika sv. Vavřince.</a:t>
            </a:r>
            <a:endParaRPr lang="cs-CZ" sz="1800" dirty="0"/>
          </a:p>
          <a:p>
            <a:pPr marL="0" indent="0" algn="l">
              <a:buNone/>
            </a:pPr>
            <a:endParaRPr lang="cs-CZ" sz="1800" b="1" i="0" u="none" strike="noStrike" baseline="0" dirty="0">
              <a:solidFill>
                <a:srgbClr val="FF0000"/>
              </a:solidFill>
              <a:latin typeface="GaramondPremrPro"/>
            </a:endParaRPr>
          </a:p>
        </p:txBody>
      </p:sp>
    </p:spTree>
    <p:extLst>
      <p:ext uri="{BB962C8B-B14F-4D97-AF65-F5344CB8AC3E}">
        <p14:creationId xmlns:p14="http://schemas.microsoft.com/office/powerpoint/2010/main" val="343452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4EEF70A-58C3-48AF-A9B6-EEEFC0B0410D}"/>
              </a:ext>
            </a:extLst>
          </p:cNvPr>
          <p:cNvSpPr txBox="1"/>
          <p:nvPr/>
        </p:nvSpPr>
        <p:spPr>
          <a:xfrm>
            <a:off x="6096000" y="0"/>
            <a:ext cx="6096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MinionPro-Bold"/>
              </a:rPr>
              <a:t>Vyšehrad:</a:t>
            </a:r>
            <a:r>
              <a:rPr lang="cs-CZ" sz="1800" b="1" i="0" u="none" strike="noStrike" baseline="0" dirty="0">
                <a:latin typeface="MinionPro-Bold"/>
              </a:rPr>
              <a:t>  pracovní rekonstrukce knížecího a královského okrsku „curia </a:t>
            </a:r>
            <a:r>
              <a:rPr lang="cs-CZ" sz="1800" b="1" i="0" u="none" strike="noStrike" baseline="0" dirty="0" err="1">
                <a:latin typeface="MinionPro-Bold"/>
              </a:rPr>
              <a:t>regis</a:t>
            </a:r>
            <a:r>
              <a:rPr lang="cs-CZ" sz="1800" b="1" i="0" u="none" strike="noStrike" baseline="0" dirty="0">
                <a:latin typeface="MinionPro-Bold"/>
              </a:rPr>
              <a:t>“ (</a:t>
            </a:r>
            <a:r>
              <a:rPr lang="cs-CZ" b="1" dirty="0">
                <a:latin typeface="MinionPro-Bold"/>
              </a:rPr>
              <a:t>kresba </a:t>
            </a:r>
            <a:r>
              <a:rPr lang="cs-CZ" sz="1800" b="1" i="0" u="none" strike="noStrike" baseline="0" dirty="0">
                <a:latin typeface="MinionPro-Bold"/>
              </a:rPr>
              <a:t>F. Kašička)</a:t>
            </a:r>
          </a:p>
          <a:p>
            <a:pPr algn="l"/>
            <a:endParaRPr lang="cs-CZ" b="1" dirty="0">
              <a:latin typeface="MinionPro-Bold"/>
            </a:endParaRP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1–4 – palácové budovy;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5 – Libušina lázeň; 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6 – románský most;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7 – kapitulní kostel sv. Petra a Pavla; 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8 – bazilika sv. Vavřince;</a:t>
            </a:r>
          </a:p>
          <a:p>
            <a:pPr algn="l"/>
            <a:endParaRPr lang="cs-CZ" b="1" dirty="0">
              <a:latin typeface="MinionPro-Bold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1.  etapa:  2 třetina 10. stol. a 1. pol. 11. stol.</a:t>
            </a:r>
            <a:endParaRPr lang="cs-CZ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Mincovna Boleslava II. (972–999) a Jaromíra (1004–12, 33–34)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rotunda sv. Jana Evangelisty, kostel sv. Klimenta (?)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předrománská </a:t>
            </a:r>
            <a:r>
              <a:rPr lang="cs-CZ" sz="1800" kern="0" dirty="0" err="1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terrakoncha</a:t>
            </a:r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  pod sv. Vavřincem  </a:t>
            </a:r>
          </a:p>
          <a:p>
            <a:endParaRPr lang="cs-CZ" kern="0" dirty="0">
              <a:latin typeface="MinionPro-Regular"/>
              <a:ea typeface="Calibri" panose="020F0502020204030204" pitchFamily="34" charset="0"/>
              <a:cs typeface="MinionPro-Regular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2, etapa: 2. pol. 11. stol.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Vratislav II. (1061–1092)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Baziliky – sv. Petra a Pavla (kol. 1070) a sv. Vavřince (po 1074)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románský most mezi akropolí a kapitulou (kolegiátní kapitula podřízená papeži do Říma, přestavěn palác.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sz="1800" kern="0" dirty="0">
              <a:effectLst/>
              <a:latin typeface="MinionPro-Regular"/>
              <a:ea typeface="Calibri" panose="020F0502020204030204" pitchFamily="34" charset="0"/>
              <a:cs typeface="MinionPro-Regular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3. etapa: 2. pol. 14. stol. 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Karel IV. (1346–1378)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přestavba kapitulního kostela, nové opevnění, renovace paláce, budova tzv. Starého purkrabství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 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cs-CZ" sz="1800" b="1" i="0" u="none" strike="noStrike" baseline="0" dirty="0">
              <a:latin typeface="MinionPro-Bold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7355B20-2666-4CF1-B74E-B38332949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8" y="0"/>
            <a:ext cx="612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72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92A2E9-1EA7-4FB3-8AF3-14D6ACE0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7" y="236575"/>
            <a:ext cx="4256567" cy="31924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030D99-770E-4ED2-B751-9571BF78D549}"/>
              </a:ext>
            </a:extLst>
          </p:cNvPr>
          <p:cNvSpPr txBox="1"/>
          <p:nvPr/>
        </p:nvSpPr>
        <p:spPr>
          <a:xfrm>
            <a:off x="1142560" y="6281666"/>
            <a:ext cx="1059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Románská bazilika sv. Václava v Olomouci </a:t>
            </a:r>
            <a:r>
              <a:rPr lang="cs-CZ" sz="2000" b="1" dirty="0"/>
              <a:t>s přiléhajícím obydlím kapituly a biskupským palácem.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BB151D-15C4-4476-8D28-0B1DE9C79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624" y="236575"/>
            <a:ext cx="2297964" cy="31924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9E6E11-745A-4ACE-AC0B-F433DC50FD1C}"/>
              </a:ext>
            </a:extLst>
          </p:cNvPr>
          <p:cNvSpPr txBox="1"/>
          <p:nvPr/>
        </p:nvSpPr>
        <p:spPr>
          <a:xfrm>
            <a:off x="5856073" y="3443530"/>
            <a:ext cx="15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Sdružená okna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F315EC2-0820-45F1-8146-3A30A68E7DFB}"/>
              </a:ext>
            </a:extLst>
          </p:cNvPr>
          <p:cNvSpPr txBox="1"/>
          <p:nvPr/>
        </p:nvSpPr>
        <p:spPr>
          <a:xfrm>
            <a:off x="9852526" y="3443530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Fragment krbu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F289CF1-2978-489A-AE9E-FEEB0D212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-38029"/>
            <a:ext cx="3780806" cy="315067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8456CA2-3747-4E95-BC74-5661D17A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890553" y="3824413"/>
            <a:ext cx="3842035" cy="245725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161F154-5479-4A16-A089-DC2B36F1FEA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793098" y="3840596"/>
            <a:ext cx="3483898" cy="23526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8AEBF10-9DA9-4A18-A10B-39D2FCC3E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718" r="59766"/>
          <a:stretch/>
        </p:blipFill>
        <p:spPr>
          <a:xfrm>
            <a:off x="752949" y="3112643"/>
            <a:ext cx="3110777" cy="30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4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3C8B3D-C71A-44C2-8BD7-24241986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552892"/>
            <a:ext cx="11437088" cy="6305107"/>
          </a:xfrm>
        </p:spPr>
        <p:txBody>
          <a:bodyPr>
            <a:normAutofit/>
          </a:bodyPr>
          <a:lstStyle/>
          <a:p>
            <a:r>
              <a:rPr lang="cs-CZ" sz="1800" b="1" dirty="0"/>
              <a:t>1. pol. 13. stol.   </a:t>
            </a:r>
            <a:r>
              <a:rPr lang="cs-CZ" sz="1800" dirty="0"/>
              <a:t>–   </a:t>
            </a:r>
            <a:r>
              <a:rPr lang="cs-CZ" sz="1800" b="1" dirty="0"/>
              <a:t>Přemysl Otakar I. a Václav I.  </a:t>
            </a:r>
            <a:r>
              <a:rPr lang="cs-CZ" sz="1800" b="0" i="0" u="none" strike="noStrike" baseline="0" dirty="0"/>
              <a:t>Křivoklát a Loket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</a:t>
            </a:r>
            <a:r>
              <a:rPr lang="cs-CZ" sz="1800" b="1" dirty="0"/>
              <a:t>Zvíkov:  </a:t>
            </a:r>
            <a:r>
              <a:rPr lang="cs-CZ" sz="1800" dirty="0"/>
              <a:t> na soutoku Otavy s Vltavou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1234:  zmiňován purkrabí Konrád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2. pol. 13. stol.:  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a </a:t>
            </a:r>
            <a:r>
              <a:rPr lang="cs-CZ" sz="1800" b="0" i="0" u="none" strike="noStrike" baseline="0" dirty="0" err="1"/>
              <a:t>sev</a:t>
            </a:r>
            <a:r>
              <a:rPr lang="cs-CZ" sz="1800" b="0" i="0" u="none" strike="noStrike" baseline="0" dirty="0"/>
              <a:t>. křídlo:  </a:t>
            </a:r>
            <a:r>
              <a:rPr lang="cs-CZ" sz="1800" b="1" i="0" u="none" strike="noStrike" baseline="0" dirty="0"/>
              <a:t>raně gotický palác  </a:t>
            </a:r>
            <a:r>
              <a:rPr lang="cs-CZ" sz="1800" b="0" i="0" u="none" strike="noStrike" baseline="0" dirty="0"/>
              <a:t>–  </a:t>
            </a:r>
            <a:r>
              <a:rPr lang="cs-CZ" sz="1800" dirty="0"/>
              <a:t>2 čtyřdílné prostory v 1. patře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GaramondPremrPro"/>
              </a:rPr>
              <a:t>                                                                                                                     klenutá komnata s krbem, roubená komora, </a:t>
            </a:r>
          </a:p>
          <a:p>
            <a:pPr marL="0" indent="0" algn="l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sál se dvěma poli křížové klenby a  krbem </a:t>
            </a:r>
          </a:p>
          <a:p>
            <a:pPr marL="0" indent="0" algn="l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druhý menší plochostropý sál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</a:t>
            </a:r>
            <a:r>
              <a:rPr lang="cs-CZ" sz="1800" dirty="0" err="1"/>
              <a:t>vých</a:t>
            </a:r>
            <a:r>
              <a:rPr lang="cs-CZ" sz="1800" dirty="0"/>
              <a:t>. křídlo:  </a:t>
            </a:r>
            <a:r>
              <a:rPr lang="cs-CZ" sz="1800" b="1" dirty="0"/>
              <a:t>velký sál  </a:t>
            </a:r>
            <a:r>
              <a:rPr lang="cs-CZ" sz="1800" dirty="0"/>
              <a:t>–  pětiboký nepravidelný tvar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–  </a:t>
            </a:r>
            <a:r>
              <a:rPr lang="cs-CZ" sz="1800" b="0" i="0" u="none" strike="noStrike" baseline="0" dirty="0">
                <a:latin typeface="GaramondPremrPro"/>
              </a:rPr>
              <a:t>dvoulodní hala se 6ti poli křížové klenby</a:t>
            </a:r>
          </a:p>
          <a:p>
            <a:pPr marL="0" indent="0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              na dvou středových sloupech 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již. křídlo: </a:t>
            </a:r>
            <a:r>
              <a:rPr lang="pt-BR" sz="1800" b="0" i="0" u="none" strike="noStrike" baseline="0" dirty="0"/>
              <a:t> </a:t>
            </a:r>
            <a:r>
              <a:rPr lang="cs-CZ" sz="1800" b="0" i="0" u="none" strike="noStrike" baseline="0" dirty="0"/>
              <a:t>v patře </a:t>
            </a:r>
            <a:r>
              <a:rPr lang="pt-BR" sz="1800" b="0" i="0" u="none" strike="noStrike" baseline="0" dirty="0"/>
              <a:t>kapl</a:t>
            </a:r>
            <a:r>
              <a:rPr lang="cs-CZ" sz="1800" b="0" i="0" u="none" strike="noStrike" baseline="0" dirty="0"/>
              <a:t>e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</a:t>
            </a:r>
            <a:r>
              <a:rPr lang="pt-BR" sz="1800" b="0" i="0" u="none" strike="noStrike" baseline="0" dirty="0"/>
              <a:t>Hlízov</a:t>
            </a:r>
            <a:r>
              <a:rPr lang="cs-CZ" sz="1800" b="0" i="0" u="none" strike="noStrike" baseline="0" dirty="0"/>
              <a:t>á</a:t>
            </a:r>
            <a:r>
              <a:rPr lang="pt-BR" sz="1800" b="0" i="0" u="none" strike="noStrike" baseline="0" dirty="0"/>
              <a:t> věž </a:t>
            </a:r>
            <a:r>
              <a:rPr lang="cs-CZ" sz="1800" b="0" i="0" u="none" strike="noStrike" baseline="0" dirty="0"/>
              <a:t>(</a:t>
            </a:r>
            <a:r>
              <a:rPr lang="cs-CZ" sz="1800" b="0" i="0" u="none" strike="noStrike" baseline="0" dirty="0" err="1"/>
              <a:t>Markomanka</a:t>
            </a:r>
            <a:r>
              <a:rPr lang="cs-CZ" sz="1800" b="0" i="0" u="none" strike="noStrike" baseline="0" dirty="0"/>
              <a:t>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v. cca 20 m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FE02BC2-5147-4633-920D-69A4A8EC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3" y="2474755"/>
            <a:ext cx="4564349" cy="3830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4109AF-660A-440C-A058-AC0D6432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1" y="4607826"/>
            <a:ext cx="3575496" cy="20162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C78F93E-21E7-4101-BD24-F3C513B1E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7" y="5387776"/>
            <a:ext cx="1615228" cy="1076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552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EDECAE0-8C26-47A6-BCF1-937E97A7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2791" r="10035" b="15349"/>
          <a:stretch/>
        </p:blipFill>
        <p:spPr>
          <a:xfrm>
            <a:off x="319692" y="309693"/>
            <a:ext cx="7223662" cy="33908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E7D0E0C-242F-48DF-B023-46017F1664EF}"/>
              </a:ext>
            </a:extLst>
          </p:cNvPr>
          <p:cNvSpPr txBox="1"/>
          <p:nvPr/>
        </p:nvSpPr>
        <p:spPr>
          <a:xfrm>
            <a:off x="5787850" y="309693"/>
            <a:ext cx="1266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Zvíkov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DEAB161-9273-44DE-9509-FDAA98DD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701" r="11517" b="6859"/>
          <a:stretch/>
        </p:blipFill>
        <p:spPr>
          <a:xfrm>
            <a:off x="104258" y="2986206"/>
            <a:ext cx="2582652" cy="37716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5B55CD-6E48-4DCE-BA2C-47E5BE0C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4411" y="516216"/>
            <a:ext cx="4459766" cy="297782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21E5F04-5BFF-413D-8E5E-A3F01A398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b="9965"/>
          <a:stretch/>
        </p:blipFill>
        <p:spPr>
          <a:xfrm>
            <a:off x="7666576" y="3700564"/>
            <a:ext cx="4323745" cy="27993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CA77733-5AC1-4A62-9CD7-D506AB268C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4"/>
          <a:stretch/>
        </p:blipFill>
        <p:spPr>
          <a:xfrm>
            <a:off x="2759075" y="3709879"/>
            <a:ext cx="4835336" cy="28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8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2E0FA0-A1D0-4C3B-8835-1B7ED47C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51" y="1199860"/>
            <a:ext cx="4383991" cy="37457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2D23A-AC80-4333-9111-4D7EDCE102D5}"/>
              </a:ext>
            </a:extLst>
          </p:cNvPr>
          <p:cNvSpPr txBox="1"/>
          <p:nvPr/>
        </p:nvSpPr>
        <p:spPr>
          <a:xfrm>
            <a:off x="3714777" y="5258030"/>
            <a:ext cx="7096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Zvíkov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rekonstrukce zaniklého velkého sálu ve východním křídle.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EE2C83-6320-4443-A8FC-3BF653252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78" b="54377"/>
          <a:stretch/>
        </p:blipFill>
        <p:spPr>
          <a:xfrm>
            <a:off x="0" y="4631378"/>
            <a:ext cx="2455103" cy="22085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80CEF4-68B9-429D-B97D-74CCA3D3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253" y="1229747"/>
            <a:ext cx="5140464" cy="37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3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08634C-CB7F-43B2-AFA1-8EA64DF6B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8" y="680484"/>
            <a:ext cx="11617842" cy="6177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2. pol. 13. stol </a:t>
            </a:r>
            <a:r>
              <a:rPr lang="cs-CZ" sz="1800" dirty="0"/>
              <a:t>  –   </a:t>
            </a:r>
            <a:r>
              <a:rPr lang="cs-CZ" sz="1800" b="1" dirty="0"/>
              <a:t>Přemysl Otakar II.:       gotické přestavby sálů:  </a:t>
            </a:r>
            <a:r>
              <a:rPr lang="cs-CZ" sz="1800" dirty="0"/>
              <a:t>klenby a portály s lomenými oblouky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okenní výklenky (špalety) s bočními sedátky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                                                   </a:t>
            </a:r>
            <a:r>
              <a:rPr lang="cs-CZ" sz="1800" dirty="0"/>
              <a:t>hrady v jižních Čechách:   mocenské opory panovníka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těžba zlata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obchodní cesty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výběr cla na Vltavě (Orlík)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        </a:t>
            </a:r>
            <a:r>
              <a:rPr lang="cs-CZ" sz="1800" dirty="0"/>
              <a:t>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Písek:  </a:t>
            </a:r>
            <a:r>
              <a:rPr lang="cs-CZ" sz="1800" dirty="0"/>
              <a:t>1258 </a:t>
            </a:r>
            <a:r>
              <a:rPr lang="cs-CZ" sz="1800" b="1" dirty="0"/>
              <a:t> </a:t>
            </a:r>
            <a:r>
              <a:rPr lang="cs-CZ" sz="1800" dirty="0"/>
              <a:t>–  </a:t>
            </a:r>
            <a:r>
              <a:rPr lang="cs-CZ" sz="1800" dirty="0" err="1"/>
              <a:t>záp</a:t>
            </a:r>
            <a:r>
              <a:rPr lang="cs-CZ" sz="1800" dirty="0"/>
              <a:t>. křídlo:  Velký sál s třemi poli křížových kleneb na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jehlancových konzolách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trojice oken a portál s jeptiškou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–  </a:t>
            </a:r>
            <a:r>
              <a:rPr lang="cs-CZ" sz="1800" dirty="0" err="1"/>
              <a:t>sev</a:t>
            </a:r>
            <a:r>
              <a:rPr lang="cs-CZ" sz="1800" dirty="0"/>
              <a:t>. křídlo:   zčásti dochován sál se čtyřmi klenebními poli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cs-CZ" sz="2100" dirty="0"/>
          </a:p>
          <a:p>
            <a:endParaRPr lang="cs-CZ" sz="21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E3A54D-74CA-4095-8E54-BF41EB1AEB8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23014" y="3347415"/>
            <a:ext cx="3997842" cy="32990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0AEF07-A75F-452B-8F68-E0ABB6ED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6" r="60470" b="2545"/>
          <a:stretch/>
        </p:blipFill>
        <p:spPr>
          <a:xfrm>
            <a:off x="1777429" y="1094586"/>
            <a:ext cx="1806170" cy="21145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5AB1BA-EFA2-4298-B896-24A0B416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72" y="1094586"/>
            <a:ext cx="697266" cy="18391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3B9F7D6-8E24-4B39-88F3-E213379738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21042" r="42971" b="17834"/>
          <a:stretch/>
        </p:blipFill>
        <p:spPr>
          <a:xfrm>
            <a:off x="3833874" y="1143614"/>
            <a:ext cx="1204200" cy="182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4CB4E-08B6-43FB-84B9-C9F0EFFB6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2" y="583894"/>
            <a:ext cx="12004029" cy="7014335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Hrady   </a:t>
            </a:r>
            <a:r>
              <a:rPr lang="cs-CZ" sz="1800" dirty="0"/>
              <a:t>–   sídla vyšší aristokracie situovaná na strategicky položených místech </a:t>
            </a:r>
          </a:p>
          <a:p>
            <a:pPr marL="0" indent="0">
              <a:buNone/>
            </a:pPr>
            <a:r>
              <a:rPr lang="cs-CZ" sz="1800" dirty="0"/>
              <a:t>                  –   </a:t>
            </a:r>
            <a:r>
              <a:rPr lang="cs-CZ" sz="1800" b="0" i="0" u="none" strike="noStrike" baseline="0" dirty="0"/>
              <a:t>víceúčelové komplexy plnící několik </a:t>
            </a:r>
            <a:r>
              <a:rPr lang="pl-PL" sz="1800" b="0" i="0" u="none" strike="noStrike" baseline="0" dirty="0"/>
              <a:t>funkcí:   obraná, obytná, reprezentační</a:t>
            </a:r>
          </a:p>
          <a:p>
            <a:pPr marL="0" indent="0">
              <a:buNone/>
            </a:pPr>
            <a:endParaRPr lang="pl-PL" sz="1800" b="0" i="0" u="none" strike="noStrike" baseline="0" dirty="0"/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</a:rPr>
              <a:t>Královské paláce</a:t>
            </a:r>
            <a:r>
              <a:rPr lang="cs-CZ" sz="1800" dirty="0"/>
              <a:t> 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síně či sály:   </a:t>
            </a:r>
            <a:r>
              <a:rPr lang="cs-CZ" sz="1800" i="0" u="none" strike="noStrike" baseline="0" dirty="0"/>
              <a:t>místa</a:t>
            </a:r>
            <a:r>
              <a:rPr lang="cs-CZ" sz="1800" b="1" i="0" u="none" strike="noStrike" baseline="0" dirty="0"/>
              <a:t> </a:t>
            </a:r>
            <a:r>
              <a:rPr lang="cs-CZ" sz="1800" i="0" u="none" strike="noStrike" baseline="0" dirty="0"/>
              <a:t>osobní a</a:t>
            </a:r>
            <a:r>
              <a:rPr lang="cs-CZ" sz="1800" b="1" i="0" u="none" strike="noStrike" baseline="0" dirty="0"/>
              <a:t> </a:t>
            </a:r>
            <a:r>
              <a:rPr lang="pl-PL" sz="1800" b="0" i="0" u="none" strike="noStrike" baseline="0" dirty="0"/>
              <a:t>rodové reprezentace panovníka a shromáždění družiníků</a:t>
            </a:r>
          </a:p>
          <a:p>
            <a:pPr algn="l"/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–   </a:t>
            </a:r>
            <a:r>
              <a:rPr lang="cs-CZ" sz="1800" b="1" i="0" u="none" strike="noStrike" baseline="0" dirty="0"/>
              <a:t>předlohy:</a:t>
            </a:r>
            <a:r>
              <a:rPr lang="cs-CZ" sz="1800" b="0" i="0" u="none" strike="noStrike" baseline="0" dirty="0"/>
              <a:t>    </a:t>
            </a:r>
            <a:r>
              <a:rPr lang="cs-CZ" sz="1800" dirty="0"/>
              <a:t> </a:t>
            </a:r>
            <a:r>
              <a:rPr lang="cs-CZ" sz="1800" b="1" dirty="0"/>
              <a:t>římské </a:t>
            </a:r>
            <a:r>
              <a:rPr lang="cs-CZ" sz="1800" b="1" dirty="0" err="1"/>
              <a:t>villy</a:t>
            </a:r>
            <a:endParaRPr lang="cs-CZ" sz="1800" b="1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</a:t>
            </a:r>
            <a:r>
              <a:rPr lang="cs-CZ" sz="1800" b="1" dirty="0"/>
              <a:t>císařské paláce  </a:t>
            </a:r>
            <a:r>
              <a:rPr lang="cs-CZ" sz="1800" dirty="0"/>
              <a:t>–   </a:t>
            </a:r>
            <a:r>
              <a:rPr lang="cs-CZ" sz="1800" b="1" i="0" u="none" strike="noStrike" baseline="0" dirty="0" err="1"/>
              <a:t>Domus</a:t>
            </a:r>
            <a:r>
              <a:rPr lang="cs-CZ" sz="1800" b="1" i="0" u="none" strike="noStrike" baseline="0" dirty="0"/>
              <a:t> Flavia v Římě  </a:t>
            </a:r>
            <a:r>
              <a:rPr lang="cs-CZ" sz="1800" b="0" i="0" u="none" strike="noStrike" baseline="0" dirty="0"/>
              <a:t>(1. stol., </a:t>
            </a:r>
            <a:r>
              <a:rPr lang="cs-CZ" sz="1800" b="0" i="0" u="none" strike="noStrike" baseline="0" dirty="0" err="1"/>
              <a:t>Domicián</a:t>
            </a:r>
            <a:r>
              <a:rPr lang="cs-CZ" sz="18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</a:t>
            </a:r>
            <a:r>
              <a:rPr lang="cs-CZ" sz="1800" b="0" i="0" u="none" strike="noStrike" baseline="0" dirty="0"/>
              <a:t>–    </a:t>
            </a:r>
            <a:r>
              <a:rPr lang="cs-CZ" sz="1800" b="1" i="0" u="none" strike="noStrike" baseline="0" dirty="0"/>
              <a:t>Konstantinova </a:t>
            </a:r>
            <a:r>
              <a:rPr lang="pl-PL" sz="1800" b="1" i="0" u="none" strike="noStrike" baseline="0" dirty="0"/>
              <a:t>Bazilika v Trevíru  </a:t>
            </a:r>
            <a:r>
              <a:rPr lang="pl-PL" sz="1800" b="0" i="0" u="none" strike="noStrike" baseline="0" dirty="0"/>
              <a:t>(4. stol.)</a:t>
            </a:r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endParaRPr lang="pl-PL" sz="1800" dirty="0"/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pl-PL" sz="1800" dirty="0"/>
              <a:t>                                      </a:t>
            </a:r>
            <a:r>
              <a:rPr lang="pl-PL" sz="1800" b="0" i="0" u="none" strike="noStrike" baseline="0" dirty="0"/>
              <a:t>–   </a:t>
            </a:r>
            <a:r>
              <a:rPr lang="cs-CZ" sz="1800" b="1" i="0" u="none" strike="noStrike" baseline="0" dirty="0"/>
              <a:t>karolínské:   Aula </a:t>
            </a:r>
            <a:r>
              <a:rPr lang="cs-CZ" sz="1800" b="1" i="0" u="none" strike="noStrike" baseline="0" dirty="0" err="1"/>
              <a:t>Regia</a:t>
            </a:r>
            <a:r>
              <a:rPr lang="cs-CZ" sz="1800" b="1" i="0" u="none" strike="noStrike" baseline="0" dirty="0"/>
              <a:t> </a:t>
            </a:r>
            <a:r>
              <a:rPr lang="cs-CZ" sz="1800" b="0" i="0" u="none" strike="noStrike" baseline="0" dirty="0"/>
              <a:t>nebo </a:t>
            </a:r>
            <a:r>
              <a:rPr lang="cs-CZ" sz="1800" b="1" i="0" u="none" strike="noStrike" baseline="0" dirty="0"/>
              <a:t>Aula Magna</a:t>
            </a:r>
            <a:r>
              <a:rPr lang="cs-CZ" sz="1800" b="0" i="0" u="none" strike="noStrike" baseline="0" dirty="0"/>
              <a:t>:  audienční sál s exedrou (vyvýšeným prostorem) pro panovníka </a:t>
            </a:r>
          </a:p>
          <a:p>
            <a:pPr marL="0" indent="0" algn="l">
              <a:buNone/>
            </a:pPr>
            <a:r>
              <a:rPr lang="pl-PL" sz="1800" b="0" i="0" u="none" strike="noStrike" baseline="0" dirty="0"/>
              <a:t>                                                                  falce v Cáchách (Aachenu), Goslaru, Ingelheimu </a:t>
            </a:r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pl-PL" sz="1800" dirty="0"/>
              <a:t>                                     </a:t>
            </a:r>
            <a:r>
              <a:rPr lang="cs-CZ" sz="1800" b="0" i="0" u="none" strike="noStrike" baseline="0" dirty="0"/>
              <a:t>                                                                            </a:t>
            </a:r>
          </a:p>
          <a:p>
            <a:pPr marL="0" indent="0" algn="l">
              <a:buNone/>
            </a:pPr>
            <a:endParaRPr lang="cs-CZ" sz="2100" b="0" i="0" u="none" strike="noStrike" baseline="0" dirty="0"/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B8F0B1-2C79-43D0-9A0A-815379002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9" r="65880" b="41573"/>
          <a:stretch/>
        </p:blipFill>
        <p:spPr>
          <a:xfrm>
            <a:off x="5616541" y="1936090"/>
            <a:ext cx="3119919" cy="17363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6B7C38-061D-48E5-A1C4-3FE900E2C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81" y="3501563"/>
            <a:ext cx="3119919" cy="19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FFA06F0-0681-48D3-B695-704F7F60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48" y="307965"/>
            <a:ext cx="2783821" cy="3020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64B80A-9AF2-460F-9A10-94B5CBD2D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1" t="26512" r="33106" b="27277"/>
          <a:stretch/>
        </p:blipFill>
        <p:spPr>
          <a:xfrm>
            <a:off x="4124127" y="453081"/>
            <a:ext cx="4041677" cy="29988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7969157-D4AF-41ED-A1B7-D9EA14C0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151" y="1120316"/>
            <a:ext cx="2475414" cy="32072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B5E3C6A-95A9-4634-8DCA-DAC581D0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4" y="3429000"/>
            <a:ext cx="3154033" cy="28660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310CBAD-DEE0-42D0-A18A-FCDA8E2C8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153" y="4511796"/>
            <a:ext cx="3243213" cy="105966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2BCF3B-02F7-4F14-9972-D35F04ABDFD6}"/>
              </a:ext>
            </a:extLst>
          </p:cNvPr>
          <p:cNvSpPr txBox="1"/>
          <p:nvPr/>
        </p:nvSpPr>
        <p:spPr>
          <a:xfrm>
            <a:off x="559366" y="6407520"/>
            <a:ext cx="30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000000"/>
                </a:solidFill>
              </a:rPr>
              <a:t>Půdorys patra hradu, 13. stol. </a:t>
            </a:r>
            <a:endParaRPr lang="cs-CZ" b="1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8B2784E-57BD-4649-9580-CE9ECD7B8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25" t="13178" r="22994" b="17210"/>
          <a:stretch/>
        </p:blipFill>
        <p:spPr>
          <a:xfrm>
            <a:off x="3942906" y="3347638"/>
            <a:ext cx="4306187" cy="30836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8BD07B4-95B1-4EB1-9AA9-746085E36A82}"/>
              </a:ext>
            </a:extLst>
          </p:cNvPr>
          <p:cNvSpPr txBox="1"/>
          <p:nvPr/>
        </p:nvSpPr>
        <p:spPr>
          <a:xfrm flipH="1">
            <a:off x="2906462" y="535541"/>
            <a:ext cx="141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Písek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E0AB837-2780-40FB-8E7C-6B0ADAB16001}"/>
              </a:ext>
            </a:extLst>
          </p:cNvPr>
          <p:cNvSpPr txBox="1"/>
          <p:nvPr/>
        </p:nvSpPr>
        <p:spPr>
          <a:xfrm>
            <a:off x="8620933" y="381367"/>
            <a:ext cx="2811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Západní křídlo, Velký sál </a:t>
            </a:r>
          </a:p>
          <a:p>
            <a:r>
              <a:rPr lang="cs-CZ" sz="2000" b="1" dirty="0"/>
              <a:t>      a vstupní portál.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3758144-5963-45DC-80F2-CCFDAD76DBF2}"/>
              </a:ext>
            </a:extLst>
          </p:cNvPr>
          <p:cNvSpPr txBox="1"/>
          <p:nvPr/>
        </p:nvSpPr>
        <p:spPr>
          <a:xfrm>
            <a:off x="8580066" y="5737684"/>
            <a:ext cx="343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Kamenické značky:  stejná huť </a:t>
            </a:r>
          </a:p>
          <a:p>
            <a:r>
              <a:rPr lang="cs-CZ" sz="2000" b="1" dirty="0"/>
              <a:t>jako Zvíkov a </a:t>
            </a:r>
            <a:r>
              <a:rPr lang="cs-CZ" sz="2000" b="1" dirty="0" err="1"/>
              <a:t>Myšenec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6208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26BBC3-788B-4E69-A4EE-61DDB1A71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78"/>
          <a:stretch/>
        </p:blipFill>
        <p:spPr>
          <a:xfrm>
            <a:off x="1438401" y="3131933"/>
            <a:ext cx="6619863" cy="267752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A51657-77FF-481E-8BD1-0B26F0BAE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22"/>
          <a:stretch/>
        </p:blipFill>
        <p:spPr>
          <a:xfrm>
            <a:off x="1031256" y="479111"/>
            <a:ext cx="7103997" cy="27804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1B9152-9839-4530-B697-0539D4F4B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29"/>
          <a:stretch/>
        </p:blipFill>
        <p:spPr>
          <a:xfrm>
            <a:off x="8618887" y="1370025"/>
            <a:ext cx="3099045" cy="35238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9C90375-670A-4B78-A11B-22AF8C0BA71D}"/>
              </a:ext>
            </a:extLst>
          </p:cNvPr>
          <p:cNvSpPr txBox="1"/>
          <p:nvPr/>
        </p:nvSpPr>
        <p:spPr>
          <a:xfrm>
            <a:off x="8428253" y="5303309"/>
            <a:ext cx="34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Vstupní portál do severního křídla.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6F1574-F33B-469D-B4F4-C56618AD7930}"/>
              </a:ext>
            </a:extLst>
          </p:cNvPr>
          <p:cNvSpPr txBox="1"/>
          <p:nvPr/>
        </p:nvSpPr>
        <p:spPr>
          <a:xfrm>
            <a:off x="1106854" y="6178834"/>
            <a:ext cx="7282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Fasáda severního a jižního křídla s relikty architektonických článků.</a:t>
            </a:r>
          </a:p>
        </p:txBody>
      </p:sp>
    </p:spTree>
    <p:extLst>
      <p:ext uri="{BB962C8B-B14F-4D97-AF65-F5344CB8AC3E}">
        <p14:creationId xmlns:p14="http://schemas.microsoft.com/office/powerpoint/2010/main" val="2000127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EDE6C-123C-4B50-BEBB-079BAEEDB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74158"/>
            <a:ext cx="11442405" cy="6283842"/>
          </a:xfrm>
        </p:spPr>
        <p:txBody>
          <a:bodyPr>
            <a:normAutofit/>
          </a:bodyPr>
          <a:lstStyle/>
          <a:p>
            <a:r>
              <a:rPr lang="cs-CZ" sz="1800" b="1" dirty="0"/>
              <a:t>Přestavby Přemysla Otakara II.:   </a:t>
            </a:r>
            <a:r>
              <a:rPr lang="cs-CZ" sz="1800" b="1" dirty="0">
                <a:solidFill>
                  <a:srgbClr val="FF0000"/>
                </a:solidFill>
              </a:rPr>
              <a:t>Křivoklát</a:t>
            </a:r>
            <a:r>
              <a:rPr lang="cs-CZ" sz="1800" dirty="0"/>
              <a:t>  –  </a:t>
            </a:r>
            <a:r>
              <a:rPr lang="cs-CZ" sz="1800" b="1" dirty="0"/>
              <a:t>horní hrad</a:t>
            </a:r>
            <a:r>
              <a:rPr lang="cs-CZ" sz="1800" dirty="0"/>
              <a:t>: pozdně románský  (původně lovecký hrádek z 11. stol.)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kolem </a:t>
            </a:r>
            <a:r>
              <a:rPr lang="pl-PL" sz="1800" b="0" i="0" u="none" strike="noStrike" baseline="0" dirty="0"/>
              <a:t>trojuhelného nádvoři </a:t>
            </a:r>
            <a:r>
              <a:rPr lang="cs-CZ" sz="1800" b="0" i="0" u="none" strike="noStrike" baseline="0" dirty="0"/>
              <a:t>patrový arkádový ochoz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</a:t>
            </a:r>
            <a:r>
              <a:rPr lang="cs-CZ" sz="1800" b="0" i="0" u="none" strike="noStrike" baseline="0" dirty="0"/>
              <a:t>  </a:t>
            </a:r>
            <a:r>
              <a:rPr lang="cs-CZ" sz="1800" b="1" i="0" u="none" strike="noStrike" baseline="0" dirty="0"/>
              <a:t>královský sál:  </a:t>
            </a:r>
            <a:r>
              <a:rPr lang="cs-CZ" sz="1800" b="0" i="0" u="none" strike="noStrike" baseline="0" dirty="0"/>
              <a:t>ve 2. patře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křídla:    28 x 8 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dolní hrad</a:t>
            </a:r>
            <a:r>
              <a:rPr lang="cs-CZ" sz="1800" b="0" i="0" u="none" strike="noStrike" baseline="0" dirty="0"/>
              <a:t>:  </a:t>
            </a:r>
            <a:r>
              <a:rPr lang="cs-CZ" sz="1800" b="1" i="0" u="none" strike="noStrike" baseline="0" dirty="0"/>
              <a:t>purkrabský palác </a:t>
            </a:r>
            <a:r>
              <a:rPr lang="cs-CZ" sz="1800" b="0" i="0" u="none" strike="noStrike" baseline="0" dirty="0"/>
              <a:t>u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hradby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 err="1"/>
              <a:t>opyš</a:t>
            </a:r>
            <a:r>
              <a:rPr lang="cs-CZ" sz="1800" b="1" i="0" u="none" strike="noStrike" baseline="0" dirty="0"/>
              <a:t>:            manský dům:  </a:t>
            </a:r>
            <a:r>
              <a:rPr lang="cs-CZ" sz="1800" b="0" i="0" u="none" strike="noStrike" baseline="0" dirty="0"/>
              <a:t>3. palácová stavba se čtvercovou věží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za Václava IV.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                   zánik požárem (1421)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:  26,5 x 10 m  (dole na </a:t>
            </a:r>
            <a:r>
              <a:rPr lang="cs-CZ" sz="1800" b="0" i="0" u="none" strike="noStrike" baseline="0" dirty="0" err="1"/>
              <a:t>opyši</a:t>
            </a:r>
            <a:r>
              <a:rPr lang="cs-CZ" sz="1800" b="0" i="0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</a:t>
            </a:r>
            <a:endParaRPr lang="cs-CZ" sz="1800" b="0" i="0" u="none" strike="noStrike" baseline="0" dirty="0">
              <a:latin typeface="GaramondPremrPro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D4F8CE-4537-496D-BF3A-7F3D9486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/>
        </p:blipFill>
        <p:spPr>
          <a:xfrm>
            <a:off x="153176" y="1157725"/>
            <a:ext cx="3981466" cy="53225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4F8B6A-FD81-4741-BC63-9B6513A68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11" y="2533367"/>
            <a:ext cx="2733613" cy="39469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1124E46-4889-4422-BBBD-3F84227A4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489" t="34108" r="26831" b="18513"/>
          <a:stretch/>
        </p:blipFill>
        <p:spPr>
          <a:xfrm>
            <a:off x="4202879" y="3231074"/>
            <a:ext cx="4837814" cy="324922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4A4A85A-D28F-460D-AEC8-CCFD28B650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55659"/>
          <a:stretch/>
        </p:blipFill>
        <p:spPr>
          <a:xfrm>
            <a:off x="2792470" y="871868"/>
            <a:ext cx="2354637" cy="178373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701FBD0-6667-4A0C-8970-D274A527AD92}"/>
              </a:ext>
            </a:extLst>
          </p:cNvPr>
          <p:cNvSpPr txBox="1"/>
          <p:nvPr/>
        </p:nvSpPr>
        <p:spPr>
          <a:xfrm>
            <a:off x="10291048" y="6480295"/>
            <a:ext cx="101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Velký sál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8BA5D8E-579D-4EA7-A9BF-D2F02B7CDA2D}"/>
              </a:ext>
            </a:extLst>
          </p:cNvPr>
          <p:cNvSpPr txBox="1"/>
          <p:nvPr/>
        </p:nvSpPr>
        <p:spPr>
          <a:xfrm flipH="1">
            <a:off x="6282520" y="6499300"/>
            <a:ext cx="146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Horní hrad</a:t>
            </a:r>
          </a:p>
        </p:txBody>
      </p:sp>
    </p:spTree>
    <p:extLst>
      <p:ext uri="{BB962C8B-B14F-4D97-AF65-F5344CB8AC3E}">
        <p14:creationId xmlns:p14="http://schemas.microsoft.com/office/powerpoint/2010/main" val="3672912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3B3A4-32E7-4885-98F9-31204E16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856" y="691116"/>
            <a:ext cx="10940143" cy="6166884"/>
          </a:xfrm>
        </p:spPr>
        <p:txBody>
          <a:bodyPr/>
          <a:lstStyle/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Křivoklát  </a:t>
            </a:r>
            <a:r>
              <a:rPr lang="cs-CZ" sz="1800" dirty="0"/>
              <a:t>– 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b="1" i="0" u="none" strike="noStrike" baseline="0" dirty="0"/>
              <a:t>manský dům:  </a:t>
            </a:r>
            <a:r>
              <a:rPr lang="cs-CZ" sz="1800" b="0" i="0" u="none" strike="noStrike" baseline="0" dirty="0"/>
              <a:t>26,5 x 10 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místnosti pro many sloužící na hradě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přízemí:  3 místnosti, krajní 2 kachlová kamna (gryf)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1. patro:  5 místností, kachlová kamna  (Samson)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</a:t>
            </a:r>
            <a:r>
              <a:rPr lang="cs-CZ" sz="1800" dirty="0"/>
              <a:t>2. patro:  roubené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nádvoří:  podél </a:t>
            </a:r>
            <a:r>
              <a:rPr lang="cs-CZ" sz="1800" dirty="0" err="1"/>
              <a:t>záp</a:t>
            </a:r>
            <a:r>
              <a:rPr lang="cs-CZ" sz="1800" dirty="0"/>
              <a:t>. strany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nálezy:  keramika, zbraně, kování truhlic, 150 kg zuhelnatělého obilí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v truhlici kopa šípů, jezdecká výstroj, kování vozu aj.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dva sokolnické kotce s čelním pletivem</a:t>
            </a:r>
            <a:endParaRPr lang="cs-CZ" sz="1800" b="0" i="0" u="none" strike="noStrike" baseline="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66DF4D-E9B4-40FC-8AC3-6E8D6A8ED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3" t="5736" r="7747" b="2729"/>
          <a:stretch/>
        </p:blipFill>
        <p:spPr>
          <a:xfrm>
            <a:off x="0" y="40125"/>
            <a:ext cx="4465674" cy="67777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1B8184-5A0A-4FD7-8470-BBB078793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" t="4341" r="4439" b="56434"/>
          <a:stretch/>
        </p:blipFill>
        <p:spPr>
          <a:xfrm>
            <a:off x="5114259" y="4112395"/>
            <a:ext cx="4391247" cy="26900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CE0179-326E-462A-B471-BCC978C6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9" t="22636" r="31871" b="34728"/>
          <a:stretch/>
        </p:blipFill>
        <p:spPr>
          <a:xfrm>
            <a:off x="9579934" y="4136951"/>
            <a:ext cx="1630325" cy="25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683AA2-11D0-45C3-88F6-6E42145A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8" y="48280"/>
            <a:ext cx="6738257" cy="67614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E2B8F0-9298-41A6-BCB6-4FD10A34A709}"/>
              </a:ext>
            </a:extLst>
          </p:cNvPr>
          <p:cNvSpPr txBox="1"/>
          <p:nvPr/>
        </p:nvSpPr>
        <p:spPr>
          <a:xfrm>
            <a:off x="751114" y="544286"/>
            <a:ext cx="399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Hrady v křivoklátském hvozdu</a:t>
            </a:r>
          </a:p>
        </p:txBody>
      </p:sp>
    </p:spTree>
    <p:extLst>
      <p:ext uri="{BB962C8B-B14F-4D97-AF65-F5344CB8AC3E}">
        <p14:creationId xmlns:p14="http://schemas.microsoft.com/office/powerpoint/2010/main" val="444695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A10D0B-D091-4A7D-A400-A554813C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6"/>
          <a:stretch/>
        </p:blipFill>
        <p:spPr>
          <a:xfrm>
            <a:off x="0" y="0"/>
            <a:ext cx="5228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E93A64-107A-481D-BB8D-AD91BAC26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49" y="1888183"/>
            <a:ext cx="6576580" cy="26980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B23A69E-12B5-405C-8766-779758DC7FA2}"/>
              </a:ext>
            </a:extLst>
          </p:cNvPr>
          <p:cNvSpPr txBox="1"/>
          <p:nvPr/>
        </p:nvSpPr>
        <p:spPr>
          <a:xfrm>
            <a:off x="4641634" y="744212"/>
            <a:ext cx="59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Bezděz, Houska nebo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GaramondPremrPro"/>
              </a:rPr>
              <a:t>Myšenec</a:t>
            </a:r>
            <a:r>
              <a:rPr lang="cs-CZ" dirty="0">
                <a:solidFill>
                  <a:srgbClr val="FF0000"/>
                </a:solidFill>
                <a:latin typeface="GaramondPremrPro"/>
              </a:rPr>
              <a:t>  </a:t>
            </a:r>
            <a:r>
              <a:rPr lang="cs-CZ" dirty="0">
                <a:latin typeface="GaramondPremrPro"/>
              </a:rPr>
              <a:t>–  paláce nemají </a:t>
            </a:r>
            <a:r>
              <a:rPr lang="cs-CZ" sz="1800" b="0" i="0" u="none" strike="noStrike" baseline="0" dirty="0">
                <a:latin typeface="GaramondPremrPro"/>
              </a:rPr>
              <a:t>dostatečné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rozměry </a:t>
            </a:r>
            <a:r>
              <a:rPr lang="cs-CZ" sz="1800" b="0" i="0" u="none" strike="noStrike" baseline="0" dirty="0">
                <a:latin typeface="GaramondPremrPro"/>
              </a:rPr>
              <a:t>pro zařazení mezi 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velké sály.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EDB2A5-1C06-4BD2-9C50-7284CDE4BBED}"/>
              </a:ext>
            </a:extLst>
          </p:cNvPr>
          <p:cNvSpPr txBox="1"/>
          <p:nvPr/>
        </p:nvSpPr>
        <p:spPr>
          <a:xfrm>
            <a:off x="4641634" y="5408899"/>
            <a:ext cx="597214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Bezděz: hmotová rekonstrukce raně gotické fáze hradu</a:t>
            </a:r>
          </a:p>
          <a:p>
            <a:r>
              <a:rPr lang="cs-CZ" b="1" dirty="0"/>
              <a:t>12, 13  Patrový palác s kaplí </a:t>
            </a:r>
          </a:p>
          <a:p>
            <a:pPr marL="342900" indent="-342900">
              <a:buAutoNum type="arabicPlain" startAt="14"/>
            </a:pPr>
            <a:r>
              <a:rPr lang="cs-CZ" b="1" dirty="0"/>
              <a:t>       Purkrabský palác</a:t>
            </a:r>
          </a:p>
          <a:p>
            <a:pPr marL="342900" indent="-342900">
              <a:buAutoNum type="arabicPlain" startAt="14"/>
            </a:pPr>
            <a:r>
              <a:rPr lang="cs-CZ" b="1" dirty="0"/>
              <a:t>15   Dva manské paláce</a:t>
            </a:r>
          </a:p>
        </p:txBody>
      </p:sp>
    </p:spTree>
    <p:extLst>
      <p:ext uri="{BB962C8B-B14F-4D97-AF65-F5344CB8AC3E}">
        <p14:creationId xmlns:p14="http://schemas.microsoft.com/office/powerpoint/2010/main" val="772370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87D1E-1F95-44B5-BCBE-F63EEF0E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499729"/>
            <a:ext cx="11713535" cy="6677247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14. stol.   </a:t>
            </a:r>
            <a:r>
              <a:rPr lang="cs-CZ" sz="1800" dirty="0"/>
              <a:t>–   </a:t>
            </a:r>
            <a:r>
              <a:rPr lang="cs-CZ" sz="1800" b="1" dirty="0"/>
              <a:t>Lucemburkové:</a:t>
            </a:r>
            <a:r>
              <a:rPr lang="cs-CZ" sz="1800" dirty="0"/>
              <a:t>  vyšší standarty bydlení, ploché stropy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</a:t>
            </a:r>
            <a:r>
              <a:rPr lang="cs-CZ" sz="1800" b="1" i="0" u="none" strike="noStrike" baseline="0" dirty="0"/>
              <a:t>Jan:</a:t>
            </a:r>
            <a:r>
              <a:rPr lang="cs-CZ" sz="1800" b="0" i="0" u="none" strike="noStrike" baseline="0" dirty="0"/>
              <a:t>  </a:t>
            </a:r>
            <a:r>
              <a:rPr lang="cs-CZ" sz="1800" b="1" i="0" u="none" strike="noStrike" baseline="0" dirty="0"/>
              <a:t>dům U Kamenného zvonu </a:t>
            </a:r>
            <a:r>
              <a:rPr lang="cs-CZ" sz="1800" b="0" i="0" u="none" strike="noStrike" baseline="0" dirty="0"/>
              <a:t>ve Starém městě Pražském – královská rezidence </a:t>
            </a: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</a:t>
            </a:r>
            <a:r>
              <a:rPr lang="cs-CZ" sz="1800" b="1" i="0" u="none" strike="noStrike" baseline="0" dirty="0"/>
              <a:t>Královský palác na Pražském hradě</a:t>
            </a:r>
            <a:r>
              <a:rPr lang="cs-CZ" sz="1800" b="0" i="0" u="none" strike="noStrike" baseline="0" dirty="0"/>
              <a:t>:  na poč. 14. stol. zničen požárem</a:t>
            </a:r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</a:t>
            </a:r>
            <a:r>
              <a:rPr lang="cs-CZ" sz="1800" b="1" dirty="0"/>
              <a:t>Karel:</a:t>
            </a:r>
            <a:r>
              <a:rPr lang="cs-CZ" sz="1800" dirty="0"/>
              <a:t>  1333 až 40. léta:   </a:t>
            </a:r>
            <a:r>
              <a:rPr lang="cs-CZ" sz="1800" b="1" dirty="0">
                <a:solidFill>
                  <a:srgbClr val="FF0000"/>
                </a:solidFill>
              </a:rPr>
              <a:t>Pražský hrad  </a:t>
            </a:r>
            <a:r>
              <a:rPr lang="cs-CZ" sz="1800" dirty="0"/>
              <a:t>–  přestavba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–   1. patro:  </a:t>
            </a:r>
            <a:r>
              <a:rPr lang="cs-CZ" sz="1800" b="1" dirty="0"/>
              <a:t>velký sál  </a:t>
            </a:r>
            <a:r>
              <a:rPr lang="cs-CZ" sz="1800" dirty="0"/>
              <a:t>–  3 příčky, </a:t>
            </a:r>
            <a:r>
              <a:rPr lang="cs-CZ" sz="1800" b="0" i="0" u="none" strike="noStrike" baseline="0" dirty="0"/>
              <a:t>30 x 15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1348:  </a:t>
            </a:r>
            <a:r>
              <a:rPr lang="cs-CZ" sz="1800" b="1" dirty="0">
                <a:solidFill>
                  <a:srgbClr val="FF0000"/>
                </a:solidFill>
              </a:rPr>
              <a:t>Karlštejn:   </a:t>
            </a:r>
            <a:r>
              <a:rPr lang="cs-CZ" sz="1800" dirty="0"/>
              <a:t>programově navazoval na císařské falce a hrady:  Cáchy, Trevír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3 úrovně:    1.  hradní palác  –  </a:t>
            </a:r>
            <a:r>
              <a:rPr lang="cs-CZ" sz="1800" dirty="0"/>
              <a:t>1. p.:  </a:t>
            </a:r>
            <a:r>
              <a:rPr lang="cs-CZ" sz="1800" b="1" dirty="0"/>
              <a:t>velký sál   </a:t>
            </a:r>
            <a:r>
              <a:rPr lang="cs-CZ" sz="1800" b="0" i="0" u="none" strike="noStrike" baseline="0" dirty="0"/>
              <a:t>22 x 8,5 m   krb, </a:t>
            </a:r>
            <a:r>
              <a:rPr lang="cs-CZ" sz="1800" b="0" i="0" u="none" strike="noStrike" baseline="0" dirty="0" err="1"/>
              <a:t>prevet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otevřený do půlkruhové věžice s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kaplí sv. Mikuláše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–  </a:t>
            </a:r>
            <a:r>
              <a:rPr lang="cs-CZ" sz="1800" b="0" i="0" u="none" strike="noStrike" baseline="0" dirty="0"/>
              <a:t> suterén:  konírny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</a:t>
            </a:r>
            <a:r>
              <a:rPr lang="cs-CZ" sz="1800" b="0" i="0" u="none" strike="noStrike" baseline="0" dirty="0"/>
              <a:t>–   přízemí:  3 místnosti oddělené příčkami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                                                                                                                2.  Mariánská věž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s kaplí Panny Marie (2. p.)</a:t>
            </a:r>
          </a:p>
          <a:p>
            <a:pPr algn="l"/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          a sv. Kateřiny 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3.  Věž s kaplí sv. Kříže  (2. p.)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                                    </a:t>
            </a:r>
            <a:r>
              <a:rPr lang="cs-CZ" sz="1800" b="1" dirty="0" err="1">
                <a:solidFill>
                  <a:srgbClr val="FF0000"/>
                </a:solidFill>
              </a:rPr>
              <a:t>Kašperk</a:t>
            </a:r>
            <a:r>
              <a:rPr lang="cs-CZ" sz="1800" b="1" dirty="0">
                <a:solidFill>
                  <a:srgbClr val="FF0000"/>
                </a:solidFill>
              </a:rPr>
              <a:t>, Radyně, </a:t>
            </a:r>
            <a:r>
              <a:rPr lang="cs-CZ" sz="1800" b="1" dirty="0" err="1">
                <a:solidFill>
                  <a:srgbClr val="FF0000"/>
                </a:solidFill>
              </a:rPr>
              <a:t>Karlshaus</a:t>
            </a:r>
            <a:r>
              <a:rPr lang="cs-CZ" sz="1800" b="1" dirty="0">
                <a:solidFill>
                  <a:srgbClr val="FF0000"/>
                </a:solidFill>
              </a:rPr>
              <a:t>   </a:t>
            </a:r>
            <a:r>
              <a:rPr lang="cs-CZ" sz="1800" dirty="0"/>
              <a:t>–   měly velké sály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112058-F166-48CA-8D15-FD9357A4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2668772"/>
            <a:ext cx="3735643" cy="31942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7C09B9-55CD-4015-B4E9-FC329457437A}"/>
              </a:ext>
            </a:extLst>
          </p:cNvPr>
          <p:cNvSpPr txBox="1"/>
          <p:nvPr/>
        </p:nvSpPr>
        <p:spPr>
          <a:xfrm>
            <a:off x="702633" y="3891516"/>
            <a:ext cx="2455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1348–1356</a:t>
            </a:r>
          </a:p>
          <a:p>
            <a:pPr algn="l"/>
            <a:r>
              <a:rPr lang="it-IT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1357–1361</a:t>
            </a:r>
          </a:p>
          <a:p>
            <a:pPr algn="l"/>
            <a:r>
              <a:rPr lang="pl-PL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pl-PL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1361–1365</a:t>
            </a:r>
          </a:p>
          <a:p>
            <a:pPr algn="l"/>
            <a:r>
              <a:rPr lang="cs-CZ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zdivo 14. stol.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73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29" y="2358701"/>
            <a:ext cx="6966603" cy="35065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6288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740729" y="744583"/>
            <a:ext cx="727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Dům u kamenného zvonu: </a:t>
            </a:r>
          </a:p>
          <a:p>
            <a:r>
              <a:rPr lang="cs-CZ" b="1" dirty="0"/>
              <a:t>vybudován jako palác pro královskou rodinu</a:t>
            </a:r>
          </a:p>
          <a:p>
            <a:r>
              <a:rPr lang="cs-CZ" b="1" dirty="0"/>
              <a:t>2. pol. 13 – 1. pol. 14. stol.</a:t>
            </a:r>
          </a:p>
          <a:p>
            <a:r>
              <a:rPr lang="cs-CZ" b="1" dirty="0"/>
              <a:t>1363 – první zmínka:  měšťanský majetek, síňový typ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08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A06757-C660-4DF1-B77F-28A5C5AAD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74" y="1499918"/>
            <a:ext cx="6115904" cy="38581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B28127-168B-49BC-9BB3-E2BB7213C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2" t="62016"/>
          <a:stretch/>
        </p:blipFill>
        <p:spPr>
          <a:xfrm>
            <a:off x="136040" y="0"/>
            <a:ext cx="6115903" cy="51728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503639-4CE5-4AF4-B80F-C4E5ACA34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03" y="4398656"/>
            <a:ext cx="4029918" cy="23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CD54CA-E1AA-469A-905A-77C035BD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155"/>
          <a:stretch/>
        </p:blipFill>
        <p:spPr>
          <a:xfrm>
            <a:off x="1701210" y="0"/>
            <a:ext cx="8506044" cy="66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5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C0FCA-2882-4A6B-9500-71C52ED7F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59" y="719191"/>
            <a:ext cx="11887200" cy="62877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900" b="1" dirty="0">
                <a:solidFill>
                  <a:srgbClr val="FF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Císařská falc  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–  lat.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palatium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, něm.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Pfalz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:  rezidence říšských panovníků:  palác s kaplí + hospodářské budovy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opevněny palisádou, hradbou a příkopem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–  síť přechodných panovnických sídel (</a:t>
            </a:r>
            <a:r>
              <a:rPr lang="cs-CZ" sz="1900" dirty="0"/>
              <a:t>putovní království – </a:t>
            </a:r>
            <a:r>
              <a:rPr lang="cs-CZ" sz="1900" i="1" dirty="0" err="1"/>
              <a:t>Reisekönigtum</a:t>
            </a:r>
            <a:r>
              <a:rPr lang="cs-CZ" sz="1900" dirty="0"/>
              <a:t>) </a:t>
            </a:r>
          </a:p>
          <a:p>
            <a:pPr marL="0" indent="0" algn="l">
              <a:buNone/>
            </a:pPr>
            <a:r>
              <a:rPr lang="cs-CZ" sz="1900" dirty="0"/>
              <a:t>                            –  v blízkosti biskupství nebo opatství, co 30 km (1 den jízdy na koni)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–  karolínské:  jednoduché dvorce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– 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štaufské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:  kamenné hrady s obdélným palácem:  </a:t>
            </a:r>
            <a:r>
              <a:rPr lang="cs-CZ" sz="1900" dirty="0"/>
              <a:t>královský sál (</a:t>
            </a:r>
            <a:r>
              <a:rPr lang="cs-CZ" sz="1900" i="1" dirty="0"/>
              <a:t>aula </a:t>
            </a:r>
            <a:r>
              <a:rPr lang="cs-CZ" sz="1900" i="1" dirty="0" err="1"/>
              <a:t>regia</a:t>
            </a:r>
            <a:r>
              <a:rPr lang="cs-CZ" sz="1900" dirty="0"/>
              <a:t>)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se sdruženými okny </a:t>
            </a:r>
            <a:r>
              <a:rPr lang="cs-CZ" sz="1900" dirty="0"/>
              <a:t> </a:t>
            </a:r>
            <a:endParaRPr lang="cs-CZ" sz="19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–  nejvýznamnější:  Cáchy (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Achen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),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Goslar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Ingelheim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900" dirty="0" err="1">
                <a:ea typeface="Calibri Light" panose="020F0302020204030204" pitchFamily="34" charset="0"/>
                <a:cs typeface="Calibri Light" panose="020F0302020204030204" pitchFamily="34" charset="0"/>
              </a:rPr>
              <a:t>Paderborn</a:t>
            </a: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, Frankfurt n. Mohanem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–  u nás:  v Chebu</a:t>
            </a:r>
          </a:p>
          <a:p>
            <a:pPr marL="0" indent="0" algn="l">
              <a:buNone/>
            </a:pPr>
            <a:endParaRPr lang="cs-CZ" sz="1900" b="0" i="0" u="none" strike="noStrike" baseline="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cs-CZ" sz="1900" b="1" dirty="0"/>
              <a:t>Chebsko</a:t>
            </a:r>
            <a:r>
              <a:rPr lang="cs-CZ" sz="1900" dirty="0"/>
              <a:t> (</a:t>
            </a:r>
            <a:r>
              <a:rPr lang="cs-CZ" sz="1900" dirty="0" err="1"/>
              <a:t>Egerland</a:t>
            </a:r>
            <a:r>
              <a:rPr lang="cs-CZ" sz="1900" dirty="0"/>
              <a:t>)   –   historické území v západních Čechách na pomezí říše a Českého státu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–   součást </a:t>
            </a:r>
            <a:r>
              <a:rPr lang="cs-CZ" sz="1900" b="1" u="none" strike="noStrike" baseline="0" dirty="0"/>
              <a:t>Severní říšské marky </a:t>
            </a:r>
            <a:r>
              <a:rPr lang="cs-CZ" sz="1900" b="0" i="0" u="none" strike="noStrike" baseline="0" dirty="0"/>
              <a:t>(</a:t>
            </a:r>
            <a:r>
              <a:rPr lang="cs-CZ" sz="1900" b="0" i="0" u="none" strike="noStrike" baseline="0" dirty="0" err="1"/>
              <a:t>Nordgau</a:t>
            </a:r>
            <a:r>
              <a:rPr lang="cs-CZ" sz="1900" b="0" i="0" u="none" strike="noStrike" baseline="0" dirty="0"/>
              <a:t>):   spolu s </a:t>
            </a:r>
            <a:r>
              <a:rPr lang="cs-CZ" sz="1900" b="0" i="0" u="none" strike="noStrike" baseline="0" dirty="0" err="1"/>
              <a:t>Altenburkem</a:t>
            </a:r>
            <a:r>
              <a:rPr lang="cs-CZ" sz="1900" b="0" i="0" u="none" strike="noStrike" baseline="0" dirty="0"/>
              <a:t> a Norimberkem (centrum)</a:t>
            </a:r>
            <a:endParaRPr lang="cs-CZ" sz="1900" dirty="0"/>
          </a:p>
          <a:p>
            <a:pPr marL="0" indent="0" algn="l">
              <a:buNone/>
            </a:pPr>
            <a:r>
              <a:rPr lang="cs-CZ" sz="1900" dirty="0"/>
              <a:t>                                          –   </a:t>
            </a:r>
            <a:r>
              <a:rPr lang="cs-CZ" sz="1900" b="0" i="0" u="none" strike="noStrike" baseline="0" dirty="0"/>
              <a:t>za Fridricha Barbarossy (1152−1190)získali  </a:t>
            </a:r>
            <a:r>
              <a:rPr lang="cs-CZ" sz="1900" b="1" i="0" u="none" strike="noStrike" baseline="0" dirty="0" err="1"/>
              <a:t>Štaufové</a:t>
            </a:r>
            <a:r>
              <a:rPr lang="cs-CZ" sz="1900" b="1" i="0" u="none" strike="noStrike" baseline="0" dirty="0"/>
              <a:t>:</a:t>
            </a:r>
            <a:r>
              <a:rPr lang="cs-CZ" sz="1900" dirty="0"/>
              <a:t>  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území s</a:t>
            </a:r>
            <a:r>
              <a:rPr lang="cs-CZ" sz="1900" b="0" i="0" u="none" strike="noStrike" baseline="0" dirty="0"/>
              <a:t>pojovalo državy ve Švábsku a Francích se statky v Durynsku  (proti </a:t>
            </a:r>
            <a:r>
              <a:rPr lang="cs-CZ" sz="1900" b="0" i="0" u="none" strike="noStrike" baseline="0" dirty="0" err="1"/>
              <a:t>Welfům</a:t>
            </a:r>
            <a:r>
              <a:rPr lang="cs-CZ" sz="1900" b="0" i="0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stříbrné doly u </a:t>
            </a:r>
            <a:r>
              <a:rPr lang="cs-CZ" sz="1900" b="0" i="0" u="none" strike="noStrike" baseline="0" dirty="0" err="1"/>
              <a:t>Goslaru</a:t>
            </a:r>
            <a:r>
              <a:rPr lang="cs-CZ" sz="1900" b="0" i="0" u="none" strike="noStrike" baseline="0" dirty="0"/>
              <a:t> (</a:t>
            </a:r>
            <a:r>
              <a:rPr lang="cs-CZ" sz="1900" b="0" i="0" u="none" strike="noStrike" baseline="0" dirty="0" err="1"/>
              <a:t>Rammelsberg</a:t>
            </a:r>
            <a:r>
              <a:rPr lang="cs-CZ" sz="1900" b="0" i="0" u="none" strike="noStrike" baseline="0" dirty="0"/>
              <a:t>, 10. stol.)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      </a:t>
            </a:r>
            <a:r>
              <a:rPr lang="cs-CZ" sz="1900" b="0" i="0" u="none" strike="noStrike" baseline="0" dirty="0">
                <a:ea typeface="Calibri Light" panose="020F0302020204030204" pitchFamily="34" charset="0"/>
                <a:cs typeface="Calibri Light" panose="020F0302020204030204" pitchFamily="34" charset="0"/>
              </a:rPr>
              <a:t>–    kolonizace:   spojena s výstavbou strategicky položených hradů </a:t>
            </a: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      </a:t>
            </a:r>
            <a:r>
              <a:rPr lang="cs-CZ" sz="1900" b="0" i="0" u="none" strike="noStrike" baseline="0" dirty="0">
                <a:ea typeface="Calibri Light" panose="020F0302020204030204" pitchFamily="34" charset="0"/>
                <a:cs typeface="Calibri Light" panose="020F0302020204030204" pitchFamily="34" charset="0"/>
              </a:rPr>
              <a:t>–    </a:t>
            </a:r>
            <a:r>
              <a:rPr lang="cs-CZ" sz="1900" b="1" i="0" u="none" strike="noStrike" baseline="0" dirty="0" err="1"/>
              <a:t>ministeriální</a:t>
            </a:r>
            <a:r>
              <a:rPr lang="cs-CZ" sz="1900" b="1" i="0" u="none" strike="noStrike" baseline="0" dirty="0"/>
              <a:t> správa:</a:t>
            </a:r>
            <a:r>
              <a:rPr lang="cs-CZ" sz="1900" b="0" i="0" u="none" strike="noStrike" baseline="0" dirty="0"/>
              <a:t>   v čele zemský soudce  –  soudní, správní a vojenský úředník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–   k českým zemím připojeno za Jana Lucemburského</a:t>
            </a:r>
            <a:endParaRPr lang="cs-CZ" sz="19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buNone/>
            </a:pPr>
            <a:r>
              <a:rPr lang="cs-CZ" sz="1900" dirty="0"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</a:t>
            </a:r>
            <a:endParaRPr lang="cs-CZ" sz="1900" b="0" i="0" u="none" strike="noStrike" baseline="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cs-CZ" sz="20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cs-CZ" sz="2000" b="0" i="0" u="none" strike="noStrike" baseline="0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cs-CZ" sz="18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23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65CD720-A136-492A-8062-B5F3AF43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19323" t="10388" r="19138" b="23566"/>
          <a:stretch/>
        </p:blipFill>
        <p:spPr>
          <a:xfrm>
            <a:off x="217786" y="-14010"/>
            <a:ext cx="7176977" cy="688601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0A7870-71A9-4DB9-B3B5-B25DE9D7F741}"/>
              </a:ext>
            </a:extLst>
          </p:cNvPr>
          <p:cNvSpPr txBox="1"/>
          <p:nvPr/>
        </p:nvSpPr>
        <p:spPr>
          <a:xfrm>
            <a:off x="7410892" y="1010093"/>
            <a:ext cx="49335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/>
              <a:t>Situační plán Karlštejna pro dobu Karla IV. </a:t>
            </a:r>
          </a:p>
          <a:p>
            <a:pPr marL="342900" indent="-342900" algn="l">
              <a:buAutoNum type="alphaUcPeriod"/>
            </a:pPr>
            <a:r>
              <a:rPr lang="cs-CZ" sz="1800" b="0" i="0" u="none" strike="noStrike" baseline="0" dirty="0"/>
              <a:t>příjezdní cesta</a:t>
            </a:r>
          </a:p>
          <a:p>
            <a:pPr algn="l"/>
            <a:r>
              <a:rPr lang="cs-CZ" sz="1800" b="0" i="0" u="none" strike="noStrike" baseline="0" dirty="0"/>
              <a:t>B.   první brána, (dnešní Voršilka)</a:t>
            </a:r>
          </a:p>
          <a:p>
            <a:pPr algn="l"/>
            <a:r>
              <a:rPr lang="cs-CZ" sz="1800" b="0" i="0" u="none" strike="noStrike" baseline="0" dirty="0"/>
              <a:t>C.   druhá brána s brankou do parkánu</a:t>
            </a:r>
          </a:p>
          <a:p>
            <a:pPr algn="l"/>
            <a:r>
              <a:rPr lang="cs-CZ" sz="1800" b="0" i="0" u="none" strike="noStrike" baseline="0" dirty="0"/>
              <a:t>D.   purkrabský dvůr</a:t>
            </a:r>
          </a:p>
          <a:p>
            <a:pPr algn="l"/>
            <a:r>
              <a:rPr lang="cs-CZ" sz="1800" b="0" i="0" u="none" strike="noStrike" baseline="0" dirty="0"/>
              <a:t>E.   parkán</a:t>
            </a:r>
          </a:p>
          <a:p>
            <a:pPr algn="l"/>
            <a:r>
              <a:rPr lang="cs-CZ" sz="1800" b="0" i="0" u="none" strike="noStrike" baseline="0" dirty="0"/>
              <a:t>F.    studniční věž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hradba přepažující Hluboký důl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hradba uzavírající Studený důl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hlavní vstup do vnitřního hradu,</a:t>
            </a:r>
          </a:p>
          <a:p>
            <a:pPr algn="l"/>
            <a:r>
              <a:rPr lang="cs-CZ" sz="1800" b="0" i="0" u="none" strike="noStrike" baseline="0" dirty="0"/>
              <a:t>J.    branka do dolní bašty</a:t>
            </a:r>
          </a:p>
          <a:p>
            <a:pPr algn="l"/>
            <a:r>
              <a:rPr lang="cs-CZ" sz="1800" b="0" i="0" u="none" strike="noStrike" baseline="0" dirty="0"/>
              <a:t>K.   dolní bašta, (tzv. </a:t>
            </a:r>
            <a:r>
              <a:rPr lang="cs-CZ" sz="1800" b="0" i="0" u="none" strike="noStrike" baseline="0" dirty="0" err="1"/>
              <a:t>Krchůvek</a:t>
            </a:r>
            <a:r>
              <a:rPr lang="cs-CZ" sz="1800" b="0" i="0" u="none" strike="noStrike" baseline="0" dirty="0"/>
              <a:t>)</a:t>
            </a:r>
          </a:p>
          <a:p>
            <a:pPr algn="l"/>
            <a:r>
              <a:rPr lang="cs-CZ" sz="1800" b="0" i="0" u="none" strike="noStrike" baseline="0" dirty="0"/>
              <a:t>L.   branka z dolní bašty do v. části parkánu</a:t>
            </a:r>
          </a:p>
          <a:p>
            <a:pPr algn="l"/>
            <a:r>
              <a:rPr lang="cs-CZ" sz="1800" b="0" i="0" u="none" strike="noStrike" baseline="0" dirty="0"/>
              <a:t>M.  branka z dolní bašty do ohrady velké věže</a:t>
            </a: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</a:rPr>
              <a:t>N.   císařský palác</a:t>
            </a: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</a:rPr>
              <a:t>O.   kostel P. Marie</a:t>
            </a:r>
          </a:p>
          <a:p>
            <a:pPr algn="l"/>
            <a:r>
              <a:rPr lang="cs-CZ" sz="1800" b="0" i="0" u="none" strike="noStrike" baseline="0" dirty="0"/>
              <a:t>P.    Velká věž</a:t>
            </a:r>
            <a:endParaRPr lang="cs-CZ" dirty="0"/>
          </a:p>
          <a:p>
            <a:pPr algn="l"/>
            <a:r>
              <a:rPr lang="cs-CZ" sz="1800" b="0" i="0" u="none" strike="noStrike" baseline="0" dirty="0"/>
              <a:t>R.   dům kanovníků.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CE883C-02A0-4717-852E-40A2CBFC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11795" r="35864" b="14650"/>
          <a:stretch/>
        </p:blipFill>
        <p:spPr>
          <a:xfrm>
            <a:off x="0" y="25213"/>
            <a:ext cx="3400747" cy="35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64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18FE29-2638-4657-8AED-D5416284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5400000">
            <a:off x="7405442" y="-1960909"/>
            <a:ext cx="2431790" cy="69076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E1854E-4341-4E3C-9105-FB659AC00AE6}"/>
              </a:ext>
            </a:extLst>
          </p:cNvPr>
          <p:cNvSpPr txBox="1"/>
          <p:nvPr/>
        </p:nvSpPr>
        <p:spPr>
          <a:xfrm>
            <a:off x="10348191" y="2708834"/>
            <a:ext cx="1034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Kašperk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C34D53-98A9-41BC-953D-E614780E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366" t="11628" r="35029" b="17519"/>
          <a:stretch/>
        </p:blipFill>
        <p:spPr>
          <a:xfrm>
            <a:off x="307257" y="1358410"/>
            <a:ext cx="4769093" cy="43589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87BF14-7EC4-4D4F-822A-A610C8D2ED14}"/>
              </a:ext>
            </a:extLst>
          </p:cNvPr>
          <p:cNvSpPr txBox="1"/>
          <p:nvPr/>
        </p:nvSpPr>
        <p:spPr>
          <a:xfrm>
            <a:off x="2303422" y="587922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Radyně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CACB0B-CABE-404B-A71D-C6112769E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209" y="2708834"/>
            <a:ext cx="3602369" cy="337044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3964E30-5AA3-457B-B9D4-DC86B6831F4D}"/>
              </a:ext>
            </a:extLst>
          </p:cNvPr>
          <p:cNvSpPr txBox="1"/>
          <p:nvPr/>
        </p:nvSpPr>
        <p:spPr>
          <a:xfrm>
            <a:off x="10522917" y="5236885"/>
            <a:ext cx="121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Karlshaus</a:t>
            </a:r>
            <a:endParaRPr lang="cs-CZ" sz="20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AAA7B16-7EDF-47A0-A4F6-6BEECCB2C816}"/>
              </a:ext>
            </a:extLst>
          </p:cNvPr>
          <p:cNvSpPr txBox="1"/>
          <p:nvPr/>
        </p:nvSpPr>
        <p:spPr>
          <a:xfrm>
            <a:off x="1423987" y="355325"/>
            <a:ext cx="313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         </a:t>
            </a:r>
            <a:r>
              <a:rPr lang="cs-CZ" sz="2400" b="1" dirty="0">
                <a:solidFill>
                  <a:srgbClr val="FF0000"/>
                </a:solidFill>
              </a:rPr>
              <a:t>Karlovské hrady</a:t>
            </a:r>
          </a:p>
        </p:txBody>
      </p:sp>
    </p:spTree>
    <p:extLst>
      <p:ext uri="{BB962C8B-B14F-4D97-AF65-F5344CB8AC3E}">
        <p14:creationId xmlns:p14="http://schemas.microsoft.com/office/powerpoint/2010/main" val="2069342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9A638A-BBAE-42D2-949A-8AE3F892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4158"/>
            <a:ext cx="11353800" cy="6283842"/>
          </a:xfrm>
        </p:spPr>
        <p:txBody>
          <a:bodyPr>
            <a:normAutofit/>
          </a:bodyPr>
          <a:lstStyle/>
          <a:p>
            <a:r>
              <a:rPr lang="cs-CZ" sz="1800" b="1" dirty="0"/>
              <a:t>14/15. stol.</a:t>
            </a:r>
            <a:r>
              <a:rPr lang="cs-CZ" sz="1800" dirty="0"/>
              <a:t>   </a:t>
            </a:r>
            <a:r>
              <a:rPr lang="cs-CZ" sz="1800" b="1" dirty="0"/>
              <a:t>–   Václav IV.:</a:t>
            </a:r>
            <a:r>
              <a:rPr lang="cs-CZ" sz="1800" dirty="0"/>
              <a:t>    </a:t>
            </a:r>
            <a:r>
              <a:rPr lang="cs-CZ" sz="1800" b="1" dirty="0">
                <a:solidFill>
                  <a:srgbClr val="FF0000"/>
                </a:solidFill>
              </a:rPr>
              <a:t>Pražský hrad, Žebrák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(2 sály: horní a dolní palác), </a:t>
            </a:r>
            <a:r>
              <a:rPr lang="cs-CZ" sz="1800" b="1" dirty="0">
                <a:solidFill>
                  <a:srgbClr val="FF0000"/>
                </a:solidFill>
              </a:rPr>
              <a:t>Točník </a:t>
            </a:r>
            <a:r>
              <a:rPr lang="cs-CZ" sz="1800" dirty="0"/>
              <a:t>(horní a dolní palác)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    Vlašský dvůr v Kutné hoře </a:t>
            </a:r>
            <a:r>
              <a:rPr lang="cs-CZ" sz="1800" dirty="0"/>
              <a:t> (dvoupatrový věžový palác s kaplí sv. Václava)</a:t>
            </a: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1E6D2D-1C66-4B39-9F3A-ACB97AA2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619"/>
            <a:ext cx="3629658" cy="29019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E6B2AD-A856-40E0-A1C2-7B0084C5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16" y="1600619"/>
            <a:ext cx="3982302" cy="25941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DB3F55-519D-498D-A494-3522F2236BC3}"/>
              </a:ext>
            </a:extLst>
          </p:cNvPr>
          <p:cNvSpPr txBox="1"/>
          <p:nvPr/>
        </p:nvSpPr>
        <p:spPr>
          <a:xfrm>
            <a:off x="6269093" y="4541301"/>
            <a:ext cx="6042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Točník, půdorys hradu v úrovni reprezentativního podlaží.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první etapa (lovecky hrádek)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zdivo druhe etapy 80. leta 14. stoleti až kolem roku 1400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třeti etapa hradu kratce po roce 1400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zdivo z prvni poloviny 16. stoleti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cs-CZ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renesančni</a:t>
            </a:r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6, 7) barokní a novodobé zdivo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E60864-66D8-4BDA-9CBB-CA1B7ED5714C}"/>
              </a:ext>
            </a:extLst>
          </p:cNvPr>
          <p:cNvSpPr txBox="1"/>
          <p:nvPr/>
        </p:nvSpPr>
        <p:spPr>
          <a:xfrm>
            <a:off x="547582" y="4541301"/>
            <a:ext cx="468096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Žebrák, půdorys hradu s rekonstrukcí dolního paláce.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zdivo pozdního 13. století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základové zdivo pozdního 13. století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zdivo doby Václava IV.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pozdně gotické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gotické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6) novodobé zdivo</a:t>
            </a:r>
            <a:endParaRPr lang="cs-CZ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157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C4DDF9-C827-4C92-81C4-73701C90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2" y="385400"/>
            <a:ext cx="7136796" cy="535259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39A9A6F-E35D-4888-8DCB-BA39F7090FAF}"/>
              </a:ext>
            </a:extLst>
          </p:cNvPr>
          <p:cNvSpPr txBox="1"/>
          <p:nvPr/>
        </p:nvSpPr>
        <p:spPr>
          <a:xfrm>
            <a:off x="4243228" y="6000108"/>
            <a:ext cx="385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2400" b="1" dirty="0"/>
              <a:t>Vlašský dvůr v Kutné hoře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14950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87D92E-598F-429F-A77E-365467E8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8" y="335708"/>
            <a:ext cx="11736572" cy="6134986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Šlechtické sály  </a:t>
            </a:r>
            <a:r>
              <a:rPr lang="cs-CZ" sz="2000" b="1" dirty="0">
                <a:solidFill>
                  <a:srgbClr val="000000"/>
                </a:solidFill>
              </a:rPr>
              <a:t>–</a:t>
            </a:r>
            <a:r>
              <a:rPr lang="cs-CZ" sz="2000" dirty="0">
                <a:solidFill>
                  <a:srgbClr val="000000"/>
                </a:solidFill>
              </a:rPr>
              <a:t>  nápodobovaly královské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–  </a:t>
            </a:r>
            <a:r>
              <a:rPr lang="cs-CZ" sz="2000" b="1" dirty="0">
                <a:solidFill>
                  <a:srgbClr val="000000"/>
                </a:solidFill>
              </a:rPr>
              <a:t>znakové (erbovní) galer</a:t>
            </a:r>
            <a:r>
              <a:rPr lang="cs-CZ" sz="2000" dirty="0">
                <a:solidFill>
                  <a:srgbClr val="000000"/>
                </a:solidFill>
              </a:rPr>
              <a:t>ie:   50. léta 14. stol.:  Lauf u </a:t>
            </a:r>
            <a:r>
              <a:rPr lang="cs-CZ" sz="2000" dirty="0" err="1">
                <a:solidFill>
                  <a:srgbClr val="000000"/>
                </a:solidFill>
              </a:rPr>
              <a:t>Norimberka</a:t>
            </a:r>
            <a:r>
              <a:rPr lang="cs-CZ" sz="2000" dirty="0">
                <a:solidFill>
                  <a:srgbClr val="000000"/>
                </a:solidFill>
              </a:rPr>
              <a:t> (česká a moravská šlechta)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70. léta 14. stol.:  městský hrad v rakouské Kremži</a:t>
            </a:r>
          </a:p>
          <a:p>
            <a:pPr marL="0" indent="0" algn="just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1388:   </a:t>
            </a:r>
            <a:r>
              <a:rPr lang="cs-CZ" sz="2000" dirty="0" err="1">
                <a:solidFill>
                  <a:srgbClr val="000000"/>
                </a:solidFill>
              </a:rPr>
              <a:t>Jindřichůvv</a:t>
            </a:r>
            <a:r>
              <a:rPr lang="cs-CZ" sz="2000" dirty="0">
                <a:solidFill>
                  <a:srgbClr val="000000"/>
                </a:solidFill>
              </a:rPr>
              <a:t> Hradec – páni z Hrad</a:t>
            </a:r>
          </a:p>
          <a:p>
            <a:pPr marL="0" indent="0" algn="l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pPr algn="l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24F65F-AA34-4A91-9EA1-D672248B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30" y="2319558"/>
            <a:ext cx="5582093" cy="4202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7765C4-B25D-4E06-BF2E-D5965C96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8" y="2392318"/>
            <a:ext cx="4895705" cy="40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921AE-87D1-4ACF-B1AB-4AC393F1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86" y="361507"/>
            <a:ext cx="11695814" cy="64964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1" dirty="0"/>
              <a:t>Stropy   </a:t>
            </a:r>
            <a:r>
              <a:rPr lang="cs-CZ" sz="1800" dirty="0"/>
              <a:t>–   </a:t>
            </a:r>
            <a:r>
              <a:rPr lang="cs-CZ" sz="1800" b="1" dirty="0"/>
              <a:t>klenby:</a:t>
            </a:r>
            <a:r>
              <a:rPr lang="cs-CZ" sz="1800" dirty="0"/>
              <a:t>   žebrové  –  pozdně gotické:   Buchlov, rytířský sál, svorník s erbem </a:t>
            </a:r>
            <a:r>
              <a:rPr lang="cs-CZ" sz="1800" dirty="0" err="1"/>
              <a:t>Cimburků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            kroužené  –  pozdně gotické:   Benedikt </a:t>
            </a:r>
            <a:r>
              <a:rPr lang="cs-CZ" sz="1800" dirty="0" err="1"/>
              <a:t>Ried</a:t>
            </a:r>
            <a:r>
              <a:rPr lang="cs-CZ" sz="1800" dirty="0"/>
              <a:t>   –   tzv. vladislavská gotika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–   80. l. 15/20. l. 16. stol.:   přestavba Pražského hradu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–   20. l. 16. stol.:  palác v Blatné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–</a:t>
            </a:r>
            <a:r>
              <a:rPr lang="cs-CZ" sz="1800" b="1" dirty="0"/>
              <a:t>   povalové:  </a:t>
            </a:r>
            <a:r>
              <a:rPr lang="cs-CZ" sz="1800" dirty="0"/>
              <a:t>ploché, z hrubě opracovaných kmenů stromů, vyplněné mazanicí </a:t>
            </a:r>
          </a:p>
          <a:p>
            <a:pPr marL="0" indent="0" algn="l">
              <a:buNone/>
            </a:pPr>
            <a:r>
              <a:rPr lang="cs-CZ" sz="1800" dirty="0"/>
              <a:t>                   –   </a:t>
            </a:r>
            <a:r>
              <a:rPr lang="cs-CZ" sz="1800" b="1" dirty="0"/>
              <a:t>záklopové:</a:t>
            </a:r>
            <a:r>
              <a:rPr lang="cs-CZ" sz="1800" dirty="0"/>
              <a:t>  prkna (zaklápí) se příčně kladly na podélné trámy, z vrchní strany sláma a mazanice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renesance a baroko:   malované:  Nový Hrad (Ústi n. L.), Jindřichův Hradec, Hluboká </a:t>
            </a:r>
          </a:p>
          <a:p>
            <a:pPr marL="0" indent="0" algn="l">
              <a:buNone/>
            </a:pPr>
            <a:r>
              <a:rPr lang="cs-CZ" sz="1800" dirty="0"/>
              <a:t>                   –  </a:t>
            </a:r>
            <a:r>
              <a:rPr lang="cs-CZ" sz="1800" b="1" dirty="0"/>
              <a:t>štukové klenby:</a:t>
            </a:r>
            <a:r>
              <a:rPr lang="cs-CZ" sz="1800" dirty="0"/>
              <a:t>  renesance/baroko –  Branná (</a:t>
            </a:r>
            <a:r>
              <a:rPr lang="cs-CZ" sz="1800" dirty="0" err="1"/>
              <a:t>Kolštejn</a:t>
            </a:r>
            <a:r>
              <a:rPr lang="cs-CZ" sz="1800" dirty="0"/>
              <a:t>, 1614), Lipník nad Bečvou (1609), Rosice u Brna (1618)</a:t>
            </a:r>
          </a:p>
          <a:p>
            <a:pPr algn="l"/>
            <a:endParaRPr lang="cs-CZ" sz="1800" b="1" dirty="0"/>
          </a:p>
          <a:p>
            <a:pPr algn="l"/>
            <a:r>
              <a:rPr lang="cs-CZ" sz="1800" b="1" dirty="0"/>
              <a:t>Podlahy</a:t>
            </a:r>
            <a:r>
              <a:rPr lang="cs-CZ" sz="1800" dirty="0"/>
              <a:t>    –    kamenná:  dláždění chodeb a vedlejších prostor</a:t>
            </a:r>
          </a:p>
          <a:p>
            <a:pPr marL="0" indent="0" algn="l">
              <a:buNone/>
            </a:pPr>
            <a:r>
              <a:rPr lang="cs-CZ" sz="1800" dirty="0"/>
              <a:t>                       –    keramická:  zdobené reliéfní dlaždice:  </a:t>
            </a:r>
            <a:r>
              <a:rPr lang="cs-CZ" sz="1800" b="0" i="0" u="none" strike="noStrike" baseline="0" dirty="0" err="1"/>
              <a:t>Rokštejn</a:t>
            </a:r>
            <a:r>
              <a:rPr lang="cs-CZ" sz="1800" b="0" i="0" u="none" strike="noStrike" baseline="0" dirty="0"/>
              <a:t>, Melice, </a:t>
            </a:r>
            <a:r>
              <a:rPr lang="cs-CZ" sz="1800" dirty="0" err="1"/>
              <a:t>Š</a:t>
            </a:r>
            <a:r>
              <a:rPr lang="cs-CZ" sz="1800" b="0" i="0" u="none" strike="noStrike" baseline="0" dirty="0" err="1"/>
              <a:t>ostýn</a:t>
            </a:r>
            <a:r>
              <a:rPr lang="cs-CZ" sz="1800" b="0" i="0" u="none" strike="noStrike" baseline="0" dirty="0"/>
              <a:t>, Starý Jičín, Bukov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nezdobené:  různé formáty  –  Znojmo, </a:t>
            </a:r>
            <a:r>
              <a:rPr lang="cs-CZ" sz="1800" b="0" i="0" u="none" strike="noStrike" baseline="0" dirty="0" err="1"/>
              <a:t>Starkov</a:t>
            </a:r>
            <a:endParaRPr lang="cs-CZ" sz="1800" b="0" i="0" u="none" strike="noStrike" baseline="0" dirty="0"/>
          </a:p>
          <a:p>
            <a:pPr algn="l"/>
            <a:endParaRPr lang="cs-CZ" sz="1800" dirty="0"/>
          </a:p>
          <a:p>
            <a:pPr algn="l"/>
            <a:r>
              <a:rPr lang="cs-CZ" sz="1800" b="1" i="0" u="none" strike="noStrike" baseline="0" dirty="0"/>
              <a:t>Okna </a:t>
            </a:r>
            <a:r>
              <a:rPr lang="cs-CZ" sz="1800" b="0" i="0" u="none" strike="noStrike" baseline="0" dirty="0"/>
              <a:t>  –    dřevěné okenice:   kování z </a:t>
            </a:r>
            <a:r>
              <a:rPr lang="cs-CZ" sz="1800" b="0" i="0" u="none" strike="noStrike" baseline="0" dirty="0" err="1"/>
              <a:t>Rokštejna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–    špalety:   </a:t>
            </a:r>
            <a:r>
              <a:rPr lang="cs-CZ" sz="1900" dirty="0"/>
              <a:t>boční svislé stěny oken </a:t>
            </a:r>
            <a:endParaRPr lang="cs-CZ" sz="1900" b="0" i="0" u="none" strike="noStrike" baseline="0" dirty="0"/>
          </a:p>
          <a:p>
            <a:pPr marL="0" indent="0" algn="l">
              <a:buNone/>
            </a:pPr>
            <a:endParaRPr lang="cs-CZ" sz="1900" b="0" i="0" u="none" strike="noStrike" baseline="0" dirty="0"/>
          </a:p>
          <a:p>
            <a:pPr algn="l"/>
            <a:r>
              <a:rPr lang="cs-CZ" sz="1800" b="1" dirty="0"/>
              <a:t>Střechy  –  </a:t>
            </a:r>
            <a:r>
              <a:rPr lang="cs-CZ" sz="1800" dirty="0"/>
              <a:t>dřevěné krovy a krytina   –  dřevěná:   šindele  –  </a:t>
            </a:r>
            <a:r>
              <a:rPr lang="cs-CZ" sz="1800" b="0" i="0" u="none" strike="noStrike" baseline="0" dirty="0"/>
              <a:t>nálezy speciálních hřebů  (T)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</a:t>
            </a:r>
            <a:r>
              <a:rPr lang="cs-CZ" sz="1800" b="0" i="0" u="none" strike="noStrike" baseline="0" dirty="0"/>
              <a:t>–  cihlová:   prejzy  –  </a:t>
            </a:r>
            <a:r>
              <a:rPr lang="cs-CZ" sz="1800" b="0" i="0" u="none" strike="noStrike" baseline="0" dirty="0" err="1"/>
              <a:t>Rokštejn</a:t>
            </a:r>
            <a:r>
              <a:rPr lang="cs-CZ" sz="1800" b="0" i="0" u="none" strike="noStrike" baseline="0" dirty="0"/>
              <a:t>, Šternberk na </a:t>
            </a:r>
            <a:r>
              <a:rPr lang="cs-CZ" sz="1800" b="0" i="0" u="none" strike="noStrike" baseline="0" dirty="0" err="1"/>
              <a:t>Telecsku</a:t>
            </a:r>
            <a:r>
              <a:rPr lang="cs-CZ" sz="1800" b="0" i="0" u="none" strike="noStrike" baseline="0" dirty="0"/>
              <a:t>, Melice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004877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9B6E63-1A80-444A-A109-7EAE366E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07" y="866290"/>
            <a:ext cx="4913550" cy="36851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991F5C-D982-4263-A469-058205313266}"/>
              </a:ext>
            </a:extLst>
          </p:cNvPr>
          <p:cNvSpPr txBox="1"/>
          <p:nvPr/>
        </p:nvSpPr>
        <p:spPr>
          <a:xfrm>
            <a:off x="7210399" y="4816030"/>
            <a:ext cx="516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Buchlov, rytířský sál s žebrovou křížovou klenbou, </a:t>
            </a:r>
          </a:p>
          <a:p>
            <a:r>
              <a:rPr lang="cs-CZ" sz="1800" dirty="0"/>
              <a:t>svorník (klenák) s erbem </a:t>
            </a:r>
            <a:r>
              <a:rPr lang="cs-CZ" sz="1800" dirty="0" err="1"/>
              <a:t>Cimburků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B865031-2078-4436-80B3-8B780461A5B0}"/>
              </a:ext>
            </a:extLst>
          </p:cNvPr>
          <p:cNvSpPr txBox="1"/>
          <p:nvPr/>
        </p:nvSpPr>
        <p:spPr>
          <a:xfrm>
            <a:off x="394515" y="525687"/>
            <a:ext cx="229665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Typy kleneb: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  Křížová (základní)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2  Paprsčitá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3  Obkročná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4  Šestidílná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  Osmidílná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6  Hvězdová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7  Síťová  (Petr Parléř)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8  Kroužená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7E7916-A709-4DB7-9883-D58C7B5C2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55" y="866290"/>
            <a:ext cx="4084258" cy="37639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50660E-1E8F-4BD3-B738-C6AED382D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7" y="3542122"/>
            <a:ext cx="2882916" cy="286537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26B512-5860-4107-B5A0-C3BA2DB2D037}"/>
              </a:ext>
            </a:extLst>
          </p:cNvPr>
          <p:cNvSpPr txBox="1"/>
          <p:nvPr/>
        </p:nvSpPr>
        <p:spPr>
          <a:xfrm>
            <a:off x="394515" y="5093029"/>
            <a:ext cx="77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Síťová</a:t>
            </a:r>
          </a:p>
        </p:txBody>
      </p:sp>
    </p:spTree>
    <p:extLst>
      <p:ext uri="{BB962C8B-B14F-4D97-AF65-F5344CB8AC3E}">
        <p14:creationId xmlns:p14="http://schemas.microsoft.com/office/powerpoint/2010/main" val="93083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15E878-A177-4E4F-97DE-41E382698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1" y="323691"/>
            <a:ext cx="3893775" cy="58439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464F0F-89E4-4475-AEDA-C8063C0B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9" y="1165371"/>
            <a:ext cx="5454676" cy="40857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EEE346-8CE4-4123-B9EB-B12BAEDB6DE6}"/>
              </a:ext>
            </a:extLst>
          </p:cNvPr>
          <p:cNvSpPr txBox="1"/>
          <p:nvPr/>
        </p:nvSpPr>
        <p:spPr>
          <a:xfrm>
            <a:off x="2690037" y="5507963"/>
            <a:ext cx="1753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Povalový strop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959C5-9276-4202-9A83-CC91F3C9E5BE}"/>
              </a:ext>
            </a:extLst>
          </p:cNvPr>
          <p:cNvSpPr txBox="1"/>
          <p:nvPr/>
        </p:nvSpPr>
        <p:spPr>
          <a:xfrm>
            <a:off x="8395216" y="6273209"/>
            <a:ext cx="1885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Záklopový strop</a:t>
            </a:r>
          </a:p>
        </p:txBody>
      </p:sp>
    </p:spTree>
    <p:extLst>
      <p:ext uri="{BB962C8B-B14F-4D97-AF65-F5344CB8AC3E}">
        <p14:creationId xmlns:p14="http://schemas.microsoft.com/office/powerpoint/2010/main" val="2798443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FFE978-A777-40EF-B348-8A84618F7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44"/>
            <a:ext cx="5283761" cy="55969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F1BB756-9147-4676-8208-B4F461DA1D2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374570" y="5563927"/>
            <a:ext cx="99495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Herout Jaroslav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Slabikář návštěvníků památek; 1980; s. 187188.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Blažíček Oldřich J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.; Slovník pojmů z dějin umění; Názvosloví a tvarosloví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architektury, sochařství, malby a užitého umění; 1991; s. 145-146, 98.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55A53A-FE09-46D9-A115-D48373CA6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70" y="398544"/>
            <a:ext cx="6342027" cy="47503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DFFDDC1-50FA-4406-A4CD-AC5E52556CC7}"/>
              </a:ext>
            </a:extLst>
          </p:cNvPr>
          <p:cNvSpPr txBox="1"/>
          <p:nvPr/>
        </p:nvSpPr>
        <p:spPr>
          <a:xfrm>
            <a:off x="8927551" y="4652317"/>
            <a:ext cx="91257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Švihov</a:t>
            </a:r>
          </a:p>
        </p:txBody>
      </p:sp>
    </p:spTree>
    <p:extLst>
      <p:ext uri="{BB962C8B-B14F-4D97-AF65-F5344CB8AC3E}">
        <p14:creationId xmlns:p14="http://schemas.microsoft.com/office/powerpoint/2010/main" val="1840141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2863C-7AFD-40A2-B1A7-A7C0C8D26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762000"/>
            <a:ext cx="12442371" cy="7053943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Kaple</a:t>
            </a:r>
            <a:r>
              <a:rPr lang="cs-CZ" sz="2000" dirty="0">
                <a:solidFill>
                  <a:srgbClr val="000000"/>
                </a:solidFill>
              </a:rPr>
              <a:t>   –   lat. capella, něm. </a:t>
            </a:r>
            <a:r>
              <a:rPr lang="cs-CZ" sz="2000" dirty="0" err="1">
                <a:solidFill>
                  <a:srgbClr val="000000"/>
                </a:solidFill>
              </a:rPr>
              <a:t>Burgkirche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/>
              <a:t>sakrální prostor s omezeným liturgickým provozem </a:t>
            </a:r>
          </a:p>
          <a:p>
            <a:pPr marL="0" indent="0" algn="l">
              <a:buNone/>
            </a:pPr>
            <a:r>
              <a:rPr lang="cs-CZ" sz="2000" dirty="0"/>
              <a:t>                 </a:t>
            </a:r>
            <a:r>
              <a:rPr lang="cs-CZ" sz="2000" b="0" i="0" u="none" strike="noStrike" baseline="0" dirty="0"/>
              <a:t>–    samostatné objekty nebo začleněné do palácové nebo obytné zástavby </a:t>
            </a:r>
          </a:p>
          <a:p>
            <a:pPr marL="0" indent="0" algn="l">
              <a:buNone/>
            </a:pPr>
            <a:r>
              <a:rPr lang="cs-CZ" sz="2000" dirty="0"/>
              <a:t>                 </a:t>
            </a:r>
            <a:r>
              <a:rPr lang="cs-CZ" sz="2000" b="0" i="0" u="none" strike="noStrike" baseline="0" dirty="0"/>
              <a:t>–   místo osobní a rodové reprezentace majitele hradu, prestižní objekt  (vybavení, </a:t>
            </a:r>
            <a:r>
              <a:rPr lang="cs-CZ" sz="2000" dirty="0"/>
              <a:t>v</a:t>
            </a:r>
            <a:r>
              <a:rPr lang="cs-CZ" sz="2000" b="0" i="0" u="none" strike="noStrike" baseline="0" dirty="0"/>
              <a:t>ýzdoba)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–   </a:t>
            </a:r>
            <a:r>
              <a:rPr lang="cs-CZ" sz="2000" b="1" i="0" u="none" strike="noStrike" baseline="0" dirty="0"/>
              <a:t>typy:</a:t>
            </a:r>
            <a:r>
              <a:rPr lang="cs-CZ" sz="2000" b="0" i="0" u="none" strike="noStrike" baseline="0" dirty="0"/>
              <a:t>  soukromé  (privátní)  pro omezený okruh věřících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polosoukromé  (pro hradní služebnictvo)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veřejné  (přístupné obyvatelstvu) </a:t>
            </a:r>
          </a:p>
          <a:p>
            <a:pPr marL="0" indent="0" algn="l">
              <a:buNone/>
            </a:pPr>
            <a:r>
              <a:rPr lang="cs-CZ" sz="2000" dirty="0"/>
              <a:t>                </a:t>
            </a:r>
            <a:r>
              <a:rPr lang="cs-CZ" sz="2000" b="0" i="0" u="none" strike="noStrike" baseline="0" dirty="0"/>
              <a:t>–  </a:t>
            </a:r>
            <a:r>
              <a:rPr lang="cs-CZ" sz="2000" b="1" i="0" u="none" strike="noStrike" baseline="0" dirty="0"/>
              <a:t>formy nadání:  </a:t>
            </a:r>
            <a:r>
              <a:rPr lang="cs-CZ" sz="2000" b="0" i="0" u="none" strike="noStrike" baseline="0" dirty="0"/>
              <a:t>inkorporované ke kostelu  –  </a:t>
            </a:r>
            <a:r>
              <a:rPr lang="cs-CZ" sz="2000" dirty="0"/>
              <a:t>bohoslužby zajišťoval místní </a:t>
            </a:r>
            <a:r>
              <a:rPr lang="cs-CZ" sz="2000" b="0" i="0" u="none" strike="noStrike" baseline="0" dirty="0"/>
              <a:t>farář (nebo 2 vikáři)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fundátor zajistil provoz z výnosu majetku  (lánu, mlýna aj.)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</a:t>
            </a:r>
            <a:r>
              <a:rPr lang="cs-CZ" sz="2000" b="0" i="0" u="none" strike="noStrike" baseline="0" dirty="0"/>
              <a:t>šlechtické hrady:   Potštejn, Č. Krumlov, Rožmberk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s vlastním nadáním  –  soukromé mše sloužil kaplan  (fundace vyžadovala svolení faráře)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zeměpanské:  brněnský Špilberk a Pražský hrad 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</a:t>
            </a:r>
            <a:r>
              <a:rPr lang="cs-CZ" sz="2000" b="0" i="0" u="none" strike="noStrike" baseline="0" dirty="0"/>
              <a:t>  šlechtické:  Lichtenštejnové v Mikulově a Pouzdřanech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</a:t>
            </a:r>
            <a:r>
              <a:rPr lang="cs-CZ" sz="20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–   F. Záruba:  Hradní kaple v Čechách, Praha 2012  (dizertace na Dějinách umění FFUK)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monografie:  3 díly  (2015, 2016)</a:t>
            </a:r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</a:t>
            </a:r>
            <a:endParaRPr lang="cs-CZ" sz="1800" dirty="0">
              <a:solidFill>
                <a:srgbClr val="000000"/>
              </a:solidFill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0504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CC196E1-AF9D-4B5A-8A5C-406BA8E38C42}"/>
              </a:ext>
            </a:extLst>
          </p:cNvPr>
          <p:cNvSpPr txBox="1"/>
          <p:nvPr/>
        </p:nvSpPr>
        <p:spPr>
          <a:xfrm>
            <a:off x="1256177" y="178490"/>
            <a:ext cx="4100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            Falc v Cáchách </a:t>
            </a:r>
          </a:p>
          <a:p>
            <a:r>
              <a:rPr lang="cs-CZ" sz="2000" b="1" dirty="0"/>
              <a:t>s osmibokou kaplí Panny Marie (786)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78F8FC-5ABD-43EB-BB47-456835FF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3636678"/>
            <a:ext cx="3907344" cy="27897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BEF491-E1B5-4CA8-950B-714FC6B43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96" y="1035761"/>
            <a:ext cx="3355099" cy="251308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8061D14-A553-4F17-8553-E87AB45E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08" y="2995651"/>
            <a:ext cx="5969152" cy="35486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4CC3888-F1D8-4952-A53B-BBDC7C68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55" y="178490"/>
            <a:ext cx="6039405" cy="2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6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E94-AE98-4AD7-8AB6-795BABD43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674914"/>
            <a:ext cx="12496800" cy="6618515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/>
              <a:t>1.  Zvláštního určení  </a:t>
            </a:r>
            <a:r>
              <a:rPr lang="cs-CZ" sz="2400" dirty="0"/>
              <a:t>– </a:t>
            </a:r>
            <a:r>
              <a:rPr lang="cs-CZ" sz="2400" b="1" dirty="0"/>
              <a:t> </a:t>
            </a:r>
            <a:r>
              <a:rPr lang="cs-CZ" sz="2400" dirty="0"/>
              <a:t>Pražský hrad: kaple Všech svatých a Karlštejn:  sv. Kříže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–  v panovnických rezidencích:  schránky pro relikvie a ostatky, korunovační klenoty</a:t>
            </a:r>
          </a:p>
          <a:p>
            <a:endParaRPr lang="cs-CZ" sz="2400" b="1" dirty="0"/>
          </a:p>
          <a:p>
            <a:r>
              <a:rPr lang="cs-CZ" sz="2400" b="1" dirty="0"/>
              <a:t>2.  Samostatné kaple  </a:t>
            </a:r>
            <a:r>
              <a:rPr lang="cs-CZ" sz="2400" dirty="0"/>
              <a:t>–  na nádvoří nebo u hradby: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–  připojena k paláci:  pohodlný přístup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2.  Kaple v paláci</a:t>
            </a:r>
            <a:r>
              <a:rPr lang="cs-CZ" sz="2400" dirty="0"/>
              <a:t>  –  otevřená vítězným obloukem do profánního prostoru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zaklenuté i plochostropé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umístění:  v přízemí s přístupem z nádvoří i v patře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adaptovány z profánních místností:  Mělník, Poděbrady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v měšťanských domech nebo na radnicích:  tzv. </a:t>
            </a:r>
            <a:r>
              <a:rPr lang="cs-CZ" sz="2400" dirty="0" err="1"/>
              <a:t>Hauskapellen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                          </a:t>
            </a:r>
          </a:p>
          <a:p>
            <a:r>
              <a:rPr lang="cs-CZ" sz="2400" b="1" dirty="0"/>
              <a:t>3.  Kaple ve věžích a na baštách  –  </a:t>
            </a:r>
            <a:r>
              <a:rPr lang="cs-CZ" sz="2400" dirty="0"/>
              <a:t>rozšířeny hlavně v západní Evropě (Porýní)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</a:t>
            </a:r>
            <a:r>
              <a:rPr lang="cs-CZ" sz="2400" dirty="0" err="1"/>
              <a:t>bergfrity</a:t>
            </a:r>
            <a:r>
              <a:rPr lang="cs-CZ" sz="2400" dirty="0"/>
              <a:t>  –   Jenštejn, Mikulov, Horšovský Týn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donjon  –  Karlštejn, Roudnice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branské  –  Buchlov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–   tzv. kaplové věže:   jsou nižší a kaple zabírá více než ½ prostoru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                  v pohusitské době:  Smečno, Rabí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5317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1CE87E-D44C-486D-ACDF-4C4D33967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71" y="707571"/>
            <a:ext cx="11332029" cy="6150429"/>
          </a:xfrm>
        </p:spPr>
        <p:txBody>
          <a:bodyPr>
            <a:normAutofit/>
          </a:bodyPr>
          <a:lstStyle/>
          <a:p>
            <a:r>
              <a:rPr lang="cs-CZ" sz="1800" b="1" dirty="0"/>
              <a:t>12. stol.  –  románské kaple:  </a:t>
            </a:r>
            <a:r>
              <a:rPr lang="cs-CZ" sz="1800" dirty="0"/>
              <a:t>identifikovány v písemných pramenech nebo na základě nálezů kamenických článků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Znojemský hrad, Brumov, Lukov, Roudnice (oratoř)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tribunové kostely u šlechtického sídla:  často vybaveny </a:t>
            </a:r>
            <a:r>
              <a:rPr lang="cs-CZ" sz="1800" dirty="0" err="1"/>
              <a:t>emporou</a:t>
            </a:r>
            <a:r>
              <a:rPr lang="cs-CZ" sz="1800" dirty="0"/>
              <a:t> naproti oltáře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považovány za předchůdce hradních kaplí </a:t>
            </a:r>
          </a:p>
          <a:p>
            <a:endParaRPr lang="cs-CZ" sz="1800" b="1" dirty="0"/>
          </a:p>
          <a:p>
            <a:r>
              <a:rPr lang="cs-CZ" sz="1800" b="1" dirty="0"/>
              <a:t>12. – 1. pol. 13. stol.   </a:t>
            </a:r>
            <a:r>
              <a:rPr lang="cs-CZ" sz="1800" dirty="0"/>
              <a:t>–   stavebník:  panovník nebo pražský biskup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–   typy:  palácové kaple, kaple v obvodové hradbě nebo ve věži (tzv. kaplová věž)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–  </a:t>
            </a:r>
            <a:r>
              <a:rPr lang="cs-CZ" sz="1800" b="1" dirty="0"/>
              <a:t>jednolodní kaple s půlkruhovou apsidou:</a:t>
            </a:r>
            <a:r>
              <a:rPr lang="cs-CZ" sz="1800" dirty="0"/>
              <a:t>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u paláce:  kaple Všech svatých na Pražském hradě, Horšovský Týn, Velešín,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v hradbě:  Loket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ve věžové bráně:  Landštejn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–   </a:t>
            </a:r>
            <a:r>
              <a:rPr lang="cs-CZ" sz="1800" b="1" dirty="0"/>
              <a:t>rotundy:</a:t>
            </a:r>
            <a:r>
              <a:rPr lang="cs-CZ" sz="1800" dirty="0"/>
              <a:t>  </a:t>
            </a:r>
            <a:r>
              <a:rPr lang="pl-PL" sz="1800" dirty="0"/>
              <a:t>Týnec nad Sázavou, Loket, Blatná a Roudnice (nejasné)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cs-CZ" sz="21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31397C-7B75-4D0A-8547-361C82A2B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" y="3000999"/>
            <a:ext cx="2223280" cy="29643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1E9320-57F7-405E-8C3B-C6E8ED629D1E}"/>
              </a:ext>
            </a:extLst>
          </p:cNvPr>
          <p:cNvSpPr txBox="1"/>
          <p:nvPr/>
        </p:nvSpPr>
        <p:spPr>
          <a:xfrm>
            <a:off x="609599" y="6042354"/>
            <a:ext cx="19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Týnec nad Sázavou</a:t>
            </a:r>
          </a:p>
        </p:txBody>
      </p:sp>
    </p:spTree>
    <p:extLst>
      <p:ext uri="{BB962C8B-B14F-4D97-AF65-F5344CB8AC3E}">
        <p14:creationId xmlns:p14="http://schemas.microsoft.com/office/powerpoint/2010/main" val="2681568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E825D-1755-4F75-9638-E83852B8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627320"/>
            <a:ext cx="11851758" cy="6230679"/>
          </a:xfrm>
        </p:spPr>
        <p:txBody>
          <a:bodyPr>
            <a:normAutofit/>
          </a:bodyPr>
          <a:lstStyle/>
          <a:p>
            <a:r>
              <a:rPr lang="cs-CZ" sz="1900" b="1" dirty="0"/>
              <a:t>2. pol. 13. stol.:</a:t>
            </a:r>
            <a:r>
              <a:rPr lang="cs-CZ" sz="1900" dirty="0"/>
              <a:t>   </a:t>
            </a:r>
            <a:r>
              <a:rPr lang="cs-CZ" sz="1900" b="1" dirty="0"/>
              <a:t>královské </a:t>
            </a:r>
            <a:r>
              <a:rPr lang="cs-CZ" sz="1900" dirty="0"/>
              <a:t> –  za Přemysla Otakara II. (architektonicky odvozeny z Francie)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–  vzor:  palácová kaple v </a:t>
            </a:r>
            <a:r>
              <a:rPr lang="cs-CZ" sz="1900" dirty="0" err="1"/>
              <a:t>Klosterneuburgu</a:t>
            </a:r>
            <a:r>
              <a:rPr lang="cs-CZ" sz="1900" dirty="0"/>
              <a:t> (capella </a:t>
            </a:r>
            <a:r>
              <a:rPr lang="cs-CZ" sz="1900" dirty="0" err="1"/>
              <a:t>speciosa</a:t>
            </a:r>
            <a:r>
              <a:rPr lang="cs-CZ" sz="1900" dirty="0"/>
              <a:t>, 1222) 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šlechtické  </a:t>
            </a:r>
            <a:r>
              <a:rPr lang="cs-CZ" sz="1900" dirty="0"/>
              <a:t>–  za Václava II. († 1305)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–  nejstarší:  80. léta, Český Šternberk (palácová)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jednolodní, obdélné s rovným uzávěrem</a:t>
            </a:r>
            <a:r>
              <a:rPr lang="cs-CZ" sz="1900" dirty="0"/>
              <a:t>: Zvíkov, Špilberk, Buchlov (</a:t>
            </a:r>
            <a:r>
              <a:rPr lang="de-DE" sz="1900" dirty="0"/>
              <a:t>Torturmkapelle</a:t>
            </a:r>
            <a:r>
              <a:rPr lang="cs-CZ" sz="1900" dirty="0"/>
              <a:t>, v branské věži)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jednolodní s polygonálním závěrem</a:t>
            </a:r>
            <a:r>
              <a:rPr lang="cs-CZ" sz="1900" dirty="0"/>
              <a:t>:  Písek, Houska, Bezděz, Nižbor, Osek 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oktogonální kaplová věž</a:t>
            </a:r>
            <a:r>
              <a:rPr lang="cs-CZ" sz="1900" dirty="0"/>
              <a:t>:   Okoř  (kol. 1300, v přízemí věže)</a:t>
            </a:r>
          </a:p>
          <a:p>
            <a:endParaRPr lang="cs-CZ" sz="1900" b="1" dirty="0"/>
          </a:p>
          <a:p>
            <a:r>
              <a:rPr lang="cs-CZ" sz="1900" b="1" dirty="0"/>
              <a:t>14. stol. </a:t>
            </a:r>
            <a:r>
              <a:rPr lang="cs-CZ" sz="1900" dirty="0"/>
              <a:t> –  na královských, šlechtických i biskupských hradech </a:t>
            </a:r>
          </a:p>
          <a:p>
            <a:pPr marL="0" indent="0">
              <a:buNone/>
            </a:pPr>
            <a:r>
              <a:rPr lang="cs-CZ" sz="1900" dirty="0"/>
              <a:t>                     –  nové typy:  kaple otevřené do profánního sálu:  chór (kněžiště) ve věži:  Karlštejn, Kost, Dražice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chór v podobě arkýře:  Příbram, </a:t>
            </a:r>
            <a:r>
              <a:rPr lang="cs-CZ" sz="1900" dirty="0" err="1"/>
              <a:t>Egerberk</a:t>
            </a:r>
            <a:r>
              <a:rPr lang="cs-CZ" sz="1900" dirty="0"/>
              <a:t>, </a:t>
            </a:r>
            <a:r>
              <a:rPr lang="cs-CZ" sz="1900" dirty="0" err="1"/>
              <a:t>Maidštejn</a:t>
            </a:r>
            <a:r>
              <a:rPr lang="cs-CZ" sz="1900" dirty="0"/>
              <a:t> </a:t>
            </a:r>
          </a:p>
          <a:p>
            <a:pPr marL="0" indent="0">
              <a:buNone/>
            </a:pPr>
            <a:r>
              <a:rPr lang="cs-CZ" sz="1900" dirty="0"/>
              <a:t>                    –  Jan Lucemburský:  kaple na </a:t>
            </a:r>
            <a:r>
              <a:rPr lang="cs-CZ" sz="1900" dirty="0" err="1"/>
              <a:t>Hasištejně</a:t>
            </a:r>
            <a:r>
              <a:rPr lang="cs-CZ" sz="1900" dirty="0"/>
              <a:t> </a:t>
            </a:r>
          </a:p>
          <a:p>
            <a:pPr marL="0" indent="0">
              <a:buNone/>
            </a:pPr>
            <a:r>
              <a:rPr lang="cs-CZ" sz="1900" dirty="0"/>
              <a:t>                    –  Karel IV.:   Karlštejn (dvě kaple P. Marie a sv. Kateřiny), Hrádek u </a:t>
            </a:r>
            <a:r>
              <a:rPr lang="cs-CZ" sz="1900" dirty="0" err="1"/>
              <a:t>Purkarce</a:t>
            </a:r>
            <a:r>
              <a:rPr lang="cs-CZ" sz="1900" dirty="0"/>
              <a:t>, kaple Všech svatých na PH </a:t>
            </a:r>
          </a:p>
          <a:p>
            <a:pPr marL="0" indent="0">
              <a:buNone/>
            </a:pPr>
            <a:r>
              <a:rPr lang="cs-CZ" sz="1900" dirty="0"/>
              <a:t>                    –  Václav IV.:  arkýřová kaple ve Vlašském dvoře v Kutné Hoře, na Točníku, v Králově Dvoře </a:t>
            </a:r>
          </a:p>
          <a:p>
            <a:pPr marL="0" indent="0">
              <a:buNone/>
            </a:pPr>
            <a:r>
              <a:rPr lang="cs-CZ" sz="1900" dirty="0"/>
              <a:t>                    –  šlechtické:   Český Krumlov (Rožmberkové), Lipnice nad Sázavou (z </a:t>
            </a:r>
            <a:r>
              <a:rPr lang="cs-CZ" sz="1900" dirty="0" err="1"/>
              <a:t>Lipé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 –  biskupské:  Dražice  (Jan IV. Z Dražic, jihofrancouzský import)</a:t>
            </a:r>
          </a:p>
          <a:p>
            <a:pPr marL="0" indent="0">
              <a:buNone/>
            </a:pPr>
            <a:endParaRPr lang="cs-CZ" sz="1900" dirty="0"/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080418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931B68-58D6-4FB3-8617-4FF433CD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99" y="108856"/>
            <a:ext cx="2847372" cy="31598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5C90D5-8445-486B-AD1D-9F67F932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53" y="3442443"/>
            <a:ext cx="4739833" cy="31598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4ED392-CDCB-460E-A858-4AD13B90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086" y="452436"/>
            <a:ext cx="3979624" cy="5953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7ED13CD-5000-469F-AFEF-B80F0E7DA6E1}"/>
              </a:ext>
            </a:extLst>
          </p:cNvPr>
          <p:cNvSpPr txBox="1"/>
          <p:nvPr/>
        </p:nvSpPr>
        <p:spPr>
          <a:xfrm>
            <a:off x="4691743" y="544286"/>
            <a:ext cx="74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Kost</a:t>
            </a:r>
          </a:p>
        </p:txBody>
      </p:sp>
    </p:spTree>
    <p:extLst>
      <p:ext uri="{BB962C8B-B14F-4D97-AF65-F5344CB8AC3E}">
        <p14:creationId xmlns:p14="http://schemas.microsoft.com/office/powerpoint/2010/main" val="1253797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39EB77-0D34-476C-B5C6-36568481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3" y="598861"/>
            <a:ext cx="3907443" cy="519880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CE876F-7DF2-47A4-A969-1A8F3F53C4F9}"/>
              </a:ext>
            </a:extLst>
          </p:cNvPr>
          <p:cNvSpPr txBox="1"/>
          <p:nvPr/>
        </p:nvSpPr>
        <p:spPr>
          <a:xfrm>
            <a:off x="1084206" y="5962992"/>
            <a:ext cx="296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Vlašský dvůr v Kutné Hoře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CF09E42-7ACD-4A31-9E60-AD05A3928067}"/>
              </a:ext>
            </a:extLst>
          </p:cNvPr>
          <p:cNvSpPr txBox="1"/>
          <p:nvPr/>
        </p:nvSpPr>
        <p:spPr>
          <a:xfrm>
            <a:off x="7707300" y="5978381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Hrádek v Kutné Hoře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DE8DD1-D172-44FD-B3AF-A9BA9FAC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76" y="2819354"/>
            <a:ext cx="3611301" cy="30904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22D07E-2C99-41BF-9BA5-6B78564AC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80" y="642404"/>
            <a:ext cx="3469048" cy="51988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9215A2E-1ABD-446E-ACD2-C7DF3FC4D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528" y="598861"/>
            <a:ext cx="3369703" cy="2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47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55E3C62-6FA8-4DF9-8E7C-D52A8AC55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3" y="272289"/>
            <a:ext cx="3435431" cy="514842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B11179-158F-4E8F-8847-C06B20621354}"/>
              </a:ext>
            </a:extLst>
          </p:cNvPr>
          <p:cNvSpPr txBox="1"/>
          <p:nvPr/>
        </p:nvSpPr>
        <p:spPr>
          <a:xfrm>
            <a:off x="396935" y="5765171"/>
            <a:ext cx="459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Lipnice na Sázavou :  kaplová věž (sv. Vavřince)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2F309E-443B-4307-A130-63B8CCB7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662" y="3429000"/>
            <a:ext cx="4629873" cy="3518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66DA65-462B-49BA-8F20-ECCF1E00E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916" y="193876"/>
            <a:ext cx="4861367" cy="32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4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333C0-3662-48D5-99AB-49B7D5FE0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616687"/>
            <a:ext cx="11607209" cy="6654969"/>
          </a:xfrm>
        </p:spPr>
        <p:txBody>
          <a:bodyPr>
            <a:normAutofit/>
          </a:bodyPr>
          <a:lstStyle/>
          <a:p>
            <a:r>
              <a:rPr lang="cs-CZ" sz="2000" b="1" dirty="0"/>
              <a:t>15. stol.  </a:t>
            </a:r>
            <a:r>
              <a:rPr lang="cs-CZ" sz="2000" dirty="0"/>
              <a:t>–   30. léta:  palácová kaple v Poděbradech (náboženská výmalba ve východní část velkého sálu) </a:t>
            </a:r>
          </a:p>
          <a:p>
            <a:pPr marL="0" indent="0">
              <a:buNone/>
            </a:pPr>
            <a:r>
              <a:rPr lang="cs-CZ" sz="2000" dirty="0"/>
              <a:t>                     –  arkýřová kaple na </a:t>
            </a:r>
            <a:r>
              <a:rPr lang="cs-CZ" sz="2000" dirty="0" err="1"/>
              <a:t>Cimburku</a:t>
            </a:r>
            <a:r>
              <a:rPr lang="cs-CZ" sz="2000" dirty="0"/>
              <a:t> u Koryčan  </a:t>
            </a:r>
          </a:p>
          <a:p>
            <a:pPr marL="0" indent="0">
              <a:buNone/>
            </a:pPr>
            <a:r>
              <a:rPr lang="cs-CZ" sz="2000" dirty="0"/>
              <a:t>                     –   husitské hrady:  pouze Drábské světničky v Českém ráji  (kaple vysekána v pískovci) </a:t>
            </a:r>
          </a:p>
          <a:p>
            <a:pPr marL="0" indent="0">
              <a:buNone/>
            </a:pPr>
            <a:r>
              <a:rPr lang="cs-CZ" sz="2000" dirty="0"/>
              <a:t>                     –   další až v polovině století </a:t>
            </a:r>
          </a:p>
          <a:p>
            <a:pPr marL="0" indent="0">
              <a:buNone/>
            </a:pPr>
            <a:r>
              <a:rPr lang="cs-CZ" sz="2000" dirty="0"/>
              <a:t>                     –   nově:   kaple na baštách:  Klenová, Švihov, Rabí, </a:t>
            </a:r>
            <a:r>
              <a:rPr lang="cs-CZ" sz="2000" dirty="0" err="1"/>
              <a:t>Švamberk</a:t>
            </a:r>
            <a:endParaRPr lang="cs-CZ" sz="2000" dirty="0"/>
          </a:p>
          <a:p>
            <a:endParaRPr lang="cs-CZ" sz="2000" b="1" dirty="0"/>
          </a:p>
          <a:p>
            <a:r>
              <a:rPr lang="cs-CZ" sz="2000" b="1" dirty="0"/>
              <a:t>Konec 15. a 16. stol. </a:t>
            </a:r>
            <a:r>
              <a:rPr lang="cs-CZ" sz="2000" dirty="0"/>
              <a:t> –  panovník přestal být výsadním stavebníkem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–  jediné královské založení:  nová kaple na Křivoklátě, </a:t>
            </a:r>
            <a:r>
              <a:rPr lang="cs-CZ" sz="2000" dirty="0" err="1"/>
              <a:t>zal</a:t>
            </a:r>
            <a:r>
              <a:rPr lang="cs-CZ" sz="2000" dirty="0"/>
              <a:t>. Vladislavem Jagellonským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zaklenuta síťovou klenbou svatovítského typu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–  dominuje obdélná loď s odsazeným vítězným obloukem a užším chórem: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Švihov, Rábí, Orlík, Bor u Tachova, Kunětická Hora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–  arkýřová kaple:   Hrádek v Kutné Hoře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–  </a:t>
            </a:r>
            <a:r>
              <a:rPr lang="pl-PL" sz="2000" dirty="0"/>
              <a:t>kaple adaptované z profánních prostor:  P. Marie v Jindřichově Hradci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2280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195601-78DE-467C-8B08-04F6BA45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10560"/>
          <a:stretch/>
        </p:blipFill>
        <p:spPr>
          <a:xfrm>
            <a:off x="5417319" y="2073349"/>
            <a:ext cx="3109636" cy="35973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2C02A7-BC34-47CA-85B5-B6A6C4755A74}"/>
              </a:ext>
            </a:extLst>
          </p:cNvPr>
          <p:cNvSpPr txBox="1"/>
          <p:nvPr/>
        </p:nvSpPr>
        <p:spPr>
          <a:xfrm>
            <a:off x="954875" y="581087"/>
            <a:ext cx="11863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Křivoklát:  </a:t>
            </a:r>
            <a:r>
              <a:rPr lang="cs-CZ" sz="2400" dirty="0"/>
              <a:t>pozdně gotická kaple v prvním patře, na úrovni královského paláce</a:t>
            </a:r>
            <a:endParaRPr lang="cs-CZ" sz="24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4FC58B7-22F8-4A31-A423-C460A536F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7" r="10752"/>
          <a:stretch/>
        </p:blipFill>
        <p:spPr>
          <a:xfrm>
            <a:off x="281792" y="1751209"/>
            <a:ext cx="5135527" cy="46279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ED6CDF-3FF2-4235-B342-CC921B38D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55" y="1751208"/>
            <a:ext cx="3473130" cy="46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1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13A396-F0C0-4089-AA84-CC6D7896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9" y="1793396"/>
            <a:ext cx="4417947" cy="39609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9A8FD1-32DC-467C-899E-CFB3363C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31" y="1678075"/>
            <a:ext cx="2336707" cy="35018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36FF59-C572-4127-BB94-CBEBD8BBD917}"/>
              </a:ext>
            </a:extLst>
          </p:cNvPr>
          <p:cNvSpPr txBox="1"/>
          <p:nvPr/>
        </p:nvSpPr>
        <p:spPr>
          <a:xfrm>
            <a:off x="1643744" y="468086"/>
            <a:ext cx="244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Jindřichův Hradec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4EC85D-1E7A-4346-90B3-74E8E911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493" y="272005"/>
            <a:ext cx="4213185" cy="63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67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294DF7-9FA9-48C8-9963-44AFEF2D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20576"/>
            <a:ext cx="3696131" cy="27824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6532AA-7931-4C1B-A5E0-AD240222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170" y="203797"/>
            <a:ext cx="4163476" cy="62405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5D5224-1BE8-4895-80B4-79B45BD6C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47"/>
          <a:stretch/>
        </p:blipFill>
        <p:spPr>
          <a:xfrm>
            <a:off x="2437315" y="203797"/>
            <a:ext cx="2994656" cy="34339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A76B43C-8350-490D-895F-4E98B37688C0}"/>
              </a:ext>
            </a:extLst>
          </p:cNvPr>
          <p:cNvSpPr txBox="1"/>
          <p:nvPr/>
        </p:nvSpPr>
        <p:spPr>
          <a:xfrm>
            <a:off x="990862" y="642257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/>
              <a:t>Rabí</a:t>
            </a:r>
          </a:p>
        </p:txBody>
      </p:sp>
    </p:spTree>
    <p:extLst>
      <p:ext uri="{BB962C8B-B14F-4D97-AF65-F5344CB8AC3E}">
        <p14:creationId xmlns:p14="http://schemas.microsoft.com/office/powerpoint/2010/main" val="84264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3ADE009-2B5F-491D-90D9-9EEF95916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6"/>
            <a:ext cx="8099044" cy="31898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599EB3-CD42-4EB3-9CE8-754D10279A6E}"/>
              </a:ext>
            </a:extLst>
          </p:cNvPr>
          <p:cNvSpPr txBox="1"/>
          <p:nvPr/>
        </p:nvSpPr>
        <p:spPr>
          <a:xfrm>
            <a:off x="1561386" y="3409273"/>
            <a:ext cx="214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Falc v </a:t>
            </a:r>
            <a:r>
              <a:rPr lang="cs-CZ" sz="2400" b="1" dirty="0" err="1">
                <a:solidFill>
                  <a:srgbClr val="FF0000"/>
                </a:solidFill>
              </a:rPr>
              <a:t>Goslaru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4098A2-DD0E-4A7B-8E76-998400CE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24" y="42346"/>
            <a:ext cx="3392773" cy="24234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78D303-DEF5-4324-9E9E-27C1C8265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08" t="12403" r="18894" b="12248"/>
          <a:stretch/>
        </p:blipFill>
        <p:spPr>
          <a:xfrm>
            <a:off x="5485010" y="2654299"/>
            <a:ext cx="6695842" cy="41613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E4F0B23-615C-41D3-BA67-1ACDD04F5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" y="4048018"/>
            <a:ext cx="3727826" cy="23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7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3184A2-D510-4503-AB06-CC31472E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97" y="4414501"/>
            <a:ext cx="3889094" cy="2274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3B7236-8D96-468E-AEFD-ED3025F0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84" y="1101110"/>
            <a:ext cx="4970087" cy="33133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5C5549-9B03-4F40-A184-64FDB76FE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342" y="577907"/>
            <a:ext cx="3801458" cy="57021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708916-84B7-47B6-B153-0048E626C18A}"/>
              </a:ext>
            </a:extLst>
          </p:cNvPr>
          <p:cNvSpPr txBox="1"/>
          <p:nvPr/>
        </p:nvSpPr>
        <p:spPr>
          <a:xfrm>
            <a:off x="2743200" y="393241"/>
            <a:ext cx="212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Kunětická Hora</a:t>
            </a:r>
          </a:p>
        </p:txBody>
      </p:sp>
    </p:spTree>
    <p:extLst>
      <p:ext uri="{BB962C8B-B14F-4D97-AF65-F5344CB8AC3E}">
        <p14:creationId xmlns:p14="http://schemas.microsoft.com/office/powerpoint/2010/main" val="2862861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B1DF2-8C21-4A62-80ED-CD07DD88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95" y="485820"/>
            <a:ext cx="11702143" cy="6074229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Oratoř  </a:t>
            </a:r>
            <a:r>
              <a:rPr lang="cs-CZ" sz="2000" dirty="0">
                <a:solidFill>
                  <a:srgbClr val="000000"/>
                </a:solidFill>
              </a:rPr>
              <a:t>–  l</a:t>
            </a:r>
            <a:r>
              <a:rPr lang="cs-CZ" sz="2000" dirty="0"/>
              <a:t>at. </a:t>
            </a:r>
            <a:r>
              <a:rPr lang="cs-CZ" sz="2000" dirty="0" err="1"/>
              <a:t>orare</a:t>
            </a:r>
            <a:r>
              <a:rPr lang="cs-CZ" sz="2000" dirty="0"/>
              <a:t>, modlit se </a:t>
            </a:r>
          </a:p>
          <a:p>
            <a:pPr marL="0" indent="0" algn="l">
              <a:buNone/>
            </a:pPr>
            <a:r>
              <a:rPr lang="cs-CZ" sz="2000" dirty="0"/>
              <a:t>                  –  modlitebna:  soukromá </a:t>
            </a:r>
            <a:r>
              <a:rPr lang="cs-CZ" sz="2000" dirty="0">
                <a:solidFill>
                  <a:srgbClr val="000000"/>
                </a:solidFill>
              </a:rPr>
              <a:t>místnost určená k modlitbě a rozjímání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–  vedle obytných prostor, v síle zdi nebo v arkýři:  Křivoklát, Karlštejn, </a:t>
            </a:r>
            <a:r>
              <a:rPr lang="cs-CZ" sz="2000" dirty="0" err="1">
                <a:solidFill>
                  <a:srgbClr val="000000"/>
                </a:solidFill>
              </a:rPr>
              <a:t>Kašperk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                 Vlašský dvůr v Kutné Hoře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–  3 typy:  privátní  (není zasvěcena), </a:t>
            </a:r>
            <a:r>
              <a:rPr lang="cs-CZ" sz="2000" dirty="0" err="1">
                <a:solidFill>
                  <a:srgbClr val="000000"/>
                </a:solidFill>
              </a:rPr>
              <a:t>poloveřejné</a:t>
            </a:r>
            <a:r>
              <a:rPr lang="cs-CZ" sz="2000" dirty="0">
                <a:solidFill>
                  <a:srgbClr val="000000"/>
                </a:solidFill>
              </a:rPr>
              <a:t> a veřejné   (musí být zasvěcena)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–  mohou fungovat jako tzv. druhé kaple:  otevřené do profánního prostoru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někdy samostatný liturgický prostor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–  tzv. oltářní výklenky a přenosné oltáře:   nemohly nahradit kapli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 skřínka v síle zdi (Okoř, Kost), uzavíratelné (ostění)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dům U kamenného zvonu v Praze, </a:t>
            </a:r>
            <a:r>
              <a:rPr lang="cs-CZ" sz="2000" dirty="0" err="1">
                <a:solidFill>
                  <a:srgbClr val="000000"/>
                </a:solidFill>
              </a:rPr>
              <a:t>Rokštejn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 err="1"/>
              <a:t>Empora</a:t>
            </a:r>
            <a:r>
              <a:rPr lang="cs-CZ" sz="2000" dirty="0"/>
              <a:t>  –  od 11. stol. v tzv. vlastnických kostelích:  tribuna nesená klenbou, přístup pro vlastníka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někdy s vlastním oltářem </a:t>
            </a:r>
          </a:p>
          <a:p>
            <a:pPr marL="0" indent="0">
              <a:buNone/>
            </a:pPr>
            <a:r>
              <a:rPr lang="cs-CZ" sz="2000" dirty="0"/>
              <a:t>                   –  běžné ve 12. až 14. stol. a pak v pohusitské době </a:t>
            </a:r>
          </a:p>
          <a:p>
            <a:pPr marL="0" indent="0">
              <a:buNone/>
            </a:pPr>
            <a:r>
              <a:rPr lang="cs-CZ" sz="2000" dirty="0"/>
              <a:t>                   –  Francie:  ve 12. a 13. stol.:   </a:t>
            </a:r>
            <a:r>
              <a:rPr lang="cs-CZ" sz="2000" dirty="0" err="1"/>
              <a:t>sedille</a:t>
            </a:r>
            <a:r>
              <a:rPr lang="cs-CZ" sz="2000" dirty="0"/>
              <a:t>  –  slepé </a:t>
            </a:r>
            <a:r>
              <a:rPr lang="cs-CZ" sz="2000" dirty="0" err="1"/>
              <a:t>ardády</a:t>
            </a:r>
            <a:r>
              <a:rPr lang="cs-CZ" sz="2000" dirty="0"/>
              <a:t> po obvodu kaple  (Zvíkov)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666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4ED36-3EA8-48FB-B07B-8B78662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620486"/>
            <a:ext cx="11484429" cy="6934199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Roubené komory</a:t>
            </a:r>
            <a:r>
              <a:rPr lang="cs-CZ" sz="2000" dirty="0">
                <a:solidFill>
                  <a:srgbClr val="000000"/>
                </a:solidFill>
              </a:rPr>
              <a:t>  –  dřevěné obložení stěn:  srubová konstrukce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12. stol.:  Korutany Štýrsko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13. stol.:  v palácích Přemysla Otakara II.:  Bezděz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Karla IV. a Václava IV.:  </a:t>
            </a:r>
            <a:r>
              <a:rPr lang="cs-CZ" sz="2000" dirty="0" err="1">
                <a:solidFill>
                  <a:srgbClr val="000000"/>
                </a:solidFill>
              </a:rPr>
              <a:t>Kašperk</a:t>
            </a:r>
            <a:r>
              <a:rPr lang="cs-CZ" sz="2000" dirty="0">
                <a:solidFill>
                  <a:srgbClr val="000000"/>
                </a:solidFill>
              </a:rPr>
              <a:t>, Radyně, Točník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biskup Jan z Dražic:   Dražice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ploché stropy i valené klenby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zateplení místností obývaných ženami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dirty="0"/>
              <a:t>Vytápění   –   krby </a:t>
            </a:r>
          </a:p>
          <a:p>
            <a:pPr marL="0" indent="0" algn="l">
              <a:buNone/>
            </a:pPr>
            <a:r>
              <a:rPr lang="cs-CZ" sz="2000" b="1" dirty="0"/>
              <a:t>                       –   kachlová kamna:   </a:t>
            </a:r>
            <a:r>
              <a:rPr lang="cs-CZ" sz="2000" dirty="0" err="1"/>
              <a:t>Rokštejn</a:t>
            </a:r>
            <a:r>
              <a:rPr lang="cs-CZ" sz="2000" dirty="0"/>
              <a:t>  –  kachle malého formátu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Melice  –  olomoucký biskup Václav králík z Buřenic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</a:t>
            </a:r>
            <a:r>
              <a:rPr lang="cs-CZ" sz="2000" b="0" i="0" u="none" strike="noStrike" baseline="0" dirty="0"/>
              <a:t>Blansek, Nový </a:t>
            </a:r>
            <a:r>
              <a:rPr lang="cs-CZ" sz="2000" b="0" i="0" u="none" strike="noStrike" baseline="0" dirty="0" err="1"/>
              <a:t>Cimburk</a:t>
            </a:r>
            <a:r>
              <a:rPr lang="cs-CZ" sz="2000" b="0" i="0" u="none" strike="noStrike" baseline="0" dirty="0"/>
              <a:t>, Ježův hrad, </a:t>
            </a:r>
            <a:r>
              <a:rPr lang="cs-CZ" sz="2000" b="0" i="0" u="none" strike="noStrike" baseline="0" dirty="0" err="1"/>
              <a:t>Loucky</a:t>
            </a:r>
            <a:r>
              <a:rPr lang="cs-CZ" sz="2000" b="0" i="0" u="none" strike="noStrike" baseline="0" dirty="0"/>
              <a:t>, Starý Jičín,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</a:t>
            </a:r>
            <a:r>
              <a:rPr lang="cs-CZ" sz="2000" b="0" i="0" u="none" strike="noStrike" baseline="0" dirty="0"/>
              <a:t>Lukov, Brumov, </a:t>
            </a:r>
            <a:r>
              <a:rPr lang="cs-CZ" sz="2000" b="0" i="0" u="none" strike="noStrike" baseline="0" dirty="0" err="1"/>
              <a:t>Starkov</a:t>
            </a:r>
            <a:endParaRPr lang="cs-CZ" sz="2000" dirty="0"/>
          </a:p>
          <a:p>
            <a:pPr marL="0" indent="0" algn="l">
              <a:buNone/>
            </a:pPr>
            <a:r>
              <a:rPr lang="cs-CZ" sz="2000" b="1" dirty="0"/>
              <a:t>                       –  Teplovzdušné topení: </a:t>
            </a:r>
            <a:r>
              <a:rPr lang="cs-CZ" sz="2000" dirty="0"/>
              <a:t>  –   </a:t>
            </a: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b="0" i="0" u="none" strike="noStrike" baseline="0" dirty="0"/>
              <a:t>ranov nad Dyjí: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</a:t>
            </a:r>
            <a:r>
              <a:rPr lang="cs-CZ" sz="2000" b="0" i="0" u="none" strike="noStrike" baseline="0" dirty="0"/>
              <a:t>–   </a:t>
            </a:r>
            <a:r>
              <a:rPr lang="cs-CZ" sz="2000" b="0" i="0" u="none" strike="noStrike" baseline="0" dirty="0" err="1"/>
              <a:t>Rokštejn</a:t>
            </a:r>
            <a:r>
              <a:rPr lang="cs-CZ" sz="2000" b="0" i="0" u="none" strike="noStrike" baseline="0" dirty="0"/>
              <a:t>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307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740735" y="-7974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FF0000"/>
                </a:solidFill>
              </a:rPr>
              <a:t>      </a:t>
            </a:r>
            <a:r>
              <a:rPr lang="cs-CZ" altLang="cs-CZ" sz="3200" b="1" dirty="0">
                <a:solidFill>
                  <a:srgbClr val="FF0000"/>
                </a:solidFill>
              </a:rPr>
              <a:t>Kachle z biskupského hrádku v </a:t>
            </a:r>
            <a:r>
              <a:rPr lang="cs-CZ" altLang="cs-CZ" sz="3200" b="1" dirty="0" err="1">
                <a:solidFill>
                  <a:srgbClr val="FF0000"/>
                </a:solidFill>
              </a:rPr>
              <a:t>Melicích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4579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52892" y="1063256"/>
            <a:ext cx="7421527" cy="579474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Dokumentují společenský význam a postavení olomouckého biskupa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Václava z Buřenic, zvaného Králík</a:t>
            </a:r>
          </a:p>
          <a:p>
            <a:pPr eaLnBrk="1" hangingPunct="1"/>
            <a:r>
              <a:rPr lang="cs-CZ" altLang="cs-CZ" sz="1800" b="1" dirty="0"/>
              <a:t>Nález  </a:t>
            </a:r>
            <a:r>
              <a:rPr lang="cs-CZ" altLang="cs-CZ" sz="1800" dirty="0"/>
              <a:t>–   30. léta 20. stol.:  vyškovský lékař J. </a:t>
            </a:r>
            <a:r>
              <a:rPr lang="cs-CZ" altLang="cs-CZ" sz="1800" dirty="0" err="1"/>
              <a:t>Zháněl</a:t>
            </a: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b="1" dirty="0"/>
              <a:t>Vznik  –   1412 – 1416</a:t>
            </a:r>
          </a:p>
          <a:p>
            <a:pPr eaLnBrk="1" hangingPunct="1"/>
            <a:r>
              <a:rPr lang="cs-CZ" altLang="cs-CZ" sz="1800" b="1" dirty="0"/>
              <a:t>Ideový koncept  –   </a:t>
            </a:r>
            <a:r>
              <a:rPr lang="cs-CZ" altLang="cs-CZ" sz="1800" dirty="0"/>
              <a:t>ztvárnění životních osudů a společenského vzestupu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vysokého církevního hodnostáře zemanského původu,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který se stal oblíbencem a důvěrníkem Václava IV.. </a:t>
            </a:r>
          </a:p>
          <a:p>
            <a:pPr eaLnBrk="1" hangingPunct="1"/>
            <a:r>
              <a:rPr lang="cs-CZ" altLang="cs-CZ" sz="1800" b="1" dirty="0"/>
              <a:t>Ikonografie  </a:t>
            </a:r>
            <a:r>
              <a:rPr lang="cs-CZ" altLang="cs-CZ" sz="1800" dirty="0"/>
              <a:t>–  řada symbolů, narážek a jinotajů: 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orel:   </a:t>
            </a:r>
            <a:r>
              <a:rPr lang="cs-CZ" altLang="cs-CZ" sz="1800" dirty="0"/>
              <a:t>symbol bdělosti církve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králík ve spárech orla:  </a:t>
            </a:r>
            <a:r>
              <a:rPr lang="cs-CZ" altLang="cs-CZ" sz="1800" dirty="0"/>
              <a:t>narážka na biskupovu přezdívku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znak </a:t>
            </a:r>
            <a:r>
              <a:rPr lang="cs-CZ" altLang="cs-CZ" sz="1800" b="1" dirty="0" err="1"/>
              <a:t>ol</a:t>
            </a:r>
            <a:r>
              <a:rPr lang="cs-CZ" altLang="cs-CZ" sz="1800" b="1" dirty="0"/>
              <a:t>. biskupství:  </a:t>
            </a:r>
            <a:r>
              <a:rPr lang="cs-CZ" altLang="cs-CZ" sz="1800" dirty="0"/>
              <a:t>hodnost administrátora a biskupa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olomoucké diecéze (1412 – 1416)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svatopetrské klíče:  </a:t>
            </a:r>
            <a:r>
              <a:rPr lang="cs-CZ" altLang="cs-CZ" sz="1800" dirty="0"/>
              <a:t>symboly papežské moci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diplomatické aktivity a vztah </a:t>
            </a:r>
            <a:r>
              <a:rPr lang="cs-CZ" altLang="cs-CZ" sz="1800" b="1" dirty="0"/>
              <a:t>k </a:t>
            </a:r>
            <a:r>
              <a:rPr lang="cs-CZ" altLang="cs-CZ" sz="1800" dirty="0"/>
              <a:t>papežské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kurii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</a:t>
            </a:r>
          </a:p>
        </p:txBody>
      </p:sp>
      <p:pic>
        <p:nvPicPr>
          <p:cNvPr id="24580" name="Picture 7" descr="img160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92"/>
          <a:stretch/>
        </p:blipFill>
        <p:spPr>
          <a:xfrm>
            <a:off x="8162262" y="0"/>
            <a:ext cx="4021451" cy="68658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70C0F0-22CE-46B9-8C45-E332E31EA494}"/>
              </a:ext>
            </a:extLst>
          </p:cNvPr>
          <p:cNvSpPr txBox="1"/>
          <p:nvPr/>
        </p:nvSpPr>
        <p:spPr>
          <a:xfrm>
            <a:off x="8433312" y="6275011"/>
            <a:ext cx="347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Rekonstrukce kamen P. Michny</a:t>
            </a:r>
          </a:p>
        </p:txBody>
      </p:sp>
    </p:spTree>
    <p:extLst>
      <p:ext uri="{BB962C8B-B14F-4D97-AF65-F5344CB8AC3E}">
        <p14:creationId xmlns:p14="http://schemas.microsoft.com/office/powerpoint/2010/main" val="2730686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4ACEA215-BE5D-4D8A-8F2A-9C3664BE83C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71349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                     </a:t>
            </a:r>
            <a:r>
              <a:rPr lang="cs-CZ" altLang="cs-CZ" sz="3200" b="1" dirty="0"/>
              <a:t>Kachle z biskupského hradu v </a:t>
            </a:r>
            <a:r>
              <a:rPr lang="cs-CZ" altLang="cs-CZ" sz="3200" b="1" dirty="0" err="1"/>
              <a:t>Melicích</a:t>
            </a:r>
            <a:endParaRPr lang="cs-CZ" altLang="cs-CZ" sz="3200" b="1" dirty="0"/>
          </a:p>
        </p:txBody>
      </p:sp>
      <p:pic>
        <p:nvPicPr>
          <p:cNvPr id="25603" name="Picture 9" descr="IMG_1386">
            <a:extLst>
              <a:ext uri="{FF2B5EF4-FFF2-40B4-BE49-F238E27FC236}">
                <a16:creationId xmlns:a16="http://schemas.microsoft.com/office/drawing/2014/main" id="{67D9C58A-D2E5-4BB2-883A-8ABFFF9D8E7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40" y="1307387"/>
            <a:ext cx="2779712" cy="2490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10" descr="IMG_1387">
            <a:extLst>
              <a:ext uri="{FF2B5EF4-FFF2-40B4-BE49-F238E27FC236}">
                <a16:creationId xmlns:a16="http://schemas.microsoft.com/office/drawing/2014/main" id="{D6FB3833-E062-4AE7-8908-A71A2C10C7A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2002" y="1325367"/>
            <a:ext cx="2743200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11" descr="IMG_1388">
            <a:extLst>
              <a:ext uri="{FF2B5EF4-FFF2-40B4-BE49-F238E27FC236}">
                <a16:creationId xmlns:a16="http://schemas.microsoft.com/office/drawing/2014/main" id="{D6329247-ECDE-4C05-A75C-DC03AD45716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852" y="3982949"/>
            <a:ext cx="27432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12" descr="IMG_1389">
            <a:extLst>
              <a:ext uri="{FF2B5EF4-FFF2-40B4-BE49-F238E27FC236}">
                <a16:creationId xmlns:a16="http://schemas.microsoft.com/office/drawing/2014/main" id="{8BF93B1C-D672-458F-9002-6F55D1DE171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5163" y="3950985"/>
            <a:ext cx="2815119" cy="2502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IMG_1383">
            <a:extLst>
              <a:ext uri="{FF2B5EF4-FFF2-40B4-BE49-F238E27FC236}">
                <a16:creationId xmlns:a16="http://schemas.microsoft.com/office/drawing/2014/main" id="{A054DA6B-B1C7-4C18-AA7F-BFE4B9C78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053" y="1238161"/>
            <a:ext cx="2596878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 descr="IMG_1385">
            <a:extLst>
              <a:ext uri="{FF2B5EF4-FFF2-40B4-BE49-F238E27FC236}">
                <a16:creationId xmlns:a16="http://schemas.microsoft.com/office/drawing/2014/main" id="{847F99C2-62B7-49D5-9238-662F9B28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1253" y="2820253"/>
            <a:ext cx="2500046" cy="33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48EEA6-51EF-442C-80D1-40052677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797442"/>
            <a:ext cx="11387469" cy="6060558"/>
          </a:xfrm>
        </p:spPr>
        <p:txBody>
          <a:bodyPr>
            <a:norm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000000"/>
                </a:solidFill>
              </a:rPr>
              <a:t>Zásobování vodou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studny, cisterny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–   vodovod:   doložen na Křivoklátu</a:t>
            </a:r>
          </a:p>
          <a:p>
            <a:pPr algn="l"/>
            <a:endParaRPr lang="cs-CZ" sz="18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/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Hygiena  –  latríny:  1.  venkovní:   </a:t>
            </a:r>
            <a:r>
              <a:rPr lang="cs-CZ" sz="1800" i="0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prevety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80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na krakorcích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                </a:t>
            </a:r>
            <a:r>
              <a:rPr lang="cs-CZ" sz="1800" b="1" dirty="0">
                <a:solidFill>
                  <a:srgbClr val="000000"/>
                </a:solidFill>
                <a:cs typeface="Calibri" panose="020F0502020204030204" pitchFamily="34" charset="0"/>
              </a:rPr>
              <a:t>2.  vnitřní:  </a:t>
            </a: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odpadové šachty v síle zdi – </a:t>
            </a:r>
            <a:r>
              <a:rPr lang="cs-CZ" sz="2000" dirty="0"/>
              <a:t>Velkokapacitní latríny</a:t>
            </a:r>
            <a:endParaRPr lang="cs-CZ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–  lázně:  </a:t>
            </a:r>
            <a:r>
              <a:rPr lang="cs-CZ" sz="1800" dirty="0"/>
              <a:t>Mikulov (doloženy písemně)</a:t>
            </a: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endParaRPr lang="cs-CZ" sz="1800" dirty="0"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Kuchyně  –  </a:t>
            </a:r>
            <a:r>
              <a:rPr lang="cs-CZ" sz="1800" dirty="0">
                <a:cs typeface="Calibri" panose="020F0502020204030204" pitchFamily="34" charset="0"/>
              </a:rPr>
              <a:t>Opavský hrad:  od 14/15. stol., samostatný objekt</a:t>
            </a:r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endParaRPr lang="cs-CZ" sz="1800" b="1" dirty="0"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cs typeface="Calibri" panose="020F0502020204030204" pitchFamily="34" charset="0"/>
              </a:rPr>
              <a:t>Předhradí  –  hospodářské provozy:  kovárna, konírny, chlévy, psinec </a:t>
            </a:r>
            <a:r>
              <a:rPr lang="cs-CZ" sz="1800" i="0" u="none" strike="noStrike" baseline="0" dirty="0">
                <a:cs typeface="Calibri" panose="020F0502020204030204" pitchFamily="34" charset="0"/>
              </a:rPr>
              <a:t>(Hukvaldy) </a:t>
            </a:r>
          </a:p>
          <a:p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cs typeface="Calibri" panose="020F0502020204030204" pitchFamily="34" charset="0"/>
              </a:rPr>
              <a:t>Zbrojnice</a:t>
            </a:r>
            <a:r>
              <a:rPr lang="cs-CZ" sz="1800" i="0" u="none" strike="noStrike" baseline="0" dirty="0">
                <a:cs typeface="Calibri" panose="020F0502020204030204" pitchFamily="34" charset="0"/>
              </a:rPr>
              <a:t>  –  většinou v branských věžích</a:t>
            </a:r>
          </a:p>
          <a:p>
            <a:pPr marL="0" indent="0">
              <a:buNone/>
            </a:pPr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endParaRPr lang="cs-CZ" sz="2800" b="0" i="0" u="none" strike="noStrike" baseline="0" dirty="0">
              <a:cs typeface="Calibri" panose="020F0502020204030204" pitchFamily="34" charset="0"/>
            </a:endParaRPr>
          </a:p>
          <a:p>
            <a:endParaRPr lang="cs-CZ" sz="2800" dirty="0"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D9DC8673-EA53-4F97-AF7D-7A3A61F8D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5" y="206828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5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4455" y="0"/>
            <a:ext cx="3207327" cy="1325563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Opavský hrad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44345" y="1325563"/>
            <a:ext cx="3567545" cy="56869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r>
              <a:rPr lang="cs-CZ" sz="5500" b="1" dirty="0">
                <a:solidFill>
                  <a:schemeClr val="bg1"/>
                </a:solidFill>
              </a:rPr>
              <a:t>Vystavěn mezi lety 1383/85 – 1414 Přemkem I. Opavským jako sídlo opavských knížat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2013 –2014:</a:t>
            </a:r>
            <a:r>
              <a:rPr lang="cs-CZ" sz="5500" b="1" dirty="0">
                <a:solidFill>
                  <a:schemeClr val="bg1"/>
                </a:solidFill>
              </a:rPr>
              <a:t>  zjišťovací výzkum NPÚ v okolí Müllerova domu (P. Skalická z NPÚ) – parkánová a hlavní hradební zeď</a:t>
            </a:r>
          </a:p>
          <a:p>
            <a:pPr marL="0" indent="0">
              <a:buNone/>
            </a:pPr>
            <a:r>
              <a:rPr lang="cs-CZ" sz="5500" b="1" dirty="0">
                <a:solidFill>
                  <a:schemeClr val="bg1"/>
                </a:solidFill>
              </a:rPr>
              <a:t>      </a:t>
            </a:r>
          </a:p>
          <a:p>
            <a:r>
              <a:rPr lang="cs-CZ" sz="5500" b="1" dirty="0">
                <a:solidFill>
                  <a:srgbClr val="FFFF00"/>
                </a:solidFill>
              </a:rPr>
              <a:t>2015 – 2017:  </a:t>
            </a:r>
            <a:r>
              <a:rPr lang="cs-CZ" sz="5500" b="1" dirty="0">
                <a:solidFill>
                  <a:schemeClr val="bg1"/>
                </a:solidFill>
              </a:rPr>
              <a:t>záchranný výzkum SZM v Müllerova domu, který sloužil jako hradní kuchyně, sýpka a byt správce 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2018:</a:t>
            </a:r>
            <a:r>
              <a:rPr lang="cs-CZ" sz="5500" b="1" dirty="0">
                <a:solidFill>
                  <a:schemeClr val="bg1"/>
                </a:solidFill>
              </a:rPr>
              <a:t>  stavební rekonstrukce objektu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2019/20:  </a:t>
            </a:r>
            <a:r>
              <a:rPr lang="cs-CZ" sz="5500" b="1" dirty="0">
                <a:solidFill>
                  <a:schemeClr val="bg1"/>
                </a:solidFill>
              </a:rPr>
              <a:t>expozice středověku v suterénu </a:t>
            </a: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2162"/>
          <a:stretch/>
        </p:blipFill>
        <p:spPr>
          <a:xfrm>
            <a:off x="0" y="0"/>
            <a:ext cx="861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8F200A-D9C3-4B61-9FD7-90F70A3C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" y="0"/>
            <a:ext cx="7448550" cy="4196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A1084B-1B46-4BA1-86E2-E95A025F8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22" y="0"/>
            <a:ext cx="4713343" cy="36594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1C51F4-7DE3-4C60-A55B-E1ED07FE2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" y="3198548"/>
            <a:ext cx="3960438" cy="36594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9193C6-AB07-4FEC-9D22-F56F4D5C1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4095" b="6822"/>
          <a:stretch/>
        </p:blipFill>
        <p:spPr>
          <a:xfrm>
            <a:off x="8703888" y="4275775"/>
            <a:ext cx="3452177" cy="23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3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B8B5B14-5F6C-4AC4-94BE-A90573A2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7301" r="3010" b="4524"/>
          <a:stretch/>
        </p:blipFill>
        <p:spPr>
          <a:xfrm>
            <a:off x="9420707" y="2131489"/>
            <a:ext cx="2536371" cy="22761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B2AF95-2441-49C9-BFD0-995037C1F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/>
          <a:stretch/>
        </p:blipFill>
        <p:spPr>
          <a:xfrm>
            <a:off x="125365" y="0"/>
            <a:ext cx="90225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DA165F-92E2-4391-9469-B5AD0BA3E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4095" b="6822"/>
          <a:stretch/>
        </p:blipFill>
        <p:spPr>
          <a:xfrm>
            <a:off x="8875023" y="0"/>
            <a:ext cx="3316977" cy="222322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390174-C97B-4ACB-82AA-520751FE7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r="9291" b="4279"/>
          <a:stretch/>
        </p:blipFill>
        <p:spPr>
          <a:xfrm>
            <a:off x="9058497" y="4423183"/>
            <a:ext cx="2950028" cy="24348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B7A987E-9FED-41B4-B713-B8E70E7E2921}"/>
              </a:ext>
            </a:extLst>
          </p:cNvPr>
          <p:cNvSpPr txBox="1"/>
          <p:nvPr/>
        </p:nvSpPr>
        <p:spPr>
          <a:xfrm>
            <a:off x="183475" y="5301343"/>
            <a:ext cx="3047501" cy="138499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2400" b="1" dirty="0"/>
              <a:t>Pozdně gotické kachle </a:t>
            </a:r>
          </a:p>
          <a:p>
            <a:r>
              <a:rPr lang="cs-CZ" sz="2400" b="1" dirty="0"/>
              <a:t>   z opavského hradu</a:t>
            </a:r>
          </a:p>
          <a:p>
            <a:pPr marL="457200" indent="-457200">
              <a:buAutoNum type="arabicPeriod"/>
            </a:pPr>
            <a:r>
              <a:rPr lang="cs-CZ" b="1" dirty="0"/>
              <a:t>Opavský hrad</a:t>
            </a:r>
          </a:p>
          <a:p>
            <a:pPr marL="457200" indent="-457200">
              <a:buAutoNum type="arabicPeriod"/>
            </a:pPr>
            <a:r>
              <a:rPr lang="cs-CZ" b="1" dirty="0"/>
              <a:t>Krnovská ul. (dílna)</a:t>
            </a:r>
          </a:p>
        </p:txBody>
      </p:sp>
    </p:spTree>
    <p:extLst>
      <p:ext uri="{BB962C8B-B14F-4D97-AF65-F5344CB8AC3E}">
        <p14:creationId xmlns:p14="http://schemas.microsoft.com/office/powerpoint/2010/main" val="4088155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7C31F-FC18-4E80-8F4E-A1B38B65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5057"/>
            <a:ext cx="10515600" cy="1325563"/>
          </a:xfrm>
        </p:spPr>
        <p:txBody>
          <a:bodyPr/>
          <a:lstStyle/>
          <a:p>
            <a:r>
              <a:rPr lang="cs-CZ" dirty="0"/>
              <a:t>                   </a:t>
            </a:r>
            <a:r>
              <a:rPr lang="cs-CZ" sz="3200" b="1" dirty="0">
                <a:solidFill>
                  <a:srgbClr val="FF0000"/>
                </a:solidFill>
              </a:rPr>
              <a:t>Latríny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A2F25C-1047-459F-926D-F9E61265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023258"/>
            <a:ext cx="11789228" cy="5834742"/>
          </a:xfrm>
        </p:spPr>
        <p:txBody>
          <a:bodyPr>
            <a:normAutofit/>
          </a:bodyPr>
          <a:lstStyle/>
          <a:p>
            <a:r>
              <a:rPr lang="cs-CZ" sz="2000" b="1" dirty="0"/>
              <a:t>Venkovní (vnější)  </a:t>
            </a:r>
            <a:r>
              <a:rPr lang="cs-CZ" sz="2000" dirty="0"/>
              <a:t>–  </a:t>
            </a:r>
            <a:r>
              <a:rPr lang="cs-CZ" sz="2000" dirty="0" err="1"/>
              <a:t>prevety</a:t>
            </a:r>
            <a:r>
              <a:rPr lang="cs-CZ" sz="2000" dirty="0"/>
              <a:t> na krakorcích </a:t>
            </a:r>
          </a:p>
          <a:p>
            <a:pPr marL="0" indent="0">
              <a:buNone/>
            </a:pPr>
            <a:r>
              <a:rPr lang="cs-CZ" sz="2000" dirty="0"/>
              <a:t>                                    –  odpad (fekálie) padal volně na zem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Vnitřní </a:t>
            </a:r>
            <a:r>
              <a:rPr lang="cs-CZ" sz="2000" dirty="0"/>
              <a:t> –  odpadová šachta ve zdi </a:t>
            </a:r>
          </a:p>
          <a:p>
            <a:pPr marL="0" indent="0">
              <a:buNone/>
            </a:pPr>
            <a:r>
              <a:rPr lang="cs-CZ" sz="2000" dirty="0"/>
              <a:t>                 –  rozšířeny v Británii a Irsku  (tzv. ostrovní hrady) </a:t>
            </a:r>
          </a:p>
          <a:p>
            <a:pPr marL="0" indent="0">
              <a:buNone/>
            </a:pPr>
            <a:r>
              <a:rPr lang="cs-CZ" sz="2000" dirty="0"/>
              <a:t>                 –  </a:t>
            </a:r>
            <a:r>
              <a:rPr lang="cs-CZ" sz="2000" dirty="0" err="1"/>
              <a:t>Víckov</a:t>
            </a:r>
            <a:r>
              <a:rPr lang="cs-CZ" sz="2000" dirty="0"/>
              <a:t>:  v severní hradbě, </a:t>
            </a:r>
            <a:r>
              <a:rPr lang="cs-CZ" sz="2000" dirty="0" err="1"/>
              <a:t>Uhrovec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–  tzv. velkokapacitní:  ve věžích či přístavcích: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Rábí – donjon s přístavkem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pro více lidí v jedné místnosti  (</a:t>
            </a:r>
            <a:r>
              <a:rPr lang="cs-CZ" sz="2000" dirty="0" err="1"/>
              <a:t>Raglan</a:t>
            </a:r>
            <a:r>
              <a:rPr lang="cs-CZ" sz="2000" dirty="0"/>
              <a:t> ve Walesu)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napojené šachty z různých podlažích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CC7642-DC87-49B6-AF8D-190714895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53" y="298567"/>
            <a:ext cx="2026674" cy="3041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3A55C3-6411-456D-BA02-6698F7158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41" y="1140506"/>
            <a:ext cx="2462893" cy="184717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AB80D6-8A3E-4AFB-B35D-D9A7984CE1FD}"/>
              </a:ext>
            </a:extLst>
          </p:cNvPr>
          <p:cNvSpPr txBox="1"/>
          <p:nvPr/>
        </p:nvSpPr>
        <p:spPr>
          <a:xfrm>
            <a:off x="9007249" y="432367"/>
            <a:ext cx="333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Vyústění odpadové šachty </a:t>
            </a:r>
          </a:p>
          <a:p>
            <a:r>
              <a:rPr lang="cs-CZ" dirty="0"/>
              <a:t>na hradě </a:t>
            </a:r>
            <a:r>
              <a:rPr lang="cs-CZ" dirty="0" err="1"/>
              <a:t>Knaresborough</a:t>
            </a:r>
            <a:r>
              <a:rPr lang="cs-CZ" dirty="0"/>
              <a:t> v Anglii.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60BBFE-A3E7-49CA-A3EF-5D0AE5AE46C2}"/>
              </a:ext>
            </a:extLst>
          </p:cNvPr>
          <p:cNvSpPr txBox="1"/>
          <p:nvPr/>
        </p:nvSpPr>
        <p:spPr>
          <a:xfrm>
            <a:off x="6899000" y="131211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Kutná Hora „Hrádek“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9029298-5638-4573-9252-05754E8BC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4309961"/>
            <a:ext cx="2985194" cy="223889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8BDCCD-91E6-40ED-B623-0A51F7599314}"/>
              </a:ext>
            </a:extLst>
          </p:cNvPr>
          <p:cNvSpPr txBox="1"/>
          <p:nvPr/>
        </p:nvSpPr>
        <p:spPr>
          <a:xfrm>
            <a:off x="1428153" y="651876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Rábí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EA18103-8434-47C3-A6A6-E6E209CD5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24" y="3221062"/>
            <a:ext cx="2556507" cy="340867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B673D8-B852-4E93-8FB0-728C4B702930}"/>
              </a:ext>
            </a:extLst>
          </p:cNvPr>
          <p:cNvSpPr txBox="1"/>
          <p:nvPr/>
        </p:nvSpPr>
        <p:spPr>
          <a:xfrm>
            <a:off x="5127656" y="5429409"/>
            <a:ext cx="4199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Latrínová věž na hradě </a:t>
            </a:r>
            <a:r>
              <a:rPr lang="cs-CZ" b="1" dirty="0" err="1"/>
              <a:t>Glanworth</a:t>
            </a:r>
            <a:r>
              <a:rPr lang="cs-CZ" b="1" dirty="0"/>
              <a:t> v Irsku. </a:t>
            </a:r>
          </a:p>
          <a:p>
            <a:r>
              <a:rPr lang="cs-CZ" b="1" dirty="0"/>
              <a:t>Vyústění odpadových šachet je dole </a:t>
            </a:r>
          </a:p>
          <a:p>
            <a:r>
              <a:rPr lang="cs-CZ" b="1" dirty="0"/>
              <a:t>nad zemí (vlevo). </a:t>
            </a:r>
          </a:p>
          <a:p>
            <a:r>
              <a:rPr lang="cs-CZ" b="1" dirty="0"/>
              <a:t>Foto Pavel </a:t>
            </a:r>
            <a:r>
              <a:rPr lang="cs-CZ" b="1" dirty="0" err="1"/>
              <a:t>Semple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24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FD486B0-C5BB-403F-91F0-17AFB8897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9" t="23411" r="63107" b="29612"/>
          <a:stretch/>
        </p:blipFill>
        <p:spPr>
          <a:xfrm>
            <a:off x="8277340" y="428590"/>
            <a:ext cx="3466642" cy="56460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29D456-6E2D-4C0C-B321-64EC8A90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1" y="1132229"/>
            <a:ext cx="8256684" cy="55044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F3472F-737C-4063-BF6B-A98B7FF5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>
          <a:xfrm>
            <a:off x="3969630" y="180054"/>
            <a:ext cx="4428895" cy="2590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A96CBD-3CB7-44F7-933E-A6871198D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4" y="180054"/>
            <a:ext cx="3466643" cy="25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4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FAD9848-DF13-4AFD-AA4C-3CB9D7CDF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8" y="744538"/>
            <a:ext cx="11660372" cy="60071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Vybavení 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 –   </a:t>
            </a:r>
            <a:r>
              <a:rPr lang="cs-CZ" sz="1800" b="0" i="0" u="none" strike="noStrike" baseline="0" dirty="0"/>
              <a:t>vyšší zastoupení luxusnějších </a:t>
            </a:r>
            <a:r>
              <a:rPr lang="pt-BR" sz="1800" b="0" i="0" u="none" strike="noStrike" baseline="0" dirty="0"/>
              <a:t>výrobk</a:t>
            </a:r>
            <a:r>
              <a:rPr lang="cs-CZ" sz="1800" b="0" i="0" u="none" strike="noStrike" baseline="0" dirty="0"/>
              <a:t>ů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Keramika</a:t>
            </a:r>
            <a:r>
              <a:rPr lang="cs-CZ" sz="1800" dirty="0"/>
              <a:t>  –  </a:t>
            </a:r>
            <a:r>
              <a:rPr lang="pt-BR" sz="1800" b="0" i="0" u="none" strike="noStrike" baseline="0" dirty="0"/>
              <a:t>picí souprav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, pohár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 a holb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, </a:t>
            </a:r>
            <a:r>
              <a:rPr lang="cs-CZ" sz="1800" b="0" i="0" u="none" strike="noStrike" baseline="0" dirty="0"/>
              <a:t>kameninové zboží (importy)</a:t>
            </a:r>
            <a:endParaRPr lang="cs-CZ" sz="1800" dirty="0"/>
          </a:p>
          <a:p>
            <a:pPr algn="l"/>
            <a:r>
              <a:rPr lang="cs-CZ" sz="1800" b="1" i="0" u="none" strike="noStrike" baseline="0" dirty="0" err="1"/>
              <a:t>Aquamanilia</a:t>
            </a:r>
            <a:r>
              <a:rPr lang="cs-CZ" sz="1800" b="0" i="0" u="none" strike="noStrike" baseline="0" dirty="0"/>
              <a:t>   –   nádoby na vodu typické pro hradní prostředí:  Obrany, Šternberk, </a:t>
            </a:r>
            <a:r>
              <a:rPr lang="cs-CZ" sz="1800" b="0" i="0" u="none" strike="noStrike" baseline="0" dirty="0" err="1"/>
              <a:t>Auersperk</a:t>
            </a:r>
            <a:r>
              <a:rPr lang="cs-CZ" sz="1800" b="0" i="0" u="none" strike="noStrike" baseline="0" dirty="0"/>
              <a:t>, Starý Plumlov, Melice</a:t>
            </a:r>
            <a:endParaRPr lang="cs-CZ" sz="1800" dirty="0"/>
          </a:p>
          <a:p>
            <a:pPr algn="l"/>
            <a:r>
              <a:rPr lang="cs-CZ" sz="1800" b="1" i="0" u="none" strike="noStrike" baseline="0" dirty="0"/>
              <a:t>Skleněné nádoby</a:t>
            </a:r>
            <a:r>
              <a:rPr lang="cs-CZ" sz="1800" b="0" i="0" u="none" strike="noStrike" baseline="0" dirty="0"/>
              <a:t>   –   různé typy číší</a:t>
            </a:r>
            <a:endParaRPr lang="cs-CZ" sz="1800" dirty="0"/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ronzové nádoby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 Ježův hrad,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Tepenec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/>
              <a:t>Hrací kameny a kostky  </a:t>
            </a:r>
            <a:r>
              <a:rPr lang="cs-CZ" sz="1800" b="0" i="0" u="none" strike="noStrike" baseline="0" dirty="0"/>
              <a:t>–  </a:t>
            </a:r>
            <a:r>
              <a:rPr lang="cs-CZ" sz="1800" b="0" i="0" u="none" strike="noStrike" baseline="0" dirty="0" err="1"/>
              <a:t>Cvilín</a:t>
            </a:r>
            <a:r>
              <a:rPr lang="cs-CZ" sz="1800" b="0" i="0" u="none" strike="noStrike" baseline="0" dirty="0"/>
              <a:t>, </a:t>
            </a:r>
          </a:p>
          <a:p>
            <a:pPr algn="l"/>
            <a:r>
              <a:rPr lang="cs-CZ" sz="1800" b="1" dirty="0"/>
              <a:t>Š</a:t>
            </a:r>
            <a:r>
              <a:rPr lang="cs-CZ" sz="1800" b="1" i="0" u="none" strike="noStrike" baseline="0" dirty="0"/>
              <a:t>achové figurky  </a:t>
            </a:r>
            <a:r>
              <a:rPr lang="cs-CZ" sz="1800" b="0" i="0" u="none" strike="noStrike" baseline="0" dirty="0"/>
              <a:t>–  </a:t>
            </a:r>
            <a:r>
              <a:rPr lang="cs-CZ" sz="1800" b="0" i="0" u="none" strike="noStrike" baseline="0" dirty="0" err="1"/>
              <a:t>Cvilín</a:t>
            </a:r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Drobné plastiky  </a:t>
            </a:r>
            <a:r>
              <a:rPr lang="cs-CZ" sz="1800" b="0" i="0" u="none" strike="noStrike" baseline="0" dirty="0"/>
              <a:t>–  koníčci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7361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71FF3-8FA0-4837-BF70-048335129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628"/>
            <a:ext cx="11353800" cy="646788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sz="2000" b="1" dirty="0">
                <a:solidFill>
                  <a:srgbClr val="FF0000"/>
                </a:solidFill>
              </a:rPr>
              <a:t>Chebská falc </a:t>
            </a:r>
            <a:r>
              <a:rPr lang="cs-CZ" sz="2000" dirty="0"/>
              <a:t>  </a:t>
            </a:r>
            <a:r>
              <a:rPr lang="cs-CZ" sz="1800" dirty="0"/>
              <a:t>–   </a:t>
            </a:r>
            <a:r>
              <a:rPr lang="pl-PL" sz="1800" b="1" i="0" u="none" strike="noStrike" baseline="0" dirty="0"/>
              <a:t>9. stol.:</a:t>
            </a:r>
            <a:r>
              <a:rPr lang="pl-PL" sz="1800" b="0" i="0" u="none" strike="noStrike" baseline="0" dirty="0"/>
              <a:t>   </a:t>
            </a:r>
            <a:r>
              <a:rPr lang="pl-PL" sz="1800" dirty="0"/>
              <a:t>h</a:t>
            </a:r>
            <a:r>
              <a:rPr lang="pl-PL" sz="1800" b="0" i="0" u="none" strike="noStrike" baseline="0" dirty="0"/>
              <a:t>radiště na ostroně Ohře, pohřabiště (8. –12. stol.) se sakrální stavbou (1997)</a:t>
            </a:r>
          </a:p>
          <a:p>
            <a:pPr marL="0" indent="0" algn="l">
              <a:buNone/>
            </a:pPr>
            <a:r>
              <a:rPr lang="pl-PL" sz="1800" dirty="0"/>
              <a:t>                             </a:t>
            </a:r>
            <a:r>
              <a:rPr lang="pl-PL" sz="1800" b="0" i="0" u="none" strike="noStrike" baseline="0" dirty="0"/>
              <a:t>–   </a:t>
            </a:r>
            <a:r>
              <a:rPr lang="cs-CZ" sz="1800" b="1" i="0" u="none" strike="noStrike" baseline="0" dirty="0"/>
              <a:t>Konec 11. stol.:  </a:t>
            </a:r>
            <a:r>
              <a:rPr lang="cs-CZ" sz="1800" b="0" i="0" u="none" strike="noStrike" baseline="0" dirty="0"/>
              <a:t>součást severní bavorské marky:  hrabata z </a:t>
            </a:r>
            <a:r>
              <a:rPr lang="cs-CZ" sz="1800" b="0" i="0" u="none" strike="noStrike" baseline="0" dirty="0" err="1"/>
              <a:t>Vohburgu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        –   </a:t>
            </a:r>
            <a:r>
              <a:rPr lang="cs-CZ" sz="1800" b="1" i="0" u="none" strike="noStrike" baseline="0" dirty="0"/>
              <a:t>1125:</a:t>
            </a:r>
            <a:r>
              <a:rPr lang="cs-CZ" sz="1800" b="0" i="0" u="none" strike="noStrike" baseline="0" dirty="0"/>
              <a:t>  nový hrad v </a:t>
            </a:r>
            <a:r>
              <a:rPr lang="cs-CZ" sz="1800" b="0" i="0" u="none" strike="noStrike" baseline="0" dirty="0" err="1"/>
              <a:t>sz</a:t>
            </a:r>
            <a:r>
              <a:rPr lang="cs-CZ" sz="1800" b="0" i="0" u="none" strike="noStrike" baseline="0" dirty="0"/>
              <a:t>. části hradiště založený </a:t>
            </a:r>
            <a:r>
              <a:rPr lang="cs-CZ" sz="1800" b="0" i="0" u="none" strike="noStrike" baseline="0" dirty="0" err="1"/>
              <a:t>Dětpoldem</a:t>
            </a:r>
            <a:r>
              <a:rPr lang="cs-CZ" sz="1800" b="0" i="0" u="none" strike="noStrike" baseline="0" dirty="0"/>
              <a:t> III. z </a:t>
            </a:r>
            <a:r>
              <a:rPr lang="cs-CZ" sz="1800" b="0" i="0" u="none" strike="noStrike" baseline="0" dirty="0" err="1"/>
              <a:t>Vohburgu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kamenná hradba s věžemi na koncích, 12 m široký příkop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1146:</a:t>
            </a:r>
            <a:r>
              <a:rPr lang="cs-CZ" sz="1800" b="0" i="0" u="none" strike="noStrike" baseline="0" dirty="0"/>
              <a:t>  Chebsko říšským územím:  Konrád III. </a:t>
            </a:r>
            <a:r>
              <a:rPr lang="cs-CZ" sz="1800" b="0" i="0" u="none" strike="noStrike" baseline="0" dirty="0" err="1"/>
              <a:t>Štaufský</a:t>
            </a:r>
            <a:r>
              <a:rPr lang="cs-CZ" sz="1800" b="0" i="0" u="none" strike="noStrike" baseline="0" dirty="0"/>
              <a:t> dal příbuzným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1167:   </a:t>
            </a:r>
            <a:r>
              <a:rPr lang="cs-CZ" sz="1800" b="0" i="0" u="none" strike="noStrike" baseline="0" dirty="0"/>
              <a:t>Friedrich Barbarossa  –  přestavba </a:t>
            </a:r>
            <a:r>
              <a:rPr lang="cs-CZ" sz="1800" b="0" i="0" u="none" strike="noStrike" baseline="0" dirty="0" err="1"/>
              <a:t>Vohburského</a:t>
            </a:r>
            <a:r>
              <a:rPr lang="cs-CZ" sz="1800" b="0" i="0" u="none" strike="noStrike" baseline="0" dirty="0"/>
              <a:t> hradu  (opěrný bod proti Čechám)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–   nové funkční využití:   zasedání říšského sněmu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–  </a:t>
            </a:r>
            <a:r>
              <a:rPr lang="cs-CZ" sz="1800" b="1" i="0" u="none" strike="noStrike" baseline="0" dirty="0"/>
              <a:t>1179 – 89:  falc  </a:t>
            </a:r>
            <a:r>
              <a:rPr lang="cs-CZ" sz="1800" i="0" u="none" strike="noStrike" baseline="0" dirty="0"/>
              <a:t>–  </a:t>
            </a:r>
            <a:r>
              <a:rPr lang="cs-CZ" sz="1800" b="1" dirty="0"/>
              <a:t>románský </a:t>
            </a:r>
            <a:r>
              <a:rPr lang="pt-BR" sz="1800" b="1" dirty="0"/>
              <a:t>palác </a:t>
            </a:r>
            <a:r>
              <a:rPr lang="pt-BR" sz="1800" dirty="0"/>
              <a:t>s císařským sálem v prvním patře</a:t>
            </a:r>
            <a:r>
              <a:rPr lang="cs-CZ" sz="1800" dirty="0"/>
              <a:t>:  </a:t>
            </a:r>
            <a:r>
              <a:rPr lang="cs-CZ" sz="1800" dirty="0" err="1"/>
              <a:t>štaufská</a:t>
            </a:r>
            <a:r>
              <a:rPr lang="cs-CZ" sz="1800" dirty="0"/>
              <a:t> stavební huť        (S strana)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–  orientace:    V – Z,   d. </a:t>
            </a:r>
            <a:r>
              <a:rPr lang="pt-BR" sz="1800" b="0" i="0" u="none" strike="noStrike" baseline="0" dirty="0"/>
              <a:t>50 m</a:t>
            </a:r>
            <a:r>
              <a:rPr lang="cs-CZ" sz="1800" b="0" i="0" u="none" strike="noStrike" baseline="0" dirty="0"/>
              <a:t>, š. přes</a:t>
            </a:r>
            <a:r>
              <a:rPr lang="pt-BR" sz="1800" b="0" i="0" u="none" strike="noStrike" baseline="0" dirty="0"/>
              <a:t> 12 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V:  sál se 3 pětidílnými sdruženými románským  okny a jedním dvoudílným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Z:   2 komnaty s okénky, komíny krbů, vstupy do arkýřových </a:t>
            </a:r>
            <a:r>
              <a:rPr lang="cs-CZ" sz="1800" dirty="0" err="1"/>
              <a:t>prevetů</a:t>
            </a:r>
            <a:r>
              <a:rPr lang="cs-CZ" sz="1800" dirty="0"/>
              <a:t>, větrací okénka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J:  jižní portál se vstupem z nádvoří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–  </a:t>
            </a:r>
            <a:r>
              <a:rPr lang="cs-CZ" sz="1800" b="1" i="0" u="none" strike="noStrike" baseline="0" dirty="0"/>
              <a:t>Černá věž: </a:t>
            </a:r>
            <a:r>
              <a:rPr lang="cs-CZ" sz="1800" dirty="0"/>
              <a:t>  kvadratická, v. </a:t>
            </a:r>
            <a:r>
              <a:rPr lang="cs-CZ" sz="1800" b="0" i="0" u="none" strike="noStrike" baseline="0" dirty="0"/>
              <a:t>18.5 m    (J. strana),  hlízové zdivo z basaltových kvádrů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románská kaple:   </a:t>
            </a:r>
            <a:r>
              <a:rPr lang="cs-CZ" sz="1800" i="0" u="none" strike="noStrike" baseline="0" dirty="0"/>
              <a:t>dvoupatrová – dole pro místní, nahoře císař  (nejstarší nástup gotiky)</a:t>
            </a:r>
          </a:p>
          <a:p>
            <a:pPr marL="0" indent="0" algn="l">
              <a:buNone/>
            </a:pPr>
            <a:r>
              <a:rPr lang="cs-CZ" sz="1800" b="1" dirty="0"/>
              <a:t>                                                                                                   1213: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zasvěcena sv. Martinu, Eduardu a Uršule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Friedrich II. v ní vydal Zlatou bulu pro Přemysla I.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–   </a:t>
            </a:r>
            <a:r>
              <a:rPr lang="cs-CZ" sz="1800" b="1" dirty="0"/>
              <a:t>1322: </a:t>
            </a:r>
            <a:r>
              <a:rPr lang="cs-CZ" sz="1800" dirty="0"/>
              <a:t> za Lucemburků přestavěna na gotickou pevnost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–   </a:t>
            </a:r>
            <a:r>
              <a:rPr lang="cs-CZ" sz="1800" b="1" dirty="0"/>
              <a:t>1472:</a:t>
            </a:r>
            <a:r>
              <a:rPr lang="cs-CZ" sz="1800" dirty="0"/>
              <a:t>  požár;  </a:t>
            </a:r>
            <a:r>
              <a:rPr lang="cs-CZ" sz="1800" b="0" i="0" u="none" strike="noStrike" baseline="0" dirty="0"/>
              <a:t>k paláci přistavěn tzv. </a:t>
            </a:r>
            <a:r>
              <a:rPr lang="cs-CZ" sz="1800" b="0" i="0" u="none" strike="noStrike" baseline="0" dirty="0" err="1"/>
              <a:t>Gordonův</a:t>
            </a:r>
            <a:r>
              <a:rPr lang="cs-CZ" sz="1800" b="0" i="0" u="none" strike="noStrike" baseline="0" dirty="0"/>
              <a:t> dům a hrad zapojen do městského opevnění</a:t>
            </a:r>
            <a:endParaRPr lang="cs-CZ" sz="1800" dirty="0"/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3067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D60192-1CB7-4127-A843-0E99BB18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6" y="3751998"/>
            <a:ext cx="3760324" cy="28202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D16909-06E9-428F-87D1-8FB6013D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42790" r="48459" b="8618"/>
          <a:stretch/>
        </p:blipFill>
        <p:spPr>
          <a:xfrm>
            <a:off x="8123232" y="3751997"/>
            <a:ext cx="3959299" cy="28202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CAC76E5-1D39-4D72-BB7D-4EAD77C28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6" y="130483"/>
            <a:ext cx="3610296" cy="297551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1C14E19-5C1E-4AAF-83D5-72586D0BD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24" y="285762"/>
            <a:ext cx="3313757" cy="279768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9B6F942-7840-47DF-88ED-D7E549A91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52" y="518232"/>
            <a:ext cx="3610295" cy="256521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868C063-CFBA-4785-A4F4-4CC045693737}"/>
              </a:ext>
            </a:extLst>
          </p:cNvPr>
          <p:cNvSpPr txBox="1"/>
          <p:nvPr/>
        </p:nvSpPr>
        <p:spPr>
          <a:xfrm>
            <a:off x="5210372" y="3198167"/>
            <a:ext cx="177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Falc v Chebu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658CB69-9189-489B-A027-443C1ECC92F7}"/>
              </a:ext>
            </a:extLst>
          </p:cNvPr>
          <p:cNvSpPr txBox="1"/>
          <p:nvPr/>
        </p:nvSpPr>
        <p:spPr>
          <a:xfrm>
            <a:off x="9232322" y="3256505"/>
            <a:ext cx="174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Románská kaple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62613D5-3B5A-4CA4-ACE9-A46FFD257558}"/>
              </a:ext>
            </a:extLst>
          </p:cNvPr>
          <p:cNvSpPr txBox="1"/>
          <p:nvPr/>
        </p:nvSpPr>
        <p:spPr>
          <a:xfrm>
            <a:off x="1169581" y="3244334"/>
            <a:ext cx="245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Půdorys hradu se sálem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80B345D-7BCC-471A-8B0C-2225164CD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160" y="3751997"/>
            <a:ext cx="3873677" cy="28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0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9B73E4F-BEFF-4CE8-8BE8-66E77192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9" y="308231"/>
            <a:ext cx="3279859" cy="48910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B64852-4FC4-4EFC-B39B-0ACEAA2BD042}"/>
              </a:ext>
            </a:extLst>
          </p:cNvPr>
          <p:cNvSpPr txBox="1"/>
          <p:nvPr/>
        </p:nvSpPr>
        <p:spPr>
          <a:xfrm>
            <a:off x="404037" y="5626438"/>
            <a:ext cx="1103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0" dirty="0">
                <a:effectLst/>
              </a:rPr>
              <a:t>ŠEBESTA, Pavel. </a:t>
            </a:r>
            <a:r>
              <a:rPr lang="cs-CZ" i="0" dirty="0" err="1">
                <a:effectLst/>
              </a:rPr>
              <a:t>Kaiserpfalz</a:t>
            </a:r>
            <a:r>
              <a:rPr lang="cs-CZ" i="0" dirty="0">
                <a:effectLst/>
              </a:rPr>
              <a:t> in Eger. Císařská falc v Chebu. In: </a:t>
            </a:r>
            <a:r>
              <a:rPr lang="cs-CZ" dirty="0" err="1">
                <a:effectLst/>
              </a:rPr>
              <a:t>Archäologische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Begleitung</a:t>
            </a:r>
            <a:r>
              <a:rPr lang="cs-CZ" dirty="0">
                <a:effectLst/>
              </a:rPr>
              <a:t> der </a:t>
            </a:r>
            <a:r>
              <a:rPr lang="cs-CZ" dirty="0" err="1">
                <a:effectLst/>
              </a:rPr>
              <a:t>Sanierung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Oberes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Schloss</a:t>
            </a:r>
            <a:r>
              <a:rPr lang="cs-CZ" dirty="0">
                <a:effectLst/>
              </a:rPr>
              <a:t> in </a:t>
            </a:r>
            <a:r>
              <a:rPr lang="cs-CZ" dirty="0" err="1">
                <a:effectLst/>
              </a:rPr>
              <a:t>Kooperation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mit</a:t>
            </a:r>
            <a:r>
              <a:rPr lang="cs-CZ" dirty="0">
                <a:effectLst/>
              </a:rPr>
              <a:t> der </a:t>
            </a:r>
            <a:r>
              <a:rPr lang="cs-CZ" dirty="0" err="1">
                <a:effectLst/>
              </a:rPr>
              <a:t>Kaiserpfalz</a:t>
            </a:r>
            <a:r>
              <a:rPr lang="cs-CZ" dirty="0">
                <a:effectLst/>
              </a:rPr>
              <a:t> Cheb. Archeologické sledování rekonstrukce Horního zámku ve spolupráci s císařskou falcí Cheb</a:t>
            </a:r>
            <a:r>
              <a:rPr lang="cs-CZ" i="1" dirty="0">
                <a:effectLst/>
              </a:rPr>
              <a:t>.</a:t>
            </a:r>
            <a:r>
              <a:rPr lang="cs-CZ" i="0" dirty="0">
                <a:effectLst/>
              </a:rPr>
              <a:t>. </a:t>
            </a:r>
            <a:r>
              <a:rPr lang="cs-CZ" i="0" dirty="0" err="1">
                <a:effectLst/>
              </a:rPr>
              <a:t>Greiz</a:t>
            </a:r>
            <a:r>
              <a:rPr lang="cs-CZ" i="0" dirty="0">
                <a:effectLst/>
              </a:rPr>
              <a:t>: </a:t>
            </a:r>
            <a:r>
              <a:rPr lang="cs-CZ" i="0" dirty="0" err="1">
                <a:effectLst/>
              </a:rPr>
              <a:t>Stadt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Greiz</a:t>
            </a:r>
            <a:r>
              <a:rPr lang="cs-CZ" i="0" dirty="0">
                <a:effectLst/>
              </a:rPr>
              <a:t>, 2007, 52–62.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D5FD59E-B1B5-4156-A3D8-EE3300CF2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02" y="384272"/>
            <a:ext cx="3204195" cy="48150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3743E3D-6192-497C-B0B3-0C2CF58AA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21" y="384272"/>
            <a:ext cx="3212324" cy="48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74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4530</Words>
  <Application>Microsoft Office PowerPoint</Application>
  <PresentationFormat>Širokoúhlá obrazovka</PresentationFormat>
  <Paragraphs>548</Paragraphs>
  <Slides>60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GaramondPremrPro</vt:lpstr>
      <vt:lpstr>MinionPro-Bold</vt:lpstr>
      <vt:lpstr>MinionPro-Regular</vt:lpstr>
      <vt:lpstr>Times New Roman</vt:lpstr>
      <vt:lpstr>Motiv Office</vt:lpstr>
      <vt:lpstr>Archeologie středověkých a novověkých panských sídel a fortifikací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Kachle z biskupského hrádku v Melicích </vt:lpstr>
      <vt:lpstr>                           Kachle z biskupského hradu v Melicích</vt:lpstr>
      <vt:lpstr>Prezentace aplikace PowerPoint</vt:lpstr>
      <vt:lpstr>Opavský hrad</vt:lpstr>
      <vt:lpstr>Prezentace aplikace PowerPoint</vt:lpstr>
      <vt:lpstr>Prezentace aplikace PowerPoint</vt:lpstr>
      <vt:lpstr>                   Latríny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273</cp:revision>
  <dcterms:created xsi:type="dcterms:W3CDTF">2023-08-24T13:04:15Z</dcterms:created>
  <dcterms:modified xsi:type="dcterms:W3CDTF">2025-11-09T23:41:31Z</dcterms:modified>
</cp:coreProperties>
</file>