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5" r:id="rId1"/>
  </p:sldMasterIdLst>
  <p:notesMasterIdLst>
    <p:notesMasterId r:id="rId45"/>
  </p:notesMasterIdLst>
  <p:handoutMasterIdLst>
    <p:handoutMasterId r:id="rId46"/>
  </p:handoutMasterIdLst>
  <p:sldIdLst>
    <p:sldId id="623" r:id="rId2"/>
    <p:sldId id="614" r:id="rId3"/>
    <p:sldId id="632" r:id="rId4"/>
    <p:sldId id="348" r:id="rId5"/>
    <p:sldId id="386" r:id="rId6"/>
    <p:sldId id="631" r:id="rId7"/>
    <p:sldId id="633" r:id="rId8"/>
    <p:sldId id="639" r:id="rId9"/>
    <p:sldId id="615" r:id="rId10"/>
    <p:sldId id="640" r:id="rId11"/>
    <p:sldId id="641" r:id="rId12"/>
    <p:sldId id="695" r:id="rId13"/>
    <p:sldId id="698" r:id="rId14"/>
    <p:sldId id="322" r:id="rId15"/>
    <p:sldId id="642" r:id="rId16"/>
    <p:sldId id="634" r:id="rId17"/>
    <p:sldId id="635" r:id="rId18"/>
    <p:sldId id="637" r:id="rId19"/>
    <p:sldId id="644" r:id="rId20"/>
    <p:sldId id="329" r:id="rId21"/>
    <p:sldId id="679" r:id="rId22"/>
    <p:sldId id="692" r:id="rId23"/>
    <p:sldId id="681" r:id="rId24"/>
    <p:sldId id="331" r:id="rId25"/>
    <p:sldId id="684" r:id="rId26"/>
    <p:sldId id="685" r:id="rId27"/>
    <p:sldId id="686" r:id="rId28"/>
    <p:sldId id="690" r:id="rId29"/>
    <p:sldId id="688" r:id="rId30"/>
    <p:sldId id="689" r:id="rId31"/>
    <p:sldId id="630" r:id="rId32"/>
    <p:sldId id="295" r:id="rId33"/>
    <p:sldId id="674" r:id="rId34"/>
    <p:sldId id="675" r:id="rId35"/>
    <p:sldId id="653" r:id="rId36"/>
    <p:sldId id="654" r:id="rId37"/>
    <p:sldId id="655" r:id="rId38"/>
    <p:sldId id="656" r:id="rId39"/>
    <p:sldId id="657" r:id="rId40"/>
    <p:sldId id="659" r:id="rId41"/>
    <p:sldId id="677" r:id="rId42"/>
    <p:sldId id="661" r:id="rId43"/>
    <p:sldId id="696" r:id="rId4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7" autoAdjust="0"/>
    <p:restoredTop sz="95165" autoAdjust="0"/>
  </p:normalViewPr>
  <p:slideViewPr>
    <p:cSldViewPr snapToGrid="0">
      <p:cViewPr varScale="1">
        <p:scale>
          <a:sx n="75" d="100"/>
          <a:sy n="75" d="100"/>
        </p:scale>
        <p:origin x="72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C4518-B082-49F7-9DB6-2A4A106BE11B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56E21-C989-4A01-97CA-B42B22E04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040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A939E-F1D4-4392-A16D-AD5156A2268C}" type="datetimeFigureOut">
              <a:rPr lang="cs-CZ" smtClean="0"/>
              <a:t>18.10.2024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0B080-69F4-4CE7-8A5E-35B6B7DB4A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4579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F0B080-69F4-4CE7-8A5E-35B6B7DB4AC0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84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183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89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243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76707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9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5709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419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1540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74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3924300"/>
            <a:ext cx="10972800" cy="21717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24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909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24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75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814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713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44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63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10/18/2024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5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10/18/2024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36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34.jpe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g"/><Relationship Id="rId7" Type="http://schemas.openxmlformats.org/officeDocument/2006/relationships/image" Target="../media/image80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png"/><Relationship Id="rId9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83.jpg"/><Relationship Id="rId7" Type="http://schemas.openxmlformats.org/officeDocument/2006/relationships/image" Target="../media/image87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10" Type="http://schemas.microsoft.com/office/2007/relationships/hdphoto" Target="../media/hdphoto5.wdp"/><Relationship Id="rId4" Type="http://schemas.openxmlformats.org/officeDocument/2006/relationships/image" Target="../media/image84.jpg"/><Relationship Id="rId9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1.jp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4.jpg"/><Relationship Id="rId5" Type="http://schemas.openxmlformats.org/officeDocument/2006/relationships/image" Target="../media/image93.png"/><Relationship Id="rId10" Type="http://schemas.openxmlformats.org/officeDocument/2006/relationships/image" Target="../media/image97.jpg"/><Relationship Id="rId4" Type="http://schemas.openxmlformats.org/officeDocument/2006/relationships/image" Target="../media/image92.png"/><Relationship Id="rId9" Type="http://schemas.openxmlformats.org/officeDocument/2006/relationships/image" Target="../media/image9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g"/><Relationship Id="rId7" Type="http://schemas.openxmlformats.org/officeDocument/2006/relationships/image" Target="../media/image103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10" Type="http://schemas.openxmlformats.org/officeDocument/2006/relationships/image" Target="../media/image105.jpeg"/><Relationship Id="rId4" Type="http://schemas.openxmlformats.org/officeDocument/2006/relationships/image" Target="../media/image100.jpg"/><Relationship Id="rId9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g"/><Relationship Id="rId3" Type="http://schemas.openxmlformats.org/officeDocument/2006/relationships/image" Target="../media/image113.png"/><Relationship Id="rId7" Type="http://schemas.openxmlformats.org/officeDocument/2006/relationships/image" Target="../media/image117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6.jpeg"/><Relationship Id="rId5" Type="http://schemas.openxmlformats.org/officeDocument/2006/relationships/image" Target="../media/image115.jpg"/><Relationship Id="rId4" Type="http://schemas.openxmlformats.org/officeDocument/2006/relationships/image" Target="../media/image11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3.png"/><Relationship Id="rId5" Type="http://schemas.openxmlformats.org/officeDocument/2006/relationships/image" Target="../media/image122.jpg"/><Relationship Id="rId4" Type="http://schemas.openxmlformats.org/officeDocument/2006/relationships/image" Target="../media/image1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7" Type="http://schemas.openxmlformats.org/officeDocument/2006/relationships/image" Target="../media/image129.jp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8.jp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3.jpg"/><Relationship Id="rId4" Type="http://schemas.openxmlformats.org/officeDocument/2006/relationships/image" Target="../media/image13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jpeg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B42D80C-6458-49E5-99F4-1FF28EE7ED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95000"/>
                    </a14:imgEffect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91" b="15274"/>
          <a:stretch/>
        </p:blipFill>
        <p:spPr>
          <a:xfrm>
            <a:off x="0" y="0"/>
            <a:ext cx="12204000" cy="723392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F41B8C1-FD79-44FE-9654-6B0EFC54A72E}"/>
              </a:ext>
            </a:extLst>
          </p:cNvPr>
          <p:cNvSpPr txBox="1">
            <a:spLocks/>
          </p:cNvSpPr>
          <p:nvPr/>
        </p:nvSpPr>
        <p:spPr>
          <a:xfrm>
            <a:off x="0" y="838661"/>
            <a:ext cx="12204000" cy="540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800" b="1" i="0" u="none" strike="noStrike" kern="1200" cap="all" spc="0" normalizeH="0" baseline="0" noProof="0" dirty="0">
                <a:ln>
                  <a:noFill/>
                </a:ln>
                <a:solidFill>
                  <a:srgbClr val="53B18F">
                    <a:lumMod val="50000"/>
                  </a:srgbClr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Církevní, náboženský &amp; poutní turismus</a:t>
            </a:r>
          </a:p>
        </p:txBody>
      </p:sp>
    </p:spTree>
    <p:extLst>
      <p:ext uri="{BB962C8B-B14F-4D97-AF65-F5344CB8AC3E}">
        <p14:creationId xmlns:p14="http://schemas.microsoft.com/office/powerpoint/2010/main" val="3062250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Křesťanský poutní turismus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972000"/>
            <a:ext cx="11520000" cy="58320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i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Cyrilometodějská stezka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 Velehrad z pěti směrů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ablunkov – Pustevny – 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vatý Hostýn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kalka u Trenčína – Uherské Hradiště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Šaštín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Kopčany – Mikulčice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Levý Hradec (u Prahy) – Sázava – Křtiny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Svatý Kopeček – Olomouc – Kroměříž 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2"/>
          <a:srcRect l="24150" t="15064" r="15637"/>
          <a:stretch/>
        </p:blipFill>
        <p:spPr>
          <a:xfrm>
            <a:off x="288000" y="3888000"/>
            <a:ext cx="2782529" cy="2700000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56" y="4115497"/>
            <a:ext cx="2052000" cy="2052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8AA4217-965B-41D3-83F7-FB91BD7F2F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9" t="10015" r="10964" b="4946"/>
          <a:stretch/>
        </p:blipFill>
        <p:spPr>
          <a:xfrm>
            <a:off x="5534583" y="1152000"/>
            <a:ext cx="6369417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2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poutní turismus v </a:t>
            </a:r>
            <a:r>
              <a:rPr lang="cs-CZ" b="1" dirty="0" err="1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čr</a:t>
            </a:r>
            <a:endParaRPr lang="cs-CZ" b="1" dirty="0">
              <a:solidFill>
                <a:schemeClr val="accent3">
                  <a:lumMod val="5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58320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poutní místa –  Svatý Hostýn (Morava), Svatá Hora u Příbrami (Čechy)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Národní poutě – Velehrad (Cyrilometodějská tradice), Stará Boleslav (sv. Václav)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akrální památky s největším potenciálem pro náboženský turismus: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katedrála svatého Víta v Praze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bazilika svatého Václava ve Staré Boleslavi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cisterciácký klášter a poutní kostel svatého Jana Nepomuckého na Zelené hoře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katedrála svatého Václava v Olomouci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bazilika svatého Prokopa v Třebíči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relikviář svatého Maura v Bečově nad Teplou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Velká synagoga v Plzni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židovská města v Praze, Mikulově &amp; Třebíči</a:t>
            </a:r>
          </a:p>
        </p:txBody>
      </p:sp>
    </p:spTree>
    <p:extLst>
      <p:ext uri="{BB962C8B-B14F-4D97-AF65-F5344CB8AC3E}">
        <p14:creationId xmlns:p14="http://schemas.microsoft.com/office/powerpoint/2010/main" val="1270596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2" name="Obrázek 11" descr="800px-St_Vitu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b="2214"/>
          <a:stretch/>
        </p:blipFill>
        <p:spPr bwMode="auto">
          <a:xfrm>
            <a:off x="7980002" y="1116000"/>
            <a:ext cx="3996000" cy="266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2" descr="800px-SaintVitusCathedralFrontPrag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" y="1116000"/>
            <a:ext cx="3996000" cy="266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http://www.visitpraha.cz/img/3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002" y="3924000"/>
            <a:ext cx="1908000" cy="2772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6" descr="http://g.denik.cz/1/7b/katedrala-sv-vita-569_denik-605.jpg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9" r="24784"/>
          <a:stretch/>
        </p:blipFill>
        <p:spPr bwMode="auto">
          <a:xfrm>
            <a:off x="4388368" y="1116000"/>
            <a:ext cx="3415261" cy="5598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se zakulacenými rohy na opačné straně 1">
            <a:extLst>
              <a:ext uri="{FF2B5EF4-FFF2-40B4-BE49-F238E27FC236}">
                <a16:creationId xmlns:a16="http://schemas.microsoft.com/office/drawing/2014/main" id="{5537FAE8-D33C-4113-BB76-BCF7F38F4B18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5E6278E7-8455-406E-8BE1-C509935AC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Chrám sv. Víta, Václava a Vojtěcha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FB05F10D-D430-4E65-98FE-FF7F7F7BB9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9997" y="3924000"/>
            <a:ext cx="1908000" cy="27720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3DEF233B-F072-4891-A8DF-41BF19D52A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995" y="3924000"/>
            <a:ext cx="3996000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8339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5" name="Picture 12" descr="&amp;Zcaron;&amp;dcaron;ár nad Sázavou.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5" t="6308" r="9351" b="3874"/>
          <a:stretch/>
        </p:blipFill>
        <p:spPr bwMode="auto">
          <a:xfrm>
            <a:off x="432000" y="3544542"/>
            <a:ext cx="3816912" cy="307945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&amp;Zcaron;&amp;dcaron;ár nad Sázavou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2" t="26602" r="7512" b="1893"/>
          <a:stretch/>
        </p:blipFill>
        <p:spPr bwMode="auto">
          <a:xfrm>
            <a:off x="432000" y="1044000"/>
            <a:ext cx="3816000" cy="2376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se zakulacenými rohy na opačné straně 1">
            <a:extLst>
              <a:ext uri="{FF2B5EF4-FFF2-40B4-BE49-F238E27FC236}">
                <a16:creationId xmlns:a16="http://schemas.microsoft.com/office/drawing/2014/main" id="{F16C87AB-66D6-44E7-85A3-C1C9B8B02096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1EEB29DD-3C83-4599-9260-9354FCD9F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Poutní kostel sv. Jana Nepomuckého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AD0AC2BB-FF06-408E-B496-EE2E0A9D2B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25" r="10205"/>
          <a:stretch/>
        </p:blipFill>
        <p:spPr>
          <a:xfrm>
            <a:off x="7930800" y="3546000"/>
            <a:ext cx="1790189" cy="30780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9DCFD2FF-00BB-452E-A6EC-AB72706B74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01" r="11161"/>
          <a:stretch/>
        </p:blipFill>
        <p:spPr>
          <a:xfrm>
            <a:off x="9874041" y="3544542"/>
            <a:ext cx="1881709" cy="30780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E4A8D3BB-A0DF-472D-8CE0-352157E806F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715"/>
          <a:stretch/>
        </p:blipFill>
        <p:spPr>
          <a:xfrm>
            <a:off x="7930323" y="1044000"/>
            <a:ext cx="3825427" cy="237600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C5C7B80D-2AF0-4BB1-B3AD-72159338F70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190" t="15399" r="22301" b="17997"/>
          <a:stretch/>
        </p:blipFill>
        <p:spPr>
          <a:xfrm>
            <a:off x="4378960" y="1044000"/>
            <a:ext cx="3423919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9466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30" name="Picture 6" descr="Trebic podklasteri bazilika velka apsid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852000" y="1044000"/>
            <a:ext cx="3182198" cy="2772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se zakulacenými rohy na opačné straně 1">
            <a:extLst>
              <a:ext uri="{FF2B5EF4-FFF2-40B4-BE49-F238E27FC236}">
                <a16:creationId xmlns:a16="http://schemas.microsoft.com/office/drawing/2014/main" id="{8FF6D873-2FE2-48AC-84DA-9DF87C112851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4DA3664-7D02-4638-BBB8-6D033F73E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Basilika sv. Prokopa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8DDDB0E8-64F2-487D-82DC-0517F455F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00" y="3960000"/>
            <a:ext cx="3696000" cy="277200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2E735A95-8C86-45A8-AF13-F9C77BB3BA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84" t="14698" r="16902" b="16536"/>
          <a:stretch/>
        </p:blipFill>
        <p:spPr>
          <a:xfrm>
            <a:off x="180000" y="1044000"/>
            <a:ext cx="3527554" cy="2772000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02F75A10-A737-43CF-BAA6-24019DE6FA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tretch/>
        </p:blipFill>
        <p:spPr>
          <a:xfrm>
            <a:off x="4124761" y="3960000"/>
            <a:ext cx="4168395" cy="277200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2E61D580-88D3-4992-BB5D-6E25C5EB09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1974" y="1044000"/>
            <a:ext cx="1930026" cy="277200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C8AC0E78-469E-4B85-8600-B7C491BD51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94" r="17862"/>
          <a:stretch/>
        </p:blipFill>
        <p:spPr>
          <a:xfrm>
            <a:off x="7178644" y="1044000"/>
            <a:ext cx="2757836" cy="277200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602FC32F-355E-469A-95E4-F01E00D6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tretch/>
        </p:blipFill>
        <p:spPr>
          <a:xfrm>
            <a:off x="8541917" y="3960000"/>
            <a:ext cx="3470083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9264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poutní turismus v </a:t>
            </a:r>
            <a:r>
              <a:rPr lang="cs-CZ" b="1" dirty="0" err="1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čr</a:t>
            </a:r>
            <a:endParaRPr lang="cs-CZ" b="1" dirty="0">
              <a:solidFill>
                <a:schemeClr val="accent3">
                  <a:lumMod val="5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673" y="972000"/>
            <a:ext cx="3782328" cy="270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953" y="3888000"/>
            <a:ext cx="3782329" cy="270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568DC43-9889-454E-A19A-60BDD456A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001" y="972000"/>
            <a:ext cx="3782328" cy="270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69E5467-76CB-46E2-9DA4-EE2D258AA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4836" y="972000"/>
            <a:ext cx="3782328" cy="2700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164EEB1B-77BF-4DD2-8CF6-D7480E436B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889"/>
          <a:stretch/>
        </p:blipFill>
        <p:spPr>
          <a:xfrm>
            <a:off x="180000" y="3888000"/>
            <a:ext cx="1937188" cy="2700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180E976A-4D5A-470C-9047-6635E5B3AE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3111"/>
          <a:stretch/>
        </p:blipFill>
        <p:spPr>
          <a:xfrm>
            <a:off x="6149766" y="3888000"/>
            <a:ext cx="1942140" cy="270000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B549B58E-83FC-4711-AEFC-BB105FD4E6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9671" y="3888000"/>
            <a:ext cx="3782329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968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církevní turismus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664000" cy="58320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návštěva sakrálních památek – kostely, kláštery, katedrály, kaple, boží muka, kalvárie, hřbitovy, poutní místa…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bez náboženské motivace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otivem – historická, architektonická &amp; kulturní hodnota památky či místa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důležitou roli mezi sakrálními stavbami hrají kláštery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zakládány ve městech i volně v krajině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velké komplexy</a:t>
            </a:r>
          </a:p>
          <a:p>
            <a:pPr marL="684000" lvl="2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všestranně samostatné &amp; soběstačné hospodářské jednotky</a:t>
            </a:r>
          </a:p>
          <a:p>
            <a:pPr marL="684000" lvl="2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kulturní centrum oblasti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podřízené vesnice</a:t>
            </a:r>
            <a:endParaRPr lang="cs-CZ" sz="8000" cap="none" dirty="0">
              <a:solidFill>
                <a:schemeClr val="accent3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století - benediktini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12. století – postupně premonstráti, cisterciáci, rytířské &amp; žebravé řády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15. století –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husitské války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řada klášterů vypálena &amp; pobořena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17. století –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opětovný rozkvět (v rámci pobělohorské rekatolizace)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18. století – osvícenství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další útlum, reformy císaře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osefa II. – zákaz některých řádů, zrušení klášterů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kasárna, věznice, špitály, skladiště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utrpěla jejich architektonická hodnota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období protektorátu &amp; následná vláda komunistů – definitivní rána</a:t>
            </a:r>
          </a:p>
        </p:txBody>
      </p:sp>
    </p:spTree>
    <p:extLst>
      <p:ext uri="{BB962C8B-B14F-4D97-AF65-F5344CB8AC3E}">
        <p14:creationId xmlns:p14="http://schemas.microsoft.com/office/powerpoint/2010/main" val="473573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církevní turismus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664000" cy="58320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roce 1989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78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řada z nich rekonstruována, mnohé vyhledávanými turistickými cíli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78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mnohé</a:t>
            </a:r>
            <a:r>
              <a:rPr lang="cs-CZ" sz="78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vráceny církvi, dnes sídla řeholních řádů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78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některé</a:t>
            </a:r>
            <a:r>
              <a:rPr lang="cs-CZ" sz="78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slouží jako stylové hotely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cs-CZ" sz="7800" cap="none" dirty="0">
              <a:solidFill>
                <a:schemeClr val="accent3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Konvent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při kostele sv. Jiří na Pražském hradě (976, Mlada (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dcera Boleslava I.),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benediktinky, ostatky sv. Ludmily)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Břevnovský klášter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(993, benediktini, založení spojeno se sv. Vojtěchem)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Sázavský klášter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(1032, benediktini, sv. Prokop, kníže Oldřich, poslední útočiště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staroslověnské liturgie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 písemnictví; dodnes se v neděli sloužívá staroslovanská mše)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Klášter Rajhrad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(1045, benediktini, Břetislav I., nejstarší na Moravě, postaven na dřevěných kůlech, Památník písemnictví na Moravě)</a:t>
            </a:r>
            <a:endParaRPr lang="cs-CZ" sz="8000" cap="none" dirty="0">
              <a:solidFill>
                <a:schemeClr val="accent3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Klášter Želiv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(1139, premonstráti, Soběslav I.,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internační tábor pro kněží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řeholníky,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psychiatrická &amp;  protialkoholní léčebna)</a:t>
            </a:r>
          </a:p>
        </p:txBody>
      </p:sp>
    </p:spTree>
    <p:extLst>
      <p:ext uri="{BB962C8B-B14F-4D97-AF65-F5344CB8AC3E}">
        <p14:creationId xmlns:p14="http://schemas.microsoft.com/office/powerpoint/2010/main" val="702743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církevní turismus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664000" cy="41376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Strahovský klášter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(1143, premonstráti, Vladislav II,. Památník národního písemnictví, strahovská knihovna &amp; obrazárna)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Klášter Plasy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(1143, cisterciáci, Vladislav II., zrušen Josefem II., největší konventní budova v Evropě založená na 5.100 dubových pilotách)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Klášter Teplá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(1193,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premonstráti, blahoslavený </a:t>
            </a:r>
            <a:r>
              <a:rPr lang="cs-CZ" sz="8000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Hroznata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pohřben)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Porta </a:t>
            </a:r>
            <a:r>
              <a:rPr lang="cs-CZ" sz="8000" b="1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Coeli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  Předklášteří u Tišnova (1232, </a:t>
            </a:r>
            <a:r>
              <a:rPr lang="cs-CZ" sz="8000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cisterciáčky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Konstancie Uherská, manželka Přemysla Otakara I.. Brána nebes)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Broumovský klášter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(po 1258, benediktini, </a:t>
            </a:r>
            <a:r>
              <a:rPr lang="cs-CZ" sz="8000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Codex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0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Gigas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kopie turínského plátna z 1651, v 50. letech internace kněží &amp; řádových sester)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Vyšebrodský klášter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(1259, cisterciácký, Vok I. z Rožmberka, návštěvníci se mohou zúčastnit mše &amp; chórové modlitby mnichů)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Zlatá Koruna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(1263, cisterciáci, Přemysl Otakar II.)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cs-CZ" sz="8000" cap="none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cs-CZ" cap="none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cs-CZ" sz="2000" cap="none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733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Konvent sv. Jiří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5146" name="Picture 26" descr="http://kiosky.praguewelcome.cz/img/edee/photogallery/top-monuments/bazilika-sv-jiri/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4" b="12253"/>
          <a:stretch/>
        </p:blipFill>
        <p:spPr bwMode="auto">
          <a:xfrm>
            <a:off x="3898971" y="1458000"/>
            <a:ext cx="4898723" cy="4896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52624F0-5F33-40ED-B108-0D5C5DB68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0" y="1008000"/>
            <a:ext cx="3456000" cy="2592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F8DB097-6073-4257-BFE0-321EC4094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63" y="3708000"/>
            <a:ext cx="2446673" cy="2988000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8A710CAB-33AD-4ABD-8418-A932BEC31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663" y="6336000"/>
            <a:ext cx="24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Tumba knížete Vratislava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15" name="Picture 28" descr="http://www.kralovskacesta.cz/data/media/foto/medium/zj7q8890.jpg">
            <a:extLst>
              <a:ext uri="{FF2B5EF4-FFF2-40B4-BE49-F238E27FC236}">
                <a16:creationId xmlns:a16="http://schemas.microsoft.com/office/drawing/2014/main" id="{AFD5B653-FF4F-482A-8668-D02D877471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13" b="12568"/>
          <a:stretch/>
        </p:blipFill>
        <p:spPr bwMode="auto">
          <a:xfrm>
            <a:off x="9024666" y="2016000"/>
            <a:ext cx="2949660" cy="374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29020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terminologie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58320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pamětihodnosti, historické události &amp; aktuální dění spojené s náboženstvím &amp; církvemi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neukotvenost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terminologie vycházející z anglického </a:t>
            </a:r>
            <a:r>
              <a:rPr lang="cs-CZ" sz="8000" i="1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religous</a:t>
            </a:r>
            <a:r>
              <a:rPr lang="cs-CZ" sz="8000" i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8000" i="1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tourism</a:t>
            </a:r>
            <a:endParaRPr lang="cs-CZ" sz="8000" cap="none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náboženský turismus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cestování věřících z náboženských důvodů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návštěva posvátných míst, památek, shromáždění u příležitosti náboženských svátků a výročí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 – víra </a:t>
            </a: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 duchovní prožitek</a:t>
            </a:r>
          </a:p>
          <a:p>
            <a:pPr marL="108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poutní turismus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cestování věřících z náboženských důvodů</a:t>
            </a:r>
            <a:endParaRPr lang="cs-CZ" sz="8000" b="1" cap="none" dirty="0">
              <a:solidFill>
                <a:schemeClr val="accent3">
                  <a:lumMod val="50000"/>
                </a:schemeClr>
              </a:solidFill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místo zázraku, výjimečného jevu nebo zjevení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místo spojené s významnými osobnostmi daného náboženství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cíl - posilnění víry prostřednictvím cesty na posvátné místo,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esta &amp; pobyt věnovány modlitbám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 – víra, cesta &amp; rozjímání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b="1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církevní/sakrální turismus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návštěva sakrálních památek bez náboženské motivace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7800" b="1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cs-CZ" sz="7800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otiv – historická, architektonická &amp; kulturní hodnota památky či místa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cs-CZ" sz="8000" cap="none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0605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9" name="Picture 20" descr="http://www.venuemanagement.cz/common/images/photo_gallery/1399017694-brevnovsky-klaster/2014-15-05-13-36-40-1024-768-0-1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8"/>
          <a:stretch/>
        </p:blipFill>
        <p:spPr bwMode="auto">
          <a:xfrm>
            <a:off x="6134440" y="1008000"/>
            <a:ext cx="5282685" cy="324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&amp;rcaron;evnovský klášter od rybník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8027" r="13779" b="28133"/>
          <a:stretch/>
        </p:blipFill>
        <p:spPr bwMode="auto">
          <a:xfrm>
            <a:off x="774875" y="4392000"/>
            <a:ext cx="4150080" cy="2376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kralovskedilo.ktf.cuni.cz/assets/data/8c530e23-3ebe-402a-bbfb-11a1793c4d68-medium-1b9459dd05a1a3a1da72441c754efe4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59"/>
          <a:stretch/>
        </p:blipFill>
        <p:spPr bwMode="auto">
          <a:xfrm>
            <a:off x="7267045" y="4392000"/>
            <a:ext cx="4150080" cy="2376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upload.wikimedia.org/wikipedia/commons/thumb/4/41/Praha_B%C5%99evnov_St_Margaret_interior.JPG/800px-Praha_B%C5%99evnov_St_Margaret_interior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71"/>
          <a:stretch/>
        </p:blipFill>
        <p:spPr bwMode="auto">
          <a:xfrm>
            <a:off x="5086899" y="4392000"/>
            <a:ext cx="2018202" cy="2376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se zakulacenými rohy na opačné straně 1">
            <a:extLst>
              <a:ext uri="{FF2B5EF4-FFF2-40B4-BE49-F238E27FC236}">
                <a16:creationId xmlns:a16="http://schemas.microsoft.com/office/drawing/2014/main" id="{2D50000E-B9C6-4845-AC65-C517575B5BA4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5472ECB-9D13-48C7-92F8-A5E7AF9A0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Břevnovský klášter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9A35C4C-5042-40B0-993A-50E1A56915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75" y="1008000"/>
            <a:ext cx="5196998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5396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Obdélník se zakulacenými rohy na opačné straně 1">
            <a:extLst>
              <a:ext uri="{FF2B5EF4-FFF2-40B4-BE49-F238E27FC236}">
                <a16:creationId xmlns:a16="http://schemas.microsoft.com/office/drawing/2014/main" id="{9CE725E3-3352-4FC4-A2DC-55F4AE269B14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52841545-0579-4C2D-92D2-F872801C2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Sázavský klášter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" r="826" b="1769"/>
          <a:stretch/>
        </p:blipFill>
        <p:spPr>
          <a:xfrm>
            <a:off x="4479322" y="1044463"/>
            <a:ext cx="3807923" cy="252000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245" y="3798648"/>
            <a:ext cx="3696000" cy="2772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1387" r="1744" b="1778"/>
          <a:stretch/>
        </p:blipFill>
        <p:spPr>
          <a:xfrm>
            <a:off x="144000" y="1044000"/>
            <a:ext cx="4176290" cy="2520000"/>
          </a:xfrm>
          <a:prstGeom prst="rect">
            <a:avLst/>
          </a:prstGeom>
        </p:spPr>
      </p:pic>
      <p:pic>
        <p:nvPicPr>
          <p:cNvPr id="23" name="Obrázek 22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t="8390"/>
          <a:stretch/>
        </p:blipFill>
        <p:spPr>
          <a:xfrm>
            <a:off x="1994334" y="3798648"/>
            <a:ext cx="4176000" cy="2772000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1"/>
          <a:stretch/>
        </p:blipFill>
        <p:spPr>
          <a:xfrm>
            <a:off x="8446277" y="1044463"/>
            <a:ext cx="3582954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9891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2798" name="Picture 30" descr="http://mw2.google.com/mw-panoramio/photos/medium/1142254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816567" y="3960000"/>
            <a:ext cx="2308320" cy="252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se zakulacenými rohy na opačné straně 1">
            <a:extLst>
              <a:ext uri="{FF2B5EF4-FFF2-40B4-BE49-F238E27FC236}">
                <a16:creationId xmlns:a16="http://schemas.microsoft.com/office/drawing/2014/main" id="{0F34D309-1296-4D63-B322-A8119316D4BA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28E394D2-9D2C-4AD5-9B89-641CB87D0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Klášter Rajhrad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14834A1-7FED-4FB9-A156-94434F983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99" y="1188000"/>
            <a:ext cx="3852000" cy="252000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2D351C6-113C-4815-834D-6751DDD8D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800" y="3960000"/>
            <a:ext cx="1242910" cy="252000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7B3F46B6-51EF-4526-A6D4-2E3575B219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20" t="15230" r="15274"/>
          <a:stretch/>
        </p:blipFill>
        <p:spPr>
          <a:xfrm>
            <a:off x="8556763" y="1188000"/>
            <a:ext cx="3490629" cy="252000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7FEC5BB3-1AF0-444F-8EB8-5DC4BE91AA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72" y="3960000"/>
            <a:ext cx="3852000" cy="2520000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DCDA65EE-4403-486E-B680-B0D1254C1B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747" t="11024" r="7069" b="18481"/>
          <a:stretch/>
        </p:blipFill>
        <p:spPr>
          <a:xfrm>
            <a:off x="4134381" y="1188000"/>
            <a:ext cx="4284000" cy="2520000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834DE992-D3E7-41D8-9710-0AF93E8B1D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02" t="949" r="2633" b="-949"/>
          <a:stretch/>
        </p:blipFill>
        <p:spPr>
          <a:xfrm>
            <a:off x="8244000" y="3960000"/>
            <a:ext cx="3490628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8367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Obdélník se zakulacenými rohy na opačné straně 1">
            <a:extLst>
              <a:ext uri="{FF2B5EF4-FFF2-40B4-BE49-F238E27FC236}">
                <a16:creationId xmlns:a16="http://schemas.microsoft.com/office/drawing/2014/main" id="{53A33F96-5A92-419E-AF3F-15DFFB2D64DA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1CE42D8-BF7D-4C0B-8EE6-E5BBCC7858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Želivský klášter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0F87938-3623-4CA9-BFC1-1BE38B8B2F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98" t="17287" b="5042"/>
          <a:stretch/>
        </p:blipFill>
        <p:spPr>
          <a:xfrm>
            <a:off x="8841831" y="1116000"/>
            <a:ext cx="3176373" cy="2520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964FEEB-9076-4A06-9897-4224308C8D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2" r="1096"/>
          <a:stretch/>
        </p:blipFill>
        <p:spPr>
          <a:xfrm>
            <a:off x="179999" y="3852000"/>
            <a:ext cx="2822873" cy="252000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E1C05239-5045-4E8A-A005-83A1EB0C85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45"/>
          <a:stretch/>
        </p:blipFill>
        <p:spPr>
          <a:xfrm>
            <a:off x="6048000" y="3852000"/>
            <a:ext cx="3433129" cy="2520000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E95CC649-AA2E-4D62-8290-8DB7F5963B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36" t="2339" r="7538" b="35358"/>
          <a:stretch/>
        </p:blipFill>
        <p:spPr>
          <a:xfrm>
            <a:off x="4435680" y="1116000"/>
            <a:ext cx="4245033" cy="2520000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981F2D93-EEAF-4D04-9135-B1AEA11F80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874"/>
          <a:stretch/>
        </p:blipFill>
        <p:spPr>
          <a:xfrm>
            <a:off x="3157744" y="3852000"/>
            <a:ext cx="2735385" cy="2520000"/>
          </a:xfrm>
          <a:prstGeom prst="rect">
            <a:avLst/>
          </a:prstGeom>
        </p:spPr>
      </p:pic>
      <p:pic>
        <p:nvPicPr>
          <p:cNvPr id="39" name="Obrázek 38">
            <a:extLst>
              <a:ext uri="{FF2B5EF4-FFF2-40B4-BE49-F238E27FC236}">
                <a16:creationId xmlns:a16="http://schemas.microsoft.com/office/drawing/2014/main" id="{2EDFD347-3C8F-4A92-AA6A-F5F995D473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46"/>
          <a:stretch/>
        </p:blipFill>
        <p:spPr>
          <a:xfrm>
            <a:off x="180000" y="1116000"/>
            <a:ext cx="4094563" cy="2520000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F121F0C2-5067-4E3F-9BB2-F582237C4A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b="21481"/>
          <a:stretch/>
        </p:blipFill>
        <p:spPr>
          <a:xfrm>
            <a:off x="9636000" y="3852000"/>
            <a:ext cx="2376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6642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8" name="Picture 10" descr="Strahovský klášt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0" r="16674" b="7905"/>
          <a:stretch/>
        </p:blipFill>
        <p:spPr bwMode="auto">
          <a:xfrm>
            <a:off x="7344000" y="1260000"/>
            <a:ext cx="2464500" cy="252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se zakulacenými rohy na opačné straně 1">
            <a:extLst>
              <a:ext uri="{FF2B5EF4-FFF2-40B4-BE49-F238E27FC236}">
                <a16:creationId xmlns:a16="http://schemas.microsoft.com/office/drawing/2014/main" id="{CADAFE4C-040F-4845-A8E8-355111AE4847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A5619D87-8D46-4956-B4D9-3CBB9E845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Strahovský klášter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F6FD248-43BF-43D5-9C12-D06F513F86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06" r="8115" b="3913"/>
          <a:stretch/>
        </p:blipFill>
        <p:spPr>
          <a:xfrm>
            <a:off x="9956944" y="1260000"/>
            <a:ext cx="2053759" cy="252000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000937D7-D38D-4C84-B27A-8FC80C025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000" y="4143694"/>
            <a:ext cx="2428915" cy="2520000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BA8CBB08-DFFA-41D7-8EA4-8663E55C3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1866" y="4395676"/>
            <a:ext cx="1662825" cy="1800000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19AE5EDA-60C7-4FBF-8876-0D46B47DD4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44" t="7483" r="8574"/>
          <a:stretch/>
        </p:blipFill>
        <p:spPr>
          <a:xfrm>
            <a:off x="4393322" y="1260000"/>
            <a:ext cx="2747779" cy="2520000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B8B0F19E-478B-4FD3-99CA-DA7F70C3D2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232" t="7342" r="5696"/>
          <a:stretch/>
        </p:blipFill>
        <p:spPr>
          <a:xfrm>
            <a:off x="180000" y="1261391"/>
            <a:ext cx="4064878" cy="2520000"/>
          </a:xfrm>
          <a:prstGeom prst="rect">
            <a:avLst/>
          </a:prstGeom>
        </p:spPr>
      </p:pic>
      <p:pic>
        <p:nvPicPr>
          <p:cNvPr id="42" name="Obrázek 41">
            <a:extLst>
              <a:ext uri="{FF2B5EF4-FFF2-40B4-BE49-F238E27FC236}">
                <a16:creationId xmlns:a16="http://schemas.microsoft.com/office/drawing/2014/main" id="{6F323CDE-AAE9-4CED-9D05-90F8B9B34D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5361" y="4143694"/>
            <a:ext cx="3695342" cy="2520000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5D5CC99E-9B5B-4A3E-AE63-52BC50BD92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000" y="4035676"/>
            <a:ext cx="369534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9872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2" name="Picture 8" descr="http://upload.wikimedia.org/wikipedia/commons/b/bf/Kl%C3%A1%C5%A1ter_%28Plasy%29_-_Ambi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05" b="8198"/>
          <a:stretch/>
        </p:blipFill>
        <p:spPr bwMode="auto">
          <a:xfrm>
            <a:off x="8437692" y="3816000"/>
            <a:ext cx="1734432" cy="252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bdélník se zakulacenými rohy na opačné straně 1">
            <a:extLst>
              <a:ext uri="{FF2B5EF4-FFF2-40B4-BE49-F238E27FC236}">
                <a16:creationId xmlns:a16="http://schemas.microsoft.com/office/drawing/2014/main" id="{2B0B86AD-1A15-495D-AFCB-A3B266D52285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F58475D5-EF7D-4B1F-B461-2272431AB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Klášter Plasy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056F560-5F11-416F-A07F-F6E587A3F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0" t="3387" r="2075" b="5597"/>
          <a:stretch/>
        </p:blipFill>
        <p:spPr>
          <a:xfrm>
            <a:off x="4499031" y="1080000"/>
            <a:ext cx="4219535" cy="252000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D1EB3FC5-C302-4B3D-816D-7E9ED38A1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1080000"/>
            <a:ext cx="4200000" cy="252000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E42FCC90-8317-447A-A114-5E45F7F791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06" r="10162"/>
          <a:stretch/>
        </p:blipFill>
        <p:spPr>
          <a:xfrm>
            <a:off x="179999" y="3816000"/>
            <a:ext cx="3583931" cy="2520000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DD327B41-3EA4-4D69-AAC4-73F34C083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3050" y="3816000"/>
            <a:ext cx="1678950" cy="2520000"/>
          </a:xfrm>
          <a:prstGeom prst="rect">
            <a:avLst/>
          </a:prstGeom>
        </p:spPr>
      </p:pic>
      <p:pic>
        <p:nvPicPr>
          <p:cNvPr id="35" name="Picture 6" descr="17 celkový horní prostor 2.JPG">
            <a:extLst>
              <a:ext uri="{FF2B5EF4-FFF2-40B4-BE49-F238E27FC236}">
                <a16:creationId xmlns:a16="http://schemas.microsoft.com/office/drawing/2014/main" id="{1A20C07D-C380-4D11-9ADA-5E72F2A58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162" t="2380" r="23905" b="16008"/>
          <a:stretch/>
        </p:blipFill>
        <p:spPr bwMode="auto">
          <a:xfrm>
            <a:off x="3924857" y="3816000"/>
            <a:ext cx="2122097" cy="252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354EB07E-C970-469B-99B4-2F3CC39D560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063" r="5103"/>
          <a:stretch/>
        </p:blipFill>
        <p:spPr>
          <a:xfrm>
            <a:off x="8837597" y="1080000"/>
            <a:ext cx="3223986" cy="2520000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408FBB4B-A6B8-4555-B9B9-EAE3C468A58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375" r="23268"/>
          <a:stretch/>
        </p:blipFill>
        <p:spPr>
          <a:xfrm>
            <a:off x="6202843" y="3816000"/>
            <a:ext cx="207914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00598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Obdélník se zakulacenými rohy na opačné straně 1">
            <a:extLst>
              <a:ext uri="{FF2B5EF4-FFF2-40B4-BE49-F238E27FC236}">
                <a16:creationId xmlns:a16="http://schemas.microsoft.com/office/drawing/2014/main" id="{5BCF3DAB-1521-4440-A242-B0C7B450C17F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B97BCEB8-CB12-4E2D-A3A0-F38EB86F3F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Klášter Teplá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A7E5F2-FFCB-4EE1-B941-6B73D6FC3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3996000"/>
            <a:ext cx="3888000" cy="2592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6EF7647-1C37-4ECB-9882-B53CCA5D1E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95"/>
          <a:stretch/>
        </p:blipFill>
        <p:spPr>
          <a:xfrm>
            <a:off x="7420384" y="1116000"/>
            <a:ext cx="4555615" cy="27000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BD503E6-0A66-4A64-87EE-2E6305F9BD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000" y="3996000"/>
            <a:ext cx="1944000" cy="2592000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B690BCAE-F7B6-483E-B1AD-87C44D28E3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731"/>
          <a:stretch/>
        </p:blipFill>
        <p:spPr>
          <a:xfrm>
            <a:off x="7567240" y="3996000"/>
            <a:ext cx="2387724" cy="2592000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C91EF156-FA95-4400-AE76-4F05CC12CD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00" r="8293"/>
          <a:stretch/>
        </p:blipFill>
        <p:spPr>
          <a:xfrm>
            <a:off x="4424712" y="1116000"/>
            <a:ext cx="2854960" cy="2700000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AD40EE79-8D46-41EA-80D3-47AF61F714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740"/>
          <a:stretch/>
        </p:blipFill>
        <p:spPr>
          <a:xfrm>
            <a:off x="4179607" y="3996000"/>
            <a:ext cx="3276026" cy="2592000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9D7466DB-F1ED-48C3-B8EB-1DB1F5F641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0000" t="12559" r="21402" b="14774"/>
          <a:stretch/>
        </p:blipFill>
        <p:spPr>
          <a:xfrm>
            <a:off x="216000" y="1116000"/>
            <a:ext cx="4068000" cy="2700000"/>
          </a:xfrm>
          <a:prstGeom prst="rect">
            <a:avLst/>
          </a:prstGeom>
        </p:spPr>
      </p:pic>
      <p:pic>
        <p:nvPicPr>
          <p:cNvPr id="44" name="Picture 6" descr="http://www.geology.cz/aplikace/fotoarchiv/sobr.php?r=700&amp;id=18762">
            <a:extLst>
              <a:ext uri="{FF2B5EF4-FFF2-40B4-BE49-F238E27FC236}">
                <a16:creationId xmlns:a16="http://schemas.microsoft.com/office/drawing/2014/main" id="{99A11DEF-C7ED-4CD0-A6A8-4492890BE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7" r="2820" b="6100"/>
          <a:stretch/>
        </p:blipFill>
        <p:spPr bwMode="auto">
          <a:xfrm>
            <a:off x="10668000" y="963000"/>
            <a:ext cx="1444981" cy="126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3469013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3560" name="Picture 8" descr="http://www.dama-online.cz/wp-content/uploads/2012/09/05PortaCoeli-BranaNebe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1" r="3919" b="16241"/>
          <a:stretch/>
        </p:blipFill>
        <p:spPr bwMode="auto">
          <a:xfrm>
            <a:off x="4815600" y="1116000"/>
            <a:ext cx="3411794" cy="270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http://www.komenda.eu/img/letecke/komenda_letecke_foto0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9" t="23697" r="22728" b="20205"/>
          <a:stretch/>
        </p:blipFill>
        <p:spPr bwMode="auto">
          <a:xfrm>
            <a:off x="180000" y="1116000"/>
            <a:ext cx="4450994" cy="270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délník se zakulacenými rohy na opačné straně 1">
            <a:extLst>
              <a:ext uri="{FF2B5EF4-FFF2-40B4-BE49-F238E27FC236}">
                <a16:creationId xmlns:a16="http://schemas.microsoft.com/office/drawing/2014/main" id="{F7C1D5DF-3238-4C4A-B89B-D75720BAC5A1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03B47772-B51E-4228-988E-AF37E7EB4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Porta </a:t>
            </a: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Coeli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4F0AE42-0279-4827-915A-252055B73F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69" b="15748"/>
          <a:stretch/>
        </p:blipFill>
        <p:spPr>
          <a:xfrm>
            <a:off x="180000" y="3960000"/>
            <a:ext cx="4047767" cy="270000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9768D11-7884-4D75-9586-D46FFBD809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39" r="8696"/>
          <a:stretch/>
        </p:blipFill>
        <p:spPr>
          <a:xfrm>
            <a:off x="4481535" y="3960000"/>
            <a:ext cx="3249282" cy="2700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67F94C07-4293-4B3E-85EC-E2DF97225E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8200" y="3960000"/>
            <a:ext cx="4033800" cy="27000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5B94141A-2057-4161-A32A-0D908433B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000" y="1116000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913397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Obdélník se zakulacenými rohy na opačné straně 1">
            <a:extLst>
              <a:ext uri="{FF2B5EF4-FFF2-40B4-BE49-F238E27FC236}">
                <a16:creationId xmlns:a16="http://schemas.microsoft.com/office/drawing/2014/main" id="{8FF6D873-2FE2-48AC-84DA-9DF87C112851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4DA3664-7D02-4638-BBB8-6D033F73E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Broumovský klášter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3" r="3834" b="10110"/>
          <a:stretch/>
        </p:blipFill>
        <p:spPr>
          <a:xfrm>
            <a:off x="7648560" y="1008000"/>
            <a:ext cx="4284430" cy="2520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3"/>
          <a:srcRect l="21529" r="6927"/>
          <a:stretch/>
        </p:blipFill>
        <p:spPr>
          <a:xfrm>
            <a:off x="216001" y="3742980"/>
            <a:ext cx="4622700" cy="25200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" r="11829"/>
          <a:stretch/>
        </p:blipFill>
        <p:spPr>
          <a:xfrm>
            <a:off x="4941486" y="4028415"/>
            <a:ext cx="2412000" cy="1872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9" b="10958"/>
          <a:stretch/>
        </p:blipFill>
        <p:spPr>
          <a:xfrm>
            <a:off x="4938205" y="6017283"/>
            <a:ext cx="2412000" cy="62980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90" y="3704415"/>
            <a:ext cx="4480000" cy="2520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4"/>
          <a:stretch/>
        </p:blipFill>
        <p:spPr>
          <a:xfrm>
            <a:off x="3824430" y="1008000"/>
            <a:ext cx="3727930" cy="2520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0" t="10268" b="9731"/>
          <a:stretch/>
        </p:blipFill>
        <p:spPr>
          <a:xfrm>
            <a:off x="216000" y="1008000"/>
            <a:ext cx="3512231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345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1" name="Picture 14" descr="http://www.grenzgenial.info/uploads/tx_templavoila/KlosterVissyBrod_3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"/>
          <a:stretch/>
        </p:blipFill>
        <p:spPr bwMode="auto">
          <a:xfrm>
            <a:off x="1071155" y="3960000"/>
            <a:ext cx="3728427" cy="2772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Záviš`s cross, source: Cisterciácké opatství Vyšší Brod, Milan Hlinomaz, Ivan Ulrich, ISBN - 80 - 85627 - 39 -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7" t="3735" r="21008" b="5275"/>
          <a:stretch/>
        </p:blipFill>
        <p:spPr bwMode="auto">
          <a:xfrm>
            <a:off x="5342292" y="2588032"/>
            <a:ext cx="1507416" cy="345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http://www.fotoalpy.cz/pictures/166-V00x_8704_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0" b="7857"/>
          <a:stretch/>
        </p:blipFill>
        <p:spPr bwMode="auto">
          <a:xfrm>
            <a:off x="6876000" y="1008000"/>
            <a:ext cx="4425137" cy="284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se zakulacenými rohy na opačné straně 1">
            <a:extLst>
              <a:ext uri="{FF2B5EF4-FFF2-40B4-BE49-F238E27FC236}">
                <a16:creationId xmlns:a16="http://schemas.microsoft.com/office/drawing/2014/main" id="{9AB516D8-3E1A-48C4-8F44-7D456F388944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B6976532-12EF-4802-B039-2AD448E04C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Vyšebrodský klášter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0" y="1008000"/>
            <a:ext cx="4358739" cy="2844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834" y="3960000"/>
            <a:ext cx="3560778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473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Náboženský turismus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32760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návštěva posvátných nebo nábožensky unikátních míst &amp; památek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návštěva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různých slavností &amp; shromáždění u příležitosti náboženských svátků &amp; výročí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řada náboženských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akcí má masový charakter (těch největších se účastní i několik milionů věřících)</a:t>
            </a:r>
            <a:endParaRPr lang="cs-CZ" sz="8000" cap="none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účastníci se věnují modlitbám, meditacím &amp; jiným formám pobožnosti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účastnící se aktivně zapojují do náboženských obřadů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ČR – 200 synagog, 100 pravoslavných, 660 evangelických &amp; 6.685 římskokatolických staveb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nejčastějším projevem jsou poutě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cs-CZ" sz="8000" cap="none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FE364B3-E84D-4D6D-ADBE-E09547A7B7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306"/>
          <a:stretch/>
        </p:blipFill>
        <p:spPr>
          <a:xfrm>
            <a:off x="252000" y="3600000"/>
            <a:ext cx="3745163" cy="270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7DA5E4B-C64D-48C6-A86F-CDB9E0E83E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306"/>
          <a:stretch/>
        </p:blipFill>
        <p:spPr>
          <a:xfrm>
            <a:off x="8194837" y="3600000"/>
            <a:ext cx="3745163" cy="27000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4A20353-A6EE-4E40-BC1E-52280B66E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875" y="3600000"/>
            <a:ext cx="374625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62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Picture 11" descr="http://www.klaster-zlatakoruna.eu/data/editor/17cs_16.jpg?gcm_date=138564064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9"/>
          <a:stretch/>
        </p:blipFill>
        <p:spPr bwMode="auto">
          <a:xfrm>
            <a:off x="6946677" y="1055976"/>
            <a:ext cx="4767883" cy="284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http://i.idnes.cz/13/081/org/JB4ceb50_01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71"/>
          <a:stretch/>
        </p:blipFill>
        <p:spPr bwMode="auto">
          <a:xfrm>
            <a:off x="504000" y="1044000"/>
            <a:ext cx="5492119" cy="284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http://www.prostoryproakce.cz/foto/objekty/495/foto/138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18098"/>
          <a:stretch/>
        </p:blipFill>
        <p:spPr bwMode="auto">
          <a:xfrm>
            <a:off x="6350486" y="4068000"/>
            <a:ext cx="3195299" cy="2664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se zakulacenými rohy na opačné straně 1">
            <a:extLst>
              <a:ext uri="{FF2B5EF4-FFF2-40B4-BE49-F238E27FC236}">
                <a16:creationId xmlns:a16="http://schemas.microsoft.com/office/drawing/2014/main" id="{B0FFB576-43DA-4CF2-93EC-AC09675A5C55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C26CEA5C-2916-4FEE-A391-F66077945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Zlatá Koruna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8"/>
          <a:stretch/>
        </p:blipFill>
        <p:spPr>
          <a:xfrm>
            <a:off x="9655128" y="4068000"/>
            <a:ext cx="2414119" cy="2664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0"/>
          <a:stretch/>
        </p:blipFill>
        <p:spPr>
          <a:xfrm>
            <a:off x="4354772" y="4068000"/>
            <a:ext cx="1886371" cy="2664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" r="7888" b="9268"/>
          <a:stretch/>
        </p:blipFill>
        <p:spPr>
          <a:xfrm>
            <a:off x="133294" y="4068000"/>
            <a:ext cx="4112135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2284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 err="1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Unwto</a:t>
            </a:r>
            <a:endParaRPr lang="cs-CZ" b="1" dirty="0">
              <a:solidFill>
                <a:schemeClr val="accent3">
                  <a:lumMod val="50000"/>
                </a:schemeClr>
              </a:solidFill>
              <a:latin typeface="Constantia" panose="0203060205030603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4000"/>
            <a:ext cx="11520000" cy="5580000"/>
          </a:xfrm>
        </p:spPr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Nábožensky motivované cesty – cca 330 milionů osob (až 700 milionů cest)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Cca 170 milionů křesťanských poutníků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Cca 3/4 lidí cestují pravidelně &amp; opakovaně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-BoldMT"/>
                <a:cs typeface="Times New Roman" panose="02020603050405020304" pitchFamily="18" charset="0"/>
              </a:rPr>
              <a:t>Křesťanská poutní místa – 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Řím (Itálie), Vatikán, Lurdy (Francie), </a:t>
            </a:r>
            <a:r>
              <a:rPr lang="cs-CZ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Fátima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 (Portugalsko), 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Santiago de </a:t>
            </a:r>
            <a:r>
              <a:rPr lang="cs-CZ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Compostela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(Španělsko),</a:t>
            </a:r>
            <a:r>
              <a:rPr lang="cs-CZ" b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Medžugorje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 (Bosna a Hercegovina), </a:t>
            </a:r>
            <a:r>
              <a:rPr lang="cs-CZ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Cz</a:t>
            </a:r>
            <a:r>
              <a:rPr lang="cs-CZ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ę</a:t>
            </a:r>
            <a:r>
              <a:rPr lang="cs-CZ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stochowa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 (Polsko), </a:t>
            </a:r>
            <a:r>
              <a:rPr lang="cs-CZ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Mariazell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 (Rakousko), </a:t>
            </a:r>
            <a:r>
              <a:rPr lang="cs-CZ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Šaštín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 (Slovensko)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Muslimská poutní místa – Mekka a Medina (Saudská Arábie), místa spojená s 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M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ohamedem; p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ouze  věřící (pro nevěřícího je téměř nereálné se tam dostat)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Největší poutní místo světa – 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uadalupe (Mexiko), ročně cca 50 miliónů poutníků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Svatá země (Izrael a Palestina), zejména 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J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eruzalém; posvátné místo pro 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všechna tři monoteistická náboženství</a:t>
            </a:r>
            <a:endParaRPr lang="cs-CZ" cap="none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  <a:ea typeface="TimesNewRomanPSMT"/>
              <a:cs typeface="Times New Roman" panose="02020603050405020304" pitchFamily="18" charset="0"/>
            </a:endParaRP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křesťany – země Ježíše Krista (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Betlém, Nazaret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)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ž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idy – Zaslíbená země, Jeruzalémský chrám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m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uslimy – Chrámová hora – Skalní dóm, Mohamed 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</a:rPr>
              <a:t>vystoupil do nebe (setkal se s předchůdci, proroky Abrahámem, Mojžíšem a Ježíšem)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cs-CZ" sz="2000" cap="none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cs-CZ" sz="2000" cap="none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802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>
                <a:solidFill>
                  <a:srgbClr val="FFFFFF"/>
                </a:solidFill>
                <a:effectLst/>
                <a:latin typeface="Constantia" panose="02030602050306030303" pitchFamily="18" charset="0"/>
              </a:rPr>
              <a:t>Vatikán</a:t>
            </a:r>
            <a:endParaRPr lang="en-GB" sz="2800" b="1" dirty="0">
              <a:solidFill>
                <a:srgbClr val="FFFFFF"/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A17267F-8B0A-4687-8136-E7D2A44B1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46" b="4785"/>
          <a:stretch/>
        </p:blipFill>
        <p:spPr>
          <a:xfrm>
            <a:off x="504000" y="1044000"/>
            <a:ext cx="5400000" cy="316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83B1C9F-5043-427C-8D35-372D4A27C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44" b="6900"/>
          <a:stretch/>
        </p:blipFill>
        <p:spPr>
          <a:xfrm>
            <a:off x="6191051" y="1044000"/>
            <a:ext cx="5496949" cy="316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94ECB19-16D9-4F73-A45C-4348C650F5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8" t="6939" r="3037"/>
          <a:stretch/>
        </p:blipFill>
        <p:spPr>
          <a:xfrm>
            <a:off x="504000" y="4356000"/>
            <a:ext cx="5400000" cy="2376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A0A46A5-088B-43F9-B5FC-EF7EF3A282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31" b="5578"/>
          <a:stretch/>
        </p:blipFill>
        <p:spPr>
          <a:xfrm>
            <a:off x="6192000" y="4356000"/>
            <a:ext cx="5400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4341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Lurdy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0037E58-A5A9-42CC-8752-C16B1FBA6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0" b="8817"/>
          <a:stretch/>
        </p:blipFill>
        <p:spPr>
          <a:xfrm>
            <a:off x="6419555" y="1008000"/>
            <a:ext cx="4833249" cy="5688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5B36628-6C66-49A0-8E7D-C2ABEF886E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8" b="18539"/>
          <a:stretch/>
        </p:blipFill>
        <p:spPr>
          <a:xfrm>
            <a:off x="1248301" y="4193909"/>
            <a:ext cx="4601790" cy="250209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E2456E37-037D-42A0-9F2E-0361369B2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21" b="9543"/>
          <a:stretch/>
        </p:blipFill>
        <p:spPr>
          <a:xfrm>
            <a:off x="939196" y="1008000"/>
            <a:ext cx="5220000" cy="302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5536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Fátima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94F173B-2B05-48DC-A403-39BA137C19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4"/>
          <a:stretch/>
        </p:blipFill>
        <p:spPr>
          <a:xfrm>
            <a:off x="8715737" y="1205325"/>
            <a:ext cx="3054496" cy="540067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CBC8752-3D4F-4CDF-A7BF-1CA28D7D79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26"/>
          <a:stretch/>
        </p:blipFill>
        <p:spPr>
          <a:xfrm>
            <a:off x="421767" y="1044463"/>
            <a:ext cx="8096250" cy="31751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E3F8F6-5937-408F-9528-DC66742FAF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160" b="18122"/>
          <a:stretch/>
        </p:blipFill>
        <p:spPr>
          <a:xfrm>
            <a:off x="2994626" y="3960000"/>
            <a:ext cx="2950531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0996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cap="none" dirty="0">
                <a:solidFill>
                  <a:schemeClr val="bg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Santiago de </a:t>
            </a:r>
            <a:r>
              <a:rPr lang="cs-CZ" sz="2800" b="1" cap="none" dirty="0" err="1">
                <a:solidFill>
                  <a:schemeClr val="bg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Compostela</a:t>
            </a:r>
            <a:r>
              <a:rPr lang="cs-CZ" sz="2800" b="1" cap="none" dirty="0">
                <a:solidFill>
                  <a:schemeClr val="bg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7268386-5E27-4E50-A1C9-D03AC8FC16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92" b="7331"/>
          <a:stretch/>
        </p:blipFill>
        <p:spPr>
          <a:xfrm>
            <a:off x="144000" y="1080000"/>
            <a:ext cx="9876833" cy="5580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9106795-7D59-4EB7-B08B-18D3EE48A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500" y="1935000"/>
            <a:ext cx="186750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8718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Medžugorje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3C625676-88B6-480C-84FA-495FEE508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0" b="2422"/>
          <a:stretch/>
        </p:blipFill>
        <p:spPr>
          <a:xfrm>
            <a:off x="2159037" y="1018038"/>
            <a:ext cx="7873925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5991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cap="none" dirty="0" err="1">
                <a:solidFill>
                  <a:schemeClr val="bg1"/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Cz</a:t>
            </a:r>
            <a:r>
              <a:rPr lang="cs-CZ" sz="2800" b="1" cap="none" dirty="0" err="1">
                <a:solidFill>
                  <a:schemeClr val="bg1"/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ę</a:t>
            </a:r>
            <a:r>
              <a:rPr lang="cs-CZ" sz="2800" b="1" cap="none" dirty="0" err="1">
                <a:solidFill>
                  <a:schemeClr val="bg1"/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stochowa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CDEF2B0-339B-4207-8F15-FCBA32EF8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145" y="2277000"/>
            <a:ext cx="1728000" cy="2304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CF1C1385-8963-4045-AC00-95A9C2116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55" y="1008000"/>
            <a:ext cx="10048000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773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1" cap="none" dirty="0" err="1">
                <a:solidFill>
                  <a:schemeClr val="bg1"/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Mariazell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51FBC33-8F9D-4C85-8C1F-E7F705BDD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0" t="14683" r="16920" b="12236"/>
          <a:stretch/>
        </p:blipFill>
        <p:spPr>
          <a:xfrm>
            <a:off x="7012487" y="1993170"/>
            <a:ext cx="4963513" cy="360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E676459-E74B-49A4-8C01-3D0F3C171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6762" t="1828"/>
          <a:stretch/>
        </p:blipFill>
        <p:spPr>
          <a:xfrm>
            <a:off x="216000" y="1003170"/>
            <a:ext cx="6624468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2583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Šaštín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FF8D495-6B51-474D-B35B-9E7F3B36F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6" r="3218"/>
          <a:stretch/>
        </p:blipFill>
        <p:spPr>
          <a:xfrm>
            <a:off x="179999" y="1404197"/>
            <a:ext cx="6516000" cy="477694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2B88607-46F2-4F2A-A0A9-4D78F0BD6C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41516" r="3441" b="36255"/>
          <a:stretch/>
        </p:blipFill>
        <p:spPr>
          <a:xfrm>
            <a:off x="6872438" y="2118670"/>
            <a:ext cx="5139563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0282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AutoShape 4" descr="http://www.ceskatelevize.cz/ct24/sites/default/files/styles/scale_1180/public/images/1048717-540158.jpg?itok=Yx6bRHoE"/>
          <p:cNvSpPr>
            <a:spLocks noChangeAspect="1" noChangeArrowheads="1"/>
          </p:cNvSpPr>
          <p:nvPr/>
        </p:nvSpPr>
        <p:spPr bwMode="auto">
          <a:xfrm>
            <a:off x="1679576" y="-1081088"/>
            <a:ext cx="4029075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1206" name="Picture 6" descr="http://www.ceskatelevize.cz/ct24/sites/default/files/styles/scale_1180/public/images/1048717-540158.jpg?itok=Yx6bRHo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/>
        </p:blipFill>
        <p:spPr bwMode="auto">
          <a:xfrm>
            <a:off x="576000" y="4248000"/>
            <a:ext cx="3600000" cy="216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8" descr="B&amp;rcaron;eclav, Synagogu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r="11586" b="18492"/>
          <a:stretch/>
        </p:blipFill>
        <p:spPr bwMode="auto">
          <a:xfrm>
            <a:off x="4410000" y="1330326"/>
            <a:ext cx="3240000" cy="270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6" name="Picture 16" descr="http://img.radio.cz/pictures/c/ct/cesky_krumlov_synagog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"/>
          <a:stretch/>
        </p:blipFill>
        <p:spPr bwMode="auto">
          <a:xfrm>
            <a:off x="7884000" y="4248000"/>
            <a:ext cx="3744000" cy="216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18" name="Picture 18" descr="http://breclav.eu/uploads/images/stories/turisticke-info/synagoga/synagoga-interier-renner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2" b="11276"/>
          <a:stretch/>
        </p:blipFill>
        <p:spPr bwMode="auto">
          <a:xfrm>
            <a:off x="4716000" y="4248000"/>
            <a:ext cx="2628000" cy="216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se zakulacenými rohy na opačné straně 1">
            <a:extLst>
              <a:ext uri="{FF2B5EF4-FFF2-40B4-BE49-F238E27FC236}">
                <a16:creationId xmlns:a16="http://schemas.microsoft.com/office/drawing/2014/main" id="{5E7C4C94-D83E-4ABF-9FD8-F79468A278BB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655A1C7E-E8B8-42D0-B4F5-2C416E3B5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Synagogy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3EA20764-C542-42EB-BC76-79B7C95FC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6000" y="1332000"/>
            <a:ext cx="864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Břeclav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18" name="Picture 2" descr="Krnovska synagoga 2015.JPG">
            <a:extLst>
              <a:ext uri="{FF2B5EF4-FFF2-40B4-BE49-F238E27FC236}">
                <a16:creationId xmlns:a16="http://schemas.microsoft.com/office/drawing/2014/main" id="{7EB04A68-03F4-4AB4-BD0C-CC6636FAF4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r="8320"/>
          <a:stretch/>
        </p:blipFill>
        <p:spPr bwMode="auto">
          <a:xfrm>
            <a:off x="576000" y="1330326"/>
            <a:ext cx="3600000" cy="270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turisticky-denik.cz/images/vizitky/preview/tv-2741-synagoga-v-ceskem-krumlove.jpg">
            <a:extLst>
              <a:ext uri="{FF2B5EF4-FFF2-40B4-BE49-F238E27FC236}">
                <a16:creationId xmlns:a16="http://schemas.microsoft.com/office/drawing/2014/main" id="{79271035-D8D8-4615-81F4-AFA2639DB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4" t="10156" r="24443" b="16705"/>
          <a:stretch/>
        </p:blipFill>
        <p:spPr bwMode="auto">
          <a:xfrm>
            <a:off x="7884000" y="1330326"/>
            <a:ext cx="3744000" cy="2700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77ABBBFB-1014-4FAB-B26E-3AD2501F0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00" y="1332000"/>
            <a:ext cx="79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Krnov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2F5D0561-4225-4B81-AA23-A623DBCC14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4000" y="1332000"/>
            <a:ext cx="147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Český Krumlov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277931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Medina – Prorokova mešita, Zelený dóm, Mohamedova hrobka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8269B30-4E61-4913-9F20-84F3736B6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61" b="16604"/>
          <a:stretch/>
        </p:blipFill>
        <p:spPr>
          <a:xfrm>
            <a:off x="1191949" y="1044463"/>
            <a:ext cx="9808102" cy="56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4147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Guadalupe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3E0C8D-7ACF-4E91-A38C-5065B155B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1886" y="3283810"/>
            <a:ext cx="4430767" cy="3348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" t="12580" r="2729" b="9696"/>
          <a:stretch/>
        </p:blipFill>
        <p:spPr>
          <a:xfrm>
            <a:off x="220251" y="1060801"/>
            <a:ext cx="7022665" cy="306000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05" y="4291810"/>
            <a:ext cx="3523755" cy="234000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6"/>
          <a:stretch/>
        </p:blipFill>
        <p:spPr>
          <a:xfrm>
            <a:off x="8766916" y="169889"/>
            <a:ext cx="1912638" cy="30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09103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Jeruzalém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E1DC200-A7C3-4070-9E15-DC2F2DC53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3" r="4052"/>
          <a:stretch/>
        </p:blipFill>
        <p:spPr>
          <a:xfrm>
            <a:off x="7425872" y="2034000"/>
            <a:ext cx="4514128" cy="360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A8A945E-C9EB-450C-80B3-BB8E7E7E55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99" y="1260000"/>
            <a:ext cx="6984000" cy="524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249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36000" y="1584000"/>
            <a:ext cx="12132000" cy="2592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1EB394D-0BE6-40D4-92D4-E90FDAA88DF0}"/>
              </a:ext>
            </a:extLst>
          </p:cNvPr>
          <p:cNvSpPr txBox="1">
            <a:spLocks/>
          </p:cNvSpPr>
          <p:nvPr/>
        </p:nvSpPr>
        <p:spPr>
          <a:xfrm>
            <a:off x="534000" y="1584000"/>
            <a:ext cx="11124000" cy="259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cs-CZ" sz="7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Děkuji za pozornost</a:t>
            </a:r>
            <a:endParaRPr lang="cs-CZ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30959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2" descr="Výsledek obrázku pro monsanto portugal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8434" name="Picture 2" descr="http://img8.rajce.idnes.cz/d0802/5/5005/5005713_6ed2ea62e7e34947c81a492a8713deba/images/P1220059_Josefof_-_Pinkasova_synagog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 r="4816" b="10402"/>
          <a:stretch/>
        </p:blipFill>
        <p:spPr bwMode="auto">
          <a:xfrm>
            <a:off x="1401986" y="3960000"/>
            <a:ext cx="4113285" cy="277200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se zakulacenými rohy na opačné straně 1">
            <a:extLst>
              <a:ext uri="{FF2B5EF4-FFF2-40B4-BE49-F238E27FC236}">
                <a16:creationId xmlns:a16="http://schemas.microsoft.com/office/drawing/2014/main" id="{E7DB08D0-BCE2-4A85-BE0A-96C376D8FBB7}"/>
              </a:ext>
            </a:extLst>
          </p:cNvPr>
          <p:cNvSpPr/>
          <p:nvPr/>
        </p:nvSpPr>
        <p:spPr>
          <a:xfrm>
            <a:off x="0" y="0"/>
            <a:ext cx="1220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53B18F">
                  <a:lumMod val="5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6314D18F-7504-4CF6-A0EA-E2EA9C054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+mj-ea"/>
                <a:cs typeface="+mj-cs"/>
              </a:rPr>
              <a:t>Pinkasova synagoga                           Staronová synagoga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nstantia" panose="02030602050306030303" pitchFamily="18" charset="0"/>
              <a:ea typeface="+mj-ea"/>
              <a:cs typeface="+mj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97096B2-AD34-419E-A32F-60BA5DF39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" y="1044000"/>
            <a:ext cx="3995675" cy="2772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3AE3167-6876-4903-9717-BE7EC66A3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398" y="1044000"/>
            <a:ext cx="2053283" cy="2736000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09F46844-1B73-457E-AAA1-4537B874DE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096"/>
          <a:stretch/>
        </p:blipFill>
        <p:spPr>
          <a:xfrm>
            <a:off x="7488000" y="1044000"/>
            <a:ext cx="3708000" cy="2772000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5C4525A8-CA32-4CD8-8F15-282CA692C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8000" y="3960000"/>
            <a:ext cx="3708000" cy="27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2841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poutní turismus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3999"/>
            <a:ext cx="11520000" cy="5742001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íl pouti (cesty)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posilnění víry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rozjímání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přiblížení se bohu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destinace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výjimečná místa vzniklá na základě nadpřirozeného jevu, zázraku nebo zjevení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místa spojená s významnými, zejména svatými, osobnostmi daného vyznání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motiv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prosba o zázračné uzdravení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poděkování za uzdravení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prosba o odpuštění hříchu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pokání prostřednictvím namáhavé cesty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aktivní zapojení do náboženských obřadů</a:t>
            </a:r>
          </a:p>
          <a:p>
            <a:pPr marL="230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poutní místa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kostel nebo kaple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posvátný objekt, obraz, soška apod.</a:t>
            </a:r>
          </a:p>
        </p:txBody>
      </p:sp>
    </p:spTree>
    <p:extLst>
      <p:ext uri="{BB962C8B-B14F-4D97-AF65-F5344CB8AC3E}">
        <p14:creationId xmlns:p14="http://schemas.microsoft.com/office/powerpoint/2010/main" val="406402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Organizovaný skupinový poutní turismus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1043999"/>
            <a:ext cx="11520000" cy="3635577"/>
          </a:xfrm>
        </p:spPr>
        <p:txBody>
          <a:bodyPr>
            <a:normAutofit fontScale="92500" lnSpcReduction="20000"/>
          </a:bodyPr>
          <a:lstStyle/>
          <a:p>
            <a:pPr marL="230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nezbytná pečlivá příprava organizátorů</a:t>
            </a:r>
          </a:p>
          <a:p>
            <a:pPr marL="230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respektování náboženských, společenských &amp; kulturních zvyklostí</a:t>
            </a:r>
          </a:p>
          <a:p>
            <a:pPr marL="230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zajištění speciálních stravovacích, ubytovacích &amp; dopravních služeb</a:t>
            </a:r>
          </a:p>
          <a:p>
            <a:pPr marL="230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zajištění speciálních průvodcovských služeb (nejlépe také věřící průvodce)</a:t>
            </a:r>
          </a:p>
          <a:p>
            <a:pPr marL="230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společné modlitby &amp; zpěv</a:t>
            </a:r>
          </a:p>
          <a:p>
            <a:pPr marL="230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setkání na místních farnostech</a:t>
            </a:r>
          </a:p>
          <a:p>
            <a:pPr marL="230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setkání</a:t>
            </a:r>
            <a:r>
              <a:rPr lang="cs-CZ" sz="22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 </a:t>
            </a:r>
            <a:r>
              <a:rPr lang="cs-CZ" sz="22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s místními knězi či řádovými sestrami</a:t>
            </a:r>
          </a:p>
          <a:p>
            <a:pPr marL="230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prohlídka míst, která nejsou běžnému turistovi zpřístupněna</a:t>
            </a:r>
          </a:p>
          <a:p>
            <a:pPr marL="230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velký důraz na dobrou atmosféru</a:t>
            </a:r>
          </a:p>
          <a:p>
            <a:pPr marL="2304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2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důležitý</a:t>
            </a:r>
            <a:r>
              <a:rPr lang="cs-CZ" sz="22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TimesNewRomanPSMT"/>
                <a:cs typeface="Times New Roman" panose="02020603050405020304" pitchFamily="18" charset="0"/>
              </a:rPr>
              <a:t> vzájemný pozitivní přístup &amp; porozumění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cs-CZ" sz="8000" cap="none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0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Křesťanský poutní turismus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936000"/>
            <a:ext cx="11520000" cy="2626606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počátky 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 středověku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hlavní motiv – cesta &amp; rozjímání během cesty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dnes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i nevěřící – pouť = odpoutání se od shonu, ruchu &amp; stresu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i="1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Camino</a:t>
            </a:r>
            <a:r>
              <a:rPr lang="cs-CZ" sz="8000" i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Santiago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Svatojakubská cesta</a:t>
            </a:r>
            <a:endParaRPr lang="cs-CZ" sz="8000" i="1" cap="none" dirty="0">
              <a:solidFill>
                <a:schemeClr val="accent3">
                  <a:lumMod val="50000"/>
                </a:schemeClr>
              </a:solidFill>
              <a:effectLst/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hrob svatého Jakuba Staršího v katedrále v Santiagu de </a:t>
            </a:r>
            <a:r>
              <a:rPr lang="cs-CZ" sz="8000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Compostela</a:t>
            </a: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(Španělsko), první pouť 951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podél cesty – orientační kameny, kamenné kříže, boží muka, kaple, kostely, kláštery, studánky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8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síť 12 poutních cest z Itálie, Francie &amp; Portugalska, prochází i Českou republikou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" y="3384000"/>
            <a:ext cx="4995728" cy="334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377" y="3384000"/>
            <a:ext cx="3977623" cy="334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494" y="3384000"/>
            <a:ext cx="2233116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232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4DF97D-BA7F-47A5-B696-ECA10C87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72000"/>
            <a:ext cx="11520000" cy="972000"/>
          </a:xfrm>
        </p:spPr>
        <p:txBody>
          <a:bodyPr/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  <a:latin typeface="Constantia" panose="02030602050306030303" pitchFamily="18" charset="0"/>
                <a:cs typeface="Times New Roman" panose="02020603050405020304" pitchFamily="18" charset="0"/>
              </a:rPr>
              <a:t>Křesťanský poutní turismus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A6C2AC-62E3-4A51-A100-3A0946803A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4000" y="972000"/>
            <a:ext cx="11520000" cy="583200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i="1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Via </a:t>
            </a:r>
            <a:r>
              <a:rPr lang="cs-CZ" i="1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Francigena</a:t>
            </a:r>
            <a:r>
              <a:rPr lang="cs-CZ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Cesta Franků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 err="1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Cantenbury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</a:t>
            </a: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Řím – hrob apoštola Petra, cca 1.900 km, 3 měsíce pěšky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přes Francii &amp; Švýcarsko</a:t>
            </a:r>
          </a:p>
          <a:p>
            <a:pPr marL="468000" lvl="1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cs-CZ" sz="2000" cap="none" dirty="0">
                <a:solidFill>
                  <a:schemeClr val="accent3">
                    <a:lumMod val="50000"/>
                  </a:schemeClr>
                </a:solidFill>
                <a:effectLst/>
                <a:latin typeface="Constantia" panose="020306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 na každém poutníkovi, kde svou cestu začne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866" y="702000"/>
            <a:ext cx="2180118" cy="198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17ABF644-5925-4EE5-B993-12A33130A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0" y="2520000"/>
            <a:ext cx="7485785" cy="4212000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4D8D9911-C391-4326-90A3-77944AC35F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27" t="17061" r="19575"/>
          <a:stretch/>
        </p:blipFill>
        <p:spPr>
          <a:xfrm>
            <a:off x="8227850" y="3132000"/>
            <a:ext cx="364015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20725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Kapk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K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11302</TotalTime>
  <Words>1273</Words>
  <Application>Microsoft Office PowerPoint</Application>
  <PresentationFormat>Širokoúhlá obrazovka</PresentationFormat>
  <Paragraphs>165</Paragraphs>
  <Slides>43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50" baseType="lpstr">
      <vt:lpstr>Arial</vt:lpstr>
      <vt:lpstr>Calibri</vt:lpstr>
      <vt:lpstr>Constantia</vt:lpstr>
      <vt:lpstr>Times New Roman</vt:lpstr>
      <vt:lpstr>Tw Cen MT</vt:lpstr>
      <vt:lpstr>Wingdings</vt:lpstr>
      <vt:lpstr>Kapka</vt:lpstr>
      <vt:lpstr>Prezentace aplikace PowerPoint</vt:lpstr>
      <vt:lpstr>terminologie</vt:lpstr>
      <vt:lpstr>Náboženský turismus</vt:lpstr>
      <vt:lpstr>Prezentace aplikace PowerPoint</vt:lpstr>
      <vt:lpstr>Prezentace aplikace PowerPoint</vt:lpstr>
      <vt:lpstr>poutní turismus</vt:lpstr>
      <vt:lpstr>Organizovaný skupinový poutní turismus</vt:lpstr>
      <vt:lpstr>Křesťanský poutní turismus</vt:lpstr>
      <vt:lpstr>Křesťanský poutní turismus</vt:lpstr>
      <vt:lpstr>Křesťanský poutní turismus</vt:lpstr>
      <vt:lpstr>poutní turismus v čr</vt:lpstr>
      <vt:lpstr>Prezentace aplikace PowerPoint</vt:lpstr>
      <vt:lpstr>Prezentace aplikace PowerPoint</vt:lpstr>
      <vt:lpstr>Prezentace aplikace PowerPoint</vt:lpstr>
      <vt:lpstr>poutní turismus v čr</vt:lpstr>
      <vt:lpstr>církevní turismus</vt:lpstr>
      <vt:lpstr>církevní turismus</vt:lpstr>
      <vt:lpstr>církevní turismus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Unwto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Radmila Dluhošová</dc:creator>
  <cp:lastModifiedBy>Radmila Dluhošová</cp:lastModifiedBy>
  <cp:revision>340</cp:revision>
  <cp:lastPrinted>2024-10-17T11:20:50Z</cp:lastPrinted>
  <dcterms:created xsi:type="dcterms:W3CDTF">2023-09-18T21:08:40Z</dcterms:created>
  <dcterms:modified xsi:type="dcterms:W3CDTF">2024-10-18T20:54:02Z</dcterms:modified>
</cp:coreProperties>
</file>