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3"/>
  </p:normalViewPr>
  <p:slideViewPr>
    <p:cSldViewPr>
      <p:cViewPr varScale="1">
        <p:scale>
          <a:sx n="101" d="100"/>
          <a:sy n="101" d="100"/>
        </p:scale>
        <p:origin x="304" y="4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200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200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200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200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200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200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73608"/>
            <a:ext cx="12189460" cy="163195"/>
          </a:xfrm>
          <a:custGeom>
            <a:avLst/>
            <a:gdLst/>
            <a:ahLst/>
            <a:cxnLst/>
            <a:rect l="l" t="t" r="r" b="b"/>
            <a:pathLst>
              <a:path w="12189460" h="163194">
                <a:moveTo>
                  <a:pt x="0" y="163067"/>
                </a:moveTo>
                <a:lnTo>
                  <a:pt x="12188952" y="163067"/>
                </a:lnTo>
                <a:lnTo>
                  <a:pt x="12188952" y="0"/>
                </a:lnTo>
                <a:lnTo>
                  <a:pt x="0" y="0"/>
                </a:lnTo>
                <a:lnTo>
                  <a:pt x="0" y="163067"/>
                </a:lnTo>
                <a:close/>
              </a:path>
            </a:pathLst>
          </a:custGeom>
          <a:solidFill>
            <a:srgbClr val="120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61772"/>
            <a:ext cx="12192000" cy="21183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2192000" cy="577850"/>
          </a:xfrm>
          <a:custGeom>
            <a:avLst/>
            <a:gdLst/>
            <a:ahLst/>
            <a:cxnLst/>
            <a:rect l="l" t="t" r="r" b="b"/>
            <a:pathLst>
              <a:path w="12192000" h="577850">
                <a:moveTo>
                  <a:pt x="12192000" y="0"/>
                </a:moveTo>
                <a:lnTo>
                  <a:pt x="0" y="0"/>
                </a:lnTo>
                <a:lnTo>
                  <a:pt x="0" y="577596"/>
                </a:lnTo>
                <a:lnTo>
                  <a:pt x="12192000" y="5775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6276" y="22351"/>
            <a:ext cx="284988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2008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1644" y="1330807"/>
            <a:ext cx="11068710" cy="475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2008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sk.creativecommons.org/?page_id=862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simona.hudecova@cvtisr.sk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hyperlink" Target="http://eiz.cvtisr.sk/doi/" TargetMode="External"/><Relationship Id="rId4" Type="http://schemas.openxmlformats.org/officeDocument/2006/relationships/image" Target="../media/image35.png"/><Relationship Id="rId9" Type="http://schemas.openxmlformats.org/officeDocument/2006/relationships/hyperlink" Target="http://www.cvtisr.sk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la.org/best-practice-for-national-bibliographic-agencies-in-a-dogital-age/node/8789" TargetMode="External"/><Relationship Id="rId2" Type="http://schemas.openxmlformats.org/officeDocument/2006/relationships/hyperlink" Target="https://www.doi.org/doi_handbook/1_Introduc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dentifikatory.cz/cs/" TargetMode="External"/><Relationship Id="rId2" Type="http://schemas.openxmlformats.org/officeDocument/2006/relationships/hyperlink" Target="https://tarantula.ruk.cuni.cz/AKTUALITY-17251-version1-pavlickova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www.ifla.org/node/785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i.org/doi_handbook/3_Resolution.html#3.5.1" TargetMode="External"/><Relationship Id="rId4" Type="http://schemas.openxmlformats.org/officeDocument/2006/relationships/hyperlink" Target="http://www.doi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://shortdoi.org/" TargetMode="External"/><Relationship Id="rId4" Type="http://schemas.openxmlformats.org/officeDocument/2006/relationships/hyperlink" Target="http://doi.org/40.0000/1234567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6797" y="1417777"/>
            <a:ext cx="7025640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dirty="0">
                <a:solidFill>
                  <a:srgbClr val="12008D"/>
                </a:solidFill>
                <a:latin typeface="Tahoma"/>
                <a:cs typeface="Tahoma"/>
              </a:rPr>
              <a:t>Jednoznačné</a:t>
            </a:r>
            <a:r>
              <a:rPr sz="4700" spc="-8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4700" spc="-10" dirty="0">
                <a:solidFill>
                  <a:srgbClr val="12008D"/>
                </a:solidFill>
                <a:latin typeface="Tahoma"/>
                <a:cs typeface="Tahoma"/>
              </a:rPr>
              <a:t>identifikátory</a:t>
            </a:r>
            <a:endParaRPr sz="47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88183" y="2853944"/>
            <a:ext cx="7138670" cy="1723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ahoma"/>
                <a:cs typeface="Tahoma"/>
              </a:rPr>
              <a:t>kurz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12008D"/>
                </a:solidFill>
                <a:latin typeface="Tahoma"/>
                <a:cs typeface="Tahoma"/>
              </a:rPr>
              <a:t>Elektronické</a:t>
            </a:r>
            <a:r>
              <a:rPr sz="1800" b="1" spc="-2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2008D"/>
                </a:solidFill>
                <a:latin typeface="Tahoma"/>
                <a:cs typeface="Tahoma"/>
              </a:rPr>
              <a:t>informačné</a:t>
            </a:r>
            <a:r>
              <a:rPr sz="1800" b="1" spc="-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2008D"/>
                </a:solidFill>
                <a:latin typeface="Tahoma"/>
                <a:cs typeface="Tahoma"/>
              </a:rPr>
              <a:t>zdroje</a:t>
            </a:r>
            <a:r>
              <a:rPr sz="1800" b="1" spc="-3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2008D"/>
                </a:solidFill>
                <a:latin typeface="Tahoma"/>
                <a:cs typeface="Tahoma"/>
              </a:rPr>
              <a:t>pre</a:t>
            </a:r>
            <a:r>
              <a:rPr sz="1800" b="1" spc="-3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2008D"/>
                </a:solidFill>
                <a:latin typeface="Tahoma"/>
                <a:cs typeface="Tahoma"/>
              </a:rPr>
              <a:t>vedu</a:t>
            </a:r>
            <a:r>
              <a:rPr sz="1800" b="1" spc="-3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12008D"/>
                </a:solidFill>
                <a:latin typeface="Tahoma"/>
                <a:cs typeface="Tahoma"/>
              </a:rPr>
              <a:t>-</a:t>
            </a:r>
            <a:r>
              <a:rPr sz="1800" spc="-8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12008D"/>
                </a:solidFill>
                <a:latin typeface="Tahoma"/>
                <a:cs typeface="Tahoma"/>
              </a:rPr>
              <a:t>Publikačný</a:t>
            </a:r>
            <a:r>
              <a:rPr sz="1800" b="1" spc="-5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12008D"/>
                </a:solidFill>
                <a:latin typeface="Tahoma"/>
                <a:cs typeface="Tahoma"/>
              </a:rPr>
              <a:t>poradca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18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Kristína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Muráňová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2000" dirty="0">
                <a:latin typeface="Tahoma"/>
                <a:cs typeface="Tahoma"/>
              </a:rPr>
              <a:t>Centrum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vedecko-</a:t>
            </a:r>
            <a:r>
              <a:rPr sz="2000" dirty="0">
                <a:latin typeface="Tahoma"/>
                <a:cs typeface="Tahoma"/>
              </a:rPr>
              <a:t>technických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informácií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SR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64" y="648080"/>
            <a:ext cx="22174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229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2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1635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7192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1084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6057" y="648080"/>
            <a:ext cx="165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9153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0088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97948" y="3886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08844" y="38861"/>
            <a:ext cx="316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d</a:t>
            </a:r>
            <a:r>
              <a:rPr sz="900" spc="1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92D050"/>
                </a:solidFill>
                <a:latin typeface="Arial"/>
                <a:cs typeface="Arial"/>
              </a:rPr>
              <a:t>∞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16494" y="38861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904" algn="l"/>
                <a:tab pos="443230" algn="l"/>
                <a:tab pos="76962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75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z</a:t>
            </a:r>
            <a:endParaRPr sz="9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900" spc="-2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gjt</a:t>
            </a:r>
            <a:r>
              <a:rPr sz="900" spc="2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→∩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70" dirty="0">
                <a:solidFill>
                  <a:srgbClr val="92D050"/>
                </a:solidFill>
                <a:latin typeface="Arial"/>
                <a:cs typeface="Arial"/>
              </a:rPr>
              <a:t>≤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24061" y="38861"/>
            <a:ext cx="139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35" algn="l"/>
                <a:tab pos="46545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₴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40" dirty="0">
                <a:solidFill>
                  <a:srgbClr val="92D050"/>
                </a:solidFill>
                <a:latin typeface="Arial"/>
                <a:cs typeface="Arial"/>
              </a:rPr>
              <a:t>⅓⃝</a:t>
            </a:r>
            <a:endParaRPr sz="9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tabLst>
                <a:tab pos="290195" algn="l"/>
                <a:tab pos="5581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≠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∆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№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€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‰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†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92D050"/>
                </a:solidFill>
                <a:latin typeface="Arial"/>
                <a:cs typeface="Arial"/>
              </a:rPr>
              <a:t>h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46232" y="38861"/>
            <a:ext cx="18745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8279" algn="r">
              <a:lnSpc>
                <a:spcPct val="100000"/>
              </a:lnSpc>
              <a:spcBef>
                <a:spcPts val="100"/>
              </a:spcBef>
              <a:tabLst>
                <a:tab pos="368935" algn="l"/>
                <a:tab pos="408305" algn="l"/>
                <a:tab pos="619125" algn="l"/>
                <a:tab pos="762000" algn="l"/>
                <a:tab pos="124333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q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√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b↔</a:t>
            </a:r>
            <a:r>
              <a:rPr sz="900" spc="3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f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3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900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±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v </a:t>
            </a:r>
            <a:r>
              <a:rPr sz="900" spc="-360" dirty="0">
                <a:solidFill>
                  <a:srgbClr val="92D050"/>
                </a:solidFill>
                <a:latin typeface="Arial"/>
                <a:cs typeface="Arial"/>
              </a:rPr>
              <a:t>←</a:t>
            </a:r>
            <a:r>
              <a:rPr sz="900" spc="50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85" dirty="0">
                <a:solidFill>
                  <a:srgbClr val="92D050"/>
                </a:solidFill>
                <a:latin typeface="Arial"/>
                <a:cs typeface="Arial"/>
              </a:rPr>
              <a:t>ф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Ѱ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Д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20" dirty="0">
                <a:solidFill>
                  <a:srgbClr val="92D050"/>
                </a:solidFill>
                <a:latin typeface="Arial"/>
                <a:cs typeface="Arial"/>
              </a:rPr>
              <a:t>ϔ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Ω͌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«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ë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92D050"/>
                </a:solidFill>
                <a:latin typeface="Arial"/>
                <a:cs typeface="Arial"/>
              </a:rPr>
              <a:t>*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#</a:t>
            </a:r>
            <a:r>
              <a:rPr sz="900" spc="135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&amp;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± 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©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cc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92D050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tabLst>
                <a:tab pos="336550" algn="l"/>
                <a:tab pos="6470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§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~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95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?</a:t>
            </a:r>
            <a:r>
              <a:rPr sz="900" spc="25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@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2540" y="4751031"/>
            <a:ext cx="2156460" cy="65692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5160" y="5972555"/>
            <a:ext cx="5913857" cy="73304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001005" y="5520029"/>
            <a:ext cx="23990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ahoma"/>
                <a:cs typeface="Tahoma"/>
              </a:rPr>
              <a:t>Investícia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do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Vašej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budúcnosti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08623" y="818210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88630" y="818210"/>
            <a:ext cx="1663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0</a:t>
            </a:r>
            <a:r>
              <a:rPr sz="900" spc="-55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60164" y="818210"/>
            <a:ext cx="2743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2008D"/>
                </a:solidFill>
                <a:latin typeface="Arial"/>
                <a:cs typeface="Arial"/>
              </a:rPr>
              <a:t>0</a:t>
            </a:r>
            <a:r>
              <a:rPr sz="900" spc="100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12008D"/>
                </a:solidFill>
                <a:latin typeface="Arial"/>
                <a:cs typeface="Arial"/>
              </a:rPr>
              <a:t> 1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16720" y="818210"/>
            <a:ext cx="838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253544" y="818210"/>
            <a:ext cx="35052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12008D"/>
                </a:solidFill>
                <a:latin typeface="Arial"/>
                <a:cs typeface="Arial"/>
              </a:rPr>
              <a:t>0</a:t>
            </a:r>
            <a:r>
              <a:rPr sz="900" spc="295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2008D"/>
                </a:solidFill>
                <a:latin typeface="Arial"/>
                <a:cs typeface="Arial"/>
              </a:rPr>
              <a:t>1</a:t>
            </a:r>
            <a:r>
              <a:rPr sz="900" spc="295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82885" y="818210"/>
            <a:ext cx="226949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2008D"/>
                </a:solidFill>
                <a:latin typeface="Arial"/>
                <a:cs typeface="Arial"/>
              </a:rPr>
              <a:t>1 </a:t>
            </a: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2008D"/>
                </a:solidFill>
                <a:latin typeface="Arial"/>
                <a:cs typeface="Arial"/>
              </a:rPr>
              <a:t>1</a:t>
            </a:r>
            <a:r>
              <a:rPr sz="900" spc="215" dirty="0">
                <a:solidFill>
                  <a:srgbClr val="12008D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12008D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2008D"/>
                </a:solidFill>
                <a:latin typeface="Arial"/>
                <a:cs typeface="Arial"/>
              </a:rPr>
              <a:t>0</a:t>
            </a:r>
            <a:r>
              <a:rPr sz="900" spc="120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2008D"/>
                </a:solidFill>
                <a:latin typeface="Arial"/>
                <a:cs typeface="Arial"/>
              </a:rPr>
              <a:t>00</a:t>
            </a:r>
            <a:r>
              <a:rPr sz="900" spc="110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2008D"/>
                </a:solidFill>
                <a:latin typeface="Arial"/>
                <a:cs typeface="Arial"/>
              </a:rPr>
              <a:t>0</a:t>
            </a:r>
            <a:r>
              <a:rPr sz="900" spc="305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2008D"/>
                </a:solidFill>
                <a:latin typeface="Arial"/>
                <a:cs typeface="Arial"/>
              </a:rPr>
              <a:t>10</a:t>
            </a:r>
            <a:r>
              <a:rPr sz="900" spc="495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12008D"/>
                </a:solidFill>
                <a:latin typeface="Arial"/>
                <a:cs typeface="Arial"/>
              </a:rPr>
              <a:t>1</a:t>
            </a:r>
            <a:r>
              <a:rPr sz="900" spc="120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12008D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12008D"/>
                </a:solidFill>
                <a:latin typeface="Arial"/>
                <a:cs typeface="Arial"/>
              </a:rPr>
              <a:t>100</a:t>
            </a:r>
            <a:r>
              <a:rPr sz="900" spc="-60" dirty="0">
                <a:solidFill>
                  <a:srgbClr val="12008D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12008D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" y="6100571"/>
            <a:ext cx="838200" cy="29565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8564" y="6423152"/>
            <a:ext cx="165862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Arial"/>
                <a:cs typeface="Arial"/>
              </a:rPr>
              <a:t>Táto </a:t>
            </a:r>
            <a:r>
              <a:rPr sz="800" spc="-40" dirty="0">
                <a:latin typeface="Arial"/>
                <a:cs typeface="Arial"/>
              </a:rPr>
              <a:t>prezentácia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je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šírená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pod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licenciou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Creative</a:t>
            </a:r>
            <a:r>
              <a:rPr sz="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800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Commons</a:t>
            </a:r>
            <a:r>
              <a:rPr sz="8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8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4.0</a:t>
            </a:r>
            <a:r>
              <a:rPr sz="8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5"/>
              </a:rPr>
              <a:t>Attribution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9153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0088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7948" y="3886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08844" y="38861"/>
            <a:ext cx="316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d</a:t>
            </a:r>
            <a:r>
              <a:rPr sz="900" spc="1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92D050"/>
                </a:solidFill>
                <a:latin typeface="Arial"/>
                <a:cs typeface="Arial"/>
              </a:rPr>
              <a:t>∞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55020" y="38861"/>
            <a:ext cx="758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  <a:tab pos="410209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q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√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b↔</a:t>
            </a:r>
            <a:r>
              <a:rPr sz="900" spc="3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90096" y="38861"/>
            <a:ext cx="8305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f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3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900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±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v </a:t>
            </a:r>
            <a:r>
              <a:rPr sz="900" spc="-215" dirty="0">
                <a:solidFill>
                  <a:srgbClr val="92D050"/>
                </a:solidFill>
                <a:latin typeface="Arial"/>
                <a:cs typeface="Arial"/>
              </a:rPr>
              <a:t>←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16494" y="38861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904" algn="l"/>
                <a:tab pos="443230" algn="l"/>
                <a:tab pos="76962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75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z</a:t>
            </a:r>
            <a:endParaRPr sz="9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900" spc="-2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gjt</a:t>
            </a:r>
            <a:r>
              <a:rPr sz="900" spc="2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→∩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70" dirty="0">
                <a:solidFill>
                  <a:srgbClr val="92D050"/>
                </a:solidFill>
                <a:latin typeface="Arial"/>
                <a:cs typeface="Arial"/>
              </a:rPr>
              <a:t>≤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4061" y="38861"/>
            <a:ext cx="139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35" algn="l"/>
                <a:tab pos="46545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₴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40" dirty="0">
                <a:solidFill>
                  <a:srgbClr val="92D050"/>
                </a:solidFill>
                <a:latin typeface="Arial"/>
                <a:cs typeface="Arial"/>
              </a:rPr>
              <a:t>⅓⃝</a:t>
            </a:r>
            <a:endParaRPr sz="9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tabLst>
                <a:tab pos="290195" algn="l"/>
                <a:tab pos="5581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≠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∆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№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€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‰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†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92D050"/>
                </a:solidFill>
                <a:latin typeface="Arial"/>
                <a:cs typeface="Arial"/>
              </a:rPr>
              <a:t>h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46232" y="176021"/>
            <a:ext cx="648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</a:tabLst>
            </a:pPr>
            <a:r>
              <a:rPr sz="900" spc="-185" dirty="0">
                <a:solidFill>
                  <a:srgbClr val="92D050"/>
                </a:solidFill>
                <a:latin typeface="Arial"/>
                <a:cs typeface="Arial"/>
              </a:rPr>
              <a:t>ф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Ѱ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Д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20" dirty="0">
                <a:solidFill>
                  <a:srgbClr val="92D050"/>
                </a:solidFill>
                <a:latin typeface="Arial"/>
                <a:cs typeface="Arial"/>
              </a:rPr>
              <a:t>ϔ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96041" y="176021"/>
            <a:ext cx="1124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Ω͌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«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ë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92D050"/>
                </a:solidFill>
                <a:latin typeface="Arial"/>
                <a:cs typeface="Arial"/>
              </a:rPr>
              <a:t>*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#</a:t>
            </a:r>
            <a:r>
              <a:rPr sz="900" spc="135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&amp;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± 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©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cc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92D050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46917" y="313182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§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83720" y="313182"/>
            <a:ext cx="636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21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~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95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?</a:t>
            </a:r>
            <a:r>
              <a:rPr sz="900" spc="25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@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64" y="41528"/>
            <a:ext cx="485521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2008D"/>
                </a:solidFill>
                <a:latin typeface="Tahoma"/>
                <a:cs typeface="Tahoma"/>
              </a:rPr>
              <a:t>Jednoznačné</a:t>
            </a:r>
            <a:r>
              <a:rPr sz="3200" spc="-1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12008D"/>
                </a:solidFill>
                <a:latin typeface="Tahoma"/>
                <a:cs typeface="Tahoma"/>
              </a:rPr>
              <a:t>identifikátory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635250" algn="l"/>
                <a:tab pos="3201035" algn="l"/>
                <a:tab pos="3714750" algn="l"/>
                <a:tab pos="422973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229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2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761980" y="4952"/>
            <a:ext cx="7410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DOI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3313" y="1375409"/>
            <a:ext cx="8443595" cy="4627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Čo</a:t>
            </a:r>
            <a:r>
              <a:rPr sz="2400" b="1" spc="-4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môže</a:t>
            </a:r>
            <a:r>
              <a:rPr sz="2400" b="1" spc="-4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DOI</a:t>
            </a:r>
            <a:r>
              <a:rPr sz="2400" b="1" spc="-4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12008D"/>
                </a:solidFill>
                <a:latin typeface="Tahoma"/>
                <a:cs typeface="Tahoma"/>
              </a:rPr>
              <a:t>identifikovať</a:t>
            </a:r>
            <a:endParaRPr sz="2400">
              <a:latin typeface="Tahoma"/>
              <a:cs typeface="Tahoma"/>
            </a:endParaRPr>
          </a:p>
          <a:p>
            <a:pPr marL="1158875" indent="-286385">
              <a:lnSpc>
                <a:spcPct val="100000"/>
              </a:lnSpc>
              <a:spcBef>
                <a:spcPts val="2145"/>
              </a:spcBef>
              <a:buFont typeface="Arial"/>
              <a:buChar char="•"/>
              <a:tabLst>
                <a:tab pos="1158875" algn="l"/>
              </a:tabLst>
            </a:pPr>
            <a:r>
              <a:rPr sz="2000" spc="-20" dirty="0">
                <a:latin typeface="Tahoma"/>
                <a:cs typeface="Tahoma"/>
              </a:rPr>
              <a:t>časopisy,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jednotlivé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články</a:t>
            </a:r>
            <a:endParaRPr sz="2000">
              <a:latin typeface="Tahoma"/>
              <a:cs typeface="Tahoma"/>
            </a:endParaRPr>
          </a:p>
          <a:p>
            <a:pPr marL="1158875" indent="-286385">
              <a:lnSpc>
                <a:spcPct val="100000"/>
              </a:lnSpc>
              <a:buFont typeface="Arial"/>
              <a:buChar char="•"/>
              <a:tabLst>
                <a:tab pos="1158875" algn="l"/>
              </a:tabLst>
            </a:pPr>
            <a:r>
              <a:rPr sz="2000" spc="-20" dirty="0">
                <a:latin typeface="Tahoma"/>
                <a:cs typeface="Tahoma"/>
              </a:rPr>
              <a:t>knihy,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kapitoly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kníh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referenčné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práce</a:t>
            </a:r>
            <a:endParaRPr sz="2000">
              <a:latin typeface="Tahoma"/>
              <a:cs typeface="Tahoma"/>
            </a:endParaRPr>
          </a:p>
          <a:p>
            <a:pPr marL="1158875" indent="-286385">
              <a:lnSpc>
                <a:spcPct val="100000"/>
              </a:lnSpc>
              <a:buFont typeface="Arial"/>
              <a:buChar char="•"/>
              <a:tabLst>
                <a:tab pos="1158875" algn="l"/>
              </a:tabLst>
            </a:pPr>
            <a:r>
              <a:rPr sz="2000" dirty="0">
                <a:latin typeface="Tahoma"/>
                <a:cs typeface="Tahoma"/>
              </a:rPr>
              <a:t>zborníky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konferencií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(celok,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príspevky)</a:t>
            </a:r>
            <a:endParaRPr sz="2000">
              <a:latin typeface="Tahoma"/>
              <a:cs typeface="Tahoma"/>
            </a:endParaRPr>
          </a:p>
          <a:p>
            <a:pPr marL="1158875" indent="-286385">
              <a:lnSpc>
                <a:spcPct val="100000"/>
              </a:lnSpc>
              <a:buFont typeface="Arial"/>
              <a:buChar char="•"/>
              <a:tabLst>
                <a:tab pos="1158875" algn="l"/>
              </a:tabLst>
            </a:pPr>
            <a:r>
              <a:rPr sz="2000" spc="-10" dirty="0">
                <a:latin typeface="Tahoma"/>
                <a:cs typeface="Tahoma"/>
              </a:rPr>
              <a:t>dizertácie</a:t>
            </a:r>
            <a:endParaRPr sz="2000">
              <a:latin typeface="Tahoma"/>
              <a:cs typeface="Tahoma"/>
            </a:endParaRPr>
          </a:p>
          <a:p>
            <a:pPr marL="115887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158875" algn="l"/>
              </a:tabLst>
            </a:pPr>
            <a:r>
              <a:rPr sz="2000" spc="-10" dirty="0">
                <a:latin typeface="Tahoma"/>
                <a:cs typeface="Tahoma"/>
              </a:rPr>
              <a:t>datasety/databázy</a:t>
            </a:r>
            <a:endParaRPr sz="2000">
              <a:latin typeface="Tahoma"/>
              <a:cs typeface="Tahoma"/>
            </a:endParaRPr>
          </a:p>
          <a:p>
            <a:pPr marL="1158875" indent="-286385">
              <a:lnSpc>
                <a:spcPct val="100000"/>
              </a:lnSpc>
              <a:buFont typeface="Arial"/>
              <a:buChar char="•"/>
              <a:tabLst>
                <a:tab pos="1158875" algn="l"/>
              </a:tabLst>
            </a:pPr>
            <a:r>
              <a:rPr sz="2000" dirty="0">
                <a:latin typeface="Tahoma"/>
                <a:cs typeface="Tahoma"/>
              </a:rPr>
              <a:t>správy/pracovné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materiály</a:t>
            </a:r>
            <a:endParaRPr sz="2000">
              <a:latin typeface="Tahoma"/>
              <a:cs typeface="Tahoma"/>
            </a:endParaRPr>
          </a:p>
          <a:p>
            <a:pPr marL="1158875" indent="-286385">
              <a:lnSpc>
                <a:spcPct val="100000"/>
              </a:lnSpc>
              <a:buFont typeface="Arial"/>
              <a:buChar char="•"/>
              <a:tabLst>
                <a:tab pos="1158875" algn="l"/>
              </a:tabLst>
            </a:pPr>
            <a:r>
              <a:rPr sz="2000" spc="-10" dirty="0">
                <a:latin typeface="Tahoma"/>
                <a:cs typeface="Tahoma"/>
              </a:rPr>
              <a:t>štandardy/normy</a:t>
            </a:r>
            <a:endParaRPr sz="2000">
              <a:latin typeface="Tahoma"/>
              <a:cs typeface="Tahoma"/>
            </a:endParaRPr>
          </a:p>
          <a:p>
            <a:pPr marL="1158875" indent="-286385">
              <a:lnSpc>
                <a:spcPct val="100000"/>
              </a:lnSpc>
              <a:buFont typeface="Arial"/>
              <a:buChar char="•"/>
              <a:tabLst>
                <a:tab pos="1158875" algn="l"/>
              </a:tabLst>
            </a:pPr>
            <a:r>
              <a:rPr sz="2000" spc="-10" dirty="0">
                <a:latin typeface="Tahoma"/>
                <a:cs typeface="Tahoma"/>
              </a:rPr>
              <a:t>preprinty</a:t>
            </a:r>
            <a:endParaRPr sz="2000">
              <a:latin typeface="Tahoma"/>
              <a:cs typeface="Tahoma"/>
            </a:endParaRPr>
          </a:p>
          <a:p>
            <a:pPr marL="1158875" indent="-286385">
              <a:lnSpc>
                <a:spcPct val="100000"/>
              </a:lnSpc>
              <a:buFont typeface="Arial"/>
              <a:buChar char="•"/>
              <a:tabLst>
                <a:tab pos="1158875" algn="l"/>
              </a:tabLst>
            </a:pPr>
            <a:r>
              <a:rPr sz="2000" dirty="0">
                <a:latin typeface="Tahoma"/>
                <a:cs typeface="Tahoma"/>
              </a:rPr>
              <a:t>oponentské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posudky,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prehľadové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správy</a:t>
            </a:r>
            <a:endParaRPr sz="2000">
              <a:latin typeface="Tahoma"/>
              <a:cs typeface="Tahoma"/>
            </a:endParaRPr>
          </a:p>
          <a:p>
            <a:pPr marL="1158875" indent="-286385">
              <a:lnSpc>
                <a:spcPct val="100000"/>
              </a:lnSpc>
              <a:buFont typeface="Arial"/>
              <a:buChar char="•"/>
              <a:tabLst>
                <a:tab pos="1158875" algn="l"/>
              </a:tabLst>
            </a:pPr>
            <a:r>
              <a:rPr sz="2000" dirty="0">
                <a:latin typeface="Tahoma"/>
                <a:cs typeface="Tahoma"/>
              </a:rPr>
              <a:t>hudobné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diela,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alebo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len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časti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hudobných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diel,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filmové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TV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diela</a:t>
            </a:r>
            <a:endParaRPr sz="2000">
              <a:latin typeface="Tahoma"/>
              <a:cs typeface="Tahoma"/>
            </a:endParaRPr>
          </a:p>
          <a:p>
            <a:pPr marL="1158875" indent="-286385">
              <a:lnSpc>
                <a:spcPct val="100000"/>
              </a:lnSpc>
              <a:buFont typeface="Arial"/>
              <a:buChar char="•"/>
              <a:tabLst>
                <a:tab pos="1158875" algn="l"/>
              </a:tabLst>
            </a:pPr>
            <a:r>
              <a:rPr sz="2000" dirty="0">
                <a:latin typeface="Tahoma"/>
                <a:cs typeface="Tahoma"/>
              </a:rPr>
              <a:t>digitalizované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aj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nedigitalizované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audio,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video</a:t>
            </a:r>
            <a:endParaRPr sz="2000">
              <a:latin typeface="Tahoma"/>
              <a:cs typeface="Tahoma"/>
            </a:endParaRPr>
          </a:p>
          <a:p>
            <a:pPr marL="1158875" indent="-286385">
              <a:lnSpc>
                <a:spcPct val="100000"/>
              </a:lnSpc>
              <a:buFont typeface="Arial"/>
              <a:buChar char="•"/>
              <a:tabLst>
                <a:tab pos="1158875" algn="l"/>
              </a:tabLst>
            </a:pPr>
            <a:r>
              <a:rPr sz="2000" dirty="0">
                <a:latin typeface="Tahoma"/>
                <a:cs typeface="Tahoma"/>
              </a:rPr>
              <a:t>doplnky: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texty,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obrázky,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tabuľky</a:t>
            </a:r>
            <a:endParaRPr sz="2000">
              <a:latin typeface="Tahoma"/>
              <a:cs typeface="Tahoma"/>
            </a:endParaRPr>
          </a:p>
          <a:p>
            <a:pPr marL="1158875" indent="-286385">
              <a:lnSpc>
                <a:spcPct val="100000"/>
              </a:lnSpc>
              <a:buFont typeface="Arial"/>
              <a:buChar char="•"/>
              <a:tabLst>
                <a:tab pos="1158875" algn="l"/>
              </a:tabLst>
            </a:pPr>
            <a:r>
              <a:rPr sz="2000" spc="-10" dirty="0">
                <a:latin typeface="Tahoma"/>
                <a:cs typeface="Tahoma"/>
              </a:rPr>
              <a:t>granty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8376" y="943644"/>
            <a:ext cx="1668203" cy="16682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9153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0088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16494" y="38861"/>
            <a:ext cx="92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60296" y="38861"/>
            <a:ext cx="335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39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75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3618" y="38861"/>
            <a:ext cx="625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585" algn="l"/>
                <a:tab pos="567055" algn="l"/>
              </a:tabLst>
            </a:pP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z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₴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77070" y="38861"/>
            <a:ext cx="218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⅓⃝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97948" y="3886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08844" y="38861"/>
            <a:ext cx="316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d</a:t>
            </a:r>
            <a:r>
              <a:rPr sz="900" spc="1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92D050"/>
                </a:solidFill>
                <a:latin typeface="Arial"/>
                <a:cs typeface="Arial"/>
              </a:rPr>
              <a:t>∞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55020" y="38861"/>
            <a:ext cx="758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  <a:tab pos="410209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q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√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b↔</a:t>
            </a:r>
            <a:r>
              <a:rPr sz="900" spc="3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90096" y="38861"/>
            <a:ext cx="8305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f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3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900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±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v </a:t>
            </a:r>
            <a:r>
              <a:rPr sz="900" spc="-215" dirty="0">
                <a:solidFill>
                  <a:srgbClr val="92D050"/>
                </a:solidFill>
                <a:latin typeface="Arial"/>
                <a:cs typeface="Arial"/>
              </a:rPr>
              <a:t>←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8246" y="176021"/>
            <a:ext cx="7213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gjt</a:t>
            </a:r>
            <a:r>
              <a:rPr sz="900" spc="2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→∩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70" dirty="0">
                <a:solidFill>
                  <a:srgbClr val="92D050"/>
                </a:solidFill>
                <a:latin typeface="Arial"/>
                <a:cs typeface="Arial"/>
              </a:rPr>
              <a:t>≤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66886" y="176021"/>
            <a:ext cx="13506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015" algn="l"/>
                <a:tab pos="51562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≠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∆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№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€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‰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†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92D050"/>
                </a:solidFill>
                <a:latin typeface="Arial"/>
                <a:cs typeface="Arial"/>
              </a:rPr>
              <a:t>h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46232" y="176021"/>
            <a:ext cx="648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</a:tabLst>
            </a:pPr>
            <a:r>
              <a:rPr sz="900" spc="-185" dirty="0">
                <a:solidFill>
                  <a:srgbClr val="92D050"/>
                </a:solidFill>
                <a:latin typeface="Arial"/>
                <a:cs typeface="Arial"/>
              </a:rPr>
              <a:t>ф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Ѱ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Д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20" dirty="0">
                <a:solidFill>
                  <a:srgbClr val="92D050"/>
                </a:solidFill>
                <a:latin typeface="Arial"/>
                <a:cs typeface="Arial"/>
              </a:rPr>
              <a:t>ϔ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96041" y="176021"/>
            <a:ext cx="1124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Ω͌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«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ë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92D050"/>
                </a:solidFill>
                <a:latin typeface="Arial"/>
                <a:cs typeface="Arial"/>
              </a:rPr>
              <a:t>*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#</a:t>
            </a:r>
            <a:r>
              <a:rPr sz="900" spc="135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&amp;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± 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©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cc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92D050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46917" y="313182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§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83720" y="313182"/>
            <a:ext cx="636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21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~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95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?</a:t>
            </a:r>
            <a:r>
              <a:rPr sz="900" spc="25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@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564" y="41528"/>
            <a:ext cx="485521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2008D"/>
                </a:solidFill>
                <a:latin typeface="Tahoma"/>
                <a:cs typeface="Tahoma"/>
              </a:rPr>
              <a:t>Jednoznačné</a:t>
            </a:r>
            <a:r>
              <a:rPr sz="3200" spc="-1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12008D"/>
                </a:solidFill>
                <a:latin typeface="Tahoma"/>
                <a:cs typeface="Tahoma"/>
              </a:rPr>
              <a:t>identifikátory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635250" algn="l"/>
                <a:tab pos="3201035" algn="l"/>
                <a:tab pos="3714750" algn="l"/>
                <a:tab pos="422973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229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2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0761980" y="4952"/>
            <a:ext cx="7410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DOI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673569" y="864313"/>
            <a:ext cx="11303635" cy="1453515"/>
            <a:chOff x="673569" y="864313"/>
            <a:chExt cx="11303635" cy="145351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23425" y="864313"/>
              <a:ext cx="1453484" cy="14534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569" y="1241216"/>
              <a:ext cx="3222596" cy="33643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53313" y="1174826"/>
            <a:ext cx="10252710" cy="454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Výhody</a:t>
            </a:r>
            <a:r>
              <a:rPr sz="2400" b="1" spc="-8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systému</a:t>
            </a:r>
            <a:r>
              <a:rPr sz="2400" b="1" spc="-9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12008D"/>
                </a:solidFill>
                <a:latin typeface="Tahoma"/>
                <a:cs typeface="Tahoma"/>
              </a:rPr>
              <a:t>DOI</a:t>
            </a:r>
            <a:endParaRPr sz="2400">
              <a:latin typeface="Tahoma"/>
              <a:cs typeface="Tahoma"/>
            </a:endParaRPr>
          </a:p>
          <a:p>
            <a:pPr marL="241300" marR="398780" indent="-228600">
              <a:lnSpc>
                <a:spcPts val="2160"/>
              </a:lnSpc>
              <a:spcBef>
                <a:spcPts val="2510"/>
              </a:spcBef>
              <a:buSzPct val="95238"/>
              <a:buFont typeface="Arial"/>
              <a:buChar char="•"/>
              <a:tabLst>
                <a:tab pos="241300" algn="l"/>
              </a:tabLst>
            </a:pPr>
            <a:r>
              <a:rPr sz="2100" spc="-40" dirty="0">
                <a:latin typeface="Tahoma"/>
                <a:cs typeface="Tahoma"/>
              </a:rPr>
              <a:t>Stálosť</a:t>
            </a:r>
            <a:r>
              <a:rPr sz="2100" spc="-85" dirty="0">
                <a:latin typeface="Tahoma"/>
                <a:cs typeface="Tahoma"/>
              </a:rPr>
              <a:t> </a:t>
            </a:r>
            <a:r>
              <a:rPr sz="2100" spc="-45" dirty="0">
                <a:latin typeface="Tahoma"/>
                <a:cs typeface="Tahoma"/>
              </a:rPr>
              <a:t>(trvácnosť):</a:t>
            </a:r>
            <a:r>
              <a:rPr sz="21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DOI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vždy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prelinkuje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objekt,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ktorý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identifikuje,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aj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keď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je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objekt </a:t>
            </a:r>
            <a:r>
              <a:rPr sz="2000" dirty="0">
                <a:latin typeface="Tahoma"/>
                <a:cs typeface="Tahoma"/>
              </a:rPr>
              <a:t>premiestnený,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aktualizovaný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alebo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upravený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625"/>
              </a:spcBef>
              <a:buSzPct val="95238"/>
              <a:buFont typeface="Arial"/>
              <a:buChar char="•"/>
              <a:tabLst>
                <a:tab pos="240665" algn="l"/>
              </a:tabLst>
            </a:pPr>
            <a:r>
              <a:rPr sz="2100" spc="-55" dirty="0">
                <a:latin typeface="Tahoma"/>
                <a:cs typeface="Tahoma"/>
              </a:rPr>
              <a:t>Jednoznačná</a:t>
            </a:r>
            <a:r>
              <a:rPr sz="2100" spc="-85" dirty="0">
                <a:latin typeface="Tahoma"/>
                <a:cs typeface="Tahoma"/>
              </a:rPr>
              <a:t> </a:t>
            </a:r>
            <a:r>
              <a:rPr sz="2100" spc="-45" dirty="0">
                <a:latin typeface="Tahoma"/>
                <a:cs typeface="Tahoma"/>
              </a:rPr>
              <a:t>identifikácia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objektov,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obsahu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autorov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640"/>
              </a:spcBef>
              <a:buSzPct val="95238"/>
              <a:buFont typeface="Arial"/>
              <a:buChar char="•"/>
              <a:tabLst>
                <a:tab pos="240665" algn="l"/>
              </a:tabLst>
            </a:pPr>
            <a:r>
              <a:rPr sz="2100" spc="-50" dirty="0">
                <a:latin typeface="Tahoma"/>
                <a:cs typeface="Tahoma"/>
              </a:rPr>
              <a:t>Interoperabilita</a:t>
            </a:r>
            <a:r>
              <a:rPr sz="21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ostatnými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údajmi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iných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zdrojov,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inými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identifikátormi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Tahoma"/>
                <a:cs typeface="Tahoma"/>
              </a:rPr>
              <a:t>Možnosť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rozšírenia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pridaním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nových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funkcií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služieb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prostredníctvom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správy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skupín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DOI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Tahoma"/>
                <a:cs typeface="Tahoma"/>
              </a:rPr>
              <a:t>Jednotná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správa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údajov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pre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rôzne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výstupné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formáty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(nezávislosť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od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platformy)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Tahoma"/>
                <a:cs typeface="Tahoma"/>
              </a:rPr>
              <a:t>Správa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tried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aplikácií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služieb</a:t>
            </a:r>
            <a:endParaRPr sz="2000">
              <a:latin typeface="Tahoma"/>
              <a:cs typeface="Tahoma"/>
            </a:endParaRPr>
          </a:p>
          <a:p>
            <a:pPr marL="241300" marR="327660" indent="-228600">
              <a:lnSpc>
                <a:spcPts val="216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Tahoma"/>
                <a:cs typeface="Tahoma"/>
              </a:rPr>
              <a:t>Dynamická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aktualizácia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metadát,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aplikácií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služieb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(metadáta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môžu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byť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pridané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alebo </a:t>
            </a:r>
            <a:r>
              <a:rPr sz="2000" dirty="0">
                <a:latin typeface="Tahoma"/>
                <a:cs typeface="Tahoma"/>
              </a:rPr>
              <a:t>aktualizované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priebežne,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aby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aj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naďalej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opisovali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identifikovaný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objekt)</a:t>
            </a:r>
            <a:endParaRPr sz="2000">
              <a:latin typeface="Tahoma"/>
              <a:cs typeface="Tahoma"/>
            </a:endParaRPr>
          </a:p>
          <a:p>
            <a:pPr marL="17145">
              <a:lnSpc>
                <a:spcPct val="100000"/>
              </a:lnSpc>
              <a:spcBef>
                <a:spcPts val="2365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Služba</a:t>
            </a:r>
            <a:r>
              <a:rPr sz="2000" b="1" u="sng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prideľovania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DOI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CVTI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SR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všetkým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typom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digitálnych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objektov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rámci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celej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SR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8190" y="5665114"/>
            <a:ext cx="23355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ahoma"/>
                <a:cs typeface="Tahoma"/>
              </a:rPr>
              <a:t>(nadinštitucionálne):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17456" y="5762244"/>
            <a:ext cx="4756150" cy="567690"/>
            <a:chOff x="3817456" y="5762244"/>
            <a:chExt cx="4756150" cy="56769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7456" y="5903031"/>
              <a:ext cx="456759" cy="22253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0331" y="5762244"/>
              <a:ext cx="1175765" cy="56769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7007" y="5762244"/>
              <a:ext cx="508266" cy="56769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6171" y="5762244"/>
              <a:ext cx="3387089" cy="56769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795140" y="5696508"/>
            <a:ext cx="4949825" cy="908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8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Info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kontakt: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  <a:hlinkClick r:id="rId8"/>
              </a:rPr>
              <a:t>simona.hudecova@cvtisr.sk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  <a:hlinkClick r:id="rId9"/>
              </a:rPr>
              <a:t>http://www.cvtisr.sk,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  <a:hlinkClick r:id="rId10"/>
              </a:rPr>
              <a:t>http://eiz.cvtisr.sk/doi/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9153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0088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7948" y="3886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08844" y="38861"/>
            <a:ext cx="316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d</a:t>
            </a:r>
            <a:r>
              <a:rPr sz="900" spc="1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92D050"/>
                </a:solidFill>
                <a:latin typeface="Arial"/>
                <a:cs typeface="Arial"/>
              </a:rPr>
              <a:t>∞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55020" y="38861"/>
            <a:ext cx="758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  <a:tab pos="410209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q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√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b↔</a:t>
            </a:r>
            <a:r>
              <a:rPr sz="900" spc="3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90096" y="38861"/>
            <a:ext cx="8305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f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3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900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±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v </a:t>
            </a:r>
            <a:r>
              <a:rPr sz="900" spc="-215" dirty="0">
                <a:solidFill>
                  <a:srgbClr val="92D050"/>
                </a:solidFill>
                <a:latin typeface="Arial"/>
                <a:cs typeface="Arial"/>
              </a:rPr>
              <a:t>←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16494" y="38861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904" algn="l"/>
                <a:tab pos="443230" algn="l"/>
                <a:tab pos="76962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75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z</a:t>
            </a:r>
            <a:endParaRPr sz="9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900" spc="-2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gjt</a:t>
            </a:r>
            <a:r>
              <a:rPr sz="900" spc="2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→∩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70" dirty="0">
                <a:solidFill>
                  <a:srgbClr val="92D050"/>
                </a:solidFill>
                <a:latin typeface="Arial"/>
                <a:cs typeface="Arial"/>
              </a:rPr>
              <a:t>≤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4061" y="38861"/>
            <a:ext cx="139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35" algn="l"/>
                <a:tab pos="46545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₴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40" dirty="0">
                <a:solidFill>
                  <a:srgbClr val="92D050"/>
                </a:solidFill>
                <a:latin typeface="Arial"/>
                <a:cs typeface="Arial"/>
              </a:rPr>
              <a:t>⅓⃝</a:t>
            </a:r>
            <a:endParaRPr sz="9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tabLst>
                <a:tab pos="290195" algn="l"/>
                <a:tab pos="5581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≠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∆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№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€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‰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†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92D050"/>
                </a:solidFill>
                <a:latin typeface="Arial"/>
                <a:cs typeface="Arial"/>
              </a:rPr>
              <a:t>h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46232" y="176021"/>
            <a:ext cx="648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</a:tabLst>
            </a:pPr>
            <a:r>
              <a:rPr sz="900" spc="-185" dirty="0">
                <a:solidFill>
                  <a:srgbClr val="92D050"/>
                </a:solidFill>
                <a:latin typeface="Arial"/>
                <a:cs typeface="Arial"/>
              </a:rPr>
              <a:t>ф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Ѱ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Д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20" dirty="0">
                <a:solidFill>
                  <a:srgbClr val="92D050"/>
                </a:solidFill>
                <a:latin typeface="Arial"/>
                <a:cs typeface="Arial"/>
              </a:rPr>
              <a:t>ϔ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96041" y="176021"/>
            <a:ext cx="1124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Ω͌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«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ë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92D050"/>
                </a:solidFill>
                <a:latin typeface="Arial"/>
                <a:cs typeface="Arial"/>
              </a:rPr>
              <a:t>*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#</a:t>
            </a:r>
            <a:r>
              <a:rPr sz="900" spc="135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&amp;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± 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©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cc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92D050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46917" y="313182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§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83720" y="313182"/>
            <a:ext cx="636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21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~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95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?</a:t>
            </a:r>
            <a:r>
              <a:rPr sz="900" spc="25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@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64" y="41528"/>
            <a:ext cx="485521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2008D"/>
                </a:solidFill>
                <a:latin typeface="Tahoma"/>
                <a:cs typeface="Tahoma"/>
              </a:rPr>
              <a:t>Jednoznačné</a:t>
            </a:r>
            <a:r>
              <a:rPr sz="3200" spc="-1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12008D"/>
                </a:solidFill>
                <a:latin typeface="Tahoma"/>
                <a:cs typeface="Tahoma"/>
              </a:rPr>
              <a:t>identifikátory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635250" algn="l"/>
                <a:tab pos="3201035" algn="l"/>
                <a:tab pos="3714750" algn="l"/>
                <a:tab pos="422973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229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2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761980" y="4952"/>
            <a:ext cx="7410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DOI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580339" y="4549140"/>
            <a:ext cx="1830070" cy="567690"/>
            <a:chOff x="580339" y="4549140"/>
            <a:chExt cx="1830070" cy="56769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339" y="4765287"/>
              <a:ext cx="86702" cy="867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555" y="4549140"/>
              <a:ext cx="1771650" cy="5676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955" y="4899596"/>
              <a:ext cx="1386078" cy="5111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56361" y="2592705"/>
            <a:ext cx="11038205" cy="37090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154940" indent="-228600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Tahoma"/>
                <a:cs typeface="Tahoma"/>
              </a:rPr>
              <a:t>Neziskové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združenie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členských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organizácií,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výskumných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inštitúcií,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donorov,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vydavateľov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iných </a:t>
            </a:r>
            <a:r>
              <a:rPr sz="2000" dirty="0">
                <a:latin typeface="Tahoma"/>
                <a:cs typeface="Tahoma"/>
              </a:rPr>
              <a:t>subjektov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prostredia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vedeckého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výskumu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ts val="228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Tahoma"/>
                <a:cs typeface="Tahoma"/>
              </a:rPr>
              <a:t>Register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vedcov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prispievateľov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vedeckého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obsahu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založený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identifikátore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rovnakého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mena</a:t>
            </a:r>
            <a:endParaRPr sz="2000">
              <a:latin typeface="Tahoma"/>
              <a:cs typeface="Tahoma"/>
            </a:endParaRPr>
          </a:p>
          <a:p>
            <a:pPr marL="241300">
              <a:lnSpc>
                <a:spcPts val="2280"/>
              </a:lnSpc>
            </a:pPr>
            <a:r>
              <a:rPr sz="2000" spc="-10" dirty="0">
                <a:latin typeface="Tahoma"/>
                <a:cs typeface="Tahoma"/>
              </a:rPr>
              <a:t>ORCID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ts val="228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Tahoma"/>
                <a:cs typeface="Tahoma"/>
              </a:rPr>
              <a:t>Do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rozhrania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sú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integrované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aj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identifikátory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vedcov/autorov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databáz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Web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of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Science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(Publons</a:t>
            </a:r>
            <a:endParaRPr sz="2000">
              <a:latin typeface="Tahoma"/>
              <a:cs typeface="Tahoma"/>
            </a:endParaRPr>
          </a:p>
          <a:p>
            <a:pPr marL="241300">
              <a:lnSpc>
                <a:spcPts val="2280"/>
              </a:lnSpc>
            </a:pPr>
            <a:r>
              <a:rPr sz="2000" dirty="0">
                <a:latin typeface="Tahoma"/>
                <a:cs typeface="Tahoma"/>
              </a:rPr>
              <a:t>-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ResearcherID)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SCOPUS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(AuthorID)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0665" algn="l"/>
              </a:tabLst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Participácia:</a:t>
            </a:r>
            <a:endParaRPr sz="2000">
              <a:latin typeface="Tahoma"/>
              <a:cs typeface="Tahoma"/>
            </a:endParaRPr>
          </a:p>
          <a:p>
            <a:pPr marL="927100" marR="1085215" lvl="1" indent="293370">
              <a:lnSpc>
                <a:spcPts val="2160"/>
              </a:lnSpc>
              <a:spcBef>
                <a:spcPts val="1030"/>
              </a:spcBef>
              <a:buAutoNum type="arabicPeriod"/>
              <a:tabLst>
                <a:tab pos="1220470" algn="l"/>
              </a:tabLst>
            </a:pPr>
            <a:r>
              <a:rPr sz="2000" dirty="0">
                <a:latin typeface="Tahoma"/>
                <a:cs typeface="Tahoma"/>
              </a:rPr>
              <a:t>korporátne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členstvo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(s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členským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poplatkom,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inštalácie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úrovni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korporátnych </a:t>
            </a:r>
            <a:r>
              <a:rPr sz="2000" dirty="0">
                <a:latin typeface="Tahoma"/>
                <a:cs typeface="Tahoma"/>
              </a:rPr>
              <a:t>informačných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systémov)</a:t>
            </a:r>
            <a:endParaRPr sz="2000">
              <a:latin typeface="Tahoma"/>
              <a:cs typeface="Tahoma"/>
            </a:endParaRPr>
          </a:p>
          <a:p>
            <a:pPr marL="927100" marR="417830" lvl="1" indent="293370">
              <a:lnSpc>
                <a:spcPts val="2160"/>
              </a:lnSpc>
              <a:spcBef>
                <a:spcPts val="994"/>
              </a:spcBef>
              <a:buAutoNum type="arabicPeriod"/>
              <a:tabLst>
                <a:tab pos="1220470" algn="l"/>
              </a:tabLst>
            </a:pPr>
            <a:r>
              <a:rPr sz="2000" dirty="0">
                <a:latin typeface="Tahoma"/>
                <a:cs typeface="Tahoma"/>
              </a:rPr>
              <a:t>individuálna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registrácia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používateľa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(bezplatne,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vrátane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integrácie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informácií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iných systémov)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982" y="894588"/>
            <a:ext cx="3896104" cy="1162812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572934" y="1295400"/>
            <a:ext cx="7211059" cy="677545"/>
            <a:chOff x="572934" y="1295400"/>
            <a:chExt cx="7211059" cy="677545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934" y="1463617"/>
              <a:ext cx="1270435" cy="31825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1347" y="1295400"/>
              <a:ext cx="1206246" cy="6774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2888" y="1295400"/>
              <a:ext cx="2128266" cy="67741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3399" y="1295400"/>
              <a:ext cx="1061465" cy="67741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1768" y="1295400"/>
              <a:ext cx="2172462" cy="67741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64095" y="1295400"/>
              <a:ext cx="919733" cy="67741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53313" y="1379041"/>
            <a:ext cx="7031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ORCID</a:t>
            </a:r>
            <a:r>
              <a:rPr sz="2400" b="1" spc="-4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(Open</a:t>
            </a:r>
            <a:r>
              <a:rPr sz="2400" b="1" spc="-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Researcher</a:t>
            </a:r>
            <a:r>
              <a:rPr sz="2400" b="1" spc="-6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and</a:t>
            </a:r>
            <a:r>
              <a:rPr sz="2400" b="1" spc="-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Contributor</a:t>
            </a:r>
            <a:r>
              <a:rPr sz="2400" b="1" spc="-1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12008D"/>
                </a:solidFill>
                <a:latin typeface="Tahoma"/>
                <a:cs typeface="Tahoma"/>
              </a:rPr>
              <a:t>ID)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9153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0088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7948" y="3886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08844" y="38861"/>
            <a:ext cx="316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d</a:t>
            </a:r>
            <a:r>
              <a:rPr sz="900" spc="1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92D050"/>
                </a:solidFill>
                <a:latin typeface="Arial"/>
                <a:cs typeface="Arial"/>
              </a:rPr>
              <a:t>∞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55020" y="38861"/>
            <a:ext cx="758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  <a:tab pos="410209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q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√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b↔</a:t>
            </a:r>
            <a:r>
              <a:rPr sz="900" spc="3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90096" y="38861"/>
            <a:ext cx="8305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f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3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900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±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v </a:t>
            </a:r>
            <a:r>
              <a:rPr sz="900" spc="-215" dirty="0">
                <a:solidFill>
                  <a:srgbClr val="92D050"/>
                </a:solidFill>
                <a:latin typeface="Arial"/>
                <a:cs typeface="Arial"/>
              </a:rPr>
              <a:t>←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16494" y="38861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904" algn="l"/>
                <a:tab pos="443230" algn="l"/>
                <a:tab pos="76962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75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z</a:t>
            </a:r>
            <a:endParaRPr sz="9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900" spc="-2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gjt</a:t>
            </a:r>
            <a:r>
              <a:rPr sz="900" spc="2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→∩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70" dirty="0">
                <a:solidFill>
                  <a:srgbClr val="92D050"/>
                </a:solidFill>
                <a:latin typeface="Arial"/>
                <a:cs typeface="Arial"/>
              </a:rPr>
              <a:t>≤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4061" y="38861"/>
            <a:ext cx="139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35" algn="l"/>
                <a:tab pos="46545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₴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40" dirty="0">
                <a:solidFill>
                  <a:srgbClr val="92D050"/>
                </a:solidFill>
                <a:latin typeface="Arial"/>
                <a:cs typeface="Arial"/>
              </a:rPr>
              <a:t>⅓⃝</a:t>
            </a:r>
            <a:endParaRPr sz="9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tabLst>
                <a:tab pos="290195" algn="l"/>
                <a:tab pos="5581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≠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∆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№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€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‰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†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92D050"/>
                </a:solidFill>
                <a:latin typeface="Arial"/>
                <a:cs typeface="Arial"/>
              </a:rPr>
              <a:t>h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46232" y="176021"/>
            <a:ext cx="648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</a:tabLst>
            </a:pPr>
            <a:r>
              <a:rPr sz="900" spc="-185" dirty="0">
                <a:solidFill>
                  <a:srgbClr val="92D050"/>
                </a:solidFill>
                <a:latin typeface="Arial"/>
                <a:cs typeface="Arial"/>
              </a:rPr>
              <a:t>ф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Ѱ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Д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20" dirty="0">
                <a:solidFill>
                  <a:srgbClr val="92D050"/>
                </a:solidFill>
                <a:latin typeface="Arial"/>
                <a:cs typeface="Arial"/>
              </a:rPr>
              <a:t>ϔ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96041" y="176021"/>
            <a:ext cx="1124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Ω͌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«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ë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92D050"/>
                </a:solidFill>
                <a:latin typeface="Arial"/>
                <a:cs typeface="Arial"/>
              </a:rPr>
              <a:t>*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#</a:t>
            </a:r>
            <a:r>
              <a:rPr sz="900" spc="135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&amp;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± 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©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cc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92D050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46917" y="313182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§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83720" y="313182"/>
            <a:ext cx="636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21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~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95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?</a:t>
            </a:r>
            <a:r>
              <a:rPr sz="900" spc="25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@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64" y="41528"/>
            <a:ext cx="485521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2008D"/>
                </a:solidFill>
                <a:latin typeface="Tahoma"/>
                <a:cs typeface="Tahoma"/>
              </a:rPr>
              <a:t>Jednoznačné</a:t>
            </a:r>
            <a:r>
              <a:rPr sz="3200" spc="-1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12008D"/>
                </a:solidFill>
                <a:latin typeface="Tahoma"/>
                <a:cs typeface="Tahoma"/>
              </a:rPr>
              <a:t>identifikátory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635250" algn="l"/>
                <a:tab pos="3201035" algn="l"/>
                <a:tab pos="3714750" algn="l"/>
                <a:tab pos="422973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229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2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761980" y="4952"/>
            <a:ext cx="7410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DOI</a:t>
            </a: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6735" y="894588"/>
            <a:ext cx="2681320" cy="800100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572947" y="1100327"/>
            <a:ext cx="4745355" cy="677545"/>
            <a:chOff x="572947" y="1100327"/>
            <a:chExt cx="4745355" cy="67754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947" y="1195803"/>
              <a:ext cx="1467041" cy="33643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3956" y="1100327"/>
              <a:ext cx="3384042" cy="677418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32111" y="1958162"/>
            <a:ext cx="4083574" cy="30124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32088" y="2403238"/>
            <a:ext cx="5121408" cy="273751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653795" y="4767742"/>
            <a:ext cx="5259070" cy="1202690"/>
            <a:chOff x="653795" y="4767742"/>
            <a:chExt cx="5259070" cy="120269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4966" y="4767742"/>
              <a:ext cx="3553624" cy="28611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795" y="4991036"/>
              <a:ext cx="3608070" cy="511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6467" y="5021580"/>
              <a:ext cx="5215889" cy="56769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6467" y="5402580"/>
              <a:ext cx="1683258" cy="56769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53313" y="1185417"/>
            <a:ext cx="11036935" cy="5228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Štruktúra</a:t>
            </a:r>
            <a:r>
              <a:rPr sz="2400" b="1" spc="-6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ORCID</a:t>
            </a:r>
            <a:r>
              <a:rPr sz="2400" b="1" spc="-6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a</a:t>
            </a:r>
            <a:r>
              <a:rPr sz="2400" b="1" spc="-4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12008D"/>
                </a:solidFill>
                <a:latin typeface="Tahoma"/>
                <a:cs typeface="Tahoma"/>
              </a:rPr>
              <a:t>vlastnosti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400">
              <a:latin typeface="Tahoma"/>
              <a:cs typeface="Tahoma"/>
            </a:endParaRPr>
          </a:p>
          <a:p>
            <a:pPr marL="243840" indent="-228600">
              <a:lnSpc>
                <a:spcPct val="100000"/>
              </a:lnSpc>
              <a:buFont typeface="Arial"/>
              <a:buChar char="•"/>
              <a:tabLst>
                <a:tab pos="243840" algn="l"/>
              </a:tabLst>
            </a:pPr>
            <a:r>
              <a:rPr sz="2000" spc="-35" dirty="0">
                <a:latin typeface="Tahoma"/>
                <a:cs typeface="Tahoma"/>
              </a:rPr>
              <a:t>Tvar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16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miestneho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numerického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reťazca</a:t>
            </a:r>
            <a:endParaRPr sz="2000">
              <a:latin typeface="Tahoma"/>
              <a:cs typeface="Tahoma"/>
            </a:endParaRPr>
          </a:p>
          <a:p>
            <a:pPr marL="24384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3840" algn="l"/>
              </a:tabLst>
            </a:pPr>
            <a:r>
              <a:rPr sz="2000" dirty="0">
                <a:latin typeface="Tahoma"/>
                <a:cs typeface="Tahoma"/>
              </a:rPr>
              <a:t>Štandardný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zápis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súlade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používanou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konvenciou:</a:t>
            </a:r>
            <a:endParaRPr sz="2000">
              <a:latin typeface="Tahoma"/>
              <a:cs typeface="Tahoma"/>
            </a:endParaRPr>
          </a:p>
          <a:p>
            <a:pPr marL="243840" marR="464820" indent="-228600">
              <a:lnSpc>
                <a:spcPts val="2160"/>
              </a:lnSpc>
              <a:spcBef>
                <a:spcPts val="1805"/>
              </a:spcBef>
              <a:buFont typeface="Arial"/>
              <a:buChar char="•"/>
              <a:tabLst>
                <a:tab pos="243840" algn="l"/>
              </a:tabLst>
            </a:pPr>
            <a:r>
              <a:rPr sz="2000" dirty="0">
                <a:latin typeface="Tahoma"/>
                <a:cs typeface="Tahoma"/>
              </a:rPr>
              <a:t>Identifikátor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nezávislý,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globálny,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jedinečný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nástroj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zvýšenie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vlastnej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viditeľnosti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sieti, </a:t>
            </a:r>
            <a:r>
              <a:rPr sz="2000" dirty="0">
                <a:latin typeface="Tahoma"/>
                <a:cs typeface="Tahoma"/>
              </a:rPr>
              <a:t>získanie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širšieho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vplyvu,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ako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aj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nástrojom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prezentujúcim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výsledky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práce</a:t>
            </a:r>
            <a:endParaRPr sz="2000">
              <a:latin typeface="Tahoma"/>
              <a:cs typeface="Tahoma"/>
            </a:endParaRPr>
          </a:p>
          <a:p>
            <a:pPr marL="243840" indent="-228600">
              <a:lnSpc>
                <a:spcPts val="2280"/>
              </a:lnSpc>
              <a:spcBef>
                <a:spcPts val="725"/>
              </a:spcBef>
              <a:buFont typeface="Arial"/>
              <a:buChar char="•"/>
              <a:tabLst>
                <a:tab pos="243840" algn="l"/>
              </a:tabLst>
            </a:pPr>
            <a:r>
              <a:rPr sz="2000" dirty="0">
                <a:latin typeface="Tahoma"/>
                <a:cs typeface="Tahoma"/>
              </a:rPr>
              <a:t>Možnosť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priamej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komunikácie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prostredím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vybraných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bibliometrických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databáz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(WoS,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SCOPUS,</a:t>
            </a:r>
            <a:endParaRPr sz="2000">
              <a:latin typeface="Tahoma"/>
              <a:cs typeface="Tahoma"/>
            </a:endParaRPr>
          </a:p>
          <a:p>
            <a:pPr marL="243840">
              <a:lnSpc>
                <a:spcPts val="2280"/>
              </a:lnSpc>
            </a:pPr>
            <a:r>
              <a:rPr sz="2000" dirty="0">
                <a:latin typeface="Tahoma"/>
                <a:cs typeface="Tahoma"/>
              </a:rPr>
              <a:t>Medline...)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zdieľania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dát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ich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prostredia</a:t>
            </a:r>
            <a:endParaRPr sz="2000">
              <a:latin typeface="Tahoma"/>
              <a:cs typeface="Tahoma"/>
            </a:endParaRPr>
          </a:p>
          <a:p>
            <a:pPr marL="24384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3840" algn="l"/>
              </a:tabLst>
            </a:pPr>
            <a:r>
              <a:rPr sz="2000" dirty="0">
                <a:latin typeface="Tahoma"/>
                <a:cs typeface="Tahoma"/>
              </a:rPr>
              <a:t>Možnosť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importu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dát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podporovanom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formáte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do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vlastného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profilu</a:t>
            </a:r>
            <a:endParaRPr sz="2000">
              <a:latin typeface="Tahoma"/>
              <a:cs typeface="Tahoma"/>
            </a:endParaRPr>
          </a:p>
          <a:p>
            <a:pPr marL="106680">
              <a:lnSpc>
                <a:spcPct val="100000"/>
              </a:lnSpc>
              <a:spcBef>
                <a:spcPts val="157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Poskytuje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dve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základné</a:t>
            </a:r>
            <a:r>
              <a:rPr sz="2000" u="sng" spc="-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funkcie:</a:t>
            </a:r>
            <a:endParaRPr sz="2000">
              <a:latin typeface="Tahoma"/>
              <a:cs typeface="Tahoma"/>
            </a:endParaRPr>
          </a:p>
          <a:p>
            <a:pPr marL="301625" lvl="1" indent="-19494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301625" algn="l"/>
              </a:tabLst>
            </a:pPr>
            <a:r>
              <a:rPr sz="2000" dirty="0">
                <a:solidFill>
                  <a:srgbClr val="00AF50"/>
                </a:solidFill>
                <a:latin typeface="Tahoma"/>
                <a:cs typeface="Tahoma"/>
              </a:rPr>
              <a:t>funkcia</a:t>
            </a:r>
            <a:r>
              <a:rPr sz="2000" spc="-3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AF50"/>
                </a:solidFill>
                <a:latin typeface="Tahoma"/>
                <a:cs typeface="Tahoma"/>
              </a:rPr>
              <a:t>registra</a:t>
            </a:r>
            <a:r>
              <a:rPr sz="2000" spc="-5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AF50"/>
                </a:solidFill>
                <a:latin typeface="Tahoma"/>
                <a:cs typeface="Tahoma"/>
              </a:rPr>
              <a:t>jedinečných</a:t>
            </a:r>
            <a:r>
              <a:rPr sz="2000" spc="-5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AF50"/>
                </a:solidFill>
                <a:latin typeface="Tahoma"/>
                <a:cs typeface="Tahoma"/>
              </a:rPr>
              <a:t>identifikátorov</a:t>
            </a:r>
            <a:r>
              <a:rPr sz="2000" spc="-8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–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možnosť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samostatne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spravovať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vlastné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záznamy</a:t>
            </a:r>
            <a:endParaRPr sz="2000">
              <a:latin typeface="Tahoma"/>
              <a:cs typeface="Tahoma"/>
            </a:endParaRPr>
          </a:p>
          <a:p>
            <a:pPr marL="106680" marR="5080" lvl="1" indent="19494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301625" algn="l"/>
              </a:tabLst>
            </a:pPr>
            <a:r>
              <a:rPr sz="2000" dirty="0">
                <a:solidFill>
                  <a:srgbClr val="00AF50"/>
                </a:solidFill>
                <a:latin typeface="Tahoma"/>
                <a:cs typeface="Tahoma"/>
              </a:rPr>
              <a:t>funkcia</a:t>
            </a:r>
            <a:r>
              <a:rPr sz="2000" spc="-3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AF50"/>
                </a:solidFill>
                <a:latin typeface="Tahoma"/>
                <a:cs typeface="Tahoma"/>
              </a:rPr>
              <a:t>API</a:t>
            </a:r>
            <a:r>
              <a:rPr sz="2000" spc="-5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(Application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Programming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Interface)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-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podporuje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systém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komunikácie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overovania, vygenerovaný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kód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-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stiahnutie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otvorenou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licenciou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(open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source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license),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bezplatné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posielanie </a:t>
            </a:r>
            <a:r>
              <a:rPr sz="2000" dirty="0">
                <a:latin typeface="Tahoma"/>
                <a:cs typeface="Tahoma"/>
              </a:rPr>
              <a:t>verejných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dát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vo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forme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súborov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podliehajúcich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licencii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CCO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(Public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Domain).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9153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0088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7948" y="3886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08844" y="38861"/>
            <a:ext cx="316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d</a:t>
            </a:r>
            <a:r>
              <a:rPr sz="900" spc="1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92D050"/>
                </a:solidFill>
                <a:latin typeface="Arial"/>
                <a:cs typeface="Arial"/>
              </a:rPr>
              <a:t>∞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55020" y="38861"/>
            <a:ext cx="758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  <a:tab pos="410209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q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√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b↔</a:t>
            </a:r>
            <a:r>
              <a:rPr sz="900" spc="3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90096" y="38861"/>
            <a:ext cx="8305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f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3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900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±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v </a:t>
            </a:r>
            <a:r>
              <a:rPr sz="900" spc="-215" dirty="0">
                <a:solidFill>
                  <a:srgbClr val="92D050"/>
                </a:solidFill>
                <a:latin typeface="Arial"/>
                <a:cs typeface="Arial"/>
              </a:rPr>
              <a:t>←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16494" y="38861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904" algn="l"/>
                <a:tab pos="443230" algn="l"/>
                <a:tab pos="76962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75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z</a:t>
            </a:r>
            <a:endParaRPr sz="9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900" spc="-2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gjt</a:t>
            </a:r>
            <a:r>
              <a:rPr sz="900" spc="2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→∩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70" dirty="0">
                <a:solidFill>
                  <a:srgbClr val="92D050"/>
                </a:solidFill>
                <a:latin typeface="Arial"/>
                <a:cs typeface="Arial"/>
              </a:rPr>
              <a:t>≤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4061" y="38861"/>
            <a:ext cx="139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35" algn="l"/>
                <a:tab pos="46545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₴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40" dirty="0">
                <a:solidFill>
                  <a:srgbClr val="92D050"/>
                </a:solidFill>
                <a:latin typeface="Arial"/>
                <a:cs typeface="Arial"/>
              </a:rPr>
              <a:t>⅓⃝</a:t>
            </a:r>
            <a:endParaRPr sz="9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tabLst>
                <a:tab pos="290195" algn="l"/>
                <a:tab pos="5581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≠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∆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№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€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‰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†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92D050"/>
                </a:solidFill>
                <a:latin typeface="Arial"/>
                <a:cs typeface="Arial"/>
              </a:rPr>
              <a:t>h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46232" y="176021"/>
            <a:ext cx="648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</a:tabLst>
            </a:pPr>
            <a:r>
              <a:rPr sz="900" spc="-185" dirty="0">
                <a:solidFill>
                  <a:srgbClr val="92D050"/>
                </a:solidFill>
                <a:latin typeface="Arial"/>
                <a:cs typeface="Arial"/>
              </a:rPr>
              <a:t>ф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Ѱ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Д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20" dirty="0">
                <a:solidFill>
                  <a:srgbClr val="92D050"/>
                </a:solidFill>
                <a:latin typeface="Arial"/>
                <a:cs typeface="Arial"/>
              </a:rPr>
              <a:t>ϔ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96041" y="176021"/>
            <a:ext cx="1124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Ω͌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«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ë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92D050"/>
                </a:solidFill>
                <a:latin typeface="Arial"/>
                <a:cs typeface="Arial"/>
              </a:rPr>
              <a:t>*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#</a:t>
            </a:r>
            <a:r>
              <a:rPr sz="900" spc="135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&amp;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± 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©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cc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92D050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46917" y="313182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§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83720" y="313182"/>
            <a:ext cx="636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21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~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95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?</a:t>
            </a:r>
            <a:r>
              <a:rPr sz="900" spc="25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@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64" y="41528"/>
            <a:ext cx="485521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2008D"/>
                </a:solidFill>
                <a:latin typeface="Tahoma"/>
                <a:cs typeface="Tahoma"/>
              </a:rPr>
              <a:t>Jednoznačné</a:t>
            </a:r>
            <a:r>
              <a:rPr sz="3200" spc="-1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12008D"/>
                </a:solidFill>
                <a:latin typeface="Tahoma"/>
                <a:cs typeface="Tahoma"/>
              </a:rPr>
              <a:t>identifikátory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635250" algn="l"/>
                <a:tab pos="3201035" algn="l"/>
                <a:tab pos="3714750" algn="l"/>
                <a:tab pos="422973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229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2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761980" y="4952"/>
            <a:ext cx="7410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DOI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563792" y="1540763"/>
            <a:ext cx="3849370" cy="677545"/>
            <a:chOff x="563792" y="1540763"/>
            <a:chExt cx="3849370" cy="67754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792" y="1690796"/>
              <a:ext cx="1156174" cy="3364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1540763"/>
              <a:ext cx="1776222" cy="6774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3324" y="1540763"/>
              <a:ext cx="1439418" cy="67741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53313" y="1624406"/>
            <a:ext cx="7634605" cy="3256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Výhody</a:t>
            </a:r>
            <a:r>
              <a:rPr sz="2400" b="1" spc="-7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systému</a:t>
            </a:r>
            <a:r>
              <a:rPr sz="2400" b="1" spc="-8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12008D"/>
                </a:solidFill>
                <a:latin typeface="Tahoma"/>
                <a:cs typeface="Tahoma"/>
              </a:rPr>
              <a:t>ORCID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55"/>
              </a:spcBef>
            </a:pPr>
            <a:endParaRPr sz="24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Tahoma"/>
                <a:cs typeface="Tahoma"/>
              </a:rPr>
              <a:t>Zvýšenie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viditeľnosti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digitálnej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sieti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10" dirty="0">
                <a:latin typeface="Tahoma"/>
                <a:cs typeface="Tahoma"/>
              </a:rPr>
              <a:t>Pozitívny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posun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oblasti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metrík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(citovanosť...)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Tahoma"/>
                <a:cs typeface="Tahoma"/>
              </a:rPr>
              <a:t>Rozšírenie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možnosti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spolupráce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000" spc="-20" dirty="0">
                <a:latin typeface="Tahoma"/>
                <a:cs typeface="Tahoma"/>
              </a:rPr>
              <a:t>Transparentnosť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aktivít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ich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výsledkov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Tahoma"/>
                <a:cs typeface="Tahoma"/>
              </a:rPr>
              <a:t>Aktívny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manažment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aktivít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ich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výsledkov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(projekty,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publikácie...)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Tahoma"/>
                <a:cs typeface="Tahoma"/>
              </a:rPr>
              <a:t>Globálny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charakter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udržateľnosť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982" y="894588"/>
            <a:ext cx="3896104" cy="11628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r>
              <a:rPr spc="-150" dirty="0"/>
              <a:t>Použité</a:t>
            </a:r>
            <a:r>
              <a:rPr spc="-110" dirty="0"/>
              <a:t> </a:t>
            </a:r>
            <a:r>
              <a:rPr spc="-140" dirty="0"/>
              <a:t>zdroje</a:t>
            </a:r>
            <a:r>
              <a:rPr spc="-75" dirty="0"/>
              <a:t> </a:t>
            </a:r>
            <a:r>
              <a:rPr spc="-140" dirty="0"/>
              <a:t>a</a:t>
            </a:r>
            <a:r>
              <a:rPr spc="-70" dirty="0"/>
              <a:t> </a:t>
            </a:r>
            <a:r>
              <a:rPr spc="-145" dirty="0"/>
              <a:t>zaujímavé</a:t>
            </a:r>
            <a:r>
              <a:rPr spc="-75" dirty="0"/>
              <a:t> </a:t>
            </a:r>
            <a:r>
              <a:rPr spc="-125" dirty="0"/>
              <a:t>linky</a:t>
            </a:r>
            <a:r>
              <a:rPr spc="-95" dirty="0"/>
              <a:t> </a:t>
            </a:r>
            <a:r>
              <a:rPr spc="-130" dirty="0"/>
              <a:t>pre</a:t>
            </a:r>
            <a:r>
              <a:rPr spc="-75" dirty="0"/>
              <a:t> </a:t>
            </a:r>
            <a:r>
              <a:rPr spc="-165" dirty="0"/>
              <a:t>ďalšie</a:t>
            </a:r>
            <a:r>
              <a:rPr spc="-95" dirty="0"/>
              <a:t> </a:t>
            </a:r>
            <a:r>
              <a:rPr spc="-10" dirty="0"/>
              <a:t>štúdium</a:t>
            </a:r>
          </a:p>
          <a:p>
            <a:pPr marL="245110" indent="-227965">
              <a:lnSpc>
                <a:spcPct val="100000"/>
              </a:lnSpc>
              <a:spcBef>
                <a:spcPts val="755"/>
              </a:spcBef>
              <a:buClr>
                <a:srgbClr val="000000"/>
              </a:buClr>
              <a:buChar char="•"/>
              <a:tabLst>
                <a:tab pos="245110" algn="l"/>
              </a:tabLst>
            </a:pPr>
            <a:r>
              <a:rPr b="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2"/>
              </a:rPr>
              <a:t>https://www.doi.org/doi_handbook/1_Introduction.html</a:t>
            </a:r>
          </a:p>
          <a:p>
            <a:pPr marL="245745" marR="702310" indent="-228600">
              <a:lnSpc>
                <a:spcPts val="2160"/>
              </a:lnSpc>
              <a:spcBef>
                <a:spcPts val="1045"/>
              </a:spcBef>
              <a:buChar char="•"/>
              <a:tabLst>
                <a:tab pos="245745" algn="l"/>
              </a:tabLst>
            </a:pPr>
            <a:r>
              <a:rPr b="0" spc="-155" dirty="0">
                <a:solidFill>
                  <a:srgbClr val="000000"/>
                </a:solidFill>
                <a:latin typeface="Arial"/>
                <a:cs typeface="Arial"/>
              </a:rPr>
              <a:t>IFLA.,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2017.</a:t>
            </a:r>
            <a:r>
              <a:rPr b="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140" dirty="0">
                <a:solidFill>
                  <a:srgbClr val="000000"/>
                </a:solidFill>
                <a:latin typeface="Arial"/>
                <a:cs typeface="Arial"/>
              </a:rPr>
              <a:t>Best</a:t>
            </a:r>
            <a:r>
              <a:rPr b="0" i="1" spc="-100" dirty="0">
                <a:solidFill>
                  <a:srgbClr val="000000"/>
                </a:solidFill>
                <a:latin typeface="Arial"/>
                <a:cs typeface="Arial"/>
              </a:rPr>
              <a:t> Practice</a:t>
            </a:r>
            <a:r>
              <a:rPr b="0" i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b="0" i="1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55" dirty="0">
                <a:solidFill>
                  <a:srgbClr val="000000"/>
                </a:solidFill>
                <a:latin typeface="Arial"/>
                <a:cs typeface="Arial"/>
              </a:rPr>
              <a:t>National</a:t>
            </a:r>
            <a:r>
              <a:rPr b="0" i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75" dirty="0">
                <a:solidFill>
                  <a:srgbClr val="000000"/>
                </a:solidFill>
                <a:latin typeface="Arial"/>
                <a:cs typeface="Arial"/>
              </a:rPr>
              <a:t>Bibliographic</a:t>
            </a:r>
            <a:r>
              <a:rPr b="0" i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140" dirty="0">
                <a:solidFill>
                  <a:srgbClr val="000000"/>
                </a:solidFill>
                <a:latin typeface="Arial"/>
                <a:cs typeface="Arial"/>
              </a:rPr>
              <a:t>Agencies</a:t>
            </a:r>
            <a:r>
              <a:rPr b="0" i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5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b="0" i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45" dirty="0">
                <a:solidFill>
                  <a:srgbClr val="000000"/>
                </a:solidFill>
                <a:latin typeface="Arial"/>
                <a:cs typeface="Arial"/>
              </a:rPr>
              <a:t>Digital</a:t>
            </a:r>
            <a:r>
              <a:rPr b="0" i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145" dirty="0">
                <a:solidFill>
                  <a:srgbClr val="000000"/>
                </a:solidFill>
                <a:latin typeface="Arial"/>
                <a:cs typeface="Arial"/>
              </a:rPr>
              <a:t>Age</a:t>
            </a:r>
            <a:r>
              <a:rPr b="0" i="1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30" dirty="0">
                <a:solidFill>
                  <a:srgbClr val="000000"/>
                </a:solidFill>
                <a:latin typeface="Arial"/>
                <a:cs typeface="Arial"/>
              </a:rPr>
              <a:t>[online].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50" dirty="0">
                <a:solidFill>
                  <a:srgbClr val="000000"/>
                </a:solidFill>
                <a:latin typeface="Arial"/>
                <a:cs typeface="Arial"/>
              </a:rPr>
              <a:t>Last</a:t>
            </a:r>
            <a:r>
              <a:rPr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65" dirty="0">
                <a:solidFill>
                  <a:srgbClr val="000000"/>
                </a:solidFill>
                <a:latin typeface="Arial"/>
                <a:cs typeface="Arial"/>
              </a:rPr>
              <a:t>update:</a:t>
            </a:r>
            <a:r>
              <a:rPr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0" dirty="0">
                <a:solidFill>
                  <a:srgbClr val="000000"/>
                </a:solidFill>
                <a:latin typeface="Arial"/>
                <a:cs typeface="Arial"/>
              </a:rPr>
              <a:t>5 </a:t>
            </a:r>
            <a:r>
              <a:rPr b="0" spc="-105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December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 </a:t>
            </a:r>
            <a:r>
              <a:rPr b="0" spc="-105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2017</a:t>
            </a:r>
            <a:r>
              <a:rPr b="0" spc="-4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 </a:t>
            </a:r>
            <a:r>
              <a:rPr b="0" spc="-6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[cit.2019-</a:t>
            </a:r>
            <a:r>
              <a:rPr b="0" spc="-95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10-</a:t>
            </a:r>
            <a:r>
              <a:rPr b="0" spc="-6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29].</a:t>
            </a:r>
            <a:r>
              <a:rPr b="0" spc="-7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 </a:t>
            </a:r>
            <a:r>
              <a:rPr b="0" spc="-95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Dostupné</a:t>
            </a:r>
            <a:r>
              <a:rPr b="0" spc="-25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 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na: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 </a:t>
            </a:r>
            <a:r>
              <a:rPr b="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https://www.ifla.org/best-</a:t>
            </a:r>
            <a:r>
              <a:rPr b="0" u="sng" spc="-7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practice-</a:t>
            </a:r>
            <a:r>
              <a:rPr b="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for-</a:t>
            </a:r>
            <a:r>
              <a:rPr b="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national-</a:t>
            </a:r>
            <a:r>
              <a:rPr b="0" spc="-10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 </a:t>
            </a:r>
            <a:r>
              <a:rPr b="0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bibliographic-</a:t>
            </a:r>
            <a:r>
              <a:rPr b="0" u="sng" spc="-1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agencies-</a:t>
            </a:r>
            <a:r>
              <a:rPr b="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in-</a:t>
            </a:r>
            <a:r>
              <a:rPr b="0" u="sng" spc="-11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a-</a:t>
            </a:r>
            <a:r>
              <a:rPr b="0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dogital-</a:t>
            </a:r>
            <a:r>
              <a:rPr b="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age/node/8789</a:t>
            </a:r>
          </a:p>
          <a:p>
            <a:pPr marL="245110" indent="-227965">
              <a:lnSpc>
                <a:spcPts val="2280"/>
              </a:lnSpc>
              <a:spcBef>
                <a:spcPts val="720"/>
              </a:spcBef>
              <a:buChar char="•"/>
              <a:tabLst>
                <a:tab pos="245110" algn="l"/>
              </a:tabLst>
            </a:pPr>
            <a:r>
              <a:rPr b="0" spc="-125" dirty="0">
                <a:solidFill>
                  <a:srgbClr val="000000"/>
                </a:solidFill>
                <a:latin typeface="Arial"/>
                <a:cs typeface="Arial"/>
              </a:rPr>
              <a:t>Jedličková,</a:t>
            </a:r>
            <a:r>
              <a:rPr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35" dirty="0">
                <a:solidFill>
                  <a:srgbClr val="000000"/>
                </a:solidFill>
                <a:latin typeface="Arial"/>
                <a:cs typeface="Arial"/>
              </a:rPr>
              <a:t>Ľ.,</a:t>
            </a:r>
            <a:r>
              <a:rPr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2019.</a:t>
            </a:r>
            <a:r>
              <a:rPr b="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85" dirty="0">
                <a:solidFill>
                  <a:srgbClr val="000000"/>
                </a:solidFill>
                <a:latin typeface="Arial"/>
                <a:cs typeface="Arial"/>
              </a:rPr>
              <a:t>Medzinárodné</a:t>
            </a:r>
            <a:r>
              <a:rPr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štandardné</a:t>
            </a:r>
            <a:r>
              <a:rPr b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identifikátory</a:t>
            </a:r>
            <a:r>
              <a:rPr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6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25" dirty="0">
                <a:solidFill>
                  <a:srgbClr val="000000"/>
                </a:solidFill>
                <a:latin typeface="Arial"/>
                <a:cs typeface="Arial"/>
              </a:rPr>
              <a:t>systémy</a:t>
            </a:r>
            <a:r>
              <a:rPr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trvalej</a:t>
            </a:r>
            <a:r>
              <a:rPr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0" dirty="0">
                <a:solidFill>
                  <a:srgbClr val="000000"/>
                </a:solidFill>
                <a:latin typeface="Arial"/>
                <a:cs typeface="Arial"/>
              </a:rPr>
              <a:t>identifikácie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informačných</a:t>
            </a:r>
          </a:p>
          <a:p>
            <a:pPr marL="245745">
              <a:lnSpc>
                <a:spcPts val="2280"/>
              </a:lnSpc>
            </a:pP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entít:</a:t>
            </a:r>
            <a:r>
              <a:rPr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5" dirty="0">
                <a:solidFill>
                  <a:srgbClr val="000000"/>
                </a:solidFill>
                <a:latin typeface="Arial"/>
                <a:cs typeface="Arial"/>
              </a:rPr>
              <a:t>Krátky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80" dirty="0">
                <a:solidFill>
                  <a:srgbClr val="000000"/>
                </a:solidFill>
                <a:latin typeface="Arial"/>
                <a:cs typeface="Arial"/>
              </a:rPr>
              <a:t>úvod.</a:t>
            </a:r>
            <a:r>
              <a:rPr b="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45" dirty="0">
                <a:solidFill>
                  <a:srgbClr val="000000"/>
                </a:solidFill>
                <a:latin typeface="Arial"/>
                <a:cs typeface="Arial"/>
              </a:rPr>
              <a:t>In: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85" dirty="0">
                <a:solidFill>
                  <a:srgbClr val="000000"/>
                </a:solidFill>
                <a:latin typeface="Arial"/>
                <a:cs typeface="Arial"/>
              </a:rPr>
              <a:t>ITlib,</a:t>
            </a:r>
            <a:r>
              <a:rPr b="0" i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75" dirty="0">
                <a:solidFill>
                  <a:srgbClr val="000000"/>
                </a:solidFill>
                <a:latin typeface="Arial"/>
                <a:cs typeface="Arial"/>
              </a:rPr>
              <a:t>roč.</a:t>
            </a:r>
            <a:r>
              <a:rPr b="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85" dirty="0">
                <a:solidFill>
                  <a:srgbClr val="000000"/>
                </a:solidFill>
                <a:latin typeface="Arial"/>
                <a:cs typeface="Arial"/>
              </a:rPr>
              <a:t>22,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10" dirty="0">
                <a:solidFill>
                  <a:srgbClr val="000000"/>
                </a:solidFill>
                <a:latin typeface="Arial"/>
                <a:cs typeface="Arial"/>
              </a:rPr>
              <a:t>č.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80" dirty="0">
                <a:solidFill>
                  <a:srgbClr val="000000"/>
                </a:solidFill>
                <a:latin typeface="Arial"/>
                <a:cs typeface="Arial"/>
              </a:rPr>
              <a:t>1,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35" dirty="0">
                <a:solidFill>
                  <a:srgbClr val="000000"/>
                </a:solidFill>
                <a:latin typeface="Arial"/>
                <a:cs typeface="Arial"/>
              </a:rPr>
              <a:t>s.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95" dirty="0">
                <a:solidFill>
                  <a:srgbClr val="000000"/>
                </a:solidFill>
                <a:latin typeface="Arial"/>
                <a:cs typeface="Arial"/>
              </a:rPr>
              <a:t>38-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40.</a:t>
            </a:r>
            <a:r>
              <a:rPr b="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270" dirty="0">
                <a:solidFill>
                  <a:srgbClr val="000000"/>
                </a:solidFill>
                <a:latin typeface="Arial"/>
                <a:cs typeface="Arial"/>
              </a:rPr>
              <a:t>ISSN</a:t>
            </a:r>
            <a:r>
              <a:rPr b="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1336-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0779</a:t>
            </a:r>
          </a:p>
          <a:p>
            <a:pPr marL="245745" marR="5080" indent="-228600">
              <a:lnSpc>
                <a:spcPts val="2160"/>
              </a:lnSpc>
              <a:spcBef>
                <a:spcPts val="1030"/>
              </a:spcBef>
              <a:buChar char="•"/>
              <a:tabLst>
                <a:tab pos="245745" algn="l"/>
              </a:tabLst>
            </a:pPr>
            <a:r>
              <a:rPr b="0" spc="-125" dirty="0">
                <a:solidFill>
                  <a:srgbClr val="000000"/>
                </a:solidFill>
                <a:latin typeface="Arial"/>
                <a:cs typeface="Arial"/>
              </a:rPr>
              <a:t>Jedličková,</a:t>
            </a:r>
            <a:r>
              <a:rPr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35" dirty="0">
                <a:solidFill>
                  <a:srgbClr val="000000"/>
                </a:solidFill>
                <a:latin typeface="Arial"/>
                <a:cs typeface="Arial"/>
              </a:rPr>
              <a:t>Ľ.,</a:t>
            </a:r>
            <a:r>
              <a:rPr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2019.</a:t>
            </a:r>
            <a:r>
              <a:rPr b="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85" dirty="0">
                <a:solidFill>
                  <a:srgbClr val="000000"/>
                </a:solidFill>
                <a:latin typeface="Arial"/>
                <a:cs typeface="Arial"/>
              </a:rPr>
              <a:t>Medzinárodné</a:t>
            </a:r>
            <a:r>
              <a:rPr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štandardné</a:t>
            </a:r>
            <a:r>
              <a:rPr b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identifikátory</a:t>
            </a:r>
            <a:r>
              <a:rPr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6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25" dirty="0">
                <a:solidFill>
                  <a:srgbClr val="000000"/>
                </a:solidFill>
                <a:latin typeface="Arial"/>
                <a:cs typeface="Arial"/>
              </a:rPr>
              <a:t>systémy</a:t>
            </a:r>
            <a:r>
              <a:rPr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trvalej</a:t>
            </a:r>
            <a:r>
              <a:rPr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0" dirty="0">
                <a:solidFill>
                  <a:srgbClr val="000000"/>
                </a:solidFill>
                <a:latin typeface="Arial"/>
                <a:cs typeface="Arial"/>
              </a:rPr>
              <a:t>identifikácie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30" dirty="0">
                <a:solidFill>
                  <a:srgbClr val="000000"/>
                </a:solidFill>
                <a:latin typeface="Arial"/>
                <a:cs typeface="Arial"/>
              </a:rPr>
              <a:t>informačných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entít:</a:t>
            </a:r>
            <a:r>
              <a:rPr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5" dirty="0">
                <a:solidFill>
                  <a:srgbClr val="000000"/>
                </a:solidFill>
                <a:latin typeface="Arial"/>
                <a:cs typeface="Arial"/>
              </a:rPr>
              <a:t>Krátky</a:t>
            </a:r>
            <a:r>
              <a:rPr b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80" dirty="0">
                <a:solidFill>
                  <a:srgbClr val="000000"/>
                </a:solidFill>
                <a:latin typeface="Arial"/>
                <a:cs typeface="Arial"/>
              </a:rPr>
              <a:t>úvod.</a:t>
            </a:r>
            <a:r>
              <a:rPr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45" dirty="0">
                <a:solidFill>
                  <a:srgbClr val="000000"/>
                </a:solidFill>
                <a:latin typeface="Arial"/>
                <a:cs typeface="Arial"/>
              </a:rPr>
              <a:t>In:</a:t>
            </a:r>
            <a:r>
              <a:rPr b="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75" dirty="0">
                <a:solidFill>
                  <a:srgbClr val="000000"/>
                </a:solidFill>
                <a:latin typeface="Arial"/>
                <a:cs typeface="Arial"/>
              </a:rPr>
              <a:t>ITlib,</a:t>
            </a:r>
            <a:r>
              <a:rPr b="0" i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80" dirty="0">
                <a:solidFill>
                  <a:srgbClr val="000000"/>
                </a:solidFill>
                <a:latin typeface="Arial"/>
                <a:cs typeface="Arial"/>
              </a:rPr>
              <a:t>roč.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95" dirty="0">
                <a:solidFill>
                  <a:srgbClr val="000000"/>
                </a:solidFill>
                <a:latin typeface="Arial"/>
                <a:cs typeface="Arial"/>
              </a:rPr>
              <a:t>23,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10" dirty="0">
                <a:solidFill>
                  <a:srgbClr val="000000"/>
                </a:solidFill>
                <a:latin typeface="Arial"/>
                <a:cs typeface="Arial"/>
              </a:rPr>
              <a:t>č.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85" dirty="0">
                <a:solidFill>
                  <a:srgbClr val="000000"/>
                </a:solidFill>
                <a:latin typeface="Arial"/>
                <a:cs typeface="Arial"/>
              </a:rPr>
              <a:t>2,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35" dirty="0">
                <a:solidFill>
                  <a:srgbClr val="000000"/>
                </a:solidFill>
                <a:latin typeface="Arial"/>
                <a:cs typeface="Arial"/>
              </a:rPr>
              <a:t>s.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95" dirty="0">
                <a:solidFill>
                  <a:srgbClr val="000000"/>
                </a:solidFill>
                <a:latin typeface="Arial"/>
                <a:cs typeface="Arial"/>
              </a:rPr>
              <a:t>30-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32.</a:t>
            </a:r>
            <a:r>
              <a:rPr b="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270" dirty="0">
                <a:solidFill>
                  <a:srgbClr val="000000"/>
                </a:solidFill>
                <a:latin typeface="Arial"/>
                <a:cs typeface="Arial"/>
              </a:rPr>
              <a:t>ISSN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1336-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0779</a:t>
            </a:r>
          </a:p>
          <a:p>
            <a:pPr marL="245110" indent="-227965">
              <a:lnSpc>
                <a:spcPts val="2280"/>
              </a:lnSpc>
              <a:spcBef>
                <a:spcPts val="740"/>
              </a:spcBef>
              <a:buChar char="•"/>
              <a:tabLst>
                <a:tab pos="245110" algn="l"/>
              </a:tabLst>
            </a:pPr>
            <a:r>
              <a:rPr b="0" spc="-254" dirty="0">
                <a:solidFill>
                  <a:srgbClr val="000000"/>
                </a:solidFill>
                <a:latin typeface="Arial"/>
                <a:cs typeface="Arial"/>
              </a:rPr>
              <a:t>DOBBERSTEINOVÁ,</a:t>
            </a:r>
            <a:r>
              <a:rPr b="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70" dirty="0">
                <a:solidFill>
                  <a:srgbClr val="000000"/>
                </a:solidFill>
                <a:latin typeface="Arial"/>
                <a:cs typeface="Arial"/>
              </a:rPr>
              <a:t>J.,</a:t>
            </a:r>
            <a:r>
              <a:rPr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245" dirty="0">
                <a:solidFill>
                  <a:srgbClr val="000000"/>
                </a:solidFill>
                <a:latin typeface="Arial"/>
                <a:cs typeface="Arial"/>
              </a:rPr>
              <a:t>S.</a:t>
            </a:r>
            <a:r>
              <a:rPr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250" dirty="0">
                <a:solidFill>
                  <a:srgbClr val="000000"/>
                </a:solidFill>
                <a:latin typeface="Arial"/>
                <a:cs typeface="Arial"/>
              </a:rPr>
              <a:t>HUDECOVÁ,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80" dirty="0">
                <a:solidFill>
                  <a:srgbClr val="000000"/>
                </a:solidFill>
                <a:latin typeface="Arial"/>
                <a:cs typeface="Arial"/>
              </a:rPr>
              <a:t>Z.</a:t>
            </a:r>
            <a:r>
              <a:rPr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240" dirty="0">
                <a:solidFill>
                  <a:srgbClr val="000000"/>
                </a:solidFill>
                <a:latin typeface="Arial"/>
                <a:cs typeface="Arial"/>
              </a:rPr>
              <a:t>STOŽICKÁ.,</a:t>
            </a:r>
            <a:r>
              <a:rPr b="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2018.</a:t>
            </a:r>
            <a:r>
              <a:rPr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135" dirty="0">
                <a:solidFill>
                  <a:srgbClr val="000000"/>
                </a:solidFill>
                <a:latin typeface="Arial"/>
                <a:cs typeface="Arial"/>
              </a:rPr>
              <a:t>Sprievodca</a:t>
            </a:r>
            <a:r>
              <a:rPr b="0" i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110" dirty="0">
                <a:solidFill>
                  <a:srgbClr val="000000"/>
                </a:solidFill>
                <a:latin typeface="Arial"/>
                <a:cs typeface="Arial"/>
              </a:rPr>
              <a:t>svetom</a:t>
            </a:r>
            <a:r>
              <a:rPr b="0" i="1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140" dirty="0">
                <a:solidFill>
                  <a:srgbClr val="000000"/>
                </a:solidFill>
                <a:latin typeface="Arial"/>
                <a:cs typeface="Arial"/>
              </a:rPr>
              <a:t>vedeckého</a:t>
            </a:r>
            <a:r>
              <a:rPr b="0" i="1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10" dirty="0">
                <a:solidFill>
                  <a:srgbClr val="000000"/>
                </a:solidFill>
                <a:latin typeface="Arial"/>
                <a:cs typeface="Arial"/>
              </a:rPr>
              <a:t>publikovania.</a:t>
            </a:r>
          </a:p>
          <a:p>
            <a:pPr marL="245745">
              <a:lnSpc>
                <a:spcPts val="2280"/>
              </a:lnSpc>
            </a:pPr>
            <a:r>
              <a:rPr b="0" i="1" spc="-145" dirty="0">
                <a:solidFill>
                  <a:srgbClr val="000000"/>
                </a:solidFill>
                <a:latin typeface="Arial"/>
                <a:cs typeface="Arial"/>
              </a:rPr>
              <a:t>Učebný</a:t>
            </a:r>
            <a:r>
              <a:rPr b="0" i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30" dirty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r>
              <a:rPr b="0" i="1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80" dirty="0">
                <a:solidFill>
                  <a:srgbClr val="000000"/>
                </a:solidFill>
                <a:latin typeface="Arial"/>
                <a:cs typeface="Arial"/>
              </a:rPr>
              <a:t>pre</a:t>
            </a:r>
            <a:r>
              <a:rPr b="0" i="1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110" dirty="0">
                <a:solidFill>
                  <a:srgbClr val="000000"/>
                </a:solidFill>
                <a:latin typeface="Arial"/>
                <a:cs typeface="Arial"/>
              </a:rPr>
              <a:t>kurz</a:t>
            </a:r>
            <a:r>
              <a:rPr b="0" i="1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120" dirty="0">
                <a:solidFill>
                  <a:srgbClr val="000000"/>
                </a:solidFill>
                <a:latin typeface="Arial"/>
                <a:cs typeface="Arial"/>
              </a:rPr>
              <a:t>Publikačný</a:t>
            </a:r>
            <a:r>
              <a:rPr b="0" i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90" dirty="0">
                <a:solidFill>
                  <a:srgbClr val="000000"/>
                </a:solidFill>
                <a:latin typeface="Arial"/>
                <a:cs typeface="Arial"/>
              </a:rPr>
              <a:t>poradca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b="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Bratislava:</a:t>
            </a:r>
            <a:r>
              <a:rPr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235" dirty="0">
                <a:solidFill>
                  <a:srgbClr val="000000"/>
                </a:solidFill>
                <a:latin typeface="Arial"/>
                <a:cs typeface="Arial"/>
              </a:rPr>
              <a:t>CVTI</a:t>
            </a:r>
            <a:r>
              <a:rPr b="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280" dirty="0">
                <a:solidFill>
                  <a:srgbClr val="000000"/>
                </a:solidFill>
                <a:latin typeface="Arial"/>
                <a:cs typeface="Arial"/>
              </a:rPr>
              <a:t>SR,</a:t>
            </a:r>
            <a:r>
              <a:rPr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95" dirty="0">
                <a:solidFill>
                  <a:srgbClr val="000000"/>
                </a:solidFill>
                <a:latin typeface="Arial"/>
                <a:cs typeface="Arial"/>
              </a:rPr>
              <a:t>2018.</a:t>
            </a:r>
            <a:r>
              <a:rPr b="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229" dirty="0">
                <a:solidFill>
                  <a:srgbClr val="000000"/>
                </a:solidFill>
                <a:latin typeface="Arial"/>
                <a:cs typeface="Arial"/>
              </a:rPr>
              <a:t>ISBN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9788089965175</a:t>
            </a:r>
          </a:p>
          <a:p>
            <a:pPr marL="245745" marR="193675" indent="-228600">
              <a:lnSpc>
                <a:spcPts val="2160"/>
              </a:lnSpc>
              <a:spcBef>
                <a:spcPts val="1030"/>
              </a:spcBef>
              <a:buChar char="•"/>
              <a:tabLst>
                <a:tab pos="245745" algn="l"/>
                <a:tab pos="301625" algn="l"/>
              </a:tabLst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b="0" spc="-250" dirty="0">
                <a:solidFill>
                  <a:srgbClr val="000000"/>
                </a:solidFill>
                <a:latin typeface="Arial"/>
                <a:cs typeface="Arial"/>
              </a:rPr>
              <a:t>HUDECOVÁ,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80" dirty="0">
                <a:solidFill>
                  <a:srgbClr val="000000"/>
                </a:solidFill>
                <a:latin typeface="Arial"/>
                <a:cs typeface="Arial"/>
              </a:rPr>
              <a:t>S.,</a:t>
            </a:r>
            <a:r>
              <a:rPr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2019.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229" dirty="0">
                <a:solidFill>
                  <a:srgbClr val="000000"/>
                </a:solidFill>
                <a:latin typeface="Arial"/>
                <a:cs typeface="Arial"/>
              </a:rPr>
              <a:t>CVTI</a:t>
            </a:r>
            <a:r>
              <a:rPr b="0" i="1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405" dirty="0">
                <a:solidFill>
                  <a:srgbClr val="000000"/>
                </a:solidFill>
                <a:latin typeface="Arial"/>
                <a:cs typeface="Arial"/>
              </a:rPr>
              <a:t>SR</a:t>
            </a:r>
            <a:r>
              <a:rPr b="0" i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9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b="0" i="1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95" dirty="0">
                <a:solidFill>
                  <a:srgbClr val="000000"/>
                </a:solidFill>
                <a:latin typeface="Arial"/>
                <a:cs typeface="Arial"/>
              </a:rPr>
              <a:t>poskytovanie </a:t>
            </a:r>
            <a:r>
              <a:rPr b="0" i="1" spc="-130" dirty="0">
                <a:solidFill>
                  <a:srgbClr val="000000"/>
                </a:solidFill>
                <a:latin typeface="Arial"/>
                <a:cs typeface="Arial"/>
              </a:rPr>
              <a:t>služby</a:t>
            </a:r>
            <a:r>
              <a:rPr b="0" i="1" spc="-80" dirty="0">
                <a:solidFill>
                  <a:srgbClr val="000000"/>
                </a:solidFill>
                <a:latin typeface="Arial"/>
                <a:cs typeface="Arial"/>
              </a:rPr>
              <a:t> prideľovania</a:t>
            </a:r>
            <a:r>
              <a:rPr b="0" i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40" dirty="0">
                <a:solidFill>
                  <a:srgbClr val="000000"/>
                </a:solidFill>
                <a:latin typeface="Arial"/>
                <a:cs typeface="Arial"/>
              </a:rPr>
              <a:t>identifikátora</a:t>
            </a:r>
            <a:r>
              <a:rPr b="0" i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i="1" spc="-180" dirty="0">
                <a:solidFill>
                  <a:srgbClr val="000000"/>
                </a:solidFill>
                <a:latin typeface="Arial"/>
                <a:cs typeface="Arial"/>
              </a:rPr>
              <a:t>DOI</a:t>
            </a:r>
            <a:r>
              <a:rPr b="0" i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35" dirty="0">
                <a:solidFill>
                  <a:srgbClr val="000000"/>
                </a:solidFill>
                <a:latin typeface="Arial"/>
                <a:cs typeface="Arial"/>
              </a:rPr>
              <a:t>[online].</a:t>
            </a:r>
            <a:r>
              <a:rPr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40" dirty="0">
                <a:solidFill>
                  <a:srgbClr val="000000"/>
                </a:solidFill>
                <a:latin typeface="Arial"/>
                <a:cs typeface="Arial"/>
              </a:rPr>
              <a:t>Bratislava: </a:t>
            </a:r>
            <a:r>
              <a:rPr b="0" spc="-229" dirty="0">
                <a:solidFill>
                  <a:srgbClr val="000000"/>
                </a:solidFill>
                <a:latin typeface="Arial"/>
                <a:cs typeface="Arial"/>
              </a:rPr>
              <a:t>CVTI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280" dirty="0">
                <a:solidFill>
                  <a:srgbClr val="000000"/>
                </a:solidFill>
                <a:latin typeface="Arial"/>
                <a:cs typeface="Arial"/>
              </a:rPr>
              <a:t>SR,</a:t>
            </a:r>
            <a:r>
              <a:rPr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0" dirty="0">
                <a:solidFill>
                  <a:srgbClr val="000000"/>
                </a:solidFill>
                <a:latin typeface="Arial"/>
                <a:cs typeface="Arial"/>
              </a:rPr>
              <a:t>©2019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[cit.</a:t>
            </a:r>
            <a:r>
              <a:rPr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0" dirty="0">
                <a:solidFill>
                  <a:srgbClr val="000000"/>
                </a:solidFill>
                <a:latin typeface="Arial"/>
                <a:cs typeface="Arial"/>
              </a:rPr>
              <a:t>2019-</a:t>
            </a:r>
            <a:r>
              <a:rPr b="0" spc="-95" dirty="0">
                <a:solidFill>
                  <a:srgbClr val="000000"/>
                </a:solidFill>
                <a:latin typeface="Arial"/>
                <a:cs typeface="Arial"/>
              </a:rPr>
              <a:t>10-</a:t>
            </a:r>
            <a:r>
              <a:rPr b="0" spc="-60" dirty="0">
                <a:solidFill>
                  <a:srgbClr val="000000"/>
                </a:solidFill>
                <a:latin typeface="Arial"/>
                <a:cs typeface="Arial"/>
              </a:rPr>
              <a:t>30].</a:t>
            </a:r>
            <a:r>
              <a:rPr b="0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95" dirty="0">
                <a:solidFill>
                  <a:srgbClr val="000000"/>
                </a:solidFill>
                <a:latin typeface="Arial"/>
                <a:cs typeface="Arial"/>
              </a:rPr>
              <a:t>Dostupné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85" dirty="0">
                <a:solidFill>
                  <a:srgbClr val="000000"/>
                </a:solidFill>
                <a:latin typeface="Arial"/>
                <a:cs typeface="Arial"/>
              </a:rPr>
              <a:t>na:</a:t>
            </a:r>
            <a:r>
              <a:rPr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30" dirty="0">
                <a:solidFill>
                  <a:srgbClr val="000000"/>
                </a:solidFill>
                <a:latin typeface="Arial"/>
                <a:cs typeface="Arial"/>
              </a:rPr>
              <a:t>https://openaccess.cvtisr.sk/wp- </a:t>
            </a:r>
            <a:r>
              <a:rPr b="0" spc="-75" dirty="0">
                <a:solidFill>
                  <a:srgbClr val="000000"/>
                </a:solidFill>
                <a:latin typeface="Arial"/>
                <a:cs typeface="Arial"/>
              </a:rPr>
              <a:t>content/uploads/2019/09/DOI_WEBINAR_SH_2019.pdf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836930"/>
            <a:chOff x="0" y="0"/>
            <a:chExt cx="12192000" cy="836930"/>
          </a:xfrm>
        </p:grpSpPr>
        <p:sp>
          <p:nvSpPr>
            <p:cNvPr id="4" name="object 4"/>
            <p:cNvSpPr/>
            <p:nvPr/>
          </p:nvSpPr>
          <p:spPr>
            <a:xfrm>
              <a:off x="0" y="673608"/>
              <a:ext cx="12189460" cy="163195"/>
            </a:xfrm>
            <a:custGeom>
              <a:avLst/>
              <a:gdLst/>
              <a:ahLst/>
              <a:cxnLst/>
              <a:rect l="l" t="t" r="r" b="b"/>
              <a:pathLst>
                <a:path w="12189460" h="163194">
                  <a:moveTo>
                    <a:pt x="0" y="163067"/>
                  </a:moveTo>
                  <a:lnTo>
                    <a:pt x="12188952" y="163067"/>
                  </a:lnTo>
                  <a:lnTo>
                    <a:pt x="12188952" y="0"/>
                  </a:lnTo>
                  <a:lnTo>
                    <a:pt x="0" y="0"/>
                  </a:lnTo>
                  <a:lnTo>
                    <a:pt x="0" y="163067"/>
                  </a:lnTo>
                  <a:close/>
                </a:path>
              </a:pathLst>
            </a:custGeom>
            <a:solidFill>
              <a:srgbClr val="120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61772"/>
              <a:ext cx="12192000" cy="2118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2192000" cy="577850"/>
            </a:xfrm>
            <a:custGeom>
              <a:avLst/>
              <a:gdLst/>
              <a:ahLst/>
              <a:cxnLst/>
              <a:rect l="l" t="t" r="r" b="b"/>
              <a:pathLst>
                <a:path w="12192000" h="577850">
                  <a:moveTo>
                    <a:pt x="12192000" y="0"/>
                  </a:moveTo>
                  <a:lnTo>
                    <a:pt x="0" y="0"/>
                  </a:lnTo>
                  <a:lnTo>
                    <a:pt x="0" y="577596"/>
                  </a:lnTo>
                  <a:lnTo>
                    <a:pt x="12192000" y="57759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564" y="648080"/>
            <a:ext cx="22174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229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2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1635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7192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51084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6057" y="648080"/>
            <a:ext cx="165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9153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00088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97948" y="3886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08844" y="38861"/>
            <a:ext cx="316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d</a:t>
            </a:r>
            <a:r>
              <a:rPr sz="900" spc="1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92D050"/>
                </a:solidFill>
                <a:latin typeface="Arial"/>
                <a:cs typeface="Arial"/>
              </a:rPr>
              <a:t>∞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55020" y="38861"/>
            <a:ext cx="85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q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42472" y="38861"/>
            <a:ext cx="1478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885" algn="l"/>
                <a:tab pos="84709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√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b↔</a:t>
            </a:r>
            <a:r>
              <a:rPr sz="900" spc="3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f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3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900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±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v </a:t>
            </a:r>
            <a:r>
              <a:rPr sz="900" spc="-210" dirty="0">
                <a:solidFill>
                  <a:srgbClr val="92D050"/>
                </a:solidFill>
                <a:latin typeface="Arial"/>
                <a:cs typeface="Arial"/>
              </a:rPr>
              <a:t>←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16494" y="38861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904" algn="l"/>
                <a:tab pos="443230" algn="l"/>
                <a:tab pos="76962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75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z</a:t>
            </a:r>
            <a:endParaRPr sz="9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900" spc="-2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gjt</a:t>
            </a:r>
            <a:r>
              <a:rPr sz="900" spc="2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→∩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70" dirty="0">
                <a:solidFill>
                  <a:srgbClr val="92D050"/>
                </a:solidFill>
                <a:latin typeface="Arial"/>
                <a:cs typeface="Arial"/>
              </a:rPr>
              <a:t>≤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24061" y="38861"/>
            <a:ext cx="139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35" algn="l"/>
                <a:tab pos="46545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₴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40" dirty="0">
                <a:solidFill>
                  <a:srgbClr val="92D050"/>
                </a:solidFill>
                <a:latin typeface="Arial"/>
                <a:cs typeface="Arial"/>
              </a:rPr>
              <a:t>⅓⃝</a:t>
            </a:r>
            <a:endParaRPr sz="9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tabLst>
                <a:tab pos="290195" algn="l"/>
                <a:tab pos="5581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≠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∆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№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€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‰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†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92D050"/>
                </a:solidFill>
                <a:latin typeface="Arial"/>
                <a:cs typeface="Arial"/>
              </a:rPr>
              <a:t>h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46232" y="176021"/>
            <a:ext cx="1874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  <a:tab pos="762000" algn="l"/>
              </a:tabLst>
            </a:pPr>
            <a:r>
              <a:rPr sz="900" spc="-185" dirty="0">
                <a:solidFill>
                  <a:srgbClr val="92D050"/>
                </a:solidFill>
                <a:latin typeface="Arial"/>
                <a:cs typeface="Arial"/>
              </a:rPr>
              <a:t>ф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Ѱ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Д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20" dirty="0">
                <a:solidFill>
                  <a:srgbClr val="92D050"/>
                </a:solidFill>
                <a:latin typeface="Arial"/>
                <a:cs typeface="Arial"/>
              </a:rPr>
              <a:t>ϔ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Ω͌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«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ë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92D050"/>
                </a:solidFill>
                <a:latin typeface="Arial"/>
                <a:cs typeface="Arial"/>
              </a:rPr>
              <a:t>*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#</a:t>
            </a:r>
            <a:r>
              <a:rPr sz="900" spc="135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&amp;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± 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©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cc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92D050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46917" y="313182"/>
            <a:ext cx="973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250" algn="l"/>
                <a:tab pos="6597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§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~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95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?</a:t>
            </a:r>
            <a:r>
              <a:rPr sz="900" spc="25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@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Zdroje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9153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0088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7948" y="3886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08844" y="38861"/>
            <a:ext cx="316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d</a:t>
            </a:r>
            <a:r>
              <a:rPr sz="900" spc="1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92D050"/>
                </a:solidFill>
                <a:latin typeface="Arial"/>
                <a:cs typeface="Arial"/>
              </a:rPr>
              <a:t>∞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16494" y="38861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904" algn="l"/>
                <a:tab pos="443230" algn="l"/>
                <a:tab pos="76962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75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z</a:t>
            </a:r>
            <a:endParaRPr sz="9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900" spc="-2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gjt</a:t>
            </a:r>
            <a:r>
              <a:rPr sz="900" spc="2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→∩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70" dirty="0">
                <a:solidFill>
                  <a:srgbClr val="92D050"/>
                </a:solidFill>
                <a:latin typeface="Arial"/>
                <a:cs typeface="Arial"/>
              </a:rPr>
              <a:t>≤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24061" y="38861"/>
            <a:ext cx="139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35" algn="l"/>
                <a:tab pos="46545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₴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40" dirty="0">
                <a:solidFill>
                  <a:srgbClr val="92D050"/>
                </a:solidFill>
                <a:latin typeface="Arial"/>
                <a:cs typeface="Arial"/>
              </a:rPr>
              <a:t>⅓⃝</a:t>
            </a:r>
            <a:endParaRPr sz="9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tabLst>
                <a:tab pos="290195" algn="l"/>
                <a:tab pos="5581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≠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∆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№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€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‰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†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92D050"/>
                </a:solidFill>
                <a:latin typeface="Arial"/>
                <a:cs typeface="Arial"/>
              </a:rPr>
              <a:t>h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46232" y="38861"/>
            <a:ext cx="1874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8279">
              <a:lnSpc>
                <a:spcPct val="100000"/>
              </a:lnSpc>
              <a:spcBef>
                <a:spcPts val="100"/>
              </a:spcBef>
              <a:tabLst>
                <a:tab pos="368935" algn="l"/>
                <a:tab pos="408305" algn="l"/>
                <a:tab pos="619125" algn="l"/>
                <a:tab pos="762000" algn="l"/>
                <a:tab pos="124333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q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√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b↔</a:t>
            </a:r>
            <a:r>
              <a:rPr sz="900" spc="3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f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3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900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±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v </a:t>
            </a:r>
            <a:r>
              <a:rPr sz="900" spc="-360" dirty="0">
                <a:solidFill>
                  <a:srgbClr val="92D050"/>
                </a:solidFill>
                <a:latin typeface="Arial"/>
                <a:cs typeface="Arial"/>
              </a:rPr>
              <a:t>←</a:t>
            </a:r>
            <a:r>
              <a:rPr sz="900" spc="50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85" dirty="0">
                <a:solidFill>
                  <a:srgbClr val="92D050"/>
                </a:solidFill>
                <a:latin typeface="Arial"/>
                <a:cs typeface="Arial"/>
              </a:rPr>
              <a:t>ф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Ѱ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Д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20" dirty="0">
                <a:solidFill>
                  <a:srgbClr val="92D050"/>
                </a:solidFill>
                <a:latin typeface="Arial"/>
                <a:cs typeface="Arial"/>
              </a:rPr>
              <a:t>ϔ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Ω͌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«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ë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92D050"/>
                </a:solidFill>
                <a:latin typeface="Arial"/>
                <a:cs typeface="Arial"/>
              </a:rPr>
              <a:t>*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#</a:t>
            </a:r>
            <a:r>
              <a:rPr sz="900" spc="135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&amp;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± 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©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cc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92D050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46917" y="313182"/>
            <a:ext cx="973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250" algn="l"/>
                <a:tab pos="6597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§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~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95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?</a:t>
            </a:r>
            <a:r>
              <a:rPr sz="900" spc="25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@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564" y="41528"/>
            <a:ext cx="485521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dirty="0"/>
              <a:t>Jednoznačné</a:t>
            </a:r>
            <a:r>
              <a:rPr spc="-155" dirty="0"/>
              <a:t> </a:t>
            </a:r>
            <a:r>
              <a:rPr spc="-10" dirty="0"/>
              <a:t>identifikátory</a:t>
            </a: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635250" algn="l"/>
                <a:tab pos="3201035" algn="l"/>
                <a:tab pos="3714750" algn="l"/>
                <a:tab pos="422973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229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2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549" y="3264303"/>
            <a:ext cx="7330089" cy="61226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39013" y="3257499"/>
            <a:ext cx="73545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12008D"/>
                </a:solidFill>
                <a:latin typeface="Tahoma"/>
                <a:cs typeface="Tahoma"/>
              </a:rPr>
              <a:t>ĎAKUJEM</a:t>
            </a:r>
            <a:r>
              <a:rPr sz="4400" b="1" spc="-5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4400" b="1" dirty="0">
                <a:solidFill>
                  <a:srgbClr val="12008D"/>
                </a:solidFill>
                <a:latin typeface="Tahoma"/>
                <a:cs typeface="Tahoma"/>
              </a:rPr>
              <a:t>ZA</a:t>
            </a:r>
            <a:r>
              <a:rPr sz="4400" b="1" spc="-3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4400" b="1" spc="-10" dirty="0">
                <a:solidFill>
                  <a:srgbClr val="12008D"/>
                </a:solidFill>
                <a:latin typeface="Tahoma"/>
                <a:cs typeface="Tahoma"/>
              </a:rPr>
              <a:t>POZORNOSŤ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64" y="648080"/>
            <a:ext cx="22174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229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2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1635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7192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1084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6057" y="648080"/>
            <a:ext cx="1657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9153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00088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97948" y="3886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08844" y="38861"/>
            <a:ext cx="316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d</a:t>
            </a:r>
            <a:r>
              <a:rPr sz="900" spc="1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92D050"/>
                </a:solidFill>
                <a:latin typeface="Arial"/>
                <a:cs typeface="Arial"/>
              </a:rPr>
              <a:t>∞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55020" y="38861"/>
            <a:ext cx="857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q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42472" y="38861"/>
            <a:ext cx="1478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885" algn="l"/>
                <a:tab pos="84709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√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b↔</a:t>
            </a:r>
            <a:r>
              <a:rPr sz="900" spc="3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f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3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900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±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v </a:t>
            </a:r>
            <a:r>
              <a:rPr sz="900" spc="-210" dirty="0">
                <a:solidFill>
                  <a:srgbClr val="92D050"/>
                </a:solidFill>
                <a:latin typeface="Arial"/>
                <a:cs typeface="Arial"/>
              </a:rPr>
              <a:t>←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16494" y="38861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904" algn="l"/>
                <a:tab pos="443230" algn="l"/>
                <a:tab pos="76962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75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z</a:t>
            </a:r>
            <a:endParaRPr sz="9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900" spc="-2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gjt</a:t>
            </a:r>
            <a:r>
              <a:rPr sz="900" spc="2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→∩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70" dirty="0">
                <a:solidFill>
                  <a:srgbClr val="92D050"/>
                </a:solidFill>
                <a:latin typeface="Arial"/>
                <a:cs typeface="Arial"/>
              </a:rPr>
              <a:t>≤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24061" y="38861"/>
            <a:ext cx="139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35" algn="l"/>
                <a:tab pos="46545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₴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40" dirty="0">
                <a:solidFill>
                  <a:srgbClr val="92D050"/>
                </a:solidFill>
                <a:latin typeface="Arial"/>
                <a:cs typeface="Arial"/>
              </a:rPr>
              <a:t>⅓⃝</a:t>
            </a:r>
            <a:endParaRPr sz="9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tabLst>
                <a:tab pos="290195" algn="l"/>
                <a:tab pos="5581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≠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∆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№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€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‰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†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92D050"/>
                </a:solidFill>
                <a:latin typeface="Arial"/>
                <a:cs typeface="Arial"/>
              </a:rPr>
              <a:t>h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46232" y="176021"/>
            <a:ext cx="1874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  <a:tab pos="762000" algn="l"/>
              </a:tabLst>
            </a:pPr>
            <a:r>
              <a:rPr sz="900" spc="-185" dirty="0">
                <a:solidFill>
                  <a:srgbClr val="92D050"/>
                </a:solidFill>
                <a:latin typeface="Arial"/>
                <a:cs typeface="Arial"/>
              </a:rPr>
              <a:t>ф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Ѱ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Д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20" dirty="0">
                <a:solidFill>
                  <a:srgbClr val="92D050"/>
                </a:solidFill>
                <a:latin typeface="Arial"/>
                <a:cs typeface="Arial"/>
              </a:rPr>
              <a:t>ϔ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Ω͌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«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ë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92D050"/>
                </a:solidFill>
                <a:latin typeface="Arial"/>
                <a:cs typeface="Arial"/>
              </a:rPr>
              <a:t>*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#</a:t>
            </a:r>
            <a:r>
              <a:rPr sz="900" spc="135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&amp;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± 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©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cc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92D050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46917" y="313182"/>
            <a:ext cx="973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250" algn="l"/>
                <a:tab pos="6597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§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~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95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?</a:t>
            </a:r>
            <a:r>
              <a:rPr sz="900" spc="25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@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Ciele</a:t>
            </a:r>
            <a:r>
              <a:rPr spc="-90" dirty="0"/>
              <a:t> </a:t>
            </a:r>
            <a:r>
              <a:rPr spc="-10" dirty="0"/>
              <a:t>prednášky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29462" y="1484731"/>
            <a:ext cx="10676738" cy="322588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2000" b="1" dirty="0">
                <a:solidFill>
                  <a:srgbClr val="12008D"/>
                </a:solidFill>
                <a:latin typeface="Tahoma"/>
                <a:cs typeface="Tahoma"/>
              </a:rPr>
              <a:t>Ciele</a:t>
            </a:r>
            <a:r>
              <a:rPr sz="2000" b="1" spc="-2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2008D"/>
                </a:solidFill>
                <a:latin typeface="Tahoma"/>
                <a:cs typeface="Tahoma"/>
              </a:rPr>
              <a:t>prednášky</a:t>
            </a:r>
            <a:endParaRPr sz="2000" dirty="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Tahoma"/>
                <a:cs typeface="Tahoma"/>
              </a:rPr>
              <a:t>Čo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sú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jednoznačné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identifikátory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načo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slúžia</a:t>
            </a:r>
            <a:endParaRPr sz="2000" dirty="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Tahoma"/>
                <a:cs typeface="Tahoma"/>
              </a:rPr>
              <a:t>Druhy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identifikátorov</a:t>
            </a:r>
            <a:endParaRPr sz="2000" dirty="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Tahoma"/>
                <a:cs typeface="Tahoma"/>
              </a:rPr>
              <a:t>DOI,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ORCID</a:t>
            </a:r>
            <a:endParaRPr lang="sk-SK" sz="2000" spc="-10" dirty="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lang="sk-SK" sz="2000" spc="-10" dirty="0">
                <a:latin typeface="Tahoma"/>
                <a:cs typeface="Tahoma"/>
              </a:rPr>
              <a:t>Projekt CARDS: </a:t>
            </a: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lang="sk-SK" sz="2000" spc="-10" dirty="0">
                <a:latin typeface="Tahoma"/>
                <a:cs typeface="Tahoma"/>
              </a:rPr>
              <a:t>Martin Svoboda: </a:t>
            </a:r>
            <a:r>
              <a:rPr lang="sk-SK" sz="2000" spc="-10" dirty="0">
                <a:latin typeface="Tahoma"/>
                <a:cs typeface="Tahoma"/>
                <a:hlinkClick r:id="rId2"/>
              </a:rPr>
              <a:t>https://tarantula.ruk.cuni.cz/AKTUALITY-17251-version1-pavlickova.pdf</a:t>
            </a:r>
            <a:r>
              <a:rPr lang="sk-SK" sz="2000" spc="-10" dirty="0">
                <a:latin typeface="Tahoma"/>
                <a:cs typeface="Tahoma"/>
              </a:rPr>
              <a:t> </a:t>
            </a: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lang="sk-SK" sz="2000" spc="-10" dirty="0">
                <a:latin typeface="Tahoma"/>
                <a:cs typeface="Tahoma"/>
                <a:hlinkClick r:id="rId3"/>
              </a:rPr>
              <a:t>https://www.techlib.cz/cs/84666-czech-academic-and-research-discovery-services-cards </a:t>
            </a:r>
          </a:p>
          <a:p>
            <a:pPr marL="240665" indent="-2279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0665" algn="l"/>
              </a:tabLst>
            </a:pPr>
            <a:r>
              <a:rPr lang="sk-SK" sz="2000" dirty="0">
                <a:latin typeface="Tahoma"/>
                <a:cs typeface="Tahoma"/>
                <a:hlinkClick r:id="rId3"/>
              </a:rPr>
              <a:t>https://identifikatory.cz/cs/</a:t>
            </a:r>
            <a:r>
              <a:rPr lang="sk-SK" sz="2000" dirty="0">
                <a:latin typeface="Tahoma"/>
                <a:cs typeface="Tahoma"/>
              </a:rPr>
              <a:t> 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14671"/>
            <a:ext cx="12188190" cy="14363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00821"/>
            <a:ext cx="12189714" cy="20096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337547"/>
            <a:ext cx="12189714" cy="80849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12192000" cy="836930"/>
            <a:chOff x="0" y="0"/>
            <a:chExt cx="12192000" cy="836930"/>
          </a:xfrm>
        </p:grpSpPr>
        <p:sp>
          <p:nvSpPr>
            <p:cNvPr id="6" name="object 6"/>
            <p:cNvSpPr/>
            <p:nvPr/>
          </p:nvSpPr>
          <p:spPr>
            <a:xfrm>
              <a:off x="0" y="673608"/>
              <a:ext cx="12189460" cy="163195"/>
            </a:xfrm>
            <a:custGeom>
              <a:avLst/>
              <a:gdLst/>
              <a:ahLst/>
              <a:cxnLst/>
              <a:rect l="l" t="t" r="r" b="b"/>
              <a:pathLst>
                <a:path w="12189460" h="163194">
                  <a:moveTo>
                    <a:pt x="0" y="163067"/>
                  </a:moveTo>
                  <a:lnTo>
                    <a:pt x="12188952" y="163067"/>
                  </a:lnTo>
                  <a:lnTo>
                    <a:pt x="12188952" y="0"/>
                  </a:lnTo>
                  <a:lnTo>
                    <a:pt x="0" y="0"/>
                  </a:lnTo>
                  <a:lnTo>
                    <a:pt x="0" y="163067"/>
                  </a:lnTo>
                  <a:close/>
                </a:path>
              </a:pathLst>
            </a:custGeom>
            <a:solidFill>
              <a:srgbClr val="120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61772"/>
              <a:ext cx="12192000" cy="2118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12192000" cy="577850"/>
            </a:xfrm>
            <a:custGeom>
              <a:avLst/>
              <a:gdLst/>
              <a:ahLst/>
              <a:cxnLst/>
              <a:rect l="l" t="t" r="r" b="b"/>
              <a:pathLst>
                <a:path w="12192000" h="577850">
                  <a:moveTo>
                    <a:pt x="12192000" y="0"/>
                  </a:moveTo>
                  <a:lnTo>
                    <a:pt x="0" y="0"/>
                  </a:lnTo>
                  <a:lnTo>
                    <a:pt x="0" y="577596"/>
                  </a:lnTo>
                  <a:lnTo>
                    <a:pt x="12192000" y="57759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69153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00088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64" y="16586"/>
            <a:ext cx="4624705" cy="794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797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2008D"/>
                </a:solidFill>
                <a:latin typeface="Tahoma"/>
                <a:cs typeface="Tahoma"/>
              </a:rPr>
              <a:t>Život</a:t>
            </a:r>
            <a:r>
              <a:rPr sz="3200" spc="-7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3200" dirty="0">
                <a:solidFill>
                  <a:srgbClr val="12008D"/>
                </a:solidFill>
                <a:latin typeface="Tahoma"/>
                <a:cs typeface="Tahoma"/>
              </a:rPr>
              <a:t>bez</a:t>
            </a:r>
            <a:r>
              <a:rPr sz="3200" spc="-7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12008D"/>
                </a:solidFill>
                <a:latin typeface="Tahoma"/>
                <a:cs typeface="Tahoma"/>
              </a:rPr>
              <a:t>identifikátorov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  <a:tabLst>
                <a:tab pos="2635250" algn="l"/>
                <a:tab pos="3201035" algn="l"/>
                <a:tab pos="3714750" algn="l"/>
                <a:tab pos="422973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229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2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74320" y="1278636"/>
            <a:ext cx="6688455" cy="677545"/>
            <a:chOff x="274320" y="1278636"/>
            <a:chExt cx="6688455" cy="67754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320" y="1312164"/>
              <a:ext cx="483857" cy="6332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0728" y="1278636"/>
              <a:ext cx="6471666" cy="67741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39013" y="1363471"/>
            <a:ext cx="10779760" cy="13417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0029" marR="5080" indent="-227329">
              <a:lnSpc>
                <a:spcPct val="903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Ako</a:t>
            </a:r>
            <a:r>
              <a:rPr sz="2400" b="1" spc="-7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jednoznačne</a:t>
            </a:r>
            <a:r>
              <a:rPr sz="2400" b="1" spc="-6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12008D"/>
                </a:solidFill>
                <a:latin typeface="Tahoma"/>
                <a:cs typeface="Tahoma"/>
              </a:rPr>
              <a:t>identifikovať</a:t>
            </a:r>
            <a:r>
              <a:rPr sz="2400" b="1" spc="-5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autora?</a:t>
            </a:r>
            <a:r>
              <a:rPr sz="2400" b="1" spc="-4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menovci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(často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aj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totožnými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iniciálami 	</a:t>
            </a:r>
            <a:r>
              <a:rPr sz="2000" dirty="0">
                <a:latin typeface="Tahoma"/>
                <a:cs typeface="Tahoma"/>
              </a:rPr>
              <a:t>rodných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mien),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čínski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vedci,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mená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zložené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viacerých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prímení,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príbuzní...(Novák,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Kováč,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Luis 	</a:t>
            </a:r>
            <a:r>
              <a:rPr sz="2000" dirty="0">
                <a:latin typeface="Tahoma"/>
                <a:cs typeface="Tahoma"/>
              </a:rPr>
              <a:t>Carlos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López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García,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Jose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Victor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San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Millan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Benito,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Li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Xiao-</a:t>
            </a:r>
            <a:r>
              <a:rPr sz="2000" dirty="0">
                <a:latin typeface="Tahoma"/>
                <a:cs typeface="Tahoma"/>
              </a:rPr>
              <a:t>Fu,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Li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Ameng,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Li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A.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M.,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Li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A-</a:t>
            </a:r>
            <a:r>
              <a:rPr sz="2000" spc="-10" dirty="0">
                <a:latin typeface="Tahoma"/>
                <a:cs typeface="Tahoma"/>
              </a:rPr>
              <a:t>Meng)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Tahoma"/>
                <a:cs typeface="Tahoma"/>
              </a:rPr>
              <a:t>Databázy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často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chybne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pripisujú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publikácie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(alebo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citácie)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menovcom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73618" y="38861"/>
            <a:ext cx="18522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585" algn="l"/>
                <a:tab pos="567055" algn="l"/>
                <a:tab pos="815975" algn="l"/>
                <a:tab pos="1236345" algn="l"/>
                <a:tab pos="1547495" algn="l"/>
              </a:tabLst>
            </a:pP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z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₴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50" dirty="0">
                <a:solidFill>
                  <a:srgbClr val="92D050"/>
                </a:solidFill>
                <a:latin typeface="Arial"/>
                <a:cs typeface="Arial"/>
              </a:rPr>
              <a:t>⅓⃝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7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d</a:t>
            </a:r>
            <a:r>
              <a:rPr sz="900" spc="1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92D050"/>
                </a:solidFill>
                <a:latin typeface="Arial"/>
                <a:cs typeface="Arial"/>
              </a:rPr>
              <a:t>∞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55020" y="38861"/>
            <a:ext cx="1665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  <a:tab pos="410209" algn="l"/>
                <a:tab pos="103505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q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√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b↔</a:t>
            </a:r>
            <a:r>
              <a:rPr sz="900" spc="3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f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3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900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±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v </a:t>
            </a:r>
            <a:r>
              <a:rPr sz="900" spc="-215" dirty="0">
                <a:solidFill>
                  <a:srgbClr val="92D050"/>
                </a:solidFill>
                <a:latin typeface="Arial"/>
                <a:cs typeface="Arial"/>
              </a:rPr>
              <a:t>←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18246" y="176021"/>
            <a:ext cx="21996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1060" algn="l"/>
                <a:tab pos="1096010" algn="l"/>
                <a:tab pos="1363980" algn="l"/>
              </a:tabLst>
            </a:pPr>
            <a:r>
              <a:rPr sz="900" spc="-2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gjt</a:t>
            </a:r>
            <a:r>
              <a:rPr sz="900" spc="2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→∩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≤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≠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∆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№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€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‰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†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92D050"/>
                </a:solidFill>
                <a:latin typeface="Arial"/>
                <a:cs typeface="Arial"/>
              </a:rPr>
              <a:t>h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46232" y="176021"/>
            <a:ext cx="1874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  <a:tab pos="762000" algn="l"/>
              </a:tabLst>
            </a:pPr>
            <a:r>
              <a:rPr sz="900" spc="-185" dirty="0">
                <a:solidFill>
                  <a:srgbClr val="92D050"/>
                </a:solidFill>
                <a:latin typeface="Arial"/>
                <a:cs typeface="Arial"/>
              </a:rPr>
              <a:t>ф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Ѱ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Д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20" dirty="0">
                <a:solidFill>
                  <a:srgbClr val="92D050"/>
                </a:solidFill>
                <a:latin typeface="Arial"/>
                <a:cs typeface="Arial"/>
              </a:rPr>
              <a:t>ϔ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Ω͌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«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ë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92D050"/>
                </a:solidFill>
                <a:latin typeface="Arial"/>
                <a:cs typeface="Arial"/>
              </a:rPr>
              <a:t>*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#</a:t>
            </a:r>
            <a:r>
              <a:rPr sz="900" spc="135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&amp;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± 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©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cc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92D050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146917" y="313182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§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83720" y="313182"/>
            <a:ext cx="636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21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~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95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?</a:t>
            </a:r>
            <a:r>
              <a:rPr sz="900" spc="25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@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491094" y="-253746"/>
            <a:ext cx="6299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60985" algn="l"/>
                <a:tab pos="46863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4800" spc="-2715" baseline="-35590" dirty="0"/>
              <a:t>V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75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82408" y="4952"/>
            <a:ext cx="22218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2008D"/>
                </a:solidFill>
                <a:latin typeface="Tahoma"/>
                <a:cs typeface="Tahoma"/>
              </a:rPr>
              <a:t>ýhody</a:t>
            </a:r>
            <a:r>
              <a:rPr sz="3200" spc="-9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3200" spc="-20" dirty="0">
                <a:solidFill>
                  <a:srgbClr val="12008D"/>
                </a:solidFill>
                <a:latin typeface="Tahoma"/>
                <a:cs typeface="Tahoma"/>
              </a:rPr>
              <a:t>je</a:t>
            </a:r>
            <a:r>
              <a:rPr sz="3200" spc="-10" dirty="0">
                <a:solidFill>
                  <a:srgbClr val="12008D"/>
                </a:solidFill>
                <a:latin typeface="Tahoma"/>
                <a:cs typeface="Tahoma"/>
              </a:rPr>
              <a:t>d</a:t>
            </a:r>
            <a:r>
              <a:rPr sz="3200" spc="-20" dirty="0">
                <a:solidFill>
                  <a:srgbClr val="12008D"/>
                </a:solidFill>
                <a:latin typeface="Tahoma"/>
                <a:cs typeface="Tahoma"/>
              </a:rPr>
              <a:t>n</a:t>
            </a:r>
            <a:r>
              <a:rPr sz="3200" spc="-1510" dirty="0">
                <a:solidFill>
                  <a:srgbClr val="12008D"/>
                </a:solidFill>
                <a:latin typeface="Tahoma"/>
                <a:cs typeface="Tahoma"/>
              </a:rPr>
              <a:t>o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91256" y="4952"/>
            <a:ext cx="168211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12008D"/>
                </a:solidFill>
                <a:latin typeface="Tahoma"/>
                <a:cs typeface="Tahoma"/>
              </a:rPr>
              <a:t>značnosti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14884" y="3482340"/>
            <a:ext cx="4080510" cy="677545"/>
            <a:chOff x="214884" y="3482340"/>
            <a:chExt cx="4080510" cy="677545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884" y="3517392"/>
              <a:ext cx="483857" cy="63169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9768" y="3482340"/>
              <a:ext cx="3865626" cy="67741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78663" y="3568065"/>
            <a:ext cx="9327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Publikačný</a:t>
            </a:r>
            <a:r>
              <a:rPr sz="2400" b="1" spc="-4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profil</a:t>
            </a:r>
            <a:r>
              <a:rPr sz="2400" b="1" spc="-3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ženy</a:t>
            </a:r>
            <a:r>
              <a:rPr sz="2400" b="1" spc="-3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(zmena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mena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súvislosti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vydajom,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rozvodom...)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74320" y="4724400"/>
            <a:ext cx="3658870" cy="677545"/>
            <a:chOff x="274320" y="4724400"/>
            <a:chExt cx="3658870" cy="677545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4320" y="4759451"/>
              <a:ext cx="483857" cy="63169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0728" y="4724400"/>
              <a:ext cx="3441954" cy="67741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39013" y="4810505"/>
            <a:ext cx="11415395" cy="9404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0029" marR="5080" indent="-227329">
              <a:lnSpc>
                <a:spcPct val="905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Výhoda</a:t>
            </a:r>
            <a:r>
              <a:rPr sz="2400" b="1" spc="-3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pri</a:t>
            </a:r>
            <a:r>
              <a:rPr sz="2400" b="1" spc="-3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citovaní</a:t>
            </a:r>
            <a:r>
              <a:rPr sz="2400" b="1" spc="-3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(nie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je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potrebné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veľa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údajov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–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vydavateľstvo,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ročník,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číslo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časopisu,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rok, 	</a:t>
            </a:r>
            <a:r>
              <a:rPr sz="2000" dirty="0">
                <a:latin typeface="Tahoma"/>
                <a:cs typeface="Tahoma"/>
              </a:rPr>
              <a:t>miesto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vydania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identifikáciu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článkov,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jednoznačná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identifikácia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diela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podľa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jedného</a:t>
            </a:r>
            <a:endParaRPr sz="2000">
              <a:latin typeface="Tahoma"/>
              <a:cs typeface="Tahoma"/>
            </a:endParaRPr>
          </a:p>
          <a:p>
            <a:pPr marL="241300">
              <a:lnSpc>
                <a:spcPts val="2160"/>
              </a:lnSpc>
            </a:pPr>
            <a:r>
              <a:rPr sz="2000" spc="-10" dirty="0">
                <a:latin typeface="Tahoma"/>
                <a:cs typeface="Tahoma"/>
              </a:rPr>
              <a:t>identifikátora)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57699"/>
            <a:ext cx="12188190" cy="239801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4463415"/>
            <a:chOff x="0" y="0"/>
            <a:chExt cx="12192000" cy="44634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33573"/>
              <a:ext cx="12189714" cy="21680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688335"/>
              <a:ext cx="12189714" cy="177469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73608"/>
              <a:ext cx="12189460" cy="163195"/>
            </a:xfrm>
            <a:custGeom>
              <a:avLst/>
              <a:gdLst/>
              <a:ahLst/>
              <a:cxnLst/>
              <a:rect l="l" t="t" r="r" b="b"/>
              <a:pathLst>
                <a:path w="12189460" h="163194">
                  <a:moveTo>
                    <a:pt x="0" y="163067"/>
                  </a:moveTo>
                  <a:lnTo>
                    <a:pt x="12188952" y="163067"/>
                  </a:lnTo>
                  <a:lnTo>
                    <a:pt x="12188952" y="0"/>
                  </a:lnTo>
                  <a:lnTo>
                    <a:pt x="0" y="0"/>
                  </a:lnTo>
                  <a:lnTo>
                    <a:pt x="0" y="163067"/>
                  </a:lnTo>
                  <a:close/>
                </a:path>
              </a:pathLst>
            </a:custGeom>
            <a:solidFill>
              <a:srgbClr val="120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61772"/>
              <a:ext cx="12192000" cy="2118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12192000" cy="577850"/>
            </a:xfrm>
            <a:custGeom>
              <a:avLst/>
              <a:gdLst/>
              <a:ahLst/>
              <a:cxnLst/>
              <a:rect l="l" t="t" r="r" b="b"/>
              <a:pathLst>
                <a:path w="12192000" h="577850">
                  <a:moveTo>
                    <a:pt x="12192000" y="0"/>
                  </a:moveTo>
                  <a:lnTo>
                    <a:pt x="0" y="0"/>
                  </a:lnTo>
                  <a:lnTo>
                    <a:pt x="0" y="577596"/>
                  </a:lnTo>
                  <a:lnTo>
                    <a:pt x="12192000" y="57759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60296" y="38861"/>
            <a:ext cx="43605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390" algn="l"/>
                <a:tab pos="525780" algn="l"/>
                <a:tab pos="876300" algn="l"/>
                <a:tab pos="1080770" algn="l"/>
                <a:tab pos="1329055" algn="l"/>
                <a:tab pos="1750060" algn="l"/>
                <a:tab pos="2060575" algn="l"/>
                <a:tab pos="2707005" algn="l"/>
                <a:tab pos="2894330" algn="l"/>
                <a:tab pos="3104515" algn="l"/>
                <a:tab pos="3729354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75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y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₴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50" dirty="0">
                <a:solidFill>
                  <a:srgbClr val="92D050"/>
                </a:solidFill>
                <a:latin typeface="Arial"/>
                <a:cs typeface="Arial"/>
              </a:rPr>
              <a:t>⅓⃝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7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d</a:t>
            </a:r>
            <a:r>
              <a:rPr sz="900" spc="1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92D050"/>
                </a:solidFill>
                <a:latin typeface="Arial"/>
                <a:cs typeface="Arial"/>
              </a:rPr>
              <a:t>∞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q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√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b↔</a:t>
            </a:r>
            <a:r>
              <a:rPr sz="900" spc="3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f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3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900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±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v </a:t>
            </a:r>
            <a:r>
              <a:rPr sz="900" spc="-210" dirty="0">
                <a:solidFill>
                  <a:srgbClr val="92D050"/>
                </a:solidFill>
                <a:latin typeface="Arial"/>
                <a:cs typeface="Arial"/>
              </a:rPr>
              <a:t>←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18246" y="176021"/>
            <a:ext cx="43021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1060" algn="l"/>
                <a:tab pos="1096010" algn="l"/>
                <a:tab pos="1363980" algn="l"/>
                <a:tab pos="2440305" algn="l"/>
                <a:tab pos="2797175" algn="l"/>
                <a:tab pos="3190240" algn="l"/>
              </a:tabLst>
            </a:pPr>
            <a:r>
              <a:rPr sz="900" spc="-2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gjt</a:t>
            </a:r>
            <a:r>
              <a:rPr sz="900" spc="2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→∩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≤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≠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∆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№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€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‰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†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92D050"/>
                </a:solidFill>
                <a:latin typeface="Arial"/>
                <a:cs typeface="Arial"/>
              </a:rPr>
              <a:t>h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185" dirty="0">
                <a:solidFill>
                  <a:srgbClr val="92D050"/>
                </a:solidFill>
                <a:latin typeface="Arial"/>
                <a:cs typeface="Arial"/>
              </a:rPr>
              <a:t>ф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Ѱ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Д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20" dirty="0">
                <a:solidFill>
                  <a:srgbClr val="92D050"/>
                </a:solidFill>
                <a:latin typeface="Arial"/>
                <a:cs typeface="Arial"/>
              </a:rPr>
              <a:t>ϔ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Ω͌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«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ë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92D050"/>
                </a:solidFill>
                <a:latin typeface="Arial"/>
                <a:cs typeface="Arial"/>
              </a:rPr>
              <a:t>*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#</a:t>
            </a:r>
            <a:r>
              <a:rPr sz="900" spc="135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&amp;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± 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©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cc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92D050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46917" y="313182"/>
            <a:ext cx="973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250" algn="l"/>
                <a:tab pos="6597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§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~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95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?</a:t>
            </a:r>
            <a:r>
              <a:rPr sz="900" spc="25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@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64" y="41528"/>
            <a:ext cx="683514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2008D"/>
                </a:solidFill>
                <a:latin typeface="Tahoma"/>
                <a:cs typeface="Tahoma"/>
              </a:rPr>
              <a:t>Jednoznačné</a:t>
            </a:r>
            <a:r>
              <a:rPr sz="3200" spc="-1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12008D"/>
                </a:solidFill>
                <a:latin typeface="Tahoma"/>
                <a:cs typeface="Tahoma"/>
              </a:rPr>
              <a:t>identifikátory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635250" algn="l"/>
                <a:tab pos="3201035" algn="l"/>
                <a:tab pos="3714750" algn="l"/>
                <a:tab pos="4229735" algn="l"/>
                <a:tab pos="5233035" algn="l"/>
                <a:tab pos="676402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229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2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095743" y="4952"/>
            <a:ext cx="4733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Kl</a:t>
            </a:r>
            <a:r>
              <a:rPr spc="-1520" dirty="0"/>
              <a:t>a</a:t>
            </a:r>
            <a:r>
              <a:rPr sz="1350" spc="-44" baseline="126543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350" spc="330" baseline="126543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3200" dirty="0"/>
              <a:t>sifikácia</a:t>
            </a:r>
            <a:r>
              <a:rPr sz="3200" spc="-20" dirty="0"/>
              <a:t> </a:t>
            </a:r>
            <a:r>
              <a:rPr sz="3200" spc="20" dirty="0"/>
              <a:t>id</a:t>
            </a:r>
            <a:r>
              <a:rPr sz="3200" spc="35" dirty="0"/>
              <a:t>e</a:t>
            </a:r>
            <a:r>
              <a:rPr sz="3200" spc="30" dirty="0"/>
              <a:t>ntifikátor</a:t>
            </a:r>
            <a:r>
              <a:rPr sz="3200" spc="-5" dirty="0"/>
              <a:t>o</a:t>
            </a:r>
            <a:r>
              <a:rPr sz="3200" spc="-580" dirty="0"/>
              <a:t>v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3275" y="1299959"/>
            <a:ext cx="2249170" cy="2902585"/>
            <a:chOff x="303275" y="1299959"/>
            <a:chExt cx="2249170" cy="290258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275" y="1328940"/>
              <a:ext cx="406133" cy="529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207" y="1299959"/>
              <a:ext cx="1503426" cy="56770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275" y="2004072"/>
              <a:ext cx="406133" cy="5295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1207" y="1975104"/>
              <a:ext cx="1629918" cy="5676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275" y="3262896"/>
              <a:ext cx="406133" cy="5295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207" y="3233928"/>
              <a:ext cx="2030730" cy="56769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275" y="3663708"/>
              <a:ext cx="406133" cy="52957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1207" y="3634740"/>
              <a:ext cx="1936242" cy="567690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29564" y="872845"/>
            <a:ext cx="11478895" cy="58540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855"/>
              </a:spcBef>
            </a:pPr>
            <a:r>
              <a:rPr sz="2000" b="1" dirty="0">
                <a:latin typeface="Tahoma"/>
                <a:cs typeface="Tahoma"/>
              </a:rPr>
              <a:t>Z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hľadiska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použiteľnosti:</a:t>
            </a:r>
            <a:endParaRPr sz="2000">
              <a:latin typeface="Tahoma"/>
              <a:cs typeface="Tahoma"/>
            </a:endParaRPr>
          </a:p>
          <a:p>
            <a:pPr marL="250190" marR="540385" indent="-228600">
              <a:lnSpc>
                <a:spcPts val="2160"/>
              </a:lnSpc>
              <a:spcBef>
                <a:spcPts val="1030"/>
              </a:spcBef>
              <a:buFont typeface="Arial"/>
              <a:buChar char="•"/>
              <a:tabLst>
                <a:tab pos="1411605" algn="l"/>
              </a:tabLst>
            </a:pPr>
            <a:r>
              <a:rPr sz="2000" b="1" dirty="0">
                <a:solidFill>
                  <a:srgbClr val="12008D"/>
                </a:solidFill>
                <a:latin typeface="Tahoma"/>
                <a:cs typeface="Tahoma"/>
              </a:rPr>
              <a:t>Lokálne:</a:t>
            </a:r>
            <a:r>
              <a:rPr sz="2000" b="1" spc="-5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použiteľné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užšom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rozsahu,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konkrétnych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definovaných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podmienkach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(signatúry, 	</a:t>
            </a:r>
            <a:r>
              <a:rPr sz="2000" dirty="0">
                <a:latin typeface="Tahoma"/>
                <a:cs typeface="Tahoma"/>
              </a:rPr>
              <a:t>interné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identifikátory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bibliografických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záznamov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databáze,</a:t>
            </a:r>
            <a:r>
              <a:rPr sz="2000" spc="-1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ResearcherID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vo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WoS...)</a:t>
            </a:r>
            <a:endParaRPr sz="2000">
              <a:latin typeface="Tahoma"/>
              <a:cs typeface="Tahoma"/>
            </a:endParaRPr>
          </a:p>
          <a:p>
            <a:pPr marL="250190" marR="567690" indent="-2286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1572260" algn="l"/>
              </a:tabLst>
            </a:pPr>
            <a:r>
              <a:rPr sz="2000" b="1" dirty="0">
                <a:solidFill>
                  <a:srgbClr val="12008D"/>
                </a:solidFill>
                <a:latin typeface="Tahoma"/>
                <a:cs typeface="Tahoma"/>
              </a:rPr>
              <a:t>Globálne:</a:t>
            </a:r>
            <a:r>
              <a:rPr sz="2000" b="1" spc="-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použiteľné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medzinárodnom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rozsahu,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globálna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platnosť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je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udržiavaná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organizáciou 	</a:t>
            </a:r>
            <a:r>
              <a:rPr sz="2000" dirty="0">
                <a:latin typeface="Tahoma"/>
                <a:cs typeface="Tahoma"/>
              </a:rPr>
              <a:t>ISO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(ISBN,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ISSN,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DOI...)</a:t>
            </a:r>
            <a:endParaRPr sz="2000">
              <a:latin typeface="Tahoma"/>
              <a:cs typeface="Tahoma"/>
            </a:endParaRPr>
          </a:p>
          <a:p>
            <a:pPr marL="21590">
              <a:lnSpc>
                <a:spcPct val="100000"/>
              </a:lnSpc>
              <a:spcBef>
                <a:spcPts val="2170"/>
              </a:spcBef>
            </a:pPr>
            <a:r>
              <a:rPr sz="2000" b="1" dirty="0">
                <a:latin typeface="Tahoma"/>
                <a:cs typeface="Tahoma"/>
              </a:rPr>
              <a:t>Z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hľadiska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štruktúry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obsahu:</a:t>
            </a:r>
            <a:endParaRPr sz="2000">
              <a:latin typeface="Tahoma"/>
              <a:cs typeface="Tahoma"/>
            </a:endParaRPr>
          </a:p>
          <a:p>
            <a:pPr marL="25019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50190" algn="l"/>
              </a:tabLst>
            </a:pPr>
            <a:r>
              <a:rPr sz="2000" b="1" dirty="0">
                <a:solidFill>
                  <a:srgbClr val="12008D"/>
                </a:solidFill>
                <a:latin typeface="Tahoma"/>
                <a:cs typeface="Tahoma"/>
              </a:rPr>
              <a:t>Jednoduché:</a:t>
            </a:r>
            <a:r>
              <a:rPr sz="2000" b="1" spc="-7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vo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svojom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reťazci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nenesú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žiadnu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obsahovú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informáciu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objekte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(ISSN,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DOI...)</a:t>
            </a:r>
            <a:endParaRPr sz="2000">
              <a:latin typeface="Tahoma"/>
              <a:cs typeface="Tahoma"/>
            </a:endParaRPr>
          </a:p>
          <a:p>
            <a:pPr marL="250190" marR="1168400" indent="-228600">
              <a:lnSpc>
                <a:spcPts val="2160"/>
              </a:lnSpc>
              <a:spcBef>
                <a:spcPts val="1030"/>
              </a:spcBef>
              <a:buFont typeface="Arial"/>
              <a:buChar char="•"/>
              <a:tabLst>
                <a:tab pos="1889125" algn="l"/>
              </a:tabLst>
            </a:pPr>
            <a:r>
              <a:rPr sz="2000" b="1" dirty="0">
                <a:solidFill>
                  <a:srgbClr val="12008D"/>
                </a:solidFill>
                <a:latin typeface="Tahoma"/>
                <a:cs typeface="Tahoma"/>
              </a:rPr>
              <a:t>Komplexné:</a:t>
            </a:r>
            <a:r>
              <a:rPr sz="2000" b="1" spc="-6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okrem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jednoznačnej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identifikácie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informačnej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entity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obsahujú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aj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doplňujúce 	</a:t>
            </a:r>
            <a:r>
              <a:rPr sz="2000" dirty="0">
                <a:latin typeface="Tahoma"/>
                <a:cs typeface="Tahoma"/>
              </a:rPr>
              <a:t>informácie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(ISBN...)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2000">
              <a:latin typeface="Tahoma"/>
              <a:cs typeface="Tahoma"/>
            </a:endParaRPr>
          </a:p>
          <a:p>
            <a:pPr marL="12700" marR="13970">
              <a:lnSpc>
                <a:spcPts val="2050"/>
              </a:lnSpc>
            </a:pPr>
            <a:r>
              <a:rPr sz="1900" b="1" dirty="0">
                <a:latin typeface="Tahoma"/>
                <a:cs typeface="Tahoma"/>
              </a:rPr>
              <a:t>Identifikátory</a:t>
            </a:r>
            <a:r>
              <a:rPr sz="1900" b="1" spc="-55" dirty="0">
                <a:latin typeface="Tahoma"/>
                <a:cs typeface="Tahoma"/>
              </a:rPr>
              <a:t> </a:t>
            </a:r>
            <a:r>
              <a:rPr sz="1900" b="1" dirty="0">
                <a:latin typeface="Tahoma"/>
                <a:cs typeface="Tahoma"/>
              </a:rPr>
              <a:t>autoritných</a:t>
            </a:r>
            <a:r>
              <a:rPr sz="1900" b="1" spc="-70" dirty="0">
                <a:latin typeface="Tahoma"/>
                <a:cs typeface="Tahoma"/>
              </a:rPr>
              <a:t> </a:t>
            </a:r>
            <a:r>
              <a:rPr sz="1900" b="1" dirty="0">
                <a:latin typeface="Tahoma"/>
                <a:cs typeface="Tahoma"/>
              </a:rPr>
              <a:t>entít</a:t>
            </a:r>
            <a:r>
              <a:rPr sz="1900" b="1" dirty="0">
                <a:solidFill>
                  <a:srgbClr val="12008D"/>
                </a:solidFill>
                <a:latin typeface="Tahoma"/>
                <a:cs typeface="Tahoma"/>
              </a:rPr>
              <a:t>:</a:t>
            </a:r>
            <a:r>
              <a:rPr sz="1900" b="1" spc="-9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ISNI</a:t>
            </a:r>
            <a:r>
              <a:rPr sz="1900" spc="-7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–</a:t>
            </a:r>
            <a:r>
              <a:rPr sz="1900" spc="-7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identifikácia</a:t>
            </a:r>
            <a:r>
              <a:rPr sz="1900" spc="-4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fyzických</a:t>
            </a:r>
            <a:r>
              <a:rPr sz="1900" spc="-5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osôb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a</a:t>
            </a:r>
            <a:r>
              <a:rPr sz="1900" spc="-8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korporácií</a:t>
            </a:r>
            <a:r>
              <a:rPr sz="1900" spc="-5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(tvorcovia,</a:t>
            </a:r>
            <a:r>
              <a:rPr sz="1900" spc="-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vydavatelia, </a:t>
            </a:r>
            <a:r>
              <a:rPr sz="1900" dirty="0">
                <a:latin typeface="Tahoma"/>
                <a:cs typeface="Tahoma"/>
              </a:rPr>
              <a:t>producenti,</a:t>
            </a:r>
            <a:r>
              <a:rPr sz="1900" spc="-8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správcovia</a:t>
            </a:r>
            <a:r>
              <a:rPr sz="1900" spc="-9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intelektuálneho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obsahu...)</a:t>
            </a:r>
            <a:endParaRPr sz="1900">
              <a:latin typeface="Tahoma"/>
              <a:cs typeface="Tahoma"/>
            </a:endParaRPr>
          </a:p>
          <a:p>
            <a:pPr marL="12700" marR="225425">
              <a:lnSpc>
                <a:spcPts val="2050"/>
              </a:lnSpc>
              <a:spcBef>
                <a:spcPts val="1000"/>
              </a:spcBef>
            </a:pPr>
            <a:r>
              <a:rPr sz="1900" b="1" dirty="0">
                <a:latin typeface="Tahoma"/>
                <a:cs typeface="Tahoma"/>
              </a:rPr>
              <a:t>Identifikátory</a:t>
            </a:r>
            <a:r>
              <a:rPr sz="1900" b="1" spc="-55" dirty="0">
                <a:latin typeface="Tahoma"/>
                <a:cs typeface="Tahoma"/>
              </a:rPr>
              <a:t> </a:t>
            </a:r>
            <a:r>
              <a:rPr sz="1900" b="1" dirty="0">
                <a:latin typeface="Tahoma"/>
                <a:cs typeface="Tahoma"/>
              </a:rPr>
              <a:t>kreatívneho</a:t>
            </a:r>
            <a:r>
              <a:rPr sz="1900" b="1" spc="-75" dirty="0">
                <a:latin typeface="Tahoma"/>
                <a:cs typeface="Tahoma"/>
              </a:rPr>
              <a:t> </a:t>
            </a:r>
            <a:r>
              <a:rPr sz="1900" b="1" dirty="0">
                <a:latin typeface="Tahoma"/>
                <a:cs typeface="Tahoma"/>
              </a:rPr>
              <a:t>diela</a:t>
            </a:r>
            <a:r>
              <a:rPr sz="1900" b="1" dirty="0">
                <a:solidFill>
                  <a:srgbClr val="12008D"/>
                </a:solidFill>
                <a:latin typeface="Tahoma"/>
                <a:cs typeface="Tahoma"/>
              </a:rPr>
              <a:t>:</a:t>
            </a:r>
            <a:r>
              <a:rPr sz="1900" b="1" spc="-7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ISWC</a:t>
            </a:r>
            <a:r>
              <a:rPr sz="1900" spc="-7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(hudobné</a:t>
            </a:r>
            <a:r>
              <a:rPr sz="1900" spc="-4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diela),</a:t>
            </a:r>
            <a:r>
              <a:rPr sz="1900" spc="-6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ISAN</a:t>
            </a:r>
            <a:r>
              <a:rPr sz="1900" spc="-7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(audiovizuálne</a:t>
            </a:r>
            <a:r>
              <a:rPr sz="1900" spc="-3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diela),</a:t>
            </a:r>
            <a:r>
              <a:rPr sz="1900" spc="-6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ISRC</a:t>
            </a:r>
            <a:r>
              <a:rPr sz="1900" spc="-7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(zvukové</a:t>
            </a:r>
            <a:r>
              <a:rPr sz="1900" spc="-65" dirty="0">
                <a:latin typeface="Tahoma"/>
                <a:cs typeface="Tahoma"/>
              </a:rPr>
              <a:t> </a:t>
            </a:r>
            <a:r>
              <a:rPr sz="1900" spc="-50" dirty="0">
                <a:latin typeface="Tahoma"/>
                <a:cs typeface="Tahoma"/>
              </a:rPr>
              <a:t>a </a:t>
            </a:r>
            <a:r>
              <a:rPr sz="1900" dirty="0">
                <a:latin typeface="Tahoma"/>
                <a:cs typeface="Tahoma"/>
              </a:rPr>
              <a:t>hudobné</a:t>
            </a:r>
            <a:r>
              <a:rPr sz="1900" spc="-6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videozáznamy),</a:t>
            </a:r>
            <a:r>
              <a:rPr sz="1900" spc="-4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ISTC</a:t>
            </a:r>
            <a:r>
              <a:rPr sz="1900" spc="-8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(textové</a:t>
            </a:r>
            <a:r>
              <a:rPr sz="1900" spc="-7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diela)</a:t>
            </a:r>
            <a:endParaRPr sz="1900">
              <a:latin typeface="Tahoma"/>
              <a:cs typeface="Tahoma"/>
            </a:endParaRPr>
          </a:p>
          <a:p>
            <a:pPr marL="12700" marR="5080">
              <a:lnSpc>
                <a:spcPts val="2050"/>
              </a:lnSpc>
              <a:spcBef>
                <a:spcPts val="1000"/>
              </a:spcBef>
            </a:pPr>
            <a:r>
              <a:rPr sz="1900" b="1" spc="-10" dirty="0">
                <a:latin typeface="Tahoma"/>
                <a:cs typeface="Tahoma"/>
              </a:rPr>
              <a:t>Identifikátory</a:t>
            </a:r>
            <a:r>
              <a:rPr sz="1900" b="1" spc="-55" dirty="0">
                <a:latin typeface="Tahoma"/>
                <a:cs typeface="Tahoma"/>
              </a:rPr>
              <a:t> </a:t>
            </a:r>
            <a:r>
              <a:rPr sz="1900" b="1" spc="-10" dirty="0">
                <a:latin typeface="Tahoma"/>
                <a:cs typeface="Tahoma"/>
              </a:rPr>
              <a:t>zhmotnených</a:t>
            </a:r>
            <a:r>
              <a:rPr sz="1900" b="1" spc="-60" dirty="0">
                <a:latin typeface="Tahoma"/>
                <a:cs typeface="Tahoma"/>
              </a:rPr>
              <a:t> </a:t>
            </a:r>
            <a:r>
              <a:rPr sz="1900" b="1" dirty="0">
                <a:latin typeface="Tahoma"/>
                <a:cs typeface="Tahoma"/>
              </a:rPr>
              <a:t>diel:</a:t>
            </a:r>
            <a:r>
              <a:rPr sz="1900" b="1" spc="-4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ISBN</a:t>
            </a:r>
            <a:r>
              <a:rPr sz="1900" spc="-5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(medzinárodné</a:t>
            </a:r>
            <a:r>
              <a:rPr sz="1900" spc="-2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štandardné</a:t>
            </a:r>
            <a:r>
              <a:rPr sz="1900" spc="-4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číslo</a:t>
            </a:r>
            <a:r>
              <a:rPr sz="1900" spc="-6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knihy),</a:t>
            </a:r>
            <a:r>
              <a:rPr sz="1900" spc="-5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ISMN</a:t>
            </a:r>
            <a:r>
              <a:rPr sz="1900" spc="-6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(tlačené</a:t>
            </a:r>
            <a:r>
              <a:rPr sz="1900" spc="-4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hudobné </a:t>
            </a:r>
            <a:r>
              <a:rPr sz="1900" dirty="0">
                <a:latin typeface="Tahoma"/>
                <a:cs typeface="Tahoma"/>
              </a:rPr>
              <a:t>dielo),</a:t>
            </a:r>
            <a:r>
              <a:rPr sz="1900" spc="-6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ISSN</a:t>
            </a:r>
            <a:r>
              <a:rPr sz="1900" spc="-8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(medzinárodné</a:t>
            </a:r>
            <a:r>
              <a:rPr sz="1900" spc="-4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štandardné</a:t>
            </a:r>
            <a:r>
              <a:rPr sz="1900" spc="-6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číslo</a:t>
            </a:r>
            <a:r>
              <a:rPr sz="1900" spc="-8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seriálových</a:t>
            </a:r>
            <a:r>
              <a:rPr sz="1900" spc="-6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publikácií),</a:t>
            </a:r>
            <a:r>
              <a:rPr sz="1900" spc="-4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DOI</a:t>
            </a:r>
            <a:r>
              <a:rPr sz="1900" spc="-85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(medzinárodný</a:t>
            </a:r>
            <a:r>
              <a:rPr sz="1900" spc="-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identifikátor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ts val="2025"/>
              </a:lnSpc>
            </a:pPr>
            <a:r>
              <a:rPr sz="1900" dirty="0">
                <a:latin typeface="Tahoma"/>
                <a:cs typeface="Tahoma"/>
              </a:rPr>
              <a:t>digitálneho</a:t>
            </a:r>
            <a:r>
              <a:rPr sz="1900" spc="-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objektu)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3891" y="3643884"/>
            <a:ext cx="6108954" cy="30761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647" y="3889247"/>
            <a:ext cx="5621274" cy="21877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9268" y="900683"/>
            <a:ext cx="11491722" cy="268757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12192000" cy="836930"/>
            <a:chOff x="0" y="0"/>
            <a:chExt cx="12192000" cy="836930"/>
          </a:xfrm>
        </p:grpSpPr>
        <p:sp>
          <p:nvSpPr>
            <p:cNvPr id="6" name="object 6"/>
            <p:cNvSpPr/>
            <p:nvPr/>
          </p:nvSpPr>
          <p:spPr>
            <a:xfrm>
              <a:off x="0" y="673608"/>
              <a:ext cx="12189460" cy="163195"/>
            </a:xfrm>
            <a:custGeom>
              <a:avLst/>
              <a:gdLst/>
              <a:ahLst/>
              <a:cxnLst/>
              <a:rect l="l" t="t" r="r" b="b"/>
              <a:pathLst>
                <a:path w="12189460" h="163194">
                  <a:moveTo>
                    <a:pt x="0" y="163067"/>
                  </a:moveTo>
                  <a:lnTo>
                    <a:pt x="12188952" y="163067"/>
                  </a:lnTo>
                  <a:lnTo>
                    <a:pt x="12188952" y="0"/>
                  </a:lnTo>
                  <a:lnTo>
                    <a:pt x="0" y="0"/>
                  </a:lnTo>
                  <a:lnTo>
                    <a:pt x="0" y="163067"/>
                  </a:lnTo>
                  <a:close/>
                </a:path>
              </a:pathLst>
            </a:custGeom>
            <a:solidFill>
              <a:srgbClr val="120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61772"/>
              <a:ext cx="12192000" cy="2118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12192000" cy="577850"/>
            </a:xfrm>
            <a:custGeom>
              <a:avLst/>
              <a:gdLst/>
              <a:ahLst/>
              <a:cxnLst/>
              <a:rect l="l" t="t" r="r" b="b"/>
              <a:pathLst>
                <a:path w="12192000" h="577850">
                  <a:moveTo>
                    <a:pt x="12192000" y="0"/>
                  </a:moveTo>
                  <a:lnTo>
                    <a:pt x="0" y="0"/>
                  </a:lnTo>
                  <a:lnTo>
                    <a:pt x="0" y="577596"/>
                  </a:lnTo>
                  <a:lnTo>
                    <a:pt x="12192000" y="57759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516494" y="38861"/>
            <a:ext cx="579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904" algn="l"/>
                <a:tab pos="44323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75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73618" y="38861"/>
            <a:ext cx="18522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585" algn="l"/>
                <a:tab pos="567055" algn="l"/>
                <a:tab pos="815975" algn="l"/>
                <a:tab pos="1236345" algn="l"/>
                <a:tab pos="1547495" algn="l"/>
              </a:tabLst>
            </a:pP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z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₴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50" dirty="0">
                <a:solidFill>
                  <a:srgbClr val="92D050"/>
                </a:solidFill>
                <a:latin typeface="Arial"/>
                <a:cs typeface="Arial"/>
              </a:rPr>
              <a:t>⅓⃝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7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d</a:t>
            </a:r>
            <a:r>
              <a:rPr sz="900" spc="1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92D050"/>
                </a:solidFill>
                <a:latin typeface="Arial"/>
                <a:cs typeface="Arial"/>
              </a:rPr>
              <a:t>∞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55020" y="38861"/>
            <a:ext cx="1665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  <a:tab pos="410209" algn="l"/>
                <a:tab pos="103505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q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√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b↔</a:t>
            </a:r>
            <a:r>
              <a:rPr sz="900" spc="3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f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3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900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±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v </a:t>
            </a:r>
            <a:r>
              <a:rPr sz="900" spc="-215" dirty="0">
                <a:solidFill>
                  <a:srgbClr val="92D050"/>
                </a:solidFill>
                <a:latin typeface="Arial"/>
                <a:cs typeface="Arial"/>
              </a:rPr>
              <a:t>←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8246" y="176021"/>
            <a:ext cx="7213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gjt</a:t>
            </a:r>
            <a:r>
              <a:rPr sz="900" spc="2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→∩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70" dirty="0">
                <a:solidFill>
                  <a:srgbClr val="92D050"/>
                </a:solidFill>
                <a:latin typeface="Arial"/>
                <a:cs typeface="Arial"/>
              </a:rPr>
              <a:t>≤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66886" y="176021"/>
            <a:ext cx="13506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015" algn="l"/>
                <a:tab pos="51562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≠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∆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№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€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‰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†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92D050"/>
                </a:solidFill>
                <a:latin typeface="Arial"/>
                <a:cs typeface="Arial"/>
              </a:rPr>
              <a:t>h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46232" y="176021"/>
            <a:ext cx="1874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  <a:tab pos="762000" algn="l"/>
              </a:tabLst>
            </a:pPr>
            <a:r>
              <a:rPr sz="900" spc="-185" dirty="0">
                <a:solidFill>
                  <a:srgbClr val="92D050"/>
                </a:solidFill>
                <a:latin typeface="Arial"/>
                <a:cs typeface="Arial"/>
              </a:rPr>
              <a:t>ф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Ѱ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Д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20" dirty="0">
                <a:solidFill>
                  <a:srgbClr val="92D050"/>
                </a:solidFill>
                <a:latin typeface="Arial"/>
                <a:cs typeface="Arial"/>
              </a:rPr>
              <a:t>ϔ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Ω͌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«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ë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92D050"/>
                </a:solidFill>
                <a:latin typeface="Arial"/>
                <a:cs typeface="Arial"/>
              </a:rPr>
              <a:t>*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#</a:t>
            </a:r>
            <a:r>
              <a:rPr sz="900" spc="135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&amp;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± 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©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cc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92D050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46917" y="313182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§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83720" y="313182"/>
            <a:ext cx="636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21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~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95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?</a:t>
            </a:r>
            <a:r>
              <a:rPr sz="900" spc="25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@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564" y="41528"/>
            <a:ext cx="683514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2008D"/>
                </a:solidFill>
                <a:latin typeface="Tahoma"/>
                <a:cs typeface="Tahoma"/>
              </a:rPr>
              <a:t>Jednoznačné</a:t>
            </a:r>
            <a:r>
              <a:rPr sz="3200" spc="-1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12008D"/>
                </a:solidFill>
                <a:latin typeface="Tahoma"/>
                <a:cs typeface="Tahoma"/>
              </a:rPr>
              <a:t>identifikátory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635250" algn="l"/>
                <a:tab pos="3201035" algn="l"/>
                <a:tab pos="3714750" algn="l"/>
                <a:tab pos="4229735" algn="l"/>
                <a:tab pos="5233035" algn="l"/>
                <a:tab pos="676402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229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2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8682990" y="4952"/>
            <a:ext cx="3320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Trvalý</a:t>
            </a:r>
            <a:r>
              <a:rPr spc="-200" dirty="0"/>
              <a:t> </a:t>
            </a:r>
            <a:r>
              <a:rPr spc="30" dirty="0"/>
              <a:t>id</a:t>
            </a:r>
            <a:r>
              <a:rPr spc="45" dirty="0"/>
              <a:t>e</a:t>
            </a:r>
            <a:r>
              <a:rPr spc="30" dirty="0"/>
              <a:t>ntifik</a:t>
            </a:r>
            <a:r>
              <a:rPr spc="35" dirty="0"/>
              <a:t>á</a:t>
            </a:r>
            <a:r>
              <a:rPr spc="30" dirty="0"/>
              <a:t>t</a:t>
            </a:r>
            <a:r>
              <a:rPr spc="35" dirty="0"/>
              <a:t>o</a:t>
            </a:r>
            <a:r>
              <a:rPr spc="-565" dirty="0"/>
              <a:t>r</a:t>
            </a: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7095" y="821436"/>
            <a:ext cx="3428238" cy="677418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80161" y="3884612"/>
            <a:ext cx="5224145" cy="213169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2000" b="1" dirty="0">
                <a:solidFill>
                  <a:srgbClr val="12008D"/>
                </a:solidFill>
                <a:latin typeface="Tahoma"/>
                <a:cs typeface="Tahoma"/>
              </a:rPr>
              <a:t>Prečo</a:t>
            </a:r>
            <a:r>
              <a:rPr sz="2000" b="1" spc="-5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2008D"/>
                </a:solidFill>
                <a:latin typeface="Tahoma"/>
                <a:cs typeface="Tahoma"/>
              </a:rPr>
              <a:t>potrebujeme</a:t>
            </a:r>
            <a:r>
              <a:rPr sz="2000" b="1" spc="-4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2008D"/>
                </a:solidFill>
                <a:latin typeface="Tahoma"/>
                <a:cs typeface="Tahoma"/>
              </a:rPr>
              <a:t>trvalé</a:t>
            </a:r>
            <a:r>
              <a:rPr sz="2000" b="1" spc="-3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2008D"/>
                </a:solidFill>
                <a:latin typeface="Tahoma"/>
                <a:cs typeface="Tahoma"/>
              </a:rPr>
              <a:t>identifikátory?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109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Digitálne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objekty: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požiadavka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dlhodobej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dostupnosti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prostredníctvom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odkazu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Životný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cyklus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informácií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Tahoma"/>
                <a:cs typeface="Tahoma"/>
              </a:rPr>
              <a:t>Aktualizácie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URL</a:t>
            </a:r>
            <a:endParaRPr sz="20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spc="-10" dirty="0">
                <a:latin typeface="Tahoma"/>
                <a:cs typeface="Tahoma"/>
              </a:rPr>
              <a:t>Trvalosť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50304" y="5216550"/>
            <a:ext cx="5462270" cy="14217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795"/>
              </a:spcBef>
            </a:pPr>
            <a:r>
              <a:rPr sz="2000" b="1" spc="-10" dirty="0">
                <a:solidFill>
                  <a:srgbClr val="12008D"/>
                </a:solidFill>
                <a:latin typeface="Tahoma"/>
                <a:cs typeface="Tahoma"/>
              </a:rPr>
              <a:t>Funkcie</a:t>
            </a:r>
            <a:endParaRPr sz="20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ahoma"/>
                <a:cs typeface="Tahoma"/>
              </a:rPr>
              <a:t>Identifikácia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(jednoznačné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označenie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objektu)</a:t>
            </a:r>
            <a:endParaRPr sz="20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spc="-10" dirty="0">
                <a:latin typeface="Tahoma"/>
                <a:cs typeface="Tahoma"/>
              </a:rPr>
              <a:t>On-</a:t>
            </a:r>
            <a:r>
              <a:rPr sz="2000" dirty="0">
                <a:latin typeface="Tahoma"/>
                <a:cs typeface="Tahoma"/>
              </a:rPr>
              <a:t>line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prístup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digitálnemu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objektu</a:t>
            </a:r>
            <a:endParaRPr sz="20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ahoma"/>
                <a:cs typeface="Tahoma"/>
              </a:rPr>
              <a:t>Medzinárodná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platnosť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5200" y="814379"/>
            <a:ext cx="11202035" cy="324421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Trvalý</a:t>
            </a:r>
            <a:r>
              <a:rPr sz="2400" b="1" spc="-7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12008D"/>
                </a:solidFill>
                <a:latin typeface="Tahoma"/>
                <a:cs typeface="Tahoma"/>
              </a:rPr>
              <a:t>identifikátor</a:t>
            </a:r>
            <a:endParaRPr sz="2400">
              <a:latin typeface="Tahoma"/>
              <a:cs typeface="Tahoma"/>
            </a:endParaRPr>
          </a:p>
          <a:p>
            <a:pPr marL="241300" marR="548005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Tahoma"/>
                <a:cs typeface="Tahoma"/>
              </a:rPr>
              <a:t>Identifikátor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asociácia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medzi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reťazcom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informačným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zdrojom,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pričom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táto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asociácia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je </a:t>
            </a:r>
            <a:r>
              <a:rPr sz="2000" spc="-10" dirty="0">
                <a:latin typeface="Tahoma"/>
                <a:cs typeface="Tahoma"/>
              </a:rPr>
              <a:t>manifestovaná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záznamom,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ktorý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spája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identifikátor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so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súborom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identifikačných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charakteristík </a:t>
            </a:r>
            <a:r>
              <a:rPr sz="2000" dirty="0">
                <a:latin typeface="Tahoma"/>
                <a:cs typeface="Tahoma"/>
              </a:rPr>
              <a:t>zdroja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</a:t>
            </a:r>
            <a:r>
              <a:rPr sz="2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7"/>
              </a:rPr>
              <a:t>IFLA,</a:t>
            </a:r>
            <a:r>
              <a:rPr sz="20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7"/>
              </a:rPr>
              <a:t> </a:t>
            </a:r>
            <a:r>
              <a:rPr sz="2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/>
                <a:cs typeface="Tahoma"/>
                <a:hlinkClick r:id="rId7"/>
              </a:rPr>
              <a:t>2017</a:t>
            </a:r>
            <a:r>
              <a:rPr sz="2000" spc="-10" dirty="0">
                <a:latin typeface="Tahoma"/>
                <a:cs typeface="Tahoma"/>
              </a:rPr>
              <a:t>).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Tahoma"/>
                <a:cs typeface="Tahoma"/>
              </a:rPr>
              <a:t>Používa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jednoznačné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pomenovanie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objektu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(online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alebo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30" dirty="0">
                <a:latin typeface="Tahoma"/>
                <a:cs typeface="Tahoma"/>
              </a:rPr>
              <a:t>off-</a:t>
            </a:r>
            <a:r>
              <a:rPr sz="2000" dirty="0">
                <a:latin typeface="Tahoma"/>
                <a:cs typeface="Tahoma"/>
              </a:rPr>
              <a:t>line),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napríklad: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URL,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sériové</a:t>
            </a:r>
            <a:endParaRPr sz="2000">
              <a:latin typeface="Tahoma"/>
              <a:cs typeface="Tahom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ahoma"/>
                <a:cs typeface="Tahoma"/>
              </a:rPr>
              <a:t>čísla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osobné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mená.</a:t>
            </a:r>
            <a:endParaRPr sz="2000">
              <a:latin typeface="Tahoma"/>
              <a:cs typeface="Tahoma"/>
            </a:endParaRPr>
          </a:p>
          <a:p>
            <a:pPr marL="241300" marR="56896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000" spc="-25" dirty="0">
                <a:latin typeface="Tahoma"/>
                <a:cs typeface="Tahoma"/>
              </a:rPr>
              <a:t>Trvalé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identifikátory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sú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upravované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medzinárodnými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normami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Medzinárodnej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organizácie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pre </a:t>
            </a:r>
            <a:r>
              <a:rPr sz="2000" dirty="0">
                <a:latin typeface="Tahoma"/>
                <a:cs typeface="Tahoma"/>
              </a:rPr>
              <a:t>normalizáciu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ISO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(International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Organization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for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Standardization).</a:t>
            </a:r>
            <a:endParaRPr sz="2000">
              <a:latin typeface="Tahoma"/>
              <a:cs typeface="Tahoma"/>
            </a:endParaRPr>
          </a:p>
          <a:p>
            <a:pPr marL="5688330">
              <a:lnSpc>
                <a:spcPct val="100000"/>
              </a:lnSpc>
              <a:spcBef>
                <a:spcPts val="1935"/>
              </a:spcBef>
            </a:pPr>
            <a:r>
              <a:rPr sz="2000" b="1" dirty="0">
                <a:solidFill>
                  <a:srgbClr val="12008D"/>
                </a:solidFill>
                <a:latin typeface="Tahoma"/>
                <a:cs typeface="Tahoma"/>
              </a:rPr>
              <a:t>Pravidlá</a:t>
            </a:r>
            <a:r>
              <a:rPr sz="2000" b="1" spc="-3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2008D"/>
                </a:solidFill>
                <a:latin typeface="Tahoma"/>
                <a:cs typeface="Tahoma"/>
              </a:rPr>
              <a:t>pre</a:t>
            </a:r>
            <a:r>
              <a:rPr sz="2000" b="1" spc="-2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2008D"/>
                </a:solidFill>
                <a:latin typeface="Tahoma"/>
                <a:cs typeface="Tahoma"/>
              </a:rPr>
              <a:t>identifikačné</a:t>
            </a:r>
            <a:r>
              <a:rPr sz="2000" b="1" spc="-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12008D"/>
                </a:solidFill>
                <a:latin typeface="Tahoma"/>
                <a:cs typeface="Tahoma"/>
              </a:rPr>
              <a:t>systémy</a:t>
            </a:r>
            <a:r>
              <a:rPr sz="2000" b="1" spc="-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2008D"/>
                </a:solidFill>
                <a:latin typeface="Tahoma"/>
                <a:cs typeface="Tahoma"/>
              </a:rPr>
              <a:t>trvalých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40907" y="4032250"/>
            <a:ext cx="19138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12008D"/>
                </a:solidFill>
                <a:latin typeface="Tahoma"/>
                <a:cs typeface="Tahoma"/>
              </a:rPr>
              <a:t>identifikátorov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40907" y="4337430"/>
            <a:ext cx="54648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9565" algn="l"/>
              </a:tabLst>
            </a:pPr>
            <a:r>
              <a:rPr sz="2000" dirty="0">
                <a:latin typeface="Tahoma"/>
                <a:cs typeface="Tahoma"/>
              </a:rPr>
              <a:t>Identifikátor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sa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prideľuje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digitálnemu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objektu, 	</a:t>
            </a:r>
            <a:r>
              <a:rPr sz="2000" dirty="0">
                <a:latin typeface="Tahoma"/>
                <a:cs typeface="Tahoma"/>
              </a:rPr>
              <a:t>nie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jeho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umiestneniu</a:t>
            </a:r>
            <a:endParaRPr sz="20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Tahoma"/>
                <a:cs typeface="Tahoma"/>
              </a:rPr>
              <a:t>Systémy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sú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udržiavané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rozvíjané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správcami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9153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0088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60296" y="38861"/>
            <a:ext cx="9417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390" algn="l"/>
                <a:tab pos="525780" algn="l"/>
                <a:tab pos="87630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75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y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₴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28430" y="38861"/>
            <a:ext cx="12973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0985" algn="l"/>
                <a:tab pos="681990" algn="l"/>
                <a:tab pos="99250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50" dirty="0">
                <a:solidFill>
                  <a:srgbClr val="92D050"/>
                </a:solidFill>
                <a:latin typeface="Arial"/>
                <a:cs typeface="Arial"/>
              </a:rPr>
              <a:t>⅓⃝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7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d</a:t>
            </a:r>
            <a:r>
              <a:rPr sz="900" spc="1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92D050"/>
                </a:solidFill>
                <a:latin typeface="Arial"/>
                <a:cs typeface="Arial"/>
              </a:rPr>
              <a:t>∞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55020" y="38861"/>
            <a:ext cx="1665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  <a:tab pos="410209" algn="l"/>
                <a:tab pos="103505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q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√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b↔</a:t>
            </a:r>
            <a:r>
              <a:rPr sz="900" spc="3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f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3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900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±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v </a:t>
            </a:r>
            <a:r>
              <a:rPr sz="900" spc="-215" dirty="0">
                <a:solidFill>
                  <a:srgbClr val="92D050"/>
                </a:solidFill>
                <a:latin typeface="Arial"/>
                <a:cs typeface="Arial"/>
              </a:rPr>
              <a:t>←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8246" y="176021"/>
            <a:ext cx="26079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1060" algn="l"/>
                <a:tab pos="1096010" algn="l"/>
                <a:tab pos="1363980" algn="l"/>
                <a:tab pos="2440305" algn="l"/>
              </a:tabLst>
            </a:pPr>
            <a:r>
              <a:rPr sz="900" spc="-2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gjt</a:t>
            </a:r>
            <a:r>
              <a:rPr sz="900" spc="2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→∩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≤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≠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∆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№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€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‰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†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92D050"/>
                </a:solidFill>
                <a:latin typeface="Arial"/>
                <a:cs typeface="Arial"/>
              </a:rPr>
              <a:t>h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185" dirty="0">
                <a:solidFill>
                  <a:srgbClr val="92D050"/>
                </a:solidFill>
                <a:latin typeface="Arial"/>
                <a:cs typeface="Arial"/>
              </a:rPr>
              <a:t>ф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02848" y="176021"/>
            <a:ext cx="1517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7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Ѱ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Д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20" dirty="0">
                <a:solidFill>
                  <a:srgbClr val="92D050"/>
                </a:solidFill>
                <a:latin typeface="Arial"/>
                <a:cs typeface="Arial"/>
              </a:rPr>
              <a:t>ϔ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Ω͌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«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ë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92D050"/>
                </a:solidFill>
                <a:latin typeface="Arial"/>
                <a:cs typeface="Arial"/>
              </a:rPr>
              <a:t>*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#</a:t>
            </a:r>
            <a:r>
              <a:rPr sz="900" spc="135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&amp;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± 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©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cc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92D050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46917" y="313182"/>
            <a:ext cx="973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250" algn="l"/>
                <a:tab pos="6597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§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~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95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?</a:t>
            </a:r>
            <a:r>
              <a:rPr sz="900" spc="25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@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64" y="41528"/>
            <a:ext cx="485521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2008D"/>
                </a:solidFill>
                <a:latin typeface="Tahoma"/>
                <a:cs typeface="Tahoma"/>
              </a:rPr>
              <a:t>Jednoznačné</a:t>
            </a:r>
            <a:r>
              <a:rPr sz="3200" spc="-1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12008D"/>
                </a:solidFill>
                <a:latin typeface="Tahoma"/>
                <a:cs typeface="Tahoma"/>
              </a:rPr>
              <a:t>identifikátory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635250" algn="l"/>
                <a:tab pos="3201035" algn="l"/>
                <a:tab pos="3714750" algn="l"/>
                <a:tab pos="422973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229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2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133843" y="4952"/>
            <a:ext cx="1711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Kl</a:t>
            </a:r>
            <a:r>
              <a:rPr spc="-1520" dirty="0"/>
              <a:t>a</a:t>
            </a:r>
            <a:r>
              <a:rPr sz="1350" spc="-44" baseline="126543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1350" spc="345" baseline="126543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3200" spc="130" dirty="0"/>
              <a:t>sifiká</a:t>
            </a:r>
            <a:r>
              <a:rPr sz="3200" spc="-1310" dirty="0"/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06546" y="4952"/>
            <a:ext cx="1206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2008D"/>
                </a:solidFill>
                <a:latin typeface="Tahoma"/>
                <a:cs typeface="Tahoma"/>
              </a:rPr>
              <a:t>ia</a:t>
            </a:r>
            <a:r>
              <a:rPr sz="3200" spc="-1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3200" spc="-40" dirty="0">
                <a:solidFill>
                  <a:srgbClr val="12008D"/>
                </a:solidFill>
                <a:latin typeface="Tahoma"/>
                <a:cs typeface="Tahoma"/>
              </a:rPr>
              <a:t>id</a:t>
            </a:r>
            <a:r>
              <a:rPr sz="3200" spc="-25" dirty="0">
                <a:solidFill>
                  <a:srgbClr val="12008D"/>
                </a:solidFill>
                <a:latin typeface="Tahoma"/>
                <a:cs typeface="Tahoma"/>
              </a:rPr>
              <a:t>e</a:t>
            </a:r>
            <a:r>
              <a:rPr sz="3200" spc="-1560" dirty="0">
                <a:solidFill>
                  <a:srgbClr val="12008D"/>
                </a:solidFill>
                <a:latin typeface="Tahoma"/>
                <a:cs typeface="Tahoma"/>
              </a:rPr>
              <a:t>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00323" y="4952"/>
            <a:ext cx="6673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12008D"/>
                </a:solidFill>
                <a:latin typeface="Tahoma"/>
                <a:cs typeface="Tahoma"/>
              </a:rPr>
              <a:t>tifi</a:t>
            </a:r>
            <a:r>
              <a:rPr sz="3200" spc="-1620" dirty="0">
                <a:solidFill>
                  <a:srgbClr val="12008D"/>
                </a:solidFill>
                <a:latin typeface="Tahoma"/>
                <a:cs typeface="Tahoma"/>
              </a:rPr>
              <a:t>k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54658" y="4952"/>
            <a:ext cx="11499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95" dirty="0">
                <a:solidFill>
                  <a:srgbClr val="12008D"/>
                </a:solidFill>
                <a:latin typeface="Tahoma"/>
                <a:cs typeface="Tahoma"/>
              </a:rPr>
              <a:t>átor</a:t>
            </a:r>
            <a:r>
              <a:rPr sz="3200" spc="60" dirty="0">
                <a:solidFill>
                  <a:srgbClr val="12008D"/>
                </a:solidFill>
                <a:latin typeface="Tahoma"/>
                <a:cs typeface="Tahoma"/>
              </a:rPr>
              <a:t>o</a:t>
            </a:r>
            <a:r>
              <a:rPr sz="3200" spc="-515" dirty="0">
                <a:solidFill>
                  <a:srgbClr val="12008D"/>
                </a:solidFill>
                <a:latin typeface="Tahoma"/>
                <a:cs typeface="Tahoma"/>
              </a:rPr>
              <a:t>v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9489" y="1432560"/>
            <a:ext cx="10478770" cy="677545"/>
            <a:chOff x="449489" y="1432560"/>
            <a:chExt cx="10478770" cy="67754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489" y="1582592"/>
              <a:ext cx="1192717" cy="34098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180" y="1432560"/>
              <a:ext cx="2323338" cy="6774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0419" y="1432560"/>
              <a:ext cx="7567422" cy="67741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39013" y="1402665"/>
            <a:ext cx="10757535" cy="308356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Trvalé</a:t>
            </a:r>
            <a:r>
              <a:rPr sz="2400" b="1" spc="-12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(perzistentné)</a:t>
            </a:r>
            <a:r>
              <a:rPr sz="2400" b="1" spc="-114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12008D"/>
                </a:solidFill>
                <a:latin typeface="Tahoma"/>
                <a:cs typeface="Tahoma"/>
              </a:rPr>
              <a:t>identifikátory</a:t>
            </a:r>
            <a:r>
              <a:rPr sz="2400" b="1" spc="-9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digitálnych</a:t>
            </a:r>
            <a:r>
              <a:rPr sz="2400" b="1" spc="-9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12008D"/>
                </a:solidFill>
                <a:latin typeface="Tahoma"/>
                <a:cs typeface="Tahoma"/>
              </a:rPr>
              <a:t>informačných</a:t>
            </a:r>
            <a:r>
              <a:rPr sz="2400" b="1" spc="-10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12008D"/>
                </a:solidFill>
                <a:latin typeface="Tahoma"/>
                <a:cs typeface="Tahoma"/>
              </a:rPr>
              <a:t>entít</a:t>
            </a:r>
            <a:endParaRPr sz="2400">
              <a:latin typeface="Tahoma"/>
              <a:cs typeface="Tahoma"/>
            </a:endParaRPr>
          </a:p>
          <a:p>
            <a:pPr marL="240665" indent="-227965">
              <a:lnSpc>
                <a:spcPts val="228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</a:tabLst>
            </a:pPr>
            <a:r>
              <a:rPr sz="2000" dirty="0">
                <a:latin typeface="Tahoma"/>
                <a:cs typeface="Tahoma"/>
              </a:rPr>
              <a:t>Určené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jednoznačnú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identifikáciu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digitálnych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informačných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objektov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globálnom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sieťovom</a:t>
            </a:r>
            <a:endParaRPr sz="2000">
              <a:latin typeface="Tahoma"/>
              <a:cs typeface="Tahoma"/>
            </a:endParaRPr>
          </a:p>
          <a:p>
            <a:pPr marL="241300">
              <a:lnSpc>
                <a:spcPts val="2280"/>
              </a:lnSpc>
            </a:pPr>
            <a:r>
              <a:rPr sz="2000" spc="-10" dirty="0">
                <a:latin typeface="Tahoma"/>
                <a:cs typeface="Tahoma"/>
              </a:rPr>
              <a:t>prostredí</a:t>
            </a:r>
            <a:endParaRPr sz="2000">
              <a:latin typeface="Tahoma"/>
              <a:cs typeface="Tahoma"/>
            </a:endParaRPr>
          </a:p>
          <a:p>
            <a:pPr marL="241300" marR="54610" indent="-228600">
              <a:lnSpc>
                <a:spcPts val="216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dirty="0">
                <a:latin typeface="Tahoma"/>
                <a:cs typeface="Tahoma"/>
              </a:rPr>
              <a:t>SICI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(Serial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Item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and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Contribution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Identifier,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doplnok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ISSN),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ktorý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identifikuje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zväzky,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časti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a </a:t>
            </a:r>
            <a:r>
              <a:rPr sz="2000" dirty="0">
                <a:latin typeface="Tahoma"/>
                <a:cs typeface="Tahoma"/>
              </a:rPr>
              <a:t>články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časopisoch,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PII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(Publisher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Item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Identifier),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URN </a:t>
            </a:r>
            <a:r>
              <a:rPr sz="2000" dirty="0">
                <a:latin typeface="Tahoma"/>
                <a:cs typeface="Tahoma"/>
              </a:rPr>
              <a:t>(Uniform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Resource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Name),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b="1" spc="-25" dirty="0">
                <a:latin typeface="Tahoma"/>
                <a:cs typeface="Tahoma"/>
              </a:rPr>
              <a:t>URI </a:t>
            </a:r>
            <a:r>
              <a:rPr sz="2000" dirty="0">
                <a:latin typeface="Tahoma"/>
                <a:cs typeface="Tahoma"/>
              </a:rPr>
              <a:t>(Uniform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Resource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Identifier),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URL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–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PURL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(Persistent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Uniform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Resource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30" dirty="0">
                <a:latin typeface="Tahoma"/>
                <a:cs typeface="Tahoma"/>
              </a:rPr>
              <a:t>Locator,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Persistent </a:t>
            </a:r>
            <a:r>
              <a:rPr sz="2000" dirty="0">
                <a:latin typeface="Tahoma"/>
                <a:cs typeface="Tahoma"/>
              </a:rPr>
              <a:t>URL),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HDL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(Handle).</a:t>
            </a:r>
            <a:endParaRPr sz="2000">
              <a:latin typeface="Tahoma"/>
              <a:cs typeface="Tahoma"/>
            </a:endParaRPr>
          </a:p>
          <a:p>
            <a:pPr marL="241300" marR="729615" indent="-228600">
              <a:lnSpc>
                <a:spcPts val="216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Tahoma"/>
                <a:cs typeface="Tahoma"/>
              </a:rPr>
              <a:t>Momentálne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najvýznamnejším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identifikačným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systémom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informačných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zdrojov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vo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svete </a:t>
            </a:r>
            <a:r>
              <a:rPr sz="2000" dirty="0">
                <a:latin typeface="Tahoma"/>
                <a:cs typeface="Tahoma"/>
              </a:rPr>
              <a:t>vedeckej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komunikácie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je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DOI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(Digital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Object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Identifier,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uvedený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roku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2000)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9153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0088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16494" y="38861"/>
            <a:ext cx="92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60296" y="38861"/>
            <a:ext cx="335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39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75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3618" y="38861"/>
            <a:ext cx="625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585" algn="l"/>
                <a:tab pos="567055" algn="l"/>
              </a:tabLst>
            </a:pP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z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₴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77070" y="38861"/>
            <a:ext cx="218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⅓⃝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97948" y="3886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08844" y="38861"/>
            <a:ext cx="316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d</a:t>
            </a:r>
            <a:r>
              <a:rPr sz="900" spc="1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92D050"/>
                </a:solidFill>
                <a:latin typeface="Arial"/>
                <a:cs typeface="Arial"/>
              </a:rPr>
              <a:t>∞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55020" y="38861"/>
            <a:ext cx="758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  <a:tab pos="410209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q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√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b↔</a:t>
            </a:r>
            <a:r>
              <a:rPr sz="900" spc="3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90096" y="38861"/>
            <a:ext cx="8305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f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3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900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±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v </a:t>
            </a:r>
            <a:r>
              <a:rPr sz="900" spc="-215" dirty="0">
                <a:solidFill>
                  <a:srgbClr val="92D050"/>
                </a:solidFill>
                <a:latin typeface="Arial"/>
                <a:cs typeface="Arial"/>
              </a:rPr>
              <a:t>←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8246" y="176021"/>
            <a:ext cx="7213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gjt</a:t>
            </a:r>
            <a:r>
              <a:rPr sz="900" spc="2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→∩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70" dirty="0">
                <a:solidFill>
                  <a:srgbClr val="92D050"/>
                </a:solidFill>
                <a:latin typeface="Arial"/>
                <a:cs typeface="Arial"/>
              </a:rPr>
              <a:t>≤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66886" y="176021"/>
            <a:ext cx="13506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015" algn="l"/>
                <a:tab pos="51562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≠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∆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№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€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‰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†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92D050"/>
                </a:solidFill>
                <a:latin typeface="Arial"/>
                <a:cs typeface="Arial"/>
              </a:rPr>
              <a:t>h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46232" y="176021"/>
            <a:ext cx="648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</a:tabLst>
            </a:pPr>
            <a:r>
              <a:rPr sz="900" spc="-185" dirty="0">
                <a:solidFill>
                  <a:srgbClr val="92D050"/>
                </a:solidFill>
                <a:latin typeface="Arial"/>
                <a:cs typeface="Arial"/>
              </a:rPr>
              <a:t>ф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Ѱ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Д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20" dirty="0">
                <a:solidFill>
                  <a:srgbClr val="92D050"/>
                </a:solidFill>
                <a:latin typeface="Arial"/>
                <a:cs typeface="Arial"/>
              </a:rPr>
              <a:t>ϔ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96041" y="176021"/>
            <a:ext cx="1124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Ω͌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«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ë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92D050"/>
                </a:solidFill>
                <a:latin typeface="Arial"/>
                <a:cs typeface="Arial"/>
              </a:rPr>
              <a:t>*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#</a:t>
            </a:r>
            <a:r>
              <a:rPr sz="900" spc="135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&amp;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± 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©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cc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92D050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46917" y="313182"/>
            <a:ext cx="973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250" algn="l"/>
                <a:tab pos="6597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§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~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95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?</a:t>
            </a:r>
            <a:r>
              <a:rPr sz="900" spc="25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@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564" y="41528"/>
            <a:ext cx="485521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2008D"/>
                </a:solidFill>
                <a:latin typeface="Tahoma"/>
                <a:cs typeface="Tahoma"/>
              </a:rPr>
              <a:t>Jednoznačné</a:t>
            </a:r>
            <a:r>
              <a:rPr sz="3200" spc="-1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12008D"/>
                </a:solidFill>
                <a:latin typeface="Tahoma"/>
                <a:cs typeface="Tahoma"/>
              </a:rPr>
              <a:t>identifikátory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635250" algn="l"/>
                <a:tab pos="3201035" algn="l"/>
                <a:tab pos="3714750" algn="l"/>
                <a:tab pos="422973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229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2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761980" y="4952"/>
            <a:ext cx="7410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DOI</a:t>
            </a: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5287" y="900941"/>
            <a:ext cx="2014194" cy="201268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604" y="1164913"/>
            <a:ext cx="5510289" cy="31825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50189" y="1080642"/>
            <a:ext cx="11137265" cy="542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DIGITAL</a:t>
            </a:r>
            <a:r>
              <a:rPr sz="2400" b="1" spc="-13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OBJECT</a:t>
            </a:r>
            <a:r>
              <a:rPr sz="2400" b="1" spc="-11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12008D"/>
                </a:solidFill>
                <a:latin typeface="Tahoma"/>
                <a:cs typeface="Tahoma"/>
              </a:rPr>
              <a:t>IDENTIFIER</a:t>
            </a:r>
            <a:r>
              <a:rPr sz="2400" b="1" spc="-11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12008D"/>
                </a:solidFill>
                <a:latin typeface="Tahoma"/>
                <a:cs typeface="Tahoma"/>
              </a:rPr>
              <a:t>(DOI)</a:t>
            </a:r>
            <a:endParaRPr sz="2400">
              <a:latin typeface="Tahoma"/>
              <a:cs typeface="Tahoma"/>
            </a:endParaRPr>
          </a:p>
          <a:p>
            <a:pPr marL="344170" indent="-228600">
              <a:lnSpc>
                <a:spcPts val="2280"/>
              </a:lnSpc>
              <a:spcBef>
                <a:spcPts val="1785"/>
              </a:spcBef>
              <a:buFont typeface="Arial"/>
              <a:buChar char="•"/>
              <a:tabLst>
                <a:tab pos="344170" algn="l"/>
              </a:tabLst>
            </a:pPr>
            <a:r>
              <a:rPr sz="2000" dirty="0">
                <a:latin typeface="Tahoma"/>
                <a:cs typeface="Tahoma"/>
              </a:rPr>
              <a:t>komerčný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globálny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systém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zameraný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štandardnú,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jednoznačnú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trvalú</a:t>
            </a:r>
            <a:endParaRPr sz="2000">
              <a:latin typeface="Tahoma"/>
              <a:cs typeface="Tahoma"/>
            </a:endParaRPr>
          </a:p>
          <a:p>
            <a:pPr marL="344170">
              <a:lnSpc>
                <a:spcPts val="2280"/>
              </a:lnSpc>
            </a:pPr>
            <a:r>
              <a:rPr sz="2000" dirty="0">
                <a:latin typeface="Tahoma"/>
                <a:cs typeface="Tahoma"/>
              </a:rPr>
              <a:t>identifikáciu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diel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vedeckej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literatúry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digitálnom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formáte</a:t>
            </a:r>
            <a:endParaRPr sz="2000">
              <a:latin typeface="Tahoma"/>
              <a:cs typeface="Tahoma"/>
            </a:endParaRPr>
          </a:p>
          <a:p>
            <a:pPr marL="380365" marR="2816860" indent="-342900">
              <a:lnSpc>
                <a:spcPct val="100000"/>
              </a:lnSpc>
              <a:spcBef>
                <a:spcPts val="1350"/>
              </a:spcBef>
              <a:buFont typeface="Arial"/>
              <a:buChar char="•"/>
              <a:tabLst>
                <a:tab pos="380365" algn="l"/>
              </a:tabLst>
            </a:pPr>
            <a:r>
              <a:rPr sz="2000" dirty="0">
                <a:latin typeface="Tahoma"/>
                <a:cs typeface="Tahoma"/>
              </a:rPr>
              <a:t>jednoznačne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identifikuje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digitálny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objekt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globálnej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sieti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internetu,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má </a:t>
            </a:r>
            <a:r>
              <a:rPr sz="2000" dirty="0">
                <a:latin typeface="Tahoma"/>
                <a:cs typeface="Tahoma"/>
              </a:rPr>
              <a:t>možnosti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širokej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aplikovateľnosti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flexibility</a:t>
            </a:r>
            <a:endParaRPr sz="2000">
              <a:latin typeface="Tahoma"/>
              <a:cs typeface="Tahoma"/>
            </a:endParaRPr>
          </a:p>
          <a:p>
            <a:pPr marL="380365" marR="454659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80365" algn="l"/>
              </a:tabLst>
            </a:pPr>
            <a:r>
              <a:rPr sz="2000" dirty="0">
                <a:latin typeface="Tahoma"/>
                <a:cs typeface="Tahoma"/>
              </a:rPr>
              <a:t>DOI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prideľujú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registračné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agentúry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(aktuálne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10)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CrossRef,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DataCite,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ISTIC,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JaLC,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KISTI, </a:t>
            </a:r>
            <a:r>
              <a:rPr sz="2000" dirty="0">
                <a:latin typeface="Tahoma"/>
                <a:cs typeface="Tahoma"/>
              </a:rPr>
              <a:t>mEDRA...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Každý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dokument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má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vytvorenú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Response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Page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(stránka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odpoveďou),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ktorá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sa</a:t>
            </a:r>
            <a:endParaRPr sz="2000">
              <a:latin typeface="Tahoma"/>
              <a:cs typeface="Tahoma"/>
            </a:endParaRPr>
          </a:p>
          <a:p>
            <a:pPr marL="380365" marR="3048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používateľovi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zobrazí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zadaní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DOI,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stanovená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štruktúra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zápisu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musí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obsahovať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prinajmenšom </a:t>
            </a:r>
            <a:r>
              <a:rPr sz="2000" dirty="0">
                <a:latin typeface="Tahoma"/>
                <a:cs typeface="Tahoma"/>
              </a:rPr>
              <a:t>úplné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bibliografické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údaje,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vrátane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DOI</a:t>
            </a:r>
            <a:endParaRPr sz="2000">
              <a:latin typeface="Tahoma"/>
              <a:cs typeface="Tahoma"/>
            </a:endParaRPr>
          </a:p>
          <a:p>
            <a:pPr marL="115570">
              <a:lnSpc>
                <a:spcPct val="100000"/>
              </a:lnSpc>
              <a:spcBef>
                <a:spcPts val="1855"/>
              </a:spcBef>
            </a:pPr>
            <a:r>
              <a:rPr sz="2000" b="1" dirty="0">
                <a:solidFill>
                  <a:srgbClr val="12008D"/>
                </a:solidFill>
                <a:latin typeface="Tahoma"/>
                <a:cs typeface="Tahoma"/>
              </a:rPr>
              <a:t>Technická</a:t>
            </a:r>
            <a:r>
              <a:rPr sz="2000" b="1" spc="-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12008D"/>
                </a:solidFill>
                <a:latin typeface="Tahoma"/>
                <a:cs typeface="Tahoma"/>
              </a:rPr>
              <a:t>infraštruktúra</a:t>
            </a:r>
            <a:endParaRPr sz="2000">
              <a:latin typeface="Tahoma"/>
              <a:cs typeface="Tahoma"/>
            </a:endParaRPr>
          </a:p>
          <a:p>
            <a:pPr marL="344170" lvl="1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44170" algn="l"/>
              </a:tabLst>
            </a:pPr>
            <a:r>
              <a:rPr sz="2000" dirty="0">
                <a:latin typeface="Tahoma"/>
                <a:cs typeface="Tahoma"/>
              </a:rPr>
              <a:t>The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Handle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System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(Handle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System</a:t>
            </a:r>
            <a:r>
              <a:rPr sz="1950" baseline="25641" dirty="0">
                <a:latin typeface="Tahoma"/>
                <a:cs typeface="Tahoma"/>
              </a:rPr>
              <a:t>®</a:t>
            </a:r>
            <a:r>
              <a:rPr sz="2000" dirty="0">
                <a:latin typeface="Tahoma"/>
                <a:cs typeface="Tahoma"/>
              </a:rPr>
              <a:t>),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identifikácia,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trvalosť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prelinkovania,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dostupnosť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obsahu</a:t>
            </a:r>
            <a:endParaRPr sz="2000">
              <a:latin typeface="Tahoma"/>
              <a:cs typeface="Tahoma"/>
            </a:endParaRPr>
          </a:p>
          <a:p>
            <a:pPr marL="344170" lvl="1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44170" algn="l"/>
              </a:tabLst>
            </a:pPr>
            <a:r>
              <a:rPr sz="2000" dirty="0">
                <a:latin typeface="Tahoma"/>
                <a:cs typeface="Tahoma"/>
              </a:rPr>
              <a:t>The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DOI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System,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  <a:hlinkClick r:id="rId4"/>
              </a:rPr>
              <a:t>http://www.doi.org/</a:t>
            </a:r>
            <a:endParaRPr sz="2000">
              <a:latin typeface="Tahoma"/>
              <a:cs typeface="Tahoma"/>
            </a:endParaRPr>
          </a:p>
          <a:p>
            <a:pPr marL="344170" lvl="1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44170" algn="l"/>
              </a:tabLst>
            </a:pPr>
            <a:r>
              <a:rPr sz="2000" dirty="0">
                <a:latin typeface="Tahoma"/>
                <a:cs typeface="Tahoma"/>
              </a:rPr>
              <a:t>DOI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30" dirty="0">
                <a:latin typeface="Tahoma"/>
                <a:cs typeface="Tahoma"/>
              </a:rPr>
              <a:t>resolver,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https://dx.doi.org/</a:t>
            </a:r>
            <a:endParaRPr sz="2000">
              <a:latin typeface="Tahoma"/>
              <a:cs typeface="Tahoma"/>
            </a:endParaRPr>
          </a:p>
          <a:p>
            <a:pPr marL="172085">
              <a:lnSpc>
                <a:spcPct val="100000"/>
              </a:lnSpc>
              <a:spcBef>
                <a:spcPts val="635"/>
              </a:spcBef>
            </a:pPr>
            <a:r>
              <a:rPr sz="2000" b="1" spc="-75" dirty="0">
                <a:solidFill>
                  <a:srgbClr val="12008D"/>
                </a:solidFill>
                <a:latin typeface="Arial"/>
                <a:cs typeface="Arial"/>
              </a:rPr>
              <a:t>https://</a:t>
            </a:r>
            <a:r>
              <a:rPr sz="2000" b="1" spc="-75" dirty="0">
                <a:solidFill>
                  <a:srgbClr val="12008D"/>
                </a:solidFill>
                <a:latin typeface="Arial"/>
                <a:cs typeface="Arial"/>
                <a:hlinkClick r:id="rId5"/>
              </a:rPr>
              <a:t>www.doi.org/doi_handbook/3_Resolution.html#3.5.1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9153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0088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16494" y="38861"/>
            <a:ext cx="920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60296" y="38861"/>
            <a:ext cx="335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39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75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3618" y="38861"/>
            <a:ext cx="6254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2585" algn="l"/>
                <a:tab pos="567055" algn="l"/>
              </a:tabLst>
            </a:pP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z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₴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77070" y="38861"/>
            <a:ext cx="2184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⅓⃝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97948" y="3886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08844" y="38861"/>
            <a:ext cx="316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d</a:t>
            </a:r>
            <a:r>
              <a:rPr sz="900" spc="1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92D050"/>
                </a:solidFill>
                <a:latin typeface="Arial"/>
                <a:cs typeface="Arial"/>
              </a:rPr>
              <a:t>∞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55020" y="38861"/>
            <a:ext cx="758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  <a:tab pos="410209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q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√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b↔</a:t>
            </a:r>
            <a:r>
              <a:rPr sz="900" spc="3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90096" y="38861"/>
            <a:ext cx="8305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f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3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900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±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v </a:t>
            </a:r>
            <a:r>
              <a:rPr sz="900" spc="-215" dirty="0">
                <a:solidFill>
                  <a:srgbClr val="92D050"/>
                </a:solidFill>
                <a:latin typeface="Arial"/>
                <a:cs typeface="Arial"/>
              </a:rPr>
              <a:t>←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8246" y="176021"/>
            <a:ext cx="7213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gjt</a:t>
            </a:r>
            <a:r>
              <a:rPr sz="900" spc="2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→∩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70" dirty="0">
                <a:solidFill>
                  <a:srgbClr val="92D050"/>
                </a:solidFill>
                <a:latin typeface="Arial"/>
                <a:cs typeface="Arial"/>
              </a:rPr>
              <a:t>≤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66886" y="176021"/>
            <a:ext cx="13506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7015" algn="l"/>
                <a:tab pos="51562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≠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∆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№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€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‰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†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92D050"/>
                </a:solidFill>
                <a:latin typeface="Arial"/>
                <a:cs typeface="Arial"/>
              </a:rPr>
              <a:t>h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46232" y="176021"/>
            <a:ext cx="648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</a:tabLst>
            </a:pPr>
            <a:r>
              <a:rPr sz="900" spc="-185" dirty="0">
                <a:solidFill>
                  <a:srgbClr val="92D050"/>
                </a:solidFill>
                <a:latin typeface="Arial"/>
                <a:cs typeface="Arial"/>
              </a:rPr>
              <a:t>ф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Ѱ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Д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20" dirty="0">
                <a:solidFill>
                  <a:srgbClr val="92D050"/>
                </a:solidFill>
                <a:latin typeface="Arial"/>
                <a:cs typeface="Arial"/>
              </a:rPr>
              <a:t>ϔ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96041" y="176021"/>
            <a:ext cx="1124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Ω͌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«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ë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92D050"/>
                </a:solidFill>
                <a:latin typeface="Arial"/>
                <a:cs typeface="Arial"/>
              </a:rPr>
              <a:t>*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#</a:t>
            </a:r>
            <a:r>
              <a:rPr sz="900" spc="135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&amp;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± 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©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cc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92D050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46917" y="313182"/>
            <a:ext cx="9734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250" algn="l"/>
                <a:tab pos="6597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§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~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95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?</a:t>
            </a:r>
            <a:r>
              <a:rPr sz="900" spc="25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@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564" y="41528"/>
            <a:ext cx="485521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2008D"/>
                </a:solidFill>
                <a:latin typeface="Tahoma"/>
                <a:cs typeface="Tahoma"/>
              </a:rPr>
              <a:t>Jednoznačné</a:t>
            </a:r>
            <a:r>
              <a:rPr sz="3200" spc="-1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12008D"/>
                </a:solidFill>
                <a:latin typeface="Tahoma"/>
                <a:cs typeface="Tahoma"/>
              </a:rPr>
              <a:t>identifikátory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635250" algn="l"/>
                <a:tab pos="3201035" algn="l"/>
                <a:tab pos="3714750" algn="l"/>
                <a:tab pos="422973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229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2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0761980" y="4952"/>
            <a:ext cx="7410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DOI</a:t>
            </a: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8376" y="943644"/>
            <a:ext cx="1668203" cy="1668203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39597" y="1044702"/>
            <a:ext cx="11176000" cy="552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Špecifiká</a:t>
            </a:r>
            <a:r>
              <a:rPr sz="2400" b="1" spc="-8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12008D"/>
                </a:solidFill>
                <a:latin typeface="Tahoma"/>
                <a:cs typeface="Tahoma"/>
              </a:rPr>
              <a:t>DOI</a:t>
            </a:r>
            <a:endParaRPr sz="2400">
              <a:latin typeface="Tahoma"/>
              <a:cs typeface="Tahoma"/>
            </a:endParaRPr>
          </a:p>
          <a:p>
            <a:pPr marL="372110" marR="2563495" indent="-342900">
              <a:lnSpc>
                <a:spcPct val="100000"/>
              </a:lnSpc>
              <a:spcBef>
                <a:spcPts val="1430"/>
              </a:spcBef>
              <a:buFont typeface="Arial"/>
              <a:buChar char="•"/>
              <a:tabLst>
                <a:tab pos="372110" algn="l"/>
              </a:tabLst>
            </a:pPr>
            <a:r>
              <a:rPr sz="2000" dirty="0">
                <a:latin typeface="Tahoma"/>
                <a:cs typeface="Tahoma"/>
              </a:rPr>
              <a:t>DOI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identifikuje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objekt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natrvalo</a:t>
            </a:r>
            <a:r>
              <a:rPr sz="2000" dirty="0">
                <a:latin typeface="Tahoma"/>
                <a:cs typeface="Tahoma"/>
              </a:rPr>
              <a:t>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aj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keď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objekt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zmení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svoje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umiestnenie, </a:t>
            </a:r>
            <a:r>
              <a:rPr sz="2000" dirty="0">
                <a:latin typeface="Tahoma"/>
                <a:cs typeface="Tahoma"/>
              </a:rPr>
              <a:t>svojho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vlastníka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alebo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iné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charakteristiky</a:t>
            </a:r>
            <a:endParaRPr sz="2000">
              <a:latin typeface="Tahoma"/>
              <a:cs typeface="Tahoma"/>
            </a:endParaRPr>
          </a:p>
          <a:p>
            <a:pPr marL="368300" lvl="1" indent="-22860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368300" algn="l"/>
              </a:tabLst>
            </a:pPr>
            <a:r>
              <a:rPr sz="2000" dirty="0">
                <a:latin typeface="Tahoma"/>
                <a:cs typeface="Tahoma"/>
              </a:rPr>
              <a:t>DOI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-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presmerovanie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pomocou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systému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Handle</a:t>
            </a:r>
            <a:endParaRPr sz="2000">
              <a:latin typeface="Tahoma"/>
              <a:cs typeface="Tahoma"/>
            </a:endParaRPr>
          </a:p>
          <a:p>
            <a:pPr marL="368300" lvl="1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68300" algn="l"/>
                <a:tab pos="5674360" algn="l"/>
              </a:tabLst>
            </a:pPr>
            <a:r>
              <a:rPr sz="2000" dirty="0">
                <a:latin typeface="Tahoma"/>
                <a:cs typeface="Tahoma"/>
              </a:rPr>
              <a:t>DOI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identifikuje: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Obsah</a:t>
            </a:r>
            <a:r>
              <a:rPr sz="2000" spc="-10" dirty="0">
                <a:latin typeface="Tahoma"/>
                <a:cs typeface="Tahoma"/>
              </a:rPr>
              <a:t>–abstrakt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práce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alebo</a:t>
            </a:r>
            <a:r>
              <a:rPr sz="2000" dirty="0">
                <a:latin typeface="Tahoma"/>
                <a:cs typeface="Tahoma"/>
              </a:rPr>
              <a:t>	jednotlivých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verzií,o.i.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súbory/zariadenie,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DVD</a:t>
            </a:r>
            <a:endParaRPr sz="2000">
              <a:latin typeface="Tahoma"/>
              <a:cs typeface="Tahoma"/>
            </a:endParaRPr>
          </a:p>
          <a:p>
            <a:pPr marL="1258570">
              <a:lnSpc>
                <a:spcPct val="100000"/>
              </a:lnSpc>
              <a:spcBef>
                <a:spcPts val="755"/>
              </a:spcBef>
            </a:pPr>
            <a:r>
              <a:rPr sz="2000" b="1" dirty="0">
                <a:latin typeface="Tahoma"/>
                <a:cs typeface="Tahoma"/>
              </a:rPr>
              <a:t>Súvisiace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objekty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-(o.i.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dohody,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účastníci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zmlúv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výmene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obsahu,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zúčastnené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strany)</a:t>
            </a:r>
            <a:endParaRPr sz="2000">
              <a:latin typeface="Tahoma"/>
              <a:cs typeface="Tahoma"/>
            </a:endParaRPr>
          </a:p>
          <a:p>
            <a:pPr marL="368300" marR="276860" lvl="1" indent="-228600">
              <a:lnSpc>
                <a:spcPts val="2160"/>
              </a:lnSpc>
              <a:spcBef>
                <a:spcPts val="1045"/>
              </a:spcBef>
              <a:buFont typeface="Arial"/>
              <a:buChar char="•"/>
              <a:tabLst>
                <a:tab pos="368300" algn="l"/>
              </a:tabLst>
            </a:pPr>
            <a:r>
              <a:rPr sz="2000" b="1" dirty="0">
                <a:latin typeface="Tahoma"/>
                <a:cs typeface="Tahoma"/>
              </a:rPr>
              <a:t>V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prípade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viacnásobného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umiestnenia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daného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objektu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na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webe</a:t>
            </a:r>
            <a:r>
              <a:rPr sz="2000" dirty="0">
                <a:latin typeface="Tahoma"/>
                <a:cs typeface="Tahoma"/>
              </a:rPr>
              <a:t>: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presne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analyzuje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s </a:t>
            </a:r>
            <a:r>
              <a:rPr sz="2000" dirty="0">
                <a:latin typeface="Tahoma"/>
                <a:cs typeface="Tahoma"/>
              </a:rPr>
              <a:t>istotou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rozhodne,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že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tieto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objekty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sú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skutočne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rovnaké.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Napríklad: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ten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istý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materiál,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ktorý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sa </a:t>
            </a:r>
            <a:r>
              <a:rPr sz="2000" dirty="0">
                <a:latin typeface="Tahoma"/>
                <a:cs typeface="Tahoma"/>
              </a:rPr>
              <a:t>nachádza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archíve/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stránke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vlastníka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zároveň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otvorenom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archíve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tretej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strany.</a:t>
            </a:r>
            <a:endParaRPr sz="2000">
              <a:latin typeface="Tahoma"/>
              <a:cs typeface="Tahoma"/>
            </a:endParaRPr>
          </a:p>
          <a:p>
            <a:pPr marL="26034">
              <a:lnSpc>
                <a:spcPct val="100000"/>
              </a:lnSpc>
              <a:spcBef>
                <a:spcPts val="1315"/>
              </a:spcBef>
            </a:pP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Súčasti</a:t>
            </a:r>
            <a:r>
              <a:rPr sz="2400" b="1" spc="-90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12008D"/>
                </a:solidFill>
                <a:latin typeface="Tahoma"/>
                <a:cs typeface="Tahoma"/>
              </a:rPr>
              <a:t>DOI</a:t>
            </a:r>
            <a:endParaRPr sz="2400">
              <a:latin typeface="Tahoma"/>
              <a:cs typeface="Tahoma"/>
            </a:endParaRPr>
          </a:p>
          <a:p>
            <a:pPr marL="254635" indent="-228600">
              <a:lnSpc>
                <a:spcPts val="2280"/>
              </a:lnSpc>
              <a:spcBef>
                <a:spcPts val="760"/>
              </a:spcBef>
              <a:buFont typeface="Arial"/>
              <a:buChar char="•"/>
              <a:tabLst>
                <a:tab pos="254635" algn="l"/>
              </a:tabLst>
            </a:pPr>
            <a:r>
              <a:rPr sz="2000" dirty="0">
                <a:latin typeface="Tahoma"/>
                <a:cs typeface="Tahoma"/>
              </a:rPr>
              <a:t>Metadáta/popisné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údaje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objektu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(popis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identifikovaného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objektu,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autor/majiteľ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objektu,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25" dirty="0">
                <a:latin typeface="Tahoma"/>
                <a:cs typeface="Tahoma"/>
              </a:rPr>
              <a:t>typ</a:t>
            </a:r>
            <a:endParaRPr sz="2000">
              <a:latin typeface="Tahoma"/>
              <a:cs typeface="Tahoma"/>
            </a:endParaRPr>
          </a:p>
          <a:p>
            <a:pPr marL="254635" marR="134620">
              <a:lnSpc>
                <a:spcPts val="2160"/>
              </a:lnSpc>
              <a:spcBef>
                <a:spcPts val="155"/>
              </a:spcBef>
            </a:pPr>
            <a:r>
              <a:rPr sz="2000" dirty="0">
                <a:latin typeface="Tahoma"/>
                <a:cs typeface="Tahoma"/>
              </a:rPr>
              <a:t>objektu: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abstrakt,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fyzický,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digitálny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objekt,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prezentovaná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forma: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audio,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video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atď.,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typ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aplikácie: </a:t>
            </a:r>
            <a:r>
              <a:rPr sz="2000" dirty="0">
                <a:latin typeface="Tahoma"/>
                <a:cs typeface="Tahoma"/>
              </a:rPr>
              <a:t>prelinkovanie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na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článok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atď.,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typ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vzťahov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medzi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objektami)</a:t>
            </a:r>
            <a:endParaRPr sz="2000">
              <a:latin typeface="Tahoma"/>
              <a:cs typeface="Tahoma"/>
            </a:endParaRPr>
          </a:p>
          <a:p>
            <a:pPr marL="254635" marR="1293495" indent="-228600">
              <a:lnSpc>
                <a:spcPts val="2160"/>
              </a:lnSpc>
              <a:spcBef>
                <a:spcPts val="994"/>
              </a:spcBef>
              <a:buFont typeface="Arial"/>
              <a:buChar char="•"/>
              <a:tabLst>
                <a:tab pos="254635" algn="l"/>
              </a:tabLst>
            </a:pPr>
            <a:r>
              <a:rPr sz="2000" dirty="0">
                <a:latin typeface="Tahoma"/>
                <a:cs typeface="Tahoma"/>
              </a:rPr>
              <a:t>Identifikátor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DOI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môže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obsahovať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aj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informácie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o: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kontaktoch,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e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mailových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adresách, </a:t>
            </a:r>
            <a:r>
              <a:rPr sz="2000" dirty="0">
                <a:latin typeface="Tahoma"/>
                <a:cs typeface="Tahoma"/>
              </a:rPr>
              <a:t>vlastníckych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autorských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právach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a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pod.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9153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0088" y="648080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97948" y="38861"/>
            <a:ext cx="83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08844" y="38861"/>
            <a:ext cx="316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d</a:t>
            </a:r>
            <a:r>
              <a:rPr sz="900" spc="12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75" dirty="0">
                <a:solidFill>
                  <a:srgbClr val="92D050"/>
                </a:solidFill>
                <a:latin typeface="Arial"/>
                <a:cs typeface="Arial"/>
              </a:rPr>
              <a:t>∞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55020" y="38861"/>
            <a:ext cx="7588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  <a:tab pos="410209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q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√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b↔</a:t>
            </a:r>
            <a:r>
              <a:rPr sz="900" spc="3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k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90096" y="38861"/>
            <a:ext cx="8305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02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p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f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31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r</a:t>
            </a:r>
            <a:r>
              <a:rPr sz="900" spc="13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±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v </a:t>
            </a:r>
            <a:r>
              <a:rPr sz="900" spc="-215" dirty="0">
                <a:solidFill>
                  <a:srgbClr val="92D050"/>
                </a:solidFill>
                <a:latin typeface="Arial"/>
                <a:cs typeface="Arial"/>
              </a:rPr>
              <a:t>←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16494" y="38861"/>
            <a:ext cx="1022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5904" algn="l"/>
                <a:tab pos="443230" algn="l"/>
                <a:tab pos="769620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b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75" dirty="0">
                <a:solidFill>
                  <a:srgbClr val="92D050"/>
                </a:solidFill>
                <a:latin typeface="Arial"/>
                <a:cs typeface="Arial"/>
              </a:rPr>
              <a:t>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y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z</a:t>
            </a:r>
            <a:endParaRPr sz="9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900" spc="-20" dirty="0">
                <a:solidFill>
                  <a:srgbClr val="92D050"/>
                </a:solidFill>
                <a:latin typeface="Arial"/>
                <a:cs typeface="Arial"/>
              </a:rPr>
              <a:t>w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gjt</a:t>
            </a:r>
            <a:r>
              <a:rPr sz="900" spc="2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→∩</a:t>
            </a:r>
            <a:r>
              <a:rPr sz="900" spc="11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14" dirty="0">
                <a:solidFill>
                  <a:srgbClr val="92D050"/>
                </a:solidFill>
                <a:latin typeface="Arial"/>
                <a:cs typeface="Arial"/>
              </a:rPr>
              <a:t>Ꙩ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170" dirty="0">
                <a:solidFill>
                  <a:srgbClr val="92D050"/>
                </a:solidFill>
                <a:latin typeface="Arial"/>
                <a:cs typeface="Arial"/>
              </a:rPr>
              <a:t>≤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4061" y="38861"/>
            <a:ext cx="139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535" algn="l"/>
                <a:tab pos="46545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₴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s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40" dirty="0">
                <a:solidFill>
                  <a:srgbClr val="92D050"/>
                </a:solidFill>
                <a:latin typeface="Arial"/>
                <a:cs typeface="Arial"/>
              </a:rPr>
              <a:t>⅓⃝</a:t>
            </a:r>
            <a:endParaRPr sz="900">
              <a:latin typeface="Arial"/>
              <a:cs typeface="Arial"/>
            </a:endParaRPr>
          </a:p>
          <a:p>
            <a:pPr marL="55244">
              <a:lnSpc>
                <a:spcPct val="100000"/>
              </a:lnSpc>
              <a:tabLst>
                <a:tab pos="290195" algn="l"/>
                <a:tab pos="55816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≠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∆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№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5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€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‰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†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70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92D050"/>
                </a:solidFill>
                <a:latin typeface="Arial"/>
                <a:cs typeface="Arial"/>
              </a:rPr>
              <a:t>h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x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46232" y="176021"/>
            <a:ext cx="648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935" algn="l"/>
              </a:tabLst>
            </a:pPr>
            <a:r>
              <a:rPr sz="900" spc="-185" dirty="0">
                <a:solidFill>
                  <a:srgbClr val="92D050"/>
                </a:solidFill>
                <a:latin typeface="Arial"/>
                <a:cs typeface="Arial"/>
              </a:rPr>
              <a:t>ф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e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Ѱ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 Д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320" dirty="0">
                <a:solidFill>
                  <a:srgbClr val="92D050"/>
                </a:solidFill>
                <a:latin typeface="Arial"/>
                <a:cs typeface="Arial"/>
              </a:rPr>
              <a:t>ϔ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96041" y="176021"/>
            <a:ext cx="1124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Ω͌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92D050"/>
                </a:solidFill>
                <a:latin typeface="Arial"/>
                <a:cs typeface="Arial"/>
              </a:rPr>
              <a:t>«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ë</a:t>
            </a:r>
            <a:r>
              <a:rPr sz="900" spc="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92D050"/>
                </a:solidFill>
                <a:latin typeface="Arial"/>
                <a:cs typeface="Arial"/>
              </a:rPr>
              <a:t>*</a:t>
            </a:r>
            <a:r>
              <a:rPr sz="900" spc="14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#</a:t>
            </a:r>
            <a:r>
              <a:rPr sz="900" spc="135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&amp;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± 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©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80" dirty="0">
                <a:solidFill>
                  <a:srgbClr val="92D050"/>
                </a:solidFill>
                <a:latin typeface="Arial"/>
                <a:cs typeface="Arial"/>
              </a:rPr>
              <a:t>cc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92D050"/>
                </a:solidFill>
                <a:latin typeface="Arial"/>
                <a:cs typeface="Arial"/>
              </a:rPr>
              <a:t>by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46917" y="313182"/>
            <a:ext cx="825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§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83720" y="313182"/>
            <a:ext cx="636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21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~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95" dirty="0">
                <a:solidFill>
                  <a:srgbClr val="92D050"/>
                </a:solidFill>
                <a:latin typeface="Arial"/>
                <a:cs typeface="Arial"/>
              </a:rPr>
              <a:t>z</a:t>
            </a:r>
            <a:r>
              <a:rPr sz="900" spc="-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?</a:t>
            </a:r>
            <a:r>
              <a:rPr sz="900" spc="254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@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564" y="41528"/>
            <a:ext cx="485521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12008D"/>
                </a:solidFill>
                <a:latin typeface="Tahoma"/>
                <a:cs typeface="Tahoma"/>
              </a:rPr>
              <a:t>Jednoznačné</a:t>
            </a:r>
            <a:r>
              <a:rPr sz="3200" spc="-155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3200" spc="-10" dirty="0">
                <a:solidFill>
                  <a:srgbClr val="12008D"/>
                </a:solidFill>
                <a:latin typeface="Tahoma"/>
                <a:cs typeface="Tahoma"/>
              </a:rPr>
              <a:t>identifikátory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635250" algn="l"/>
                <a:tab pos="3201035" algn="l"/>
                <a:tab pos="3714750" algn="l"/>
                <a:tab pos="4229735" algn="l"/>
              </a:tabLst>
            </a:pP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45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 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8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spc="-60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00</a:t>
            </a:r>
            <a:r>
              <a:rPr sz="900" spc="229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240" dirty="0">
                <a:solidFill>
                  <a:srgbClr val="92D050"/>
                </a:solidFill>
                <a:latin typeface="Arial"/>
                <a:cs typeface="Arial"/>
              </a:rPr>
              <a:t> 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r>
              <a:rPr sz="900" dirty="0">
                <a:solidFill>
                  <a:srgbClr val="92D050"/>
                </a:solidFill>
                <a:latin typeface="Arial"/>
                <a:cs typeface="Arial"/>
              </a:rPr>
              <a:t>	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0</a:t>
            </a:r>
            <a:r>
              <a:rPr sz="900" spc="-6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92D050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761980" y="4952"/>
            <a:ext cx="7410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DOI</a:t>
            </a: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13" y="1255238"/>
            <a:ext cx="2175627" cy="33643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56361" y="1244600"/>
            <a:ext cx="2195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2008D"/>
                </a:solidFill>
                <a:latin typeface="Tahoma"/>
                <a:cs typeface="Tahoma"/>
              </a:rPr>
              <a:t>Štruktúra</a:t>
            </a:r>
            <a:r>
              <a:rPr sz="2400" b="1" spc="-114" dirty="0">
                <a:solidFill>
                  <a:srgbClr val="12008D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12008D"/>
                </a:solidFill>
                <a:latin typeface="Tahoma"/>
                <a:cs typeface="Tahoma"/>
              </a:rPr>
              <a:t>DOI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7820" y="1979676"/>
            <a:ext cx="2574797" cy="165430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279897" y="1985010"/>
            <a:ext cx="2871470" cy="836930"/>
          </a:xfrm>
          <a:prstGeom prst="rect">
            <a:avLst/>
          </a:prstGeom>
          <a:ln w="38100">
            <a:solidFill>
              <a:srgbClr val="41709C"/>
            </a:solidFill>
          </a:ln>
        </p:spPr>
        <p:txBody>
          <a:bodyPr vert="horz" wrap="square" lIns="0" tIns="149225" rIns="0" bIns="0" rtlCol="0">
            <a:spAutoFit/>
          </a:bodyPr>
          <a:lstStyle/>
          <a:p>
            <a:pPr marL="264795">
              <a:lnSpc>
                <a:spcPct val="100000"/>
              </a:lnSpc>
              <a:spcBef>
                <a:spcPts val="1175"/>
              </a:spcBef>
            </a:pPr>
            <a:r>
              <a:rPr sz="3200" b="1" spc="-20" dirty="0">
                <a:latin typeface="Arial"/>
                <a:cs typeface="Arial"/>
              </a:rPr>
              <a:t>40.4000/4321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5921" y="3660775"/>
            <a:ext cx="8464550" cy="1736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96180">
              <a:lnSpc>
                <a:spcPct val="100000"/>
              </a:lnSpc>
              <a:spcBef>
                <a:spcPts val="100"/>
              </a:spcBef>
              <a:tabLst>
                <a:tab pos="6282055" algn="l"/>
              </a:tabLst>
            </a:pPr>
            <a:r>
              <a:rPr sz="3000" b="1" spc="-397" baseline="2777" dirty="0">
                <a:latin typeface="Arial"/>
                <a:cs typeface="Arial"/>
              </a:rPr>
              <a:t>PREFIX</a:t>
            </a:r>
            <a:r>
              <a:rPr sz="3000" b="1" baseline="2777" dirty="0">
                <a:latin typeface="Arial"/>
                <a:cs typeface="Arial"/>
              </a:rPr>
              <a:t>	</a:t>
            </a:r>
            <a:r>
              <a:rPr sz="2000" b="1" spc="-35" dirty="0">
                <a:latin typeface="Arial"/>
                <a:cs typeface="Arial"/>
              </a:rPr>
              <a:t>SUFIX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87550" algn="l"/>
              </a:tabLst>
            </a:pPr>
            <a:r>
              <a:rPr sz="2000" b="1" dirty="0">
                <a:latin typeface="Tahoma"/>
                <a:cs typeface="Tahoma"/>
              </a:rPr>
              <a:t>Reťazec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DOI</a:t>
            </a:r>
            <a:r>
              <a:rPr sz="2000" spc="-20" dirty="0">
                <a:latin typeface="Tahoma"/>
                <a:cs typeface="Tahoma"/>
              </a:rPr>
              <a:t>:</a:t>
            </a:r>
            <a:r>
              <a:rPr sz="2000" dirty="0">
                <a:latin typeface="Tahoma"/>
                <a:cs typeface="Tahoma"/>
              </a:rPr>
              <a:t>	</a:t>
            </a:r>
            <a:r>
              <a:rPr sz="2800" b="1" spc="-10" dirty="0">
                <a:solidFill>
                  <a:srgbClr val="6FAC46"/>
                </a:solidFill>
                <a:latin typeface="Tahoma"/>
                <a:cs typeface="Tahoma"/>
                <a:hlinkClick r:id="rId4"/>
              </a:rPr>
              <a:t>http://doi.org</a:t>
            </a:r>
            <a:r>
              <a:rPr sz="2800" b="1" spc="-10" dirty="0">
                <a:solidFill>
                  <a:srgbClr val="FF0000"/>
                </a:solidFill>
                <a:latin typeface="Tahoma"/>
                <a:cs typeface="Tahoma"/>
                <a:hlinkClick r:id="rId4"/>
              </a:rPr>
              <a:t>/40.0000</a:t>
            </a:r>
            <a:r>
              <a:rPr sz="2800" b="1" spc="-10" dirty="0">
                <a:latin typeface="Tahoma"/>
                <a:cs typeface="Tahoma"/>
                <a:hlinkClick r:id="rId4"/>
              </a:rPr>
              <a:t>/</a:t>
            </a:r>
            <a:r>
              <a:rPr sz="2800" b="1" spc="-10" dirty="0">
                <a:solidFill>
                  <a:srgbClr val="00AFEF"/>
                </a:solidFill>
                <a:latin typeface="Tahoma"/>
                <a:cs typeface="Tahoma"/>
                <a:hlinkClick r:id="rId4"/>
              </a:rPr>
              <a:t>123456789</a:t>
            </a:r>
            <a:endParaRPr sz="2800">
              <a:latin typeface="Tahoma"/>
              <a:cs typeface="Tahoma"/>
            </a:endParaRPr>
          </a:p>
          <a:p>
            <a:pPr marL="525780">
              <a:lnSpc>
                <a:spcPct val="100000"/>
              </a:lnSpc>
              <a:spcBef>
                <a:spcPts val="2570"/>
              </a:spcBef>
            </a:pP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Rozlíšenie</a:t>
            </a:r>
            <a:r>
              <a:rPr sz="2000" b="1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trvalého</a:t>
            </a:r>
            <a:r>
              <a:rPr sz="2000" b="1" spc="-4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538235"/>
                </a:solidFill>
                <a:latin typeface="Tahoma"/>
                <a:cs typeface="Tahoma"/>
              </a:rPr>
              <a:t>identifikátora</a:t>
            </a:r>
            <a:r>
              <a:rPr sz="2000" b="1" spc="-60" dirty="0">
                <a:solidFill>
                  <a:srgbClr val="538235"/>
                </a:solidFill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/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priradený</a:t>
            </a:r>
            <a:r>
              <a:rPr sz="2000"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ahoma"/>
                <a:cs typeface="Tahoma"/>
              </a:rPr>
              <a:t>prefix</a:t>
            </a:r>
            <a:r>
              <a:rPr sz="2000" b="1" spc="-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/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00AFEF"/>
                </a:solidFill>
                <a:latin typeface="Tahoma"/>
                <a:cs typeface="Tahoma"/>
              </a:rPr>
              <a:t>zdroj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79897" y="1663445"/>
            <a:ext cx="2830195" cy="321945"/>
          </a:xfrm>
          <a:custGeom>
            <a:avLst/>
            <a:gdLst/>
            <a:ahLst/>
            <a:cxnLst/>
            <a:rect l="l" t="t" r="r" b="b"/>
            <a:pathLst>
              <a:path w="2830195" h="321944">
                <a:moveTo>
                  <a:pt x="0" y="321944"/>
                </a:moveTo>
                <a:lnTo>
                  <a:pt x="1538985" y="0"/>
                </a:lnTo>
              </a:path>
              <a:path w="2830195" h="321944">
                <a:moveTo>
                  <a:pt x="2829941" y="321944"/>
                </a:moveTo>
                <a:lnTo>
                  <a:pt x="1539240" y="0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02983" y="1265936"/>
            <a:ext cx="426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20" dirty="0">
                <a:latin typeface="Arial"/>
                <a:cs typeface="Arial"/>
              </a:rPr>
              <a:t>DOI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7036" y="2016379"/>
            <a:ext cx="35223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ahoma"/>
                <a:cs typeface="Tahoma"/>
              </a:rPr>
              <a:t>Prefix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-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vydavateľ,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registrujúci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Suffix </a:t>
            </a:r>
            <a:r>
              <a:rPr sz="2000" dirty="0">
                <a:latin typeface="Tahoma"/>
                <a:cs typeface="Tahoma"/>
              </a:rPr>
              <a:t>-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unikátny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identifikátor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57954" y="5938215"/>
            <a:ext cx="26568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ahoma"/>
                <a:cs typeface="Tahoma"/>
                <a:hlinkClick r:id="rId5"/>
              </a:rPr>
              <a:t>http://shortdoi.org/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59153" y="5947359"/>
            <a:ext cx="19900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Skrátenie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reťazca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48376" y="943644"/>
            <a:ext cx="1668203" cy="16682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3456</Words>
  <Application>Microsoft Macintosh PowerPoint</Application>
  <PresentationFormat>Širokouhlá</PresentationFormat>
  <Paragraphs>404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Arial</vt:lpstr>
      <vt:lpstr>Tahoma</vt:lpstr>
      <vt:lpstr>Office Theme</vt:lpstr>
      <vt:lpstr>Prezentácia programu PowerPoint</vt:lpstr>
      <vt:lpstr>Ciele prednášky</vt:lpstr>
      <vt:lpstr>A Vb c x</vt:lpstr>
      <vt:lpstr>KlaA  sifikácia identifikátorov</vt:lpstr>
      <vt:lpstr>Trvalý identifikátor</vt:lpstr>
      <vt:lpstr>KlaA  sifikác</vt:lpstr>
      <vt:lpstr>DOI</vt:lpstr>
      <vt:lpstr>DOI</vt:lpstr>
      <vt:lpstr>DOI</vt:lpstr>
      <vt:lpstr>DOI</vt:lpstr>
      <vt:lpstr>DOI</vt:lpstr>
      <vt:lpstr>DOI</vt:lpstr>
      <vt:lpstr>DOI</vt:lpstr>
      <vt:lpstr>DOI</vt:lpstr>
      <vt:lpstr>Zdroje</vt:lpstr>
      <vt:lpstr>Jednoznačné identifikátory 1 0 10 0 1 00 1 1 0 0 0 1 1 0 1 1 1 0 1 00  0  1 0 1 1 0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prednášky</dc:title>
  <dc:creator>Stozicka Zuzana</dc:creator>
  <cp:lastModifiedBy>Dušan Katuščák</cp:lastModifiedBy>
  <cp:revision>3</cp:revision>
  <dcterms:created xsi:type="dcterms:W3CDTF">2025-02-20T18:48:07Z</dcterms:created>
  <dcterms:modified xsi:type="dcterms:W3CDTF">2025-02-20T19:02:15Z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2025-02-20T00:00:00Z</vt:filetime>
  </property>
  <property fmtid="{D5CDD505-2E9C-101B-9397-08002B2CF9AE}" pid="5" name="Producer">
    <vt:lpwstr>Microsoft® PowerPoint® 2016</vt:lpwstr>
  </property>
</Properties>
</file>