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8" r:id="rId15"/>
    <p:sldId id="279" r:id="rId16"/>
    <p:sldId id="280" r:id="rId17"/>
    <p:sldId id="281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1"/>
  </p:normalViewPr>
  <p:slideViewPr>
    <p:cSldViewPr snapToGrid="0" snapToObjects="1">
      <p:cViewPr>
        <p:scale>
          <a:sx n="108" d="100"/>
          <a:sy n="108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cs-CZ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4/3/19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4/3/19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cs-CZ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4/3/19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4/3/19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cs-CZ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4/3/19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4/3/19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4/3/19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4/3/19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4/3/19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cs-CZ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4/3/19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cs-CZ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4/3/19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4/3/19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Management </a:t>
            </a:r>
            <a:r>
              <a:rPr lang="en-US" b="1" dirty="0" err="1" smtClean="0"/>
              <a:t>kultury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Bloková</a:t>
            </a:r>
            <a:r>
              <a:rPr lang="en-US" dirty="0" smtClean="0"/>
              <a:t> </a:t>
            </a:r>
            <a:r>
              <a:rPr lang="en-US" dirty="0" err="1" smtClean="0"/>
              <a:t>přednáška</a:t>
            </a:r>
            <a:r>
              <a:rPr lang="en-US" dirty="0" smtClean="0"/>
              <a:t> </a:t>
            </a:r>
          </a:p>
          <a:p>
            <a:r>
              <a:rPr lang="en-US" dirty="0" smtClean="0"/>
              <a:t>Libuše Foberová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17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Vnitřní</a:t>
            </a:r>
            <a:r>
              <a:rPr lang="en-US" b="1" dirty="0" smtClean="0"/>
              <a:t> </a:t>
            </a:r>
            <a:r>
              <a:rPr lang="en-US" b="1" dirty="0" err="1" smtClean="0"/>
              <a:t>analýza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Zatímco</a:t>
            </a:r>
            <a:r>
              <a:rPr lang="en-US" dirty="0"/>
              <a:t> </a:t>
            </a:r>
            <a:r>
              <a:rPr lang="en-US" dirty="0" err="1" smtClean="0"/>
              <a:t>analýza</a:t>
            </a:r>
            <a:r>
              <a:rPr lang="en-US" dirty="0" smtClean="0"/>
              <a:t> </a:t>
            </a:r>
            <a:r>
              <a:rPr lang="en-US" dirty="0" err="1" smtClean="0"/>
              <a:t>prostředí</a:t>
            </a:r>
            <a:r>
              <a:rPr lang="en-US" dirty="0" smtClean="0"/>
              <a:t> </a:t>
            </a:r>
            <a:r>
              <a:rPr lang="en-US" dirty="0" err="1" smtClean="0"/>
              <a:t>naznačuje</a:t>
            </a:r>
            <a:r>
              <a:rPr lang="en-US" dirty="0" smtClean="0"/>
              <a:t> </a:t>
            </a:r>
            <a:r>
              <a:rPr lang="en-US" dirty="0" err="1" smtClean="0"/>
              <a:t>omezení</a:t>
            </a:r>
            <a:r>
              <a:rPr lang="en-US" dirty="0" smtClean="0"/>
              <a:t> a </a:t>
            </a:r>
            <a:r>
              <a:rPr lang="en-US" dirty="0" err="1" smtClean="0"/>
              <a:t>příležitosti</a:t>
            </a:r>
            <a:r>
              <a:rPr lang="en-US" dirty="0" smtClean="0"/>
              <a:t>, </a:t>
            </a:r>
            <a:r>
              <a:rPr lang="en-US" dirty="0" err="1" smtClean="0"/>
              <a:t>které</a:t>
            </a:r>
            <a:r>
              <a:rPr lang="en-US" dirty="0" smtClean="0"/>
              <a:t> </a:t>
            </a:r>
            <a:r>
              <a:rPr lang="en-US" dirty="0" err="1" smtClean="0"/>
              <a:t>přináší</a:t>
            </a:r>
            <a:r>
              <a:rPr lang="en-US" dirty="0" smtClean="0"/>
              <a:t> </a:t>
            </a:r>
            <a:r>
              <a:rPr lang="en-US" dirty="0" err="1" smtClean="0"/>
              <a:t>prostředí</a:t>
            </a:r>
            <a:r>
              <a:rPr lang="en-US" dirty="0" smtClean="0"/>
              <a:t>, </a:t>
            </a:r>
            <a:r>
              <a:rPr lang="en-US" dirty="0" err="1" smtClean="0"/>
              <a:t>vnitřní</a:t>
            </a:r>
            <a:r>
              <a:rPr lang="en-US" dirty="0" smtClean="0"/>
              <a:t> </a:t>
            </a:r>
            <a:r>
              <a:rPr lang="en-US" dirty="0" err="1" smtClean="0"/>
              <a:t>analýza</a:t>
            </a:r>
            <a:r>
              <a:rPr lang="en-US" dirty="0" smtClean="0"/>
              <a:t> </a:t>
            </a:r>
            <a:r>
              <a:rPr lang="en-US" dirty="0" err="1" smtClean="0"/>
              <a:t>odhaluje</a:t>
            </a:r>
            <a:r>
              <a:rPr lang="en-US" dirty="0" smtClean="0"/>
              <a:t> </a:t>
            </a:r>
            <a:r>
              <a:rPr lang="en-US" dirty="0" err="1" smtClean="0"/>
              <a:t>silné</a:t>
            </a:r>
            <a:r>
              <a:rPr lang="en-US" dirty="0" smtClean="0"/>
              <a:t> a </a:t>
            </a:r>
            <a:r>
              <a:rPr lang="en-US" dirty="0" err="1" smtClean="0"/>
              <a:t>slabé</a:t>
            </a:r>
            <a:r>
              <a:rPr lang="en-US" dirty="0" smtClean="0"/>
              <a:t> </a:t>
            </a:r>
            <a:r>
              <a:rPr lang="en-US" dirty="0" err="1" smtClean="0"/>
              <a:t>stránky</a:t>
            </a:r>
            <a:r>
              <a:rPr lang="en-US" dirty="0" smtClean="0"/>
              <a:t> </a:t>
            </a:r>
            <a:r>
              <a:rPr lang="en-US" dirty="0" err="1" smtClean="0"/>
              <a:t>konkrétní</a:t>
            </a:r>
            <a:r>
              <a:rPr lang="en-US" dirty="0" smtClean="0"/>
              <a:t> </a:t>
            </a:r>
            <a:r>
              <a:rPr lang="en-US" dirty="0" err="1" smtClean="0"/>
              <a:t>organizace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3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Programová</a:t>
            </a:r>
            <a:r>
              <a:rPr lang="en-US" b="1" dirty="0" smtClean="0"/>
              <a:t> </a:t>
            </a:r>
            <a:r>
              <a:rPr lang="en-US" b="1" dirty="0" err="1" smtClean="0"/>
              <a:t>skladba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Jaká</a:t>
            </a:r>
            <a:r>
              <a:rPr lang="en-US" dirty="0" smtClean="0"/>
              <a:t> je </a:t>
            </a:r>
            <a:r>
              <a:rPr lang="en-US" dirty="0" err="1" smtClean="0"/>
              <a:t>povaha</a:t>
            </a:r>
            <a:r>
              <a:rPr lang="en-US" dirty="0" smtClean="0"/>
              <a:t> </a:t>
            </a:r>
            <a:r>
              <a:rPr lang="en-US" dirty="0" err="1" smtClean="0"/>
              <a:t>programů</a:t>
            </a:r>
            <a:r>
              <a:rPr lang="en-US" dirty="0" smtClean="0"/>
              <a:t> </a:t>
            </a:r>
            <a:r>
              <a:rPr lang="en-US" dirty="0" err="1" smtClean="0"/>
              <a:t>nabízených</a:t>
            </a:r>
            <a:r>
              <a:rPr lang="en-US" dirty="0" smtClean="0"/>
              <a:t> </a:t>
            </a:r>
            <a:r>
              <a:rPr lang="en-US" dirty="0" err="1" smtClean="0"/>
              <a:t>organizací</a:t>
            </a:r>
            <a:r>
              <a:rPr lang="en-US" dirty="0" smtClean="0"/>
              <a:t>?</a:t>
            </a:r>
          </a:p>
          <a:p>
            <a:r>
              <a:rPr lang="en-US" dirty="0" smtClean="0"/>
              <a:t>Pro </a:t>
            </a:r>
            <a:r>
              <a:rPr lang="en-US" dirty="0" err="1" smtClean="0"/>
              <a:t>koho</a:t>
            </a:r>
            <a:r>
              <a:rPr lang="en-US" dirty="0" smtClean="0"/>
              <a:t> je </a:t>
            </a:r>
            <a:r>
              <a:rPr lang="en-US" dirty="0" err="1" smtClean="0"/>
              <a:t>každý</a:t>
            </a:r>
            <a:r>
              <a:rPr lang="en-US" dirty="0" smtClean="0"/>
              <a:t> program </a:t>
            </a:r>
            <a:r>
              <a:rPr lang="en-US" dirty="0" err="1" smtClean="0"/>
              <a:t>určen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Jak</a:t>
            </a:r>
            <a:r>
              <a:rPr lang="en-US" dirty="0" smtClean="0"/>
              <a:t> </a:t>
            </a:r>
            <a:r>
              <a:rPr lang="en-US" dirty="0" err="1" smtClean="0"/>
              <a:t>úspěšná</a:t>
            </a:r>
            <a:r>
              <a:rPr lang="en-US" dirty="0" smtClean="0"/>
              <a:t> je </a:t>
            </a:r>
            <a:r>
              <a:rPr lang="en-US" dirty="0" err="1" smtClean="0"/>
              <a:t>každý</a:t>
            </a:r>
            <a:r>
              <a:rPr lang="en-US" dirty="0" smtClean="0"/>
              <a:t> program?</a:t>
            </a:r>
          </a:p>
          <a:p>
            <a:r>
              <a:rPr lang="en-US" dirty="0" err="1" smtClean="0"/>
              <a:t>Jak</a:t>
            </a:r>
            <a:r>
              <a:rPr lang="en-US" dirty="0" smtClean="0"/>
              <a:t> je </a:t>
            </a:r>
            <a:r>
              <a:rPr lang="en-US" dirty="0" err="1" smtClean="0"/>
              <a:t>společnost</a:t>
            </a:r>
            <a:r>
              <a:rPr lang="en-US" dirty="0" smtClean="0"/>
              <a:t> </a:t>
            </a:r>
            <a:r>
              <a:rPr lang="en-US" dirty="0" err="1" smtClean="0"/>
              <a:t>přijímaná</a:t>
            </a:r>
            <a:r>
              <a:rPr lang="en-US" dirty="0" smtClean="0"/>
              <a:t> </a:t>
            </a:r>
            <a:r>
              <a:rPr lang="en-US" dirty="0" err="1" smtClean="0"/>
              <a:t>domácím</a:t>
            </a:r>
            <a:r>
              <a:rPr lang="en-US" dirty="0" smtClean="0"/>
              <a:t> </a:t>
            </a:r>
            <a:r>
              <a:rPr lang="en-US" dirty="0" err="1" smtClean="0"/>
              <a:t>publikem</a:t>
            </a:r>
            <a:r>
              <a:rPr lang="en-US" dirty="0" smtClean="0"/>
              <a:t> a </a:t>
            </a:r>
            <a:r>
              <a:rPr lang="en-US" dirty="0" err="1" smtClean="0"/>
              <a:t>jak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turné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Jak</a:t>
            </a:r>
            <a:r>
              <a:rPr lang="en-US" dirty="0" smtClean="0"/>
              <a:t> je </a:t>
            </a:r>
            <a:r>
              <a:rPr lang="en-US" dirty="0" err="1" smtClean="0"/>
              <a:t>společnost</a:t>
            </a:r>
            <a:r>
              <a:rPr lang="en-US" dirty="0" smtClean="0"/>
              <a:t> </a:t>
            </a:r>
            <a:r>
              <a:rPr lang="en-US" dirty="0" err="1" smtClean="0"/>
              <a:t>přijímána</a:t>
            </a:r>
            <a:r>
              <a:rPr lang="en-US" dirty="0" smtClean="0"/>
              <a:t> </a:t>
            </a:r>
            <a:r>
              <a:rPr lang="en-US" dirty="0" err="1" smtClean="0"/>
              <a:t>kritiky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Porovnání</a:t>
            </a:r>
            <a:r>
              <a:rPr lang="en-US" dirty="0" smtClean="0"/>
              <a:t> se </a:t>
            </a:r>
            <a:r>
              <a:rPr lang="en-US" dirty="0" err="1" smtClean="0"/>
              <a:t>srovnatelnými</a:t>
            </a:r>
            <a:r>
              <a:rPr lang="en-US" dirty="0" smtClean="0"/>
              <a:t> </a:t>
            </a:r>
            <a:r>
              <a:rPr lang="en-US" dirty="0" err="1" smtClean="0"/>
              <a:t>společnostmi</a:t>
            </a:r>
            <a:r>
              <a:rPr lang="mr-IN" dirty="0" smtClean="0"/>
              <a:t>…</a:t>
            </a:r>
            <a:endParaRPr lang="cs-CZ" dirty="0" smtClean="0"/>
          </a:p>
          <a:p>
            <a:r>
              <a:rPr lang="cs-CZ" dirty="0" smtClean="0"/>
              <a:t>Jak by bylo možné zlepšit každý program?</a:t>
            </a:r>
          </a:p>
          <a:p>
            <a:r>
              <a:rPr lang="cs-CZ" dirty="0" smtClean="0"/>
              <a:t>Jaké jsou náklady na každý program?</a:t>
            </a:r>
          </a:p>
          <a:p>
            <a:r>
              <a:rPr lang="cs-CZ" dirty="0" smtClean="0"/>
              <a:t>Jak jsou náklady rozděleny mezi zaměstnance a ostatní kategorie?</a:t>
            </a:r>
          </a:p>
          <a:p>
            <a:r>
              <a:rPr lang="cs-CZ" dirty="0" smtClean="0"/>
              <a:t>Kdo je dominantní uměleckou osobností?</a:t>
            </a:r>
          </a:p>
          <a:p>
            <a:r>
              <a:rPr lang="cs-CZ" dirty="0" smtClean="0"/>
              <a:t>Je dostatečná?</a:t>
            </a:r>
          </a:p>
          <a:p>
            <a:r>
              <a:rPr lang="cs-CZ" dirty="0" smtClean="0"/>
              <a:t>Jak fundovaní jsou umělci? Účinkující? Kurátoři?</a:t>
            </a:r>
          </a:p>
          <a:p>
            <a:r>
              <a:rPr lang="cs-CZ" dirty="0" smtClean="0"/>
              <a:t>Existuje plán nástupnictví pro umělecké vedení?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74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Vzdělávání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Důležitost</a:t>
            </a:r>
            <a:r>
              <a:rPr lang="en-US" dirty="0" smtClean="0"/>
              <a:t> </a:t>
            </a:r>
            <a:r>
              <a:rPr lang="en-US" dirty="0" err="1" smtClean="0"/>
              <a:t>vzdělávacích</a:t>
            </a:r>
            <a:r>
              <a:rPr lang="en-US" dirty="0" smtClean="0"/>
              <a:t> a </a:t>
            </a:r>
            <a:r>
              <a:rPr lang="en-US" dirty="0" err="1" smtClean="0"/>
              <a:t>popularizačních</a:t>
            </a:r>
            <a:r>
              <a:rPr lang="en-US" dirty="0" smtClean="0"/>
              <a:t> </a:t>
            </a:r>
            <a:r>
              <a:rPr lang="en-US" dirty="0" err="1" smtClean="0"/>
              <a:t>programů</a:t>
            </a:r>
            <a:r>
              <a:rPr lang="en-US" dirty="0" smtClean="0"/>
              <a:t> se </a:t>
            </a:r>
            <a:r>
              <a:rPr lang="en-US" dirty="0" err="1" smtClean="0"/>
              <a:t>stále</a:t>
            </a:r>
            <a:r>
              <a:rPr lang="en-US" dirty="0" smtClean="0"/>
              <a:t> </a:t>
            </a:r>
            <a:r>
              <a:rPr lang="en-US" dirty="0" err="1" smtClean="0"/>
              <a:t>zvyšuje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Jaké</a:t>
            </a:r>
            <a:r>
              <a:rPr lang="en-US" dirty="0" smtClean="0"/>
              <a:t> </a:t>
            </a:r>
            <a:r>
              <a:rPr lang="en-US" dirty="0" err="1" smtClean="0"/>
              <a:t>organizujete</a:t>
            </a:r>
            <a:r>
              <a:rPr lang="en-US" dirty="0" smtClean="0"/>
              <a:t> </a:t>
            </a:r>
            <a:r>
              <a:rPr lang="en-US" dirty="0" err="1" smtClean="0"/>
              <a:t>vzdělávací</a:t>
            </a:r>
            <a:r>
              <a:rPr lang="en-US" dirty="0" smtClean="0"/>
              <a:t> </a:t>
            </a:r>
            <a:r>
              <a:rPr lang="en-US" dirty="0" err="1" smtClean="0"/>
              <a:t>programy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Jak</a:t>
            </a:r>
            <a:r>
              <a:rPr lang="en-US" dirty="0" smtClean="0"/>
              <a:t> </a:t>
            </a:r>
            <a:r>
              <a:rPr lang="en-US" dirty="0" err="1" smtClean="0"/>
              <a:t>široké</a:t>
            </a:r>
            <a:r>
              <a:rPr lang="en-US" dirty="0" smtClean="0"/>
              <a:t> </a:t>
            </a:r>
            <a:r>
              <a:rPr lang="en-US" dirty="0" err="1" smtClean="0"/>
              <a:t>publikum</a:t>
            </a:r>
            <a:r>
              <a:rPr lang="en-US" dirty="0" smtClean="0"/>
              <a:t> </a:t>
            </a:r>
            <a:r>
              <a:rPr lang="en-US" dirty="0" err="1" smtClean="0"/>
              <a:t>oslovují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Máte</a:t>
            </a:r>
            <a:r>
              <a:rPr lang="en-US" dirty="0" smtClean="0"/>
              <a:t> </a:t>
            </a:r>
            <a:r>
              <a:rPr lang="en-US" dirty="0" err="1" smtClean="0"/>
              <a:t>konkrétní</a:t>
            </a:r>
            <a:r>
              <a:rPr lang="en-US" dirty="0" smtClean="0"/>
              <a:t> </a:t>
            </a:r>
            <a:r>
              <a:rPr lang="en-US" dirty="0" err="1" smtClean="0"/>
              <a:t>cíl</a:t>
            </a:r>
            <a:r>
              <a:rPr lang="en-US" dirty="0" smtClean="0"/>
              <a:t> </a:t>
            </a:r>
            <a:r>
              <a:rPr lang="en-US" dirty="0" err="1" smtClean="0"/>
              <a:t>popularizace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Máte</a:t>
            </a:r>
            <a:r>
              <a:rPr lang="en-US" dirty="0" smtClean="0"/>
              <a:t> </a:t>
            </a:r>
            <a:r>
              <a:rPr lang="en-US" dirty="0" err="1" smtClean="0"/>
              <a:t>jasnou</a:t>
            </a:r>
            <a:r>
              <a:rPr lang="en-US" dirty="0" smtClean="0"/>
              <a:t> </a:t>
            </a:r>
            <a:r>
              <a:rPr lang="en-US" dirty="0" err="1" smtClean="0"/>
              <a:t>strategii</a:t>
            </a:r>
            <a:r>
              <a:rPr lang="en-US" dirty="0" smtClean="0"/>
              <a:t> </a:t>
            </a:r>
            <a:r>
              <a:rPr lang="en-US" dirty="0" err="1" smtClean="0"/>
              <a:t>popularizace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Jako</a:t>
            </a:r>
            <a:r>
              <a:rPr lang="en-US" dirty="0" smtClean="0"/>
              <a:t> </a:t>
            </a:r>
            <a:r>
              <a:rPr lang="en-US" dirty="0" err="1" smtClean="0"/>
              <a:t>prvky</a:t>
            </a:r>
            <a:r>
              <a:rPr lang="en-US" dirty="0" smtClean="0"/>
              <a:t> </a:t>
            </a:r>
            <a:r>
              <a:rPr lang="en-US" dirty="0" err="1" smtClean="0"/>
              <a:t>obsahují</a:t>
            </a:r>
            <a:r>
              <a:rPr lang="en-US" dirty="0" smtClean="0"/>
              <a:t> </a:t>
            </a:r>
            <a:r>
              <a:rPr lang="en-US" dirty="0" err="1" smtClean="0"/>
              <a:t>popularizační</a:t>
            </a:r>
            <a:r>
              <a:rPr lang="en-US" dirty="0" smtClean="0"/>
              <a:t> </a:t>
            </a:r>
            <a:r>
              <a:rPr lang="en-US" dirty="0" err="1" smtClean="0"/>
              <a:t>aktivity</a:t>
            </a:r>
            <a:r>
              <a:rPr lang="en-US" dirty="0" smtClean="0"/>
              <a:t>?</a:t>
            </a:r>
          </a:p>
          <a:p>
            <a:r>
              <a:rPr lang="en-US" dirty="0" smtClean="0"/>
              <a:t>Na </a:t>
            </a:r>
            <a:r>
              <a:rPr lang="en-US" dirty="0" err="1" smtClean="0"/>
              <a:t>jaké</a:t>
            </a:r>
            <a:r>
              <a:rPr lang="en-US" dirty="0" smtClean="0"/>
              <a:t> </a:t>
            </a:r>
            <a:r>
              <a:rPr lang="en-US" dirty="0" err="1" smtClean="0"/>
              <a:t>vnitřní</a:t>
            </a:r>
            <a:r>
              <a:rPr lang="en-US" dirty="0" smtClean="0"/>
              <a:t> </a:t>
            </a:r>
            <a:r>
              <a:rPr lang="en-US" dirty="0" err="1" smtClean="0"/>
              <a:t>nebo</a:t>
            </a:r>
            <a:r>
              <a:rPr lang="en-US" dirty="0" smtClean="0"/>
              <a:t> </a:t>
            </a:r>
            <a:r>
              <a:rPr lang="en-US" dirty="0" err="1" smtClean="0"/>
              <a:t>vnější</a:t>
            </a:r>
            <a:r>
              <a:rPr lang="en-US" dirty="0" smtClean="0"/>
              <a:t> </a:t>
            </a:r>
            <a:r>
              <a:rPr lang="en-US" dirty="0" err="1" smtClean="0"/>
              <a:t>expertíze</a:t>
            </a:r>
            <a:r>
              <a:rPr lang="en-US" dirty="0" smtClean="0"/>
              <a:t> </a:t>
            </a:r>
            <a:r>
              <a:rPr lang="en-US" dirty="0" err="1" smtClean="0"/>
              <a:t>stavíte</a:t>
            </a:r>
            <a:r>
              <a:rPr lang="en-US" dirty="0" smtClean="0"/>
              <a:t> </a:t>
            </a:r>
            <a:r>
              <a:rPr lang="en-US" dirty="0" err="1" smtClean="0"/>
              <a:t>směřování</a:t>
            </a:r>
            <a:r>
              <a:rPr lang="en-US" dirty="0" smtClean="0"/>
              <a:t> </a:t>
            </a:r>
            <a:r>
              <a:rPr lang="en-US" dirty="0" err="1" smtClean="0"/>
              <a:t>rozvoje</a:t>
            </a:r>
            <a:r>
              <a:rPr lang="en-US" dirty="0" smtClean="0"/>
              <a:t> </a:t>
            </a:r>
            <a:r>
              <a:rPr lang="en-US" dirty="0" err="1" smtClean="0"/>
              <a:t>vzdělávacích</a:t>
            </a:r>
            <a:r>
              <a:rPr lang="en-US" dirty="0" smtClean="0"/>
              <a:t> a </a:t>
            </a:r>
            <a:r>
              <a:rPr lang="en-US" dirty="0" err="1" smtClean="0"/>
              <a:t>popularizačních</a:t>
            </a:r>
            <a:r>
              <a:rPr lang="en-US" dirty="0" smtClean="0"/>
              <a:t> </a:t>
            </a:r>
            <a:r>
              <a:rPr lang="en-US" dirty="0" err="1" smtClean="0"/>
              <a:t>programů</a:t>
            </a:r>
            <a:r>
              <a:rPr lang="en-US" dirty="0" smtClean="0"/>
              <a:t>?</a:t>
            </a:r>
          </a:p>
          <a:p>
            <a:r>
              <a:rPr lang="en-US" b="1" dirty="0" err="1" smtClean="0"/>
              <a:t>Příjem</a:t>
            </a:r>
            <a:r>
              <a:rPr lang="en-US" b="1" dirty="0" smtClean="0"/>
              <a:t> z </a:t>
            </a:r>
            <a:r>
              <a:rPr lang="en-US" b="1" dirty="0" err="1" smtClean="0"/>
              <a:t>činnosti</a:t>
            </a:r>
            <a:r>
              <a:rPr lang="mr-IN" b="1" dirty="0" smtClean="0"/>
              <a:t>…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635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Marketing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Jak</a:t>
            </a:r>
            <a:r>
              <a:rPr lang="en-US" dirty="0" smtClean="0"/>
              <a:t> </a:t>
            </a:r>
            <a:r>
              <a:rPr lang="en-US" dirty="0" err="1" smtClean="0"/>
              <a:t>viditelná</a:t>
            </a:r>
            <a:r>
              <a:rPr lang="en-US" dirty="0" smtClean="0"/>
              <a:t> je </a:t>
            </a:r>
            <a:r>
              <a:rPr lang="en-US" dirty="0" err="1" smtClean="0"/>
              <a:t>organizace</a:t>
            </a:r>
            <a:r>
              <a:rPr lang="en-US" dirty="0" smtClean="0"/>
              <a:t>? </a:t>
            </a:r>
            <a:r>
              <a:rPr lang="en-US" dirty="0" err="1" smtClean="0"/>
              <a:t>Doma</a:t>
            </a:r>
            <a:r>
              <a:rPr lang="en-US" dirty="0" smtClean="0"/>
              <a:t>/v </a:t>
            </a:r>
            <a:r>
              <a:rPr lang="en-US" dirty="0" err="1" smtClean="0"/>
              <a:t>regionu</a:t>
            </a:r>
            <a:r>
              <a:rPr lang="en-US" dirty="0" smtClean="0"/>
              <a:t>/v </a:t>
            </a:r>
            <a:r>
              <a:rPr lang="en-US" dirty="0" err="1" smtClean="0"/>
              <a:t>zemi</a:t>
            </a:r>
            <a:r>
              <a:rPr lang="en-US" dirty="0" smtClean="0"/>
              <a:t>/v </a:t>
            </a:r>
            <a:r>
              <a:rPr lang="en-US" dirty="0" err="1" smtClean="0"/>
              <a:t>mezinárodním</a:t>
            </a:r>
            <a:r>
              <a:rPr lang="en-US" dirty="0" smtClean="0"/>
              <a:t> </a:t>
            </a:r>
            <a:r>
              <a:rPr lang="en-US" dirty="0" err="1" smtClean="0"/>
              <a:t>měřítku</a:t>
            </a:r>
            <a:r>
              <a:rPr lang="mr-IN" dirty="0" smtClean="0"/>
              <a:t>…</a:t>
            </a:r>
            <a:endParaRPr lang="cs-CZ" dirty="0" smtClean="0"/>
          </a:p>
          <a:p>
            <a:r>
              <a:rPr lang="cs-CZ" dirty="0" smtClean="0"/>
              <a:t>Které přístupy v marketingu jste již vyzkoušeli?</a:t>
            </a:r>
          </a:p>
          <a:p>
            <a:r>
              <a:rPr lang="cs-CZ" dirty="0" smtClean="0"/>
              <a:t>Které z nich byly nejefektivnější?</a:t>
            </a:r>
          </a:p>
          <a:p>
            <a:r>
              <a:rPr lang="cs-CZ" dirty="0" smtClean="0"/>
              <a:t>Které jsou nejúčelnější z hlediska vynaložených nákladů?</a:t>
            </a:r>
          </a:p>
          <a:p>
            <a:r>
              <a:rPr lang="cs-CZ" dirty="0" smtClean="0"/>
              <a:t>Jaké procento přijmu z činnosti je vynakládáno na marketing?</a:t>
            </a:r>
          </a:p>
          <a:p>
            <a:r>
              <a:rPr lang="cs-CZ" dirty="0" smtClean="0"/>
              <a:t>Srovnejte se se srovnatelnými společnostmi...</a:t>
            </a:r>
          </a:p>
          <a:p>
            <a:r>
              <a:rPr lang="cs-CZ" dirty="0" smtClean="0"/>
              <a:t>Jak schopní jsou zaměstnanci zabývající se marketingem?</a:t>
            </a:r>
          </a:p>
          <a:p>
            <a:r>
              <a:rPr lang="cs-CZ" dirty="0" smtClean="0"/>
              <a:t>Do jaké míry znáte demografickou strukturu vašeho publika?</a:t>
            </a:r>
          </a:p>
          <a:p>
            <a:r>
              <a:rPr lang="cs-CZ" dirty="0" smtClean="0"/>
              <a:t>Jak se demografická struktura publika mění?</a:t>
            </a:r>
          </a:p>
          <a:p>
            <a:r>
              <a:rPr lang="cs-CZ" dirty="0" smtClean="0"/>
              <a:t>Jak velké je vaše potenciální publikum?</a:t>
            </a:r>
          </a:p>
          <a:p>
            <a:r>
              <a:rPr lang="cs-CZ" dirty="0" smtClean="0"/>
              <a:t>Kdy jste naposledy prováděli průzkum mínění publika?</a:t>
            </a:r>
          </a:p>
          <a:p>
            <a:r>
              <a:rPr lang="cs-CZ" dirty="0" smtClean="0"/>
              <a:t>Co chce publikum vidět, slyšet?</a:t>
            </a:r>
          </a:p>
          <a:p>
            <a:r>
              <a:rPr lang="cs-CZ" dirty="0" err="1" smtClean="0"/>
              <a:t>Fundraising</a:t>
            </a:r>
            <a:r>
              <a:rPr lang="cs-CZ" dirty="0" smtClean="0"/>
              <a:t> a dobrovolníci...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94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Implementace</a:t>
            </a:r>
            <a:r>
              <a:rPr lang="en-US" b="1" dirty="0" smtClean="0"/>
              <a:t> </a:t>
            </a:r>
            <a:r>
              <a:rPr lang="en-US" b="1" dirty="0" err="1" smtClean="0"/>
              <a:t>marketingu</a:t>
            </a:r>
            <a:r>
              <a:rPr lang="en-US" b="1" dirty="0" smtClean="0"/>
              <a:t> do </a:t>
            </a:r>
            <a:r>
              <a:rPr lang="en-US" b="1" dirty="0" err="1" smtClean="0"/>
              <a:t>stylu</a:t>
            </a:r>
            <a:r>
              <a:rPr lang="en-US" b="1" dirty="0" smtClean="0"/>
              <a:t> </a:t>
            </a:r>
            <a:r>
              <a:rPr lang="en-US" b="1" dirty="0" err="1" smtClean="0"/>
              <a:t>řízení</a:t>
            </a:r>
            <a:r>
              <a:rPr lang="en-US" b="1" dirty="0" smtClean="0"/>
              <a:t> </a:t>
            </a:r>
            <a:r>
              <a:rPr lang="en-US" b="1" dirty="0" err="1" smtClean="0"/>
              <a:t>umělecké</a:t>
            </a:r>
            <a:r>
              <a:rPr lang="en-US" b="1" dirty="0" smtClean="0"/>
              <a:t> </a:t>
            </a:r>
            <a:r>
              <a:rPr lang="en-US" b="1" dirty="0" err="1" smtClean="0"/>
              <a:t>organizace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Určujícím</a:t>
            </a:r>
            <a:r>
              <a:rPr lang="en-US" dirty="0" smtClean="0"/>
              <a:t> </a:t>
            </a:r>
            <a:r>
              <a:rPr lang="en-US" dirty="0" err="1" smtClean="0"/>
              <a:t>rysem</a:t>
            </a:r>
            <a:r>
              <a:rPr lang="en-US" dirty="0" smtClean="0"/>
              <a:t> </a:t>
            </a:r>
            <a:r>
              <a:rPr lang="en-US" dirty="0" err="1" smtClean="0"/>
              <a:t>marketingu</a:t>
            </a:r>
            <a:r>
              <a:rPr lang="en-US" dirty="0" smtClean="0"/>
              <a:t> je </a:t>
            </a:r>
            <a:r>
              <a:rPr lang="en-US" dirty="0" err="1" smtClean="0"/>
              <a:t>tržní</a:t>
            </a:r>
            <a:r>
              <a:rPr lang="en-US" dirty="0" smtClean="0"/>
              <a:t> </a:t>
            </a:r>
            <a:r>
              <a:rPr lang="en-US" dirty="0" err="1" smtClean="0"/>
              <a:t>myšlení</a:t>
            </a:r>
            <a:r>
              <a:rPr lang="en-US" dirty="0" smtClean="0"/>
              <a:t>: </a:t>
            </a:r>
            <a:r>
              <a:rPr lang="en-US" dirty="0" err="1" smtClean="0"/>
              <a:t>nabídku</a:t>
            </a:r>
            <a:r>
              <a:rPr lang="en-US" dirty="0" smtClean="0"/>
              <a:t> </a:t>
            </a:r>
            <a:r>
              <a:rPr lang="en-US" dirty="0" err="1" smtClean="0"/>
              <a:t>organizace</a:t>
            </a:r>
            <a:r>
              <a:rPr lang="en-US" dirty="0" smtClean="0"/>
              <a:t> </a:t>
            </a:r>
            <a:r>
              <a:rPr lang="en-US" dirty="0" err="1" smtClean="0"/>
              <a:t>neurčuje</a:t>
            </a:r>
            <a:r>
              <a:rPr lang="en-US" dirty="0" smtClean="0"/>
              <a:t> </a:t>
            </a:r>
            <a:r>
              <a:rPr lang="en-US" dirty="0" err="1" smtClean="0"/>
              <a:t>jen</a:t>
            </a:r>
            <a:r>
              <a:rPr lang="en-US" dirty="0" smtClean="0"/>
              <a:t> </a:t>
            </a:r>
            <a:r>
              <a:rPr lang="en-US" dirty="0" err="1" smtClean="0"/>
              <a:t>nabízející</a:t>
            </a:r>
            <a:r>
              <a:rPr lang="en-US" dirty="0" smtClean="0"/>
              <a:t>, ale </a:t>
            </a:r>
            <a:r>
              <a:rPr lang="en-US" dirty="0" err="1" smtClean="0"/>
              <a:t>především</a:t>
            </a:r>
            <a:r>
              <a:rPr lang="en-US" dirty="0" smtClean="0"/>
              <a:t> </a:t>
            </a:r>
            <a:r>
              <a:rPr lang="en-US" dirty="0" err="1" smtClean="0"/>
              <a:t>potřeby</a:t>
            </a:r>
            <a:r>
              <a:rPr lang="en-US" dirty="0" smtClean="0"/>
              <a:t> </a:t>
            </a:r>
            <a:r>
              <a:rPr lang="en-US" dirty="0" err="1" smtClean="0"/>
              <a:t>přání</a:t>
            </a:r>
            <a:r>
              <a:rPr lang="en-US" dirty="0" smtClean="0"/>
              <a:t>, </a:t>
            </a:r>
            <a:r>
              <a:rPr lang="en-US" dirty="0" err="1" smtClean="0"/>
              <a:t>zájmy</a:t>
            </a:r>
            <a:r>
              <a:rPr lang="en-US" dirty="0" smtClean="0"/>
              <a:t> </a:t>
            </a:r>
            <a:r>
              <a:rPr lang="en-US" dirty="0" err="1" smtClean="0"/>
              <a:t>těch</a:t>
            </a:r>
            <a:r>
              <a:rPr lang="en-US" dirty="0" smtClean="0"/>
              <a:t>, </a:t>
            </a:r>
            <a:r>
              <a:rPr lang="en-US" dirty="0" err="1" smtClean="0"/>
              <a:t>kterým</a:t>
            </a:r>
            <a:r>
              <a:rPr lang="en-US" dirty="0" smtClean="0"/>
              <a:t> </a:t>
            </a:r>
            <a:r>
              <a:rPr lang="en-US" dirty="0" err="1" smtClean="0"/>
              <a:t>má</a:t>
            </a:r>
            <a:r>
              <a:rPr lang="en-US" dirty="0" smtClean="0"/>
              <a:t> </a:t>
            </a:r>
            <a:r>
              <a:rPr lang="en-US" dirty="0" err="1" smtClean="0"/>
              <a:t>organizace</a:t>
            </a:r>
            <a:r>
              <a:rPr lang="en-US" dirty="0" smtClean="0"/>
              <a:t> </a:t>
            </a:r>
            <a:r>
              <a:rPr lang="en-US" dirty="0" err="1" smtClean="0"/>
              <a:t>sloužit</a:t>
            </a:r>
            <a:r>
              <a:rPr lang="en-US" dirty="0" smtClean="0"/>
              <a:t>. (</a:t>
            </a:r>
            <a:r>
              <a:rPr lang="en-US" dirty="0" err="1" smtClean="0"/>
              <a:t>Borchardt</a:t>
            </a:r>
            <a:r>
              <a:rPr lang="en-US" dirty="0" smtClean="0"/>
              <a:t>, P.)</a:t>
            </a:r>
          </a:p>
          <a:p>
            <a:r>
              <a:rPr lang="en-US" dirty="0" smtClean="0"/>
              <a:t>Marketing </a:t>
            </a:r>
            <a:r>
              <a:rPr lang="en-US" dirty="0" err="1" smtClean="0"/>
              <a:t>představuje</a:t>
            </a:r>
            <a:r>
              <a:rPr lang="en-US" dirty="0" smtClean="0"/>
              <a:t> </a:t>
            </a:r>
            <a:r>
              <a:rPr lang="en-US" dirty="0" err="1" smtClean="0"/>
              <a:t>integrovaný</a:t>
            </a:r>
            <a:r>
              <a:rPr lang="en-US" dirty="0" smtClean="0"/>
              <a:t> </a:t>
            </a:r>
            <a:r>
              <a:rPr lang="en-US" dirty="0" err="1" smtClean="0"/>
              <a:t>komplex</a:t>
            </a:r>
            <a:r>
              <a:rPr lang="en-US" dirty="0" smtClean="0"/>
              <a:t> </a:t>
            </a:r>
            <a:r>
              <a:rPr lang="en-US" dirty="0" err="1" smtClean="0"/>
              <a:t>činností</a:t>
            </a:r>
            <a:r>
              <a:rPr lang="en-US" dirty="0" smtClean="0"/>
              <a:t> </a:t>
            </a:r>
            <a:r>
              <a:rPr lang="en-US" dirty="0" err="1" smtClean="0"/>
              <a:t>zaměřených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sledování</a:t>
            </a:r>
            <a:r>
              <a:rPr lang="en-US" dirty="0" smtClean="0"/>
              <a:t> </a:t>
            </a:r>
            <a:r>
              <a:rPr lang="en-US" dirty="0" err="1" smtClean="0"/>
              <a:t>postojů</a:t>
            </a:r>
            <a:r>
              <a:rPr lang="en-US" dirty="0" smtClean="0"/>
              <a:t> </a:t>
            </a:r>
            <a:r>
              <a:rPr lang="en-US" dirty="0" err="1" smtClean="0"/>
              <a:t>zákazníků</a:t>
            </a:r>
            <a:r>
              <a:rPr lang="en-US" dirty="0" smtClean="0"/>
              <a:t> a </a:t>
            </a:r>
            <a:r>
              <a:rPr lang="en-US" dirty="0" err="1" smtClean="0"/>
              <a:t>situace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trhu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Jedná</a:t>
            </a:r>
            <a:r>
              <a:rPr lang="en-US" dirty="0" smtClean="0"/>
              <a:t> se o </a:t>
            </a:r>
            <a:r>
              <a:rPr lang="en-US" dirty="0" err="1" smtClean="0"/>
              <a:t>systematické</a:t>
            </a:r>
            <a:r>
              <a:rPr lang="en-US" dirty="0" smtClean="0"/>
              <a:t> </a:t>
            </a:r>
            <a:r>
              <a:rPr lang="en-US" dirty="0" err="1" smtClean="0"/>
              <a:t>úsilí</a:t>
            </a:r>
            <a:r>
              <a:rPr lang="en-US" dirty="0" smtClean="0"/>
              <a:t> </a:t>
            </a:r>
            <a:r>
              <a:rPr lang="en-US" dirty="0" err="1" smtClean="0"/>
              <a:t>všech</a:t>
            </a:r>
            <a:r>
              <a:rPr lang="en-US" dirty="0" smtClean="0"/>
              <a:t> </a:t>
            </a:r>
            <a:r>
              <a:rPr lang="en-US" dirty="0" err="1" smtClean="0"/>
              <a:t>zaměstnanců</a:t>
            </a:r>
            <a:r>
              <a:rPr lang="mr-IN" dirty="0" smtClean="0"/>
              <a:t>…</a:t>
            </a:r>
            <a:endParaRPr lang="cs-CZ" dirty="0" smtClean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MARKETINGOVÉ PLÁNOVÁNÍ</a:t>
            </a:r>
          </a:p>
          <a:p>
            <a:r>
              <a:rPr lang="cs-CZ" dirty="0" smtClean="0"/>
              <a:t>ANALÝZA </a:t>
            </a:r>
            <a:r>
              <a:rPr lang="mr-IN" dirty="0" smtClean="0"/>
              <a:t>–</a:t>
            </a:r>
            <a:r>
              <a:rPr lang="cs-CZ" dirty="0" smtClean="0"/>
              <a:t> kde jsme?</a:t>
            </a:r>
          </a:p>
          <a:p>
            <a:r>
              <a:rPr lang="cs-CZ" dirty="0" smtClean="0"/>
              <a:t>Plánování </a:t>
            </a:r>
            <a:r>
              <a:rPr lang="mr-IN" dirty="0" smtClean="0"/>
              <a:t>–</a:t>
            </a:r>
            <a:r>
              <a:rPr lang="cs-CZ" dirty="0" smtClean="0"/>
              <a:t> čeho chceme dosáhnout?</a:t>
            </a:r>
          </a:p>
          <a:p>
            <a:r>
              <a:rPr lang="cs-CZ" dirty="0" smtClean="0"/>
              <a:t>Zavádění </a:t>
            </a:r>
            <a:r>
              <a:rPr lang="mr-IN" dirty="0" smtClean="0"/>
              <a:t>–</a:t>
            </a:r>
            <a:r>
              <a:rPr lang="cs-CZ" dirty="0" smtClean="0"/>
              <a:t> jak realizujeme naší strategii?</a:t>
            </a:r>
          </a:p>
          <a:p>
            <a:r>
              <a:rPr lang="cs-CZ" dirty="0" smtClean="0"/>
              <a:t>Kontrola </a:t>
            </a:r>
            <a:r>
              <a:rPr lang="mr-IN" dirty="0" smtClean="0"/>
              <a:t>–</a:t>
            </a:r>
            <a:r>
              <a:rPr lang="cs-CZ" dirty="0" smtClean="0"/>
              <a:t> dosahujeme našich cílů? (Janečková, </a:t>
            </a:r>
            <a:r>
              <a:rPr lang="cs-CZ" dirty="0" err="1" smtClean="0"/>
              <a:t>L.a</a:t>
            </a:r>
            <a:r>
              <a:rPr lang="cs-CZ" dirty="0" smtClean="0"/>
              <a:t> </a:t>
            </a:r>
            <a:r>
              <a:rPr lang="cs-CZ" dirty="0" err="1" smtClean="0"/>
              <a:t>Vaštíková</a:t>
            </a:r>
            <a:r>
              <a:rPr lang="cs-CZ" dirty="0" smtClean="0"/>
              <a:t>, M., 2001)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0279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Základní</a:t>
            </a:r>
            <a:r>
              <a:rPr lang="en-US" b="1" dirty="0" smtClean="0"/>
              <a:t> </a:t>
            </a:r>
            <a:r>
              <a:rPr lang="en-US" b="1" dirty="0" err="1" smtClean="0"/>
              <a:t>nástroje</a:t>
            </a:r>
            <a:r>
              <a:rPr lang="en-US" b="1" dirty="0" smtClean="0"/>
              <a:t> </a:t>
            </a:r>
            <a:r>
              <a:rPr lang="en-US" b="1" dirty="0" err="1" smtClean="0"/>
              <a:t>marketingu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Tvorba</a:t>
            </a:r>
            <a:r>
              <a:rPr lang="en-US" dirty="0" smtClean="0"/>
              <a:t> </a:t>
            </a:r>
            <a:r>
              <a:rPr lang="en-US" dirty="0" err="1" smtClean="0"/>
              <a:t>poptávky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Průzkum</a:t>
            </a:r>
            <a:r>
              <a:rPr lang="en-US" dirty="0" smtClean="0"/>
              <a:t> </a:t>
            </a:r>
            <a:r>
              <a:rPr lang="en-US" dirty="0" err="1" smtClean="0"/>
              <a:t>trhu</a:t>
            </a:r>
            <a:endParaRPr lang="en-US" dirty="0" smtClean="0"/>
          </a:p>
          <a:p>
            <a:r>
              <a:rPr lang="en-US" dirty="0" err="1" smtClean="0"/>
              <a:t>Plánování</a:t>
            </a:r>
            <a:r>
              <a:rPr lang="en-US" dirty="0" smtClean="0"/>
              <a:t> </a:t>
            </a:r>
            <a:r>
              <a:rPr lang="en-US" dirty="0" err="1" smtClean="0"/>
              <a:t>výrobního</a:t>
            </a:r>
            <a:r>
              <a:rPr lang="en-US" dirty="0" smtClean="0"/>
              <a:t> </a:t>
            </a:r>
            <a:r>
              <a:rPr lang="en-US" dirty="0" err="1" smtClean="0"/>
              <a:t>programu</a:t>
            </a:r>
            <a:endParaRPr lang="en-US" dirty="0" smtClean="0"/>
          </a:p>
          <a:p>
            <a:r>
              <a:rPr lang="en-US" dirty="0" err="1" smtClean="0"/>
              <a:t>Propagace</a:t>
            </a:r>
            <a:r>
              <a:rPr lang="en-US" dirty="0" smtClean="0"/>
              <a:t> </a:t>
            </a:r>
            <a:r>
              <a:rPr lang="en-US" dirty="0" err="1" smtClean="0"/>
              <a:t>výrobků</a:t>
            </a:r>
            <a:r>
              <a:rPr lang="en-US" dirty="0" smtClean="0"/>
              <a:t> a </a:t>
            </a:r>
            <a:r>
              <a:rPr lang="en-US" dirty="0" err="1" smtClean="0"/>
              <a:t>služeb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Při</a:t>
            </a:r>
            <a:r>
              <a:rPr lang="en-US" dirty="0" smtClean="0"/>
              <a:t> </a:t>
            </a:r>
            <a:r>
              <a:rPr lang="en-US" dirty="0" err="1" smtClean="0"/>
              <a:t>tvorbě</a:t>
            </a:r>
            <a:r>
              <a:rPr lang="en-US" dirty="0" smtClean="0"/>
              <a:t> </a:t>
            </a:r>
            <a:r>
              <a:rPr lang="en-US" dirty="0" err="1" smtClean="0"/>
              <a:t>marketingového</a:t>
            </a:r>
            <a:r>
              <a:rPr lang="en-US" dirty="0" smtClean="0"/>
              <a:t> </a:t>
            </a:r>
            <a:r>
              <a:rPr lang="en-US" dirty="0" err="1" smtClean="0"/>
              <a:t>plánu</a:t>
            </a:r>
            <a:r>
              <a:rPr lang="en-US" dirty="0" smtClean="0"/>
              <a:t> </a:t>
            </a:r>
            <a:r>
              <a:rPr lang="en-US" dirty="0" err="1" smtClean="0"/>
              <a:t>používáme</a:t>
            </a:r>
            <a:r>
              <a:rPr lang="en-US" dirty="0" smtClean="0"/>
              <a:t> </a:t>
            </a:r>
            <a:r>
              <a:rPr lang="en-US" dirty="0" err="1" smtClean="0"/>
              <a:t>zásady</a:t>
            </a:r>
            <a:r>
              <a:rPr lang="en-US" dirty="0" smtClean="0"/>
              <a:t> 4P</a:t>
            </a:r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b="1" dirty="0" err="1" smtClean="0"/>
              <a:t>Marketingový</a:t>
            </a:r>
            <a:r>
              <a:rPr lang="en-US" b="1" dirty="0" smtClean="0"/>
              <a:t> mix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výrobek</a:t>
            </a:r>
            <a:r>
              <a:rPr lang="en-US" dirty="0" smtClean="0"/>
              <a:t>, </a:t>
            </a:r>
            <a:r>
              <a:rPr lang="en-US" dirty="0" err="1" smtClean="0"/>
              <a:t>cena</a:t>
            </a:r>
            <a:r>
              <a:rPr lang="en-US" dirty="0" smtClean="0"/>
              <a:t>, </a:t>
            </a:r>
            <a:r>
              <a:rPr lang="en-US" dirty="0" err="1" smtClean="0"/>
              <a:t>místo</a:t>
            </a:r>
            <a:r>
              <a:rPr lang="en-US" dirty="0" smtClean="0"/>
              <a:t> a </a:t>
            </a:r>
            <a:r>
              <a:rPr lang="en-US" dirty="0" err="1" smtClean="0"/>
              <a:t>propagace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8873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Kotler, P.: 4 </a:t>
            </a:r>
            <a:r>
              <a:rPr lang="en-US" b="1" dirty="0" err="1" smtClean="0"/>
              <a:t>druhy</a:t>
            </a:r>
            <a:r>
              <a:rPr lang="en-US" b="1" dirty="0" smtClean="0"/>
              <a:t> </a:t>
            </a:r>
            <a:r>
              <a:rPr lang="en-US" b="1" dirty="0" err="1" smtClean="0"/>
              <a:t>marketingu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 smtClean="0"/>
              <a:t>Strategický</a:t>
            </a:r>
            <a:r>
              <a:rPr lang="en-US" b="1" dirty="0" smtClean="0"/>
              <a:t> </a:t>
            </a:r>
            <a:r>
              <a:rPr lang="mr-IN" b="1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vymezuje</a:t>
            </a:r>
            <a:r>
              <a:rPr lang="en-US" dirty="0" smtClean="0"/>
              <a:t> </a:t>
            </a:r>
            <a:r>
              <a:rPr lang="en-US" dirty="0" err="1" smtClean="0"/>
              <a:t>skupiny</a:t>
            </a:r>
            <a:r>
              <a:rPr lang="en-US" dirty="0" smtClean="0"/>
              <a:t> </a:t>
            </a:r>
            <a:r>
              <a:rPr lang="en-US" dirty="0" err="1" smtClean="0"/>
              <a:t>uživatelů</a:t>
            </a:r>
            <a:r>
              <a:rPr lang="en-US" dirty="0" smtClean="0"/>
              <a:t>,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které</a:t>
            </a:r>
            <a:r>
              <a:rPr lang="en-US" dirty="0" smtClean="0"/>
              <a:t> je </a:t>
            </a:r>
            <a:r>
              <a:rPr lang="en-US" dirty="0" err="1" smtClean="0"/>
              <a:t>nutné</a:t>
            </a:r>
            <a:r>
              <a:rPr lang="en-US" dirty="0" smtClean="0"/>
              <a:t> </a:t>
            </a:r>
            <a:r>
              <a:rPr lang="en-US" dirty="0" err="1" smtClean="0"/>
              <a:t>zaměřit</a:t>
            </a:r>
            <a:r>
              <a:rPr lang="en-US" dirty="0" smtClean="0"/>
              <a:t> </a:t>
            </a:r>
            <a:r>
              <a:rPr lang="en-US" dirty="0" err="1" smtClean="0"/>
              <a:t>pozornost</a:t>
            </a:r>
            <a:r>
              <a:rPr lang="en-US" dirty="0" smtClean="0"/>
              <a:t> </a:t>
            </a:r>
          </a:p>
          <a:p>
            <a:r>
              <a:rPr lang="en-US" b="1" dirty="0" err="1" smtClean="0"/>
              <a:t>Taktický</a:t>
            </a:r>
            <a:r>
              <a:rPr lang="en-US" b="1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definuje</a:t>
            </a:r>
            <a:r>
              <a:rPr lang="en-US" dirty="0" smtClean="0"/>
              <a:t> </a:t>
            </a:r>
            <a:r>
              <a:rPr lang="en-US" dirty="0" err="1" smtClean="0"/>
              <a:t>normy</a:t>
            </a:r>
            <a:r>
              <a:rPr lang="en-US" dirty="0" smtClean="0"/>
              <a:t> a </a:t>
            </a:r>
            <a:r>
              <a:rPr lang="en-US" dirty="0" err="1" smtClean="0"/>
              <a:t>postupy</a:t>
            </a:r>
            <a:r>
              <a:rPr lang="en-US" dirty="0" smtClean="0"/>
              <a:t>, </a:t>
            </a:r>
            <a:r>
              <a:rPr lang="en-US" dirty="0" err="1" smtClean="0"/>
              <a:t>které</a:t>
            </a:r>
            <a:r>
              <a:rPr lang="en-US" dirty="0" smtClean="0"/>
              <a:t> </a:t>
            </a:r>
            <a:r>
              <a:rPr lang="en-US" dirty="0" err="1" smtClean="0"/>
              <a:t>slouží</a:t>
            </a:r>
            <a:r>
              <a:rPr lang="en-US" dirty="0" smtClean="0"/>
              <a:t> k </a:t>
            </a:r>
            <a:r>
              <a:rPr lang="en-US" dirty="0" err="1" smtClean="0"/>
              <a:t>získání</a:t>
            </a:r>
            <a:r>
              <a:rPr lang="en-US" dirty="0" smtClean="0"/>
              <a:t> </a:t>
            </a:r>
            <a:r>
              <a:rPr lang="en-US" dirty="0" err="1" smtClean="0"/>
              <a:t>trvalého</a:t>
            </a:r>
            <a:r>
              <a:rPr lang="en-US" dirty="0" smtClean="0"/>
              <a:t> </a:t>
            </a:r>
            <a:r>
              <a:rPr lang="en-US" dirty="0" err="1" smtClean="0"/>
              <a:t>uživatele</a:t>
            </a:r>
            <a:endParaRPr lang="en-US" dirty="0" smtClean="0"/>
          </a:p>
          <a:p>
            <a:r>
              <a:rPr lang="en-US" b="1" dirty="0" err="1" smtClean="0"/>
              <a:t>Administrativní</a:t>
            </a:r>
            <a:r>
              <a:rPr lang="en-US" b="1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definuje</a:t>
            </a:r>
            <a:r>
              <a:rPr lang="en-US" dirty="0" smtClean="0"/>
              <a:t> </a:t>
            </a:r>
            <a:r>
              <a:rPr lang="en-US" dirty="0" err="1" smtClean="0"/>
              <a:t>cíle</a:t>
            </a:r>
            <a:r>
              <a:rPr lang="en-US" dirty="0" smtClean="0"/>
              <a:t> </a:t>
            </a:r>
            <a:r>
              <a:rPr lang="en-US" dirty="0" err="1" smtClean="0"/>
              <a:t>knihovny</a:t>
            </a:r>
            <a:r>
              <a:rPr lang="en-US" dirty="0" smtClean="0"/>
              <a:t> a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jejich</a:t>
            </a:r>
            <a:r>
              <a:rPr lang="en-US" dirty="0" smtClean="0"/>
              <a:t> </a:t>
            </a:r>
            <a:r>
              <a:rPr lang="en-US" dirty="0" err="1" smtClean="0"/>
              <a:t>základě</a:t>
            </a:r>
            <a:r>
              <a:rPr lang="en-US" dirty="0" smtClean="0"/>
              <a:t> </a:t>
            </a:r>
            <a:r>
              <a:rPr lang="en-US" dirty="0" err="1" smtClean="0"/>
              <a:t>sestavuje</a:t>
            </a:r>
            <a:r>
              <a:rPr lang="en-US" dirty="0" smtClean="0"/>
              <a:t> </a:t>
            </a:r>
            <a:r>
              <a:rPr lang="en-US" dirty="0" err="1" smtClean="0"/>
              <a:t>plány</a:t>
            </a:r>
            <a:r>
              <a:rPr lang="en-US" dirty="0" smtClean="0"/>
              <a:t> </a:t>
            </a:r>
            <a:r>
              <a:rPr lang="en-US" dirty="0" err="1" smtClean="0"/>
              <a:t>vedoucí</a:t>
            </a:r>
            <a:r>
              <a:rPr lang="en-US" dirty="0" smtClean="0"/>
              <a:t> k </a:t>
            </a:r>
            <a:r>
              <a:rPr lang="en-US" dirty="0" err="1" smtClean="0"/>
              <a:t>realizaci</a:t>
            </a:r>
            <a:r>
              <a:rPr lang="en-US" dirty="0" smtClean="0"/>
              <a:t> </a:t>
            </a:r>
            <a:r>
              <a:rPr lang="en-US" dirty="0" err="1" smtClean="0"/>
              <a:t>marketingové</a:t>
            </a:r>
            <a:r>
              <a:rPr lang="en-US" dirty="0" smtClean="0"/>
              <a:t> </a:t>
            </a:r>
            <a:r>
              <a:rPr lang="en-US" dirty="0" err="1" smtClean="0"/>
              <a:t>koncepce</a:t>
            </a:r>
            <a:r>
              <a:rPr lang="en-US" dirty="0" smtClean="0"/>
              <a:t> (</a:t>
            </a:r>
            <a:r>
              <a:rPr lang="en-US" dirty="0" err="1" smtClean="0"/>
              <a:t>strategie</a:t>
            </a:r>
            <a:r>
              <a:rPr lang="en-US" dirty="0" smtClean="0"/>
              <a:t>)</a:t>
            </a:r>
          </a:p>
          <a:p>
            <a:r>
              <a:rPr lang="en-US" b="1" dirty="0" err="1" smtClean="0"/>
              <a:t>Transformační</a:t>
            </a:r>
            <a:r>
              <a:rPr lang="en-US" b="1" dirty="0" smtClean="0"/>
              <a:t> (</a:t>
            </a:r>
            <a:r>
              <a:rPr lang="en-US" b="1" dirty="0" err="1" smtClean="0"/>
              <a:t>inovativní</a:t>
            </a:r>
            <a:r>
              <a:rPr lang="en-US" b="1" dirty="0" smtClean="0"/>
              <a:t>)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zaměřuje</a:t>
            </a:r>
            <a:r>
              <a:rPr lang="en-US" dirty="0" smtClean="0"/>
              <a:t> 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perspektivu</a:t>
            </a:r>
            <a:r>
              <a:rPr lang="en-US" dirty="0" smtClean="0"/>
              <a:t> </a:t>
            </a:r>
            <a:r>
              <a:rPr lang="en-US" dirty="0" err="1" smtClean="0"/>
              <a:t>poskytování</a:t>
            </a:r>
            <a:r>
              <a:rPr lang="en-US" dirty="0" smtClean="0"/>
              <a:t> </a:t>
            </a:r>
            <a:r>
              <a:rPr lang="en-US" dirty="0" err="1" smtClean="0"/>
              <a:t>služeb</a:t>
            </a:r>
            <a:r>
              <a:rPr lang="en-US" dirty="0" smtClean="0"/>
              <a:t> v </a:t>
            </a:r>
            <a:r>
              <a:rPr lang="en-US" dirty="0" err="1" smtClean="0"/>
              <a:t>elektronickém</a:t>
            </a:r>
            <a:r>
              <a:rPr lang="en-US" dirty="0" smtClean="0"/>
              <a:t> </a:t>
            </a:r>
            <a:r>
              <a:rPr lang="en-US" dirty="0" err="1" smtClean="0"/>
              <a:t>prostředí</a:t>
            </a:r>
            <a:r>
              <a:rPr lang="en-US" dirty="0" smtClean="0"/>
              <a:t> </a:t>
            </a:r>
            <a:r>
              <a:rPr lang="en-US" dirty="0" err="1" smtClean="0"/>
              <a:t>informační</a:t>
            </a:r>
            <a:r>
              <a:rPr lang="en-US" dirty="0" smtClean="0"/>
              <a:t> </a:t>
            </a:r>
            <a:r>
              <a:rPr lang="en-US" dirty="0" err="1" smtClean="0"/>
              <a:t>společnosti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err="1" smtClean="0"/>
              <a:t>Funkci</a:t>
            </a:r>
            <a:r>
              <a:rPr lang="en-US" b="1" dirty="0" smtClean="0"/>
              <a:t> </a:t>
            </a:r>
            <a:r>
              <a:rPr lang="en-US" b="1" dirty="0" err="1" smtClean="0"/>
              <a:t>marketingu</a:t>
            </a:r>
            <a:r>
              <a:rPr lang="en-US" b="1" dirty="0" smtClean="0"/>
              <a:t> </a:t>
            </a:r>
            <a:r>
              <a:rPr lang="en-US" b="1" dirty="0" err="1" smtClean="0"/>
              <a:t>tvoří</a:t>
            </a:r>
            <a:r>
              <a:rPr lang="en-US" b="1" dirty="0" smtClean="0"/>
              <a:t> </a:t>
            </a:r>
            <a:r>
              <a:rPr lang="en-US" b="1" dirty="0" err="1" smtClean="0"/>
              <a:t>tři</a:t>
            </a:r>
            <a:r>
              <a:rPr lang="en-US" b="1" dirty="0" smtClean="0"/>
              <a:t> </a:t>
            </a:r>
            <a:r>
              <a:rPr lang="en-US" b="1" dirty="0" err="1" smtClean="0"/>
              <a:t>klíčové</a:t>
            </a:r>
            <a:r>
              <a:rPr lang="en-US" b="1" dirty="0" smtClean="0"/>
              <a:t> </a:t>
            </a:r>
            <a:r>
              <a:rPr lang="en-US" b="1" dirty="0" err="1" smtClean="0"/>
              <a:t>komponenty</a:t>
            </a:r>
            <a:r>
              <a:rPr lang="en-US" b="1" dirty="0" smtClean="0"/>
              <a:t>:</a:t>
            </a:r>
          </a:p>
          <a:p>
            <a:pPr marL="342900" indent="-342900">
              <a:buAutoNum type="arabicParenR"/>
            </a:pPr>
            <a:r>
              <a:rPr lang="en-US" b="1" dirty="0" err="1" smtClean="0"/>
              <a:t>Marketingový</a:t>
            </a:r>
            <a:r>
              <a:rPr lang="en-US" b="1" dirty="0" smtClean="0"/>
              <a:t> mix</a:t>
            </a:r>
          </a:p>
          <a:p>
            <a:pPr marL="342900" indent="-342900">
              <a:buAutoNum type="arabicParenR"/>
            </a:pPr>
            <a:r>
              <a:rPr lang="en-US" b="1" dirty="0" err="1" smtClean="0"/>
              <a:t>Tržní</a:t>
            </a:r>
            <a:r>
              <a:rPr lang="en-US" b="1" dirty="0" smtClean="0"/>
              <a:t> </a:t>
            </a:r>
            <a:r>
              <a:rPr lang="en-US" b="1" dirty="0" err="1" smtClean="0"/>
              <a:t>síly</a:t>
            </a:r>
            <a:r>
              <a:rPr lang="en-US" b="1" dirty="0" smtClean="0"/>
              <a:t> (</a:t>
            </a:r>
            <a:r>
              <a:rPr lang="en-US" b="1" dirty="0" err="1" smtClean="0"/>
              <a:t>uživatelé</a:t>
            </a:r>
            <a:r>
              <a:rPr lang="en-US" b="1" dirty="0" smtClean="0"/>
              <a:t>, </a:t>
            </a:r>
            <a:r>
              <a:rPr lang="en-US" b="1" dirty="0" err="1" smtClean="0"/>
              <a:t>chování</a:t>
            </a:r>
            <a:r>
              <a:rPr lang="en-US" b="1" dirty="0" smtClean="0"/>
              <a:t> </a:t>
            </a:r>
            <a:r>
              <a:rPr lang="en-US" b="1" dirty="0" err="1" smtClean="0"/>
              <a:t>odvětví</a:t>
            </a:r>
            <a:r>
              <a:rPr lang="en-US" b="1" dirty="0" smtClean="0"/>
              <a:t>, </a:t>
            </a:r>
            <a:r>
              <a:rPr lang="en-US" b="1" dirty="0" err="1" smtClean="0"/>
              <a:t>konkurence</a:t>
            </a:r>
            <a:r>
              <a:rPr lang="en-US" b="1" dirty="0" smtClean="0"/>
              <a:t>, </a:t>
            </a:r>
            <a:r>
              <a:rPr lang="en-US" b="1" dirty="0" err="1" smtClean="0"/>
              <a:t>vláda</a:t>
            </a:r>
            <a:r>
              <a:rPr lang="en-US" b="1" dirty="0" smtClean="0"/>
              <a:t> a </a:t>
            </a:r>
            <a:r>
              <a:rPr lang="en-US" b="1" dirty="0" err="1" smtClean="0"/>
              <a:t>regulace</a:t>
            </a:r>
            <a:r>
              <a:rPr lang="en-US" b="1" dirty="0" smtClean="0"/>
              <a:t>)</a:t>
            </a:r>
          </a:p>
          <a:p>
            <a:pPr marL="342900" indent="-342900">
              <a:buAutoNum type="arabicParenR"/>
            </a:pPr>
            <a:r>
              <a:rPr lang="en-US" b="1" dirty="0" smtClean="0"/>
              <a:t>Sla</a:t>
            </a:r>
            <a:r>
              <a:rPr lang="cs-CZ" b="1" dirty="0" err="1" smtClean="0"/>
              <a:t>ďovací</a:t>
            </a:r>
            <a:r>
              <a:rPr lang="cs-CZ" b="1" dirty="0" smtClean="0"/>
              <a:t> proces</a:t>
            </a:r>
            <a:endParaRPr lang="en-US" b="1" dirty="0" smtClean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831361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Rozšířený</a:t>
            </a:r>
            <a:r>
              <a:rPr lang="en-US" b="1" dirty="0" smtClean="0"/>
              <a:t> </a:t>
            </a:r>
            <a:r>
              <a:rPr lang="en-US" b="1" dirty="0" err="1" smtClean="0"/>
              <a:t>marketingový</a:t>
            </a:r>
            <a:r>
              <a:rPr lang="en-US" b="1" dirty="0" smtClean="0"/>
              <a:t> mix </a:t>
            </a:r>
            <a:r>
              <a:rPr lang="en-US" b="1" dirty="0" err="1" smtClean="0"/>
              <a:t>služeb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1) </a:t>
            </a:r>
            <a:r>
              <a:rPr lang="en-US" dirty="0" err="1" smtClean="0"/>
              <a:t>služba</a:t>
            </a:r>
            <a:r>
              <a:rPr lang="en-US" dirty="0" smtClean="0"/>
              <a:t> </a:t>
            </a:r>
            <a:r>
              <a:rPr lang="en-US" dirty="0" err="1" smtClean="0"/>
              <a:t>zákazníkovi</a:t>
            </a:r>
            <a:r>
              <a:rPr lang="en-US" dirty="0" smtClean="0"/>
              <a:t> (</a:t>
            </a:r>
            <a:r>
              <a:rPr lang="en-US" dirty="0" err="1" smtClean="0"/>
              <a:t>vybudovat</a:t>
            </a:r>
            <a:r>
              <a:rPr lang="en-US" dirty="0" smtClean="0"/>
              <a:t> </a:t>
            </a:r>
            <a:r>
              <a:rPr lang="en-US" dirty="0" err="1" smtClean="0"/>
              <a:t>dlouhodobý</a:t>
            </a:r>
            <a:r>
              <a:rPr lang="en-US" dirty="0" smtClean="0"/>
              <a:t> a </a:t>
            </a:r>
            <a:r>
              <a:rPr lang="en-US" dirty="0" err="1" smtClean="0"/>
              <a:t>trvalý</a:t>
            </a:r>
            <a:r>
              <a:rPr lang="en-US" dirty="0" smtClean="0"/>
              <a:t> </a:t>
            </a:r>
            <a:r>
              <a:rPr lang="en-US" dirty="0" err="1" smtClean="0"/>
              <a:t>vztah</a:t>
            </a:r>
            <a:r>
              <a:rPr lang="en-US" dirty="0" smtClean="0"/>
              <a:t> se </a:t>
            </a:r>
            <a:r>
              <a:rPr lang="en-US" dirty="0" err="1" smtClean="0"/>
              <a:t>zákazníkem</a:t>
            </a:r>
            <a:r>
              <a:rPr lang="en-US" dirty="0" smtClean="0"/>
              <a:t>)</a:t>
            </a:r>
          </a:p>
          <a:p>
            <a:r>
              <a:rPr lang="en-US" dirty="0" smtClean="0"/>
              <a:t>2) </a:t>
            </a:r>
            <a:r>
              <a:rPr lang="en-US" dirty="0" err="1" smtClean="0"/>
              <a:t>lidské</a:t>
            </a:r>
            <a:r>
              <a:rPr lang="en-US" dirty="0" smtClean="0"/>
              <a:t> </a:t>
            </a:r>
            <a:r>
              <a:rPr lang="en-US" dirty="0" err="1" smtClean="0"/>
              <a:t>zdroje</a:t>
            </a:r>
            <a:r>
              <a:rPr lang="en-US" dirty="0" smtClean="0"/>
              <a:t> </a:t>
            </a:r>
          </a:p>
          <a:p>
            <a:r>
              <a:rPr lang="en-US" dirty="0" smtClean="0"/>
              <a:t>3) </a:t>
            </a:r>
            <a:r>
              <a:rPr lang="en-US" dirty="0" err="1" smtClean="0"/>
              <a:t>procesy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734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Otázky</a:t>
            </a:r>
            <a:r>
              <a:rPr lang="en-US" b="1" dirty="0" smtClean="0"/>
              <a:t> </a:t>
            </a:r>
            <a:r>
              <a:rPr lang="en-US" b="1" dirty="0" err="1" smtClean="0"/>
              <a:t>uměleckého</a:t>
            </a:r>
            <a:r>
              <a:rPr lang="en-US" b="1" dirty="0" smtClean="0"/>
              <a:t> </a:t>
            </a:r>
            <a:r>
              <a:rPr lang="en-US" b="1" dirty="0" err="1" smtClean="0"/>
              <a:t>plánování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Jaké</a:t>
            </a:r>
            <a:r>
              <a:rPr lang="en-US" dirty="0" smtClean="0"/>
              <a:t> </a:t>
            </a:r>
            <a:r>
              <a:rPr lang="en-US" dirty="0" err="1" smtClean="0"/>
              <a:t>produkce</a:t>
            </a:r>
            <a:r>
              <a:rPr lang="en-US" dirty="0" smtClean="0"/>
              <a:t>/</a:t>
            </a:r>
            <a:r>
              <a:rPr lang="en-US" dirty="0" err="1" smtClean="0"/>
              <a:t>výstavy</a:t>
            </a:r>
            <a:r>
              <a:rPr lang="en-US" dirty="0" smtClean="0"/>
              <a:t> </a:t>
            </a:r>
            <a:r>
              <a:rPr lang="en-US" dirty="0" err="1" smtClean="0"/>
              <a:t>jsou</a:t>
            </a:r>
            <a:r>
              <a:rPr lang="en-US" dirty="0" smtClean="0"/>
              <a:t> </a:t>
            </a:r>
            <a:r>
              <a:rPr lang="en-US" dirty="0" err="1" smtClean="0"/>
              <a:t>plánovány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pět</a:t>
            </a:r>
            <a:r>
              <a:rPr lang="en-US" dirty="0" smtClean="0"/>
              <a:t> let </a:t>
            </a:r>
            <a:r>
              <a:rPr lang="en-US" dirty="0" err="1" smtClean="0"/>
              <a:t>dopředu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Jak</a:t>
            </a:r>
            <a:r>
              <a:rPr lang="en-US" dirty="0" smtClean="0"/>
              <a:t> </a:t>
            </a:r>
            <a:r>
              <a:rPr lang="en-US" dirty="0" err="1" smtClean="0"/>
              <a:t>budou</a:t>
            </a:r>
            <a:r>
              <a:rPr lang="en-US" dirty="0" smtClean="0"/>
              <a:t> </a:t>
            </a:r>
            <a:r>
              <a:rPr lang="en-US" dirty="0" err="1" smtClean="0"/>
              <a:t>tyto</a:t>
            </a:r>
            <a:r>
              <a:rPr lang="en-US" dirty="0" smtClean="0"/>
              <a:t> </a:t>
            </a:r>
            <a:r>
              <a:rPr lang="en-US" dirty="0" err="1" smtClean="0"/>
              <a:t>produkce</a:t>
            </a:r>
            <a:r>
              <a:rPr lang="en-US" dirty="0" smtClean="0"/>
              <a:t> </a:t>
            </a:r>
            <a:r>
              <a:rPr lang="en-US" dirty="0" err="1" smtClean="0"/>
              <a:t>plnit</a:t>
            </a:r>
            <a:r>
              <a:rPr lang="en-US" dirty="0" smtClean="0"/>
              <a:t> </a:t>
            </a:r>
            <a:r>
              <a:rPr lang="en-US" dirty="0" err="1" smtClean="0"/>
              <a:t>poslání</a:t>
            </a:r>
            <a:r>
              <a:rPr lang="en-US" dirty="0" smtClean="0"/>
              <a:t> </a:t>
            </a:r>
            <a:r>
              <a:rPr lang="en-US" dirty="0" err="1" smtClean="0"/>
              <a:t>ogranizace</a:t>
            </a:r>
            <a:r>
              <a:rPr lang="en-US" dirty="0" smtClean="0"/>
              <a:t>?</a:t>
            </a:r>
          </a:p>
          <a:p>
            <a:r>
              <a:rPr lang="en-US" dirty="0" smtClean="0"/>
              <a:t>Co </a:t>
            </a:r>
            <a:r>
              <a:rPr lang="en-US" dirty="0" err="1" smtClean="0"/>
              <a:t>sděluje</a:t>
            </a:r>
            <a:r>
              <a:rPr lang="en-US" dirty="0" smtClean="0"/>
              <a:t> </a:t>
            </a:r>
            <a:r>
              <a:rPr lang="en-US" dirty="0" err="1" smtClean="0"/>
              <a:t>přehled</a:t>
            </a:r>
            <a:r>
              <a:rPr lang="en-US" dirty="0" smtClean="0"/>
              <a:t> </a:t>
            </a:r>
            <a:r>
              <a:rPr lang="en-US" dirty="0" err="1" smtClean="0"/>
              <a:t>produkcí</a:t>
            </a:r>
            <a:r>
              <a:rPr lang="en-US" dirty="0" smtClean="0"/>
              <a:t> </a:t>
            </a:r>
            <a:r>
              <a:rPr lang="en-US" dirty="0" err="1" smtClean="0"/>
              <a:t>veřejnosti</a:t>
            </a:r>
            <a:r>
              <a:rPr lang="en-US" dirty="0" smtClean="0"/>
              <a:t> o </a:t>
            </a:r>
            <a:r>
              <a:rPr lang="en-US" dirty="0" err="1" smtClean="0"/>
              <a:t>poslání</a:t>
            </a:r>
            <a:r>
              <a:rPr lang="en-US" dirty="0" smtClean="0"/>
              <a:t> </a:t>
            </a:r>
            <a:r>
              <a:rPr lang="en-US" dirty="0" err="1" smtClean="0"/>
              <a:t>ogranizace</a:t>
            </a:r>
            <a:r>
              <a:rPr lang="en-US" dirty="0" smtClean="0"/>
              <a:t>?</a:t>
            </a:r>
          </a:p>
          <a:p>
            <a:r>
              <a:rPr lang="en-US" dirty="0" smtClean="0"/>
              <a:t>Do </a:t>
            </a:r>
            <a:r>
              <a:rPr lang="en-US" dirty="0" err="1" smtClean="0"/>
              <a:t>jaké</a:t>
            </a:r>
            <a:r>
              <a:rPr lang="en-US" dirty="0" smtClean="0"/>
              <a:t> </a:t>
            </a:r>
            <a:r>
              <a:rPr lang="en-US" dirty="0" err="1" smtClean="0"/>
              <a:t>míry</a:t>
            </a:r>
            <a:r>
              <a:rPr lang="en-US" dirty="0" smtClean="0"/>
              <a:t> </a:t>
            </a:r>
            <a:r>
              <a:rPr lang="en-US" dirty="0" err="1" smtClean="0"/>
              <a:t>zaujme</a:t>
            </a:r>
            <a:r>
              <a:rPr lang="en-US" dirty="0" smtClean="0"/>
              <a:t> </a:t>
            </a:r>
            <a:r>
              <a:rPr lang="en-US" dirty="0" err="1" smtClean="0"/>
              <a:t>každá</a:t>
            </a:r>
            <a:r>
              <a:rPr lang="en-US" dirty="0" smtClean="0"/>
              <a:t> </a:t>
            </a:r>
            <a:r>
              <a:rPr lang="en-US" dirty="0" err="1" smtClean="0"/>
              <a:t>produkce</a:t>
            </a:r>
            <a:r>
              <a:rPr lang="en-US" dirty="0" smtClean="0"/>
              <a:t> </a:t>
            </a:r>
            <a:r>
              <a:rPr lang="en-US" dirty="0" err="1" smtClean="0"/>
              <a:t>publikum</a:t>
            </a:r>
            <a:r>
              <a:rPr lang="en-US" dirty="0" smtClean="0"/>
              <a:t>?</a:t>
            </a:r>
          </a:p>
          <a:p>
            <a:r>
              <a:rPr lang="en-US" dirty="0" smtClean="0"/>
              <a:t>-”- </a:t>
            </a:r>
            <a:r>
              <a:rPr lang="en-US" dirty="0" err="1" smtClean="0"/>
              <a:t>sponzory</a:t>
            </a:r>
            <a:r>
              <a:rPr lang="en-US" dirty="0" smtClean="0"/>
              <a:t> a </a:t>
            </a:r>
            <a:r>
              <a:rPr lang="en-US" dirty="0" err="1" smtClean="0"/>
              <a:t>dárce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Jaké</a:t>
            </a:r>
            <a:r>
              <a:rPr lang="en-US" dirty="0" smtClean="0"/>
              <a:t> </a:t>
            </a:r>
            <a:r>
              <a:rPr lang="en-US" dirty="0" err="1" smtClean="0"/>
              <a:t>jsou</a:t>
            </a:r>
            <a:r>
              <a:rPr lang="en-US" dirty="0" smtClean="0"/>
              <a:t> </a:t>
            </a:r>
            <a:r>
              <a:rPr lang="en-US" dirty="0" err="1" smtClean="0"/>
              <a:t>náklady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každou</a:t>
            </a:r>
            <a:r>
              <a:rPr lang="en-US" dirty="0" smtClean="0"/>
              <a:t> </a:t>
            </a:r>
            <a:r>
              <a:rPr lang="en-US" dirty="0" err="1" smtClean="0"/>
              <a:t>produkci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Vystačí</a:t>
            </a:r>
            <a:r>
              <a:rPr lang="en-US" dirty="0" smtClean="0"/>
              <a:t> </a:t>
            </a:r>
            <a:r>
              <a:rPr lang="en-US" dirty="0" err="1" smtClean="0"/>
              <a:t>nám</a:t>
            </a:r>
            <a:r>
              <a:rPr lang="en-US" dirty="0" smtClean="0"/>
              <a:t> </a:t>
            </a:r>
            <a:r>
              <a:rPr lang="en-US" dirty="0" err="1" smtClean="0"/>
              <a:t>příjmy</a:t>
            </a:r>
            <a:r>
              <a:rPr lang="en-US" dirty="0" smtClean="0"/>
              <a:t> pro </a:t>
            </a:r>
            <a:r>
              <a:rPr lang="en-US" dirty="0" err="1" smtClean="0"/>
              <a:t>pokrytí</a:t>
            </a:r>
            <a:r>
              <a:rPr lang="en-US" dirty="0" smtClean="0"/>
              <a:t> </a:t>
            </a:r>
            <a:r>
              <a:rPr lang="en-US" dirty="0" err="1" smtClean="0"/>
              <a:t>těchto</a:t>
            </a:r>
            <a:r>
              <a:rPr lang="en-US" dirty="0" smtClean="0"/>
              <a:t> </a:t>
            </a:r>
            <a:r>
              <a:rPr lang="en-US" dirty="0" err="1" smtClean="0"/>
              <a:t>nákladů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Kde</a:t>
            </a:r>
            <a:r>
              <a:rPr lang="en-US" dirty="0" smtClean="0"/>
              <a:t> </a:t>
            </a:r>
            <a:r>
              <a:rPr lang="en-US" dirty="0" err="1" smtClean="0"/>
              <a:t>budou</a:t>
            </a:r>
            <a:r>
              <a:rPr lang="en-US" dirty="0" smtClean="0"/>
              <a:t> </a:t>
            </a:r>
            <a:r>
              <a:rPr lang="en-US" dirty="0" err="1" smtClean="0"/>
              <a:t>produkce</a:t>
            </a:r>
            <a:r>
              <a:rPr lang="en-US" dirty="0" smtClean="0"/>
              <a:t> </a:t>
            </a:r>
            <a:r>
              <a:rPr lang="en-US" dirty="0" err="1" smtClean="0"/>
              <a:t>uvedeny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Klade</a:t>
            </a:r>
            <a:r>
              <a:rPr lang="en-US" dirty="0" smtClean="0"/>
              <a:t> </a:t>
            </a:r>
            <a:r>
              <a:rPr lang="en-US" dirty="0" err="1" smtClean="0"/>
              <a:t>některá</a:t>
            </a:r>
            <a:r>
              <a:rPr lang="en-US" dirty="0" smtClean="0"/>
              <a:t> </a:t>
            </a:r>
            <a:r>
              <a:rPr lang="en-US" dirty="0" err="1" smtClean="0"/>
              <a:t>produkce</a:t>
            </a:r>
            <a:r>
              <a:rPr lang="en-US" dirty="0" smtClean="0"/>
              <a:t> </a:t>
            </a:r>
            <a:r>
              <a:rPr lang="en-US" dirty="0" err="1" smtClean="0"/>
              <a:t>neobvyklé</a:t>
            </a:r>
            <a:r>
              <a:rPr lang="en-US" dirty="0" smtClean="0"/>
              <a:t> </a:t>
            </a:r>
            <a:r>
              <a:rPr lang="en-US" dirty="0" err="1" smtClean="0"/>
              <a:t>technické</a:t>
            </a:r>
            <a:r>
              <a:rPr lang="en-US" dirty="0" smtClean="0"/>
              <a:t> </a:t>
            </a:r>
            <a:r>
              <a:rPr lang="en-US" dirty="0" err="1" smtClean="0"/>
              <a:t>nebo</a:t>
            </a:r>
            <a:r>
              <a:rPr lang="en-US" dirty="0" smtClean="0"/>
              <a:t> </a:t>
            </a:r>
            <a:r>
              <a:rPr lang="en-US" dirty="0" err="1" smtClean="0"/>
              <a:t>umělecké</a:t>
            </a:r>
            <a:r>
              <a:rPr lang="en-US" dirty="0" smtClean="0"/>
              <a:t> </a:t>
            </a:r>
            <a:r>
              <a:rPr lang="en-US" dirty="0" err="1" smtClean="0"/>
              <a:t>nároky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Budou</a:t>
            </a:r>
            <a:r>
              <a:rPr lang="en-US" dirty="0" smtClean="0"/>
              <a:t> v </a:t>
            </a:r>
            <a:r>
              <a:rPr lang="en-US" dirty="0" err="1" smtClean="0"/>
              <a:t>některé</a:t>
            </a:r>
            <a:r>
              <a:rPr lang="en-US" dirty="0" smtClean="0"/>
              <a:t> </a:t>
            </a:r>
            <a:r>
              <a:rPr lang="en-US" dirty="0" err="1" smtClean="0"/>
              <a:t>produkci</a:t>
            </a:r>
            <a:r>
              <a:rPr lang="en-US" dirty="0" smtClean="0"/>
              <a:t> </a:t>
            </a:r>
            <a:r>
              <a:rPr lang="en-US" dirty="0" err="1" smtClean="0"/>
              <a:t>hostovat</a:t>
            </a:r>
            <a:r>
              <a:rPr lang="en-US" dirty="0" smtClean="0"/>
              <a:t> v </a:t>
            </a:r>
            <a:r>
              <a:rPr lang="en-US" dirty="0" err="1" smtClean="0"/>
              <a:t>hlavní</a:t>
            </a:r>
            <a:r>
              <a:rPr lang="en-US" dirty="0" smtClean="0"/>
              <a:t> </a:t>
            </a:r>
            <a:r>
              <a:rPr lang="en-US" dirty="0" err="1" smtClean="0"/>
              <a:t>roli</a:t>
            </a:r>
            <a:r>
              <a:rPr lang="en-US" dirty="0" smtClean="0"/>
              <a:t> </a:t>
            </a:r>
            <a:r>
              <a:rPr lang="en-US" dirty="0" err="1" smtClean="0"/>
              <a:t>slavní</a:t>
            </a:r>
            <a:r>
              <a:rPr lang="en-US" dirty="0" smtClean="0"/>
              <a:t> </a:t>
            </a:r>
            <a:r>
              <a:rPr lang="en-US" dirty="0" err="1" smtClean="0"/>
              <a:t>umělci</a:t>
            </a:r>
            <a:r>
              <a:rPr lang="en-US" dirty="0" smtClean="0"/>
              <a:t>? </a:t>
            </a:r>
            <a:r>
              <a:rPr lang="en-US" dirty="0" err="1" smtClean="0"/>
              <a:t>Jaký</a:t>
            </a:r>
            <a:r>
              <a:rPr lang="en-US" dirty="0" smtClean="0"/>
              <a:t> to </a:t>
            </a:r>
            <a:r>
              <a:rPr lang="en-US" dirty="0" err="1" smtClean="0"/>
              <a:t>bude</a:t>
            </a:r>
            <a:r>
              <a:rPr lang="en-US" dirty="0" smtClean="0"/>
              <a:t> </a:t>
            </a:r>
            <a:r>
              <a:rPr lang="en-US" dirty="0" err="1" smtClean="0"/>
              <a:t>mí</a:t>
            </a:r>
            <a:r>
              <a:rPr lang="en-US" dirty="0" smtClean="0"/>
              <a:t> </a:t>
            </a:r>
            <a:r>
              <a:rPr lang="en-US" dirty="0" err="1" smtClean="0"/>
              <a:t>dopad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strategie</a:t>
            </a:r>
            <a:r>
              <a:rPr lang="en-US" dirty="0" smtClean="0"/>
              <a:t>?</a:t>
            </a:r>
          </a:p>
          <a:p>
            <a:r>
              <a:rPr lang="en-US" dirty="0" smtClean="0"/>
              <a:t>Co </a:t>
            </a:r>
            <a:r>
              <a:rPr lang="en-US" dirty="0" err="1" smtClean="0"/>
              <a:t>turné</a:t>
            </a:r>
            <a:r>
              <a:rPr lang="en-US" dirty="0" smtClean="0"/>
              <a:t>???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92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Vzdělávací</a:t>
            </a:r>
            <a:r>
              <a:rPr lang="en-US" b="1" dirty="0" smtClean="0"/>
              <a:t> </a:t>
            </a:r>
            <a:r>
              <a:rPr lang="en-US" b="1" dirty="0" err="1" smtClean="0"/>
              <a:t>programy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Vyjasnit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cíle</a:t>
            </a:r>
            <a:r>
              <a:rPr lang="en-US" dirty="0" smtClean="0"/>
              <a:t> </a:t>
            </a:r>
            <a:r>
              <a:rPr lang="en-US" dirty="0" err="1" smtClean="0"/>
              <a:t>organizace</a:t>
            </a:r>
            <a:r>
              <a:rPr lang="mr-IN" dirty="0" smtClean="0"/>
              <a:t>…</a:t>
            </a:r>
            <a:endParaRPr lang="cs-CZ" dirty="0" smtClean="0"/>
          </a:p>
          <a:p>
            <a:r>
              <a:rPr lang="cs-CZ" dirty="0" smtClean="0"/>
              <a:t>Definovat účel, cílové publikum, metody realizace a to všechno bude určovat směr rozvoje vzdělávacích programů, které jsou účinné v praxi </a:t>
            </a:r>
            <a:r>
              <a:rPr lang="mr-IN" dirty="0" smtClean="0"/>
              <a:t>–</a:t>
            </a:r>
            <a:r>
              <a:rPr lang="cs-CZ" dirty="0" smtClean="0"/>
              <a:t> nejen při žádosti o granty.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50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Desatero</a:t>
            </a:r>
            <a:r>
              <a:rPr lang="en-US" b="1" dirty="0" smtClean="0"/>
              <a:t> </a:t>
            </a:r>
            <a:r>
              <a:rPr lang="en-US" b="1" dirty="0" err="1" smtClean="0"/>
              <a:t>přikázání</a:t>
            </a:r>
            <a:r>
              <a:rPr lang="en-US" b="1" dirty="0" smtClean="0"/>
              <a:t> </a:t>
            </a:r>
            <a:r>
              <a:rPr lang="en-US" b="1" dirty="0" err="1" smtClean="0"/>
              <a:t>kulturního</a:t>
            </a:r>
            <a:r>
              <a:rPr lang="en-US" b="1" dirty="0" smtClean="0"/>
              <a:t> </a:t>
            </a:r>
            <a:r>
              <a:rPr lang="en-US" b="1" dirty="0" err="1" smtClean="0"/>
              <a:t>managementu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Rámec</a:t>
            </a:r>
            <a:r>
              <a:rPr lang="en-US" dirty="0" smtClean="0"/>
              <a:t> pro </a:t>
            </a:r>
            <a:r>
              <a:rPr lang="en-US" dirty="0" err="1" smtClean="0"/>
              <a:t>vypracování</a:t>
            </a:r>
            <a:r>
              <a:rPr lang="en-US" dirty="0" smtClean="0"/>
              <a:t> </a:t>
            </a:r>
            <a:r>
              <a:rPr lang="en-US" dirty="0" err="1" smtClean="0"/>
              <a:t>strategie</a:t>
            </a:r>
            <a:r>
              <a:rPr lang="en-US" dirty="0" smtClean="0"/>
              <a:t>: </a:t>
            </a:r>
            <a:r>
              <a:rPr lang="en-US" dirty="0" err="1" smtClean="0"/>
              <a:t>vize</a:t>
            </a:r>
            <a:r>
              <a:rPr lang="en-US" dirty="0" smtClean="0"/>
              <a:t>, </a:t>
            </a:r>
            <a:r>
              <a:rPr lang="en-US" dirty="0" err="1" smtClean="0"/>
              <a:t>poslání</a:t>
            </a:r>
            <a:r>
              <a:rPr lang="en-US" dirty="0" smtClean="0"/>
              <a:t>, </a:t>
            </a:r>
            <a:r>
              <a:rPr lang="en-US" dirty="0" err="1" smtClean="0"/>
              <a:t>hodnota</a:t>
            </a:r>
            <a:r>
              <a:rPr lang="en-US" dirty="0" smtClean="0"/>
              <a:t> (</a:t>
            </a:r>
            <a:r>
              <a:rPr lang="en-US" dirty="0" err="1" smtClean="0"/>
              <a:t>rodinné</a:t>
            </a:r>
            <a:r>
              <a:rPr lang="en-US" dirty="0" smtClean="0"/>
              <a:t> </a:t>
            </a:r>
            <a:r>
              <a:rPr lang="en-US" dirty="0" err="1" smtClean="0"/>
              <a:t>stříbro</a:t>
            </a:r>
            <a:r>
              <a:rPr lang="en-US" dirty="0" smtClean="0"/>
              <a:t>) = </a:t>
            </a:r>
            <a:r>
              <a:rPr lang="en-US" b="1" dirty="0" err="1" smtClean="0"/>
              <a:t>příprava</a:t>
            </a:r>
            <a:endParaRPr lang="en-US" b="1" dirty="0" smtClean="0"/>
          </a:p>
          <a:p>
            <a:r>
              <a:rPr lang="en-US" dirty="0" err="1" smtClean="0"/>
              <a:t>Znalost</a:t>
            </a:r>
            <a:r>
              <a:rPr lang="en-US" dirty="0" smtClean="0"/>
              <a:t> </a:t>
            </a:r>
            <a:r>
              <a:rPr lang="en-US" dirty="0" err="1" smtClean="0"/>
              <a:t>prostředí</a:t>
            </a:r>
            <a:r>
              <a:rPr lang="en-US" dirty="0" smtClean="0"/>
              <a:t> (</a:t>
            </a:r>
            <a:r>
              <a:rPr lang="en-US" dirty="0" err="1" smtClean="0"/>
              <a:t>vnitřní</a:t>
            </a:r>
            <a:r>
              <a:rPr lang="en-US" dirty="0" smtClean="0"/>
              <a:t> a </a:t>
            </a:r>
            <a:r>
              <a:rPr lang="en-US" dirty="0" err="1" smtClean="0"/>
              <a:t>vnější</a:t>
            </a:r>
            <a:r>
              <a:rPr lang="en-US" dirty="0" smtClean="0"/>
              <a:t> </a:t>
            </a:r>
            <a:r>
              <a:rPr lang="en-US" dirty="0" err="1" smtClean="0"/>
              <a:t>analýza</a:t>
            </a:r>
            <a:r>
              <a:rPr lang="en-US" dirty="0" smtClean="0"/>
              <a:t>, </a:t>
            </a:r>
            <a:r>
              <a:rPr lang="en-US" dirty="0" err="1" smtClean="0"/>
              <a:t>analýza</a:t>
            </a:r>
            <a:r>
              <a:rPr lang="en-US" dirty="0" smtClean="0"/>
              <a:t> </a:t>
            </a:r>
            <a:r>
              <a:rPr lang="en-US" dirty="0" err="1" smtClean="0"/>
              <a:t>konkurence</a:t>
            </a:r>
            <a:r>
              <a:rPr lang="en-US" dirty="0" smtClean="0"/>
              <a:t>)= </a:t>
            </a:r>
            <a:r>
              <a:rPr lang="en-US" b="1" dirty="0" err="1" smtClean="0"/>
              <a:t>analýza</a:t>
            </a:r>
            <a:endParaRPr lang="en-US" b="1" dirty="0" smtClean="0"/>
          </a:p>
          <a:p>
            <a:r>
              <a:rPr lang="en-US" dirty="0" err="1"/>
              <a:t>U</a:t>
            </a:r>
            <a:r>
              <a:rPr lang="en-US" dirty="0" err="1" smtClean="0"/>
              <a:t>mělecké</a:t>
            </a:r>
            <a:r>
              <a:rPr lang="en-US" dirty="0" smtClean="0"/>
              <a:t> </a:t>
            </a:r>
            <a:r>
              <a:rPr lang="en-US" dirty="0" err="1" smtClean="0"/>
              <a:t>plánování</a:t>
            </a:r>
            <a:r>
              <a:rPr lang="en-US" dirty="0" smtClean="0"/>
              <a:t>, </a:t>
            </a:r>
            <a:r>
              <a:rPr lang="en-US" dirty="0" err="1" smtClean="0"/>
              <a:t>vzdělávací</a:t>
            </a:r>
            <a:r>
              <a:rPr lang="en-US" dirty="0" smtClean="0"/>
              <a:t> </a:t>
            </a:r>
            <a:r>
              <a:rPr lang="en-US" dirty="0" err="1" smtClean="0"/>
              <a:t>programy</a:t>
            </a:r>
            <a:r>
              <a:rPr lang="en-US" dirty="0" smtClean="0"/>
              <a:t>, </a:t>
            </a:r>
            <a:r>
              <a:rPr lang="en-US" dirty="0" err="1" smtClean="0"/>
              <a:t>zviditel</a:t>
            </a:r>
            <a:r>
              <a:rPr lang="cs-CZ" dirty="0" err="1" smtClean="0"/>
              <a:t>ňování</a:t>
            </a:r>
            <a:r>
              <a:rPr lang="cs-CZ" dirty="0" smtClean="0"/>
              <a:t>, příjmy z vlastní činnosti, </a:t>
            </a:r>
            <a:r>
              <a:rPr lang="cs-CZ" dirty="0" err="1" smtClean="0"/>
              <a:t>fundraising</a:t>
            </a:r>
            <a:r>
              <a:rPr lang="cs-CZ" dirty="0" smtClean="0"/>
              <a:t>, marketing zacílený na potenciální dárce, kampaně, organizační struktura, realizace strategického plánu, finanční plánování a řízení = </a:t>
            </a:r>
            <a:r>
              <a:rPr lang="cs-CZ" b="1" dirty="0" smtClean="0"/>
              <a:t>strategie</a:t>
            </a:r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314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Zviditel</a:t>
            </a:r>
            <a:r>
              <a:rPr lang="cs-CZ" b="1" dirty="0" err="1" smtClean="0"/>
              <a:t>ňování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Aby </a:t>
            </a:r>
            <a:r>
              <a:rPr lang="en-US" dirty="0" err="1" smtClean="0"/>
              <a:t>byly</a:t>
            </a:r>
            <a:r>
              <a:rPr lang="en-US" dirty="0"/>
              <a:t> </a:t>
            </a:r>
            <a:r>
              <a:rPr lang="en-US" dirty="0" err="1" smtClean="0"/>
              <a:t>umělecké</a:t>
            </a:r>
            <a:r>
              <a:rPr lang="en-US" dirty="0" smtClean="0"/>
              <a:t> </a:t>
            </a:r>
            <a:r>
              <a:rPr lang="en-US" dirty="0" err="1" smtClean="0"/>
              <a:t>organizace</a:t>
            </a:r>
            <a:r>
              <a:rPr lang="en-US" dirty="0" smtClean="0"/>
              <a:t> </a:t>
            </a:r>
            <a:r>
              <a:rPr lang="en-US" dirty="0" err="1" smtClean="0"/>
              <a:t>úspěšné</a:t>
            </a:r>
            <a:r>
              <a:rPr lang="en-US" dirty="0" smtClean="0"/>
              <a:t>, </a:t>
            </a:r>
            <a:r>
              <a:rPr lang="en-US" dirty="0" err="1" smtClean="0"/>
              <a:t>musí</a:t>
            </a:r>
            <a:r>
              <a:rPr lang="en-US" dirty="0" smtClean="0"/>
              <a:t> </a:t>
            </a:r>
            <a:r>
              <a:rPr lang="en-US" dirty="0" err="1" smtClean="0"/>
              <a:t>být</a:t>
            </a:r>
            <a:r>
              <a:rPr lang="en-US" dirty="0" smtClean="0"/>
              <a:t> </a:t>
            </a:r>
            <a:r>
              <a:rPr lang="en-US" dirty="0" err="1" smtClean="0"/>
              <a:t>vidět</a:t>
            </a:r>
            <a:r>
              <a:rPr lang="en-US" dirty="0" smtClean="0"/>
              <a:t>. </a:t>
            </a:r>
          </a:p>
          <a:p>
            <a:r>
              <a:rPr lang="en-US" dirty="0" smtClean="0"/>
              <a:t>KVALITA</a:t>
            </a:r>
          </a:p>
          <a:p>
            <a:r>
              <a:rPr lang="en-US" dirty="0" smtClean="0"/>
              <a:t>ALE I NEJLEPŠÍ KVALITU MUSÍTE PODPOŘIT SPRÁVNÝM MARKETINGEM. </a:t>
            </a:r>
          </a:p>
          <a:p>
            <a:r>
              <a:rPr lang="en-US" dirty="0" err="1" smtClean="0"/>
              <a:t>Dopad</a:t>
            </a:r>
            <a:r>
              <a:rPr lang="en-US" dirty="0" smtClean="0"/>
              <a:t> </a:t>
            </a:r>
            <a:r>
              <a:rPr lang="en-US" dirty="0" err="1" smtClean="0"/>
              <a:t>jednoho</a:t>
            </a:r>
            <a:r>
              <a:rPr lang="en-US" dirty="0" smtClean="0"/>
              <a:t> </a:t>
            </a:r>
            <a:r>
              <a:rPr lang="en-US" dirty="0" err="1" smtClean="0"/>
              <a:t>článku</a:t>
            </a:r>
            <a:r>
              <a:rPr lang="en-US" dirty="0" smtClean="0"/>
              <a:t> je </a:t>
            </a:r>
            <a:r>
              <a:rPr lang="en-US" dirty="0" err="1" smtClean="0"/>
              <a:t>nepatrný</a:t>
            </a:r>
            <a:r>
              <a:rPr lang="en-US" dirty="0" smtClean="0"/>
              <a:t>, </a:t>
            </a:r>
            <a:r>
              <a:rPr lang="en-US" dirty="0" err="1" smtClean="0"/>
              <a:t>budování</a:t>
            </a:r>
            <a:r>
              <a:rPr lang="en-US" dirty="0" smtClean="0"/>
              <a:t> </a:t>
            </a:r>
            <a:r>
              <a:rPr lang="en-US" dirty="0" err="1" smtClean="0"/>
              <a:t>vlastního</a:t>
            </a:r>
            <a:r>
              <a:rPr lang="en-US" dirty="0" smtClean="0"/>
              <a:t> </a:t>
            </a:r>
            <a:r>
              <a:rPr lang="en-US" dirty="0" err="1" smtClean="0"/>
              <a:t>mediálního</a:t>
            </a:r>
            <a:r>
              <a:rPr lang="en-US" dirty="0" smtClean="0"/>
              <a:t> </a:t>
            </a:r>
            <a:r>
              <a:rPr lang="en-US" dirty="0" err="1" smtClean="0"/>
              <a:t>profilu</a:t>
            </a:r>
            <a:r>
              <a:rPr lang="en-US" dirty="0" smtClean="0"/>
              <a:t> </a:t>
            </a:r>
            <a:r>
              <a:rPr lang="en-US" dirty="0" err="1" smtClean="0"/>
              <a:t>musí</a:t>
            </a:r>
            <a:r>
              <a:rPr lang="en-US" dirty="0" smtClean="0"/>
              <a:t> </a:t>
            </a:r>
            <a:r>
              <a:rPr lang="en-US" dirty="0" err="1" smtClean="0"/>
              <a:t>být</a:t>
            </a:r>
            <a:r>
              <a:rPr lang="en-US" dirty="0" smtClean="0"/>
              <a:t> </a:t>
            </a:r>
            <a:r>
              <a:rPr lang="en-US" dirty="0" err="1" smtClean="0"/>
              <a:t>soustavné</a:t>
            </a:r>
            <a:r>
              <a:rPr lang="en-US" dirty="0" smtClean="0"/>
              <a:t> a </a:t>
            </a:r>
            <a:r>
              <a:rPr lang="en-US" dirty="0" err="1" smtClean="0"/>
              <a:t>energické</a:t>
            </a:r>
            <a:r>
              <a:rPr lang="en-US" dirty="0" smtClean="0"/>
              <a:t>.</a:t>
            </a:r>
          </a:p>
          <a:p>
            <a:r>
              <a:rPr lang="en-US" dirty="0" smtClean="0"/>
              <a:t>Public relations </a:t>
            </a:r>
          </a:p>
          <a:p>
            <a:r>
              <a:rPr lang="en-US" dirty="0" err="1" smtClean="0"/>
              <a:t>Spojení</a:t>
            </a:r>
            <a:r>
              <a:rPr lang="en-US" dirty="0" smtClean="0"/>
              <a:t> s </a:t>
            </a:r>
            <a:r>
              <a:rPr lang="en-US" dirty="0" err="1" smtClean="0"/>
              <a:t>jinými</a:t>
            </a:r>
            <a:r>
              <a:rPr lang="en-US" dirty="0" smtClean="0"/>
              <a:t> </a:t>
            </a:r>
            <a:r>
              <a:rPr lang="en-US" dirty="0" err="1" smtClean="0"/>
              <a:t>ogranizacemi</a:t>
            </a:r>
            <a:r>
              <a:rPr lang="en-US" dirty="0" smtClean="0"/>
              <a:t> s </a:t>
            </a:r>
            <a:r>
              <a:rPr lang="en-US" dirty="0" err="1" smtClean="0"/>
              <a:t>atraktivním</a:t>
            </a:r>
            <a:r>
              <a:rPr lang="en-US" dirty="0" smtClean="0"/>
              <a:t> </a:t>
            </a:r>
            <a:r>
              <a:rPr lang="en-US" dirty="0" err="1" smtClean="0"/>
              <a:t>publikem</a:t>
            </a:r>
            <a:r>
              <a:rPr lang="mr-IN" dirty="0" smtClean="0"/>
              <a:t>…</a:t>
            </a:r>
            <a:endParaRPr lang="cs-CZ" dirty="0" smtClean="0"/>
          </a:p>
          <a:p>
            <a:r>
              <a:rPr lang="cs-CZ" dirty="0" smtClean="0"/>
              <a:t>Vazba na VIP osobu...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041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Otázky</a:t>
            </a:r>
            <a:r>
              <a:rPr lang="en-US" b="1" dirty="0" smtClean="0"/>
              <a:t> </a:t>
            </a:r>
            <a:r>
              <a:rPr lang="en-US" b="1" dirty="0" err="1" smtClean="0"/>
              <a:t>marketingového</a:t>
            </a:r>
            <a:r>
              <a:rPr lang="en-US" b="1" dirty="0" smtClean="0"/>
              <a:t> </a:t>
            </a:r>
            <a:r>
              <a:rPr lang="en-US" b="1" dirty="0" err="1" smtClean="0"/>
              <a:t>plánování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Zviditel</a:t>
            </a:r>
            <a:r>
              <a:rPr lang="cs-CZ" dirty="0" err="1" smtClean="0"/>
              <a:t>ňujeme</a:t>
            </a:r>
            <a:r>
              <a:rPr lang="cs-CZ" dirty="0" smtClean="0"/>
              <a:t> se v současné době?</a:t>
            </a:r>
          </a:p>
          <a:p>
            <a:r>
              <a:rPr lang="cs-CZ" dirty="0" smtClean="0"/>
              <a:t>Cílovka?</a:t>
            </a:r>
          </a:p>
          <a:p>
            <a:r>
              <a:rPr lang="cs-CZ" dirty="0" smtClean="0"/>
              <a:t>Kdo je naše publikum?</a:t>
            </a:r>
          </a:p>
          <a:p>
            <a:r>
              <a:rPr lang="cs-CZ" dirty="0" smtClean="0"/>
              <a:t>Jak můžeme získat další diváky?</a:t>
            </a:r>
          </a:p>
          <a:p>
            <a:r>
              <a:rPr lang="cs-CZ" dirty="0" smtClean="0"/>
              <a:t>Co chceme sdělit svému publiku?</a:t>
            </a:r>
          </a:p>
          <a:p>
            <a:r>
              <a:rPr lang="cs-CZ" dirty="0" smtClean="0"/>
              <a:t>Jaké metody pro sdělení této zprávy jsou nejlepší?</a:t>
            </a:r>
          </a:p>
          <a:p>
            <a:r>
              <a:rPr lang="cs-CZ" dirty="0" smtClean="0"/>
              <a:t>Proč by o nás měla média informovat, psát, natáčet???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036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Vytváření</a:t>
            </a:r>
            <a:r>
              <a:rPr lang="en-US" b="1" dirty="0" smtClean="0"/>
              <a:t> </a:t>
            </a:r>
            <a:r>
              <a:rPr lang="en-US" b="1" dirty="0" err="1" smtClean="0"/>
              <a:t>příjmu</a:t>
            </a:r>
            <a:r>
              <a:rPr lang="en-US" b="1" dirty="0" smtClean="0"/>
              <a:t> z </a:t>
            </a:r>
            <a:r>
              <a:rPr lang="en-US" b="1" dirty="0" err="1" smtClean="0"/>
              <a:t>vlastní</a:t>
            </a:r>
            <a:r>
              <a:rPr lang="en-US" b="1" dirty="0" smtClean="0"/>
              <a:t> </a:t>
            </a:r>
            <a:r>
              <a:rPr lang="en-US" b="1" dirty="0" err="1" smtClean="0"/>
              <a:t>činnosti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Předplatné</a:t>
            </a:r>
            <a:endParaRPr lang="en-US" dirty="0" smtClean="0"/>
          </a:p>
          <a:p>
            <a:r>
              <a:rPr lang="en-US" dirty="0" err="1" smtClean="0"/>
              <a:t>Skupinový</a:t>
            </a:r>
            <a:r>
              <a:rPr lang="en-US" dirty="0" smtClean="0"/>
              <a:t> </a:t>
            </a:r>
            <a:r>
              <a:rPr lang="en-US" dirty="0" err="1" smtClean="0"/>
              <a:t>prodej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Jednotlivé</a:t>
            </a:r>
            <a:r>
              <a:rPr lang="en-US" dirty="0" smtClean="0"/>
              <a:t> </a:t>
            </a:r>
            <a:r>
              <a:rPr lang="en-US" dirty="0" err="1" smtClean="0"/>
              <a:t>vstupenky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46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158" y="642594"/>
            <a:ext cx="9902042" cy="1371600"/>
          </a:xfrm>
        </p:spPr>
        <p:txBody>
          <a:bodyPr/>
          <a:lstStyle/>
          <a:p>
            <a:r>
              <a:rPr lang="en-US" b="1" dirty="0" err="1" smtClean="0"/>
              <a:t>Efektivní</a:t>
            </a:r>
            <a:r>
              <a:rPr lang="en-US" b="1" dirty="0" smtClean="0"/>
              <a:t> </a:t>
            </a:r>
            <a:r>
              <a:rPr lang="en-US" b="1" dirty="0" err="1" smtClean="0"/>
              <a:t>kampa</a:t>
            </a:r>
            <a:r>
              <a:rPr lang="cs-CZ" b="1" dirty="0" err="1" smtClean="0"/>
              <a:t>ň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Adresná</a:t>
            </a:r>
            <a:r>
              <a:rPr lang="en-US" dirty="0" smtClean="0"/>
              <a:t> </a:t>
            </a:r>
            <a:r>
              <a:rPr lang="en-US" dirty="0" err="1" smtClean="0"/>
              <a:t>reklamní</a:t>
            </a:r>
            <a:r>
              <a:rPr lang="en-US" dirty="0" smtClean="0"/>
              <a:t> </a:t>
            </a:r>
            <a:r>
              <a:rPr lang="en-US" dirty="0" err="1" smtClean="0"/>
              <a:t>pošta</a:t>
            </a:r>
            <a:r>
              <a:rPr lang="en-US" dirty="0" smtClean="0"/>
              <a:t> (DIRECT MAIL)</a:t>
            </a:r>
          </a:p>
          <a:p>
            <a:r>
              <a:rPr lang="en-US" dirty="0" err="1" smtClean="0"/>
              <a:t>Plakáty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Inzerce</a:t>
            </a:r>
            <a:r>
              <a:rPr lang="en-US" dirty="0" smtClean="0"/>
              <a:t> v </a:t>
            </a:r>
            <a:r>
              <a:rPr lang="en-US" dirty="0" err="1" smtClean="0"/>
              <a:t>tisku</a:t>
            </a:r>
            <a:endParaRPr lang="en-US" dirty="0" smtClean="0"/>
          </a:p>
          <a:p>
            <a:r>
              <a:rPr lang="en-US" dirty="0" err="1" smtClean="0"/>
              <a:t>Reklama</a:t>
            </a:r>
            <a:r>
              <a:rPr lang="en-US" dirty="0" smtClean="0"/>
              <a:t> v </a:t>
            </a:r>
            <a:r>
              <a:rPr lang="en-US" dirty="0" err="1" smtClean="0"/>
              <a:t>elektronických</a:t>
            </a:r>
            <a:r>
              <a:rPr lang="en-US" dirty="0" smtClean="0"/>
              <a:t> </a:t>
            </a:r>
            <a:r>
              <a:rPr lang="en-US" dirty="0" err="1" smtClean="0"/>
              <a:t>médiích</a:t>
            </a:r>
            <a:endParaRPr lang="en-US" dirty="0" smtClean="0"/>
          </a:p>
          <a:p>
            <a:r>
              <a:rPr lang="en-US" dirty="0" smtClean="0"/>
              <a:t>Telemarketing </a:t>
            </a:r>
          </a:p>
          <a:p>
            <a:r>
              <a:rPr lang="en-US" dirty="0" err="1" smtClean="0"/>
              <a:t>Podpora</a:t>
            </a:r>
            <a:r>
              <a:rPr lang="en-US" dirty="0" smtClean="0"/>
              <a:t> v </a:t>
            </a:r>
            <a:r>
              <a:rPr lang="en-US" dirty="0" err="1" smtClean="0"/>
              <a:t>místě</a:t>
            </a:r>
            <a:r>
              <a:rPr lang="en-US" dirty="0" smtClean="0"/>
              <a:t> </a:t>
            </a:r>
            <a:r>
              <a:rPr lang="en-US" dirty="0" err="1" smtClean="0"/>
              <a:t>prodeje</a:t>
            </a:r>
            <a:endParaRPr lang="en-US" dirty="0" smtClean="0"/>
          </a:p>
          <a:p>
            <a:r>
              <a:rPr lang="en-US" dirty="0" err="1" smtClean="0"/>
              <a:t>Roční</a:t>
            </a:r>
            <a:r>
              <a:rPr lang="en-US" dirty="0" smtClean="0"/>
              <a:t> </a:t>
            </a:r>
            <a:r>
              <a:rPr lang="en-US" dirty="0" err="1" smtClean="0"/>
              <a:t>kalendář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034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Organizační</a:t>
            </a:r>
            <a:r>
              <a:rPr lang="en-US" b="1" dirty="0" smtClean="0"/>
              <a:t> </a:t>
            </a:r>
            <a:r>
              <a:rPr lang="en-US" b="1" dirty="0" err="1" smtClean="0"/>
              <a:t>plánování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Jak</a:t>
            </a:r>
            <a:r>
              <a:rPr lang="en-US" dirty="0" smtClean="0"/>
              <a:t> </a:t>
            </a:r>
            <a:r>
              <a:rPr lang="en-US" dirty="0" err="1" smtClean="0"/>
              <a:t>lze</a:t>
            </a:r>
            <a:r>
              <a:rPr lang="en-US" dirty="0" smtClean="0"/>
              <a:t> </a:t>
            </a:r>
            <a:r>
              <a:rPr lang="en-US" dirty="0" err="1" smtClean="0"/>
              <a:t>posílit</a:t>
            </a:r>
            <a:r>
              <a:rPr lang="en-US" dirty="0" smtClean="0"/>
              <a:t> </a:t>
            </a:r>
            <a:r>
              <a:rPr lang="en-US" dirty="0" err="1" smtClean="0"/>
              <a:t>kreativitu</a:t>
            </a:r>
            <a:r>
              <a:rPr lang="en-US" dirty="0" smtClean="0"/>
              <a:t> </a:t>
            </a:r>
            <a:r>
              <a:rPr lang="en-US" dirty="0" err="1" smtClean="0"/>
              <a:t>zaměstnanců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Jak</a:t>
            </a:r>
            <a:r>
              <a:rPr lang="en-US" dirty="0" smtClean="0"/>
              <a:t> je </a:t>
            </a:r>
            <a:r>
              <a:rPr lang="en-US" dirty="0" err="1" smtClean="0"/>
              <a:t>možné</a:t>
            </a:r>
            <a:r>
              <a:rPr lang="en-US" dirty="0" smtClean="0"/>
              <a:t> </a:t>
            </a:r>
            <a:r>
              <a:rPr lang="en-US" dirty="0" err="1" smtClean="0"/>
              <a:t>dosáhnout</a:t>
            </a:r>
            <a:r>
              <a:rPr lang="en-US" dirty="0" smtClean="0"/>
              <a:t> co </a:t>
            </a:r>
            <a:r>
              <a:rPr lang="en-US" dirty="0" err="1" smtClean="0"/>
              <a:t>nejlepší</a:t>
            </a:r>
            <a:r>
              <a:rPr lang="en-US" dirty="0" smtClean="0"/>
              <a:t> </a:t>
            </a:r>
            <a:r>
              <a:rPr lang="en-US" dirty="0" err="1" smtClean="0"/>
              <a:t>komunikace</a:t>
            </a:r>
            <a:r>
              <a:rPr lang="en-US" dirty="0" smtClean="0"/>
              <a:t> </a:t>
            </a:r>
            <a:r>
              <a:rPr lang="en-US" dirty="0" err="1" smtClean="0"/>
              <a:t>mezi</a:t>
            </a:r>
            <a:r>
              <a:rPr lang="en-US" dirty="0" smtClean="0"/>
              <a:t> </a:t>
            </a:r>
            <a:r>
              <a:rPr lang="en-US" dirty="0" err="1" smtClean="0"/>
              <a:t>jednotlivými</a:t>
            </a:r>
            <a:r>
              <a:rPr lang="en-US" dirty="0" smtClean="0"/>
              <a:t> </a:t>
            </a:r>
            <a:r>
              <a:rPr lang="en-US" dirty="0" err="1" smtClean="0"/>
              <a:t>odděleními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Měla</a:t>
            </a:r>
            <a:r>
              <a:rPr lang="en-US" dirty="0" smtClean="0"/>
              <a:t> by se </a:t>
            </a:r>
            <a:r>
              <a:rPr lang="en-US" dirty="0" err="1" smtClean="0"/>
              <a:t>změnit</a:t>
            </a:r>
            <a:r>
              <a:rPr lang="en-US" dirty="0" smtClean="0"/>
              <a:t> </a:t>
            </a:r>
            <a:r>
              <a:rPr lang="en-US" dirty="0" err="1" smtClean="0"/>
              <a:t>kultura</a:t>
            </a:r>
            <a:r>
              <a:rPr lang="en-US" dirty="0" smtClean="0"/>
              <a:t> </a:t>
            </a:r>
            <a:r>
              <a:rPr lang="en-US" dirty="0" err="1" smtClean="0"/>
              <a:t>organizace</a:t>
            </a:r>
            <a:r>
              <a:rPr lang="en-US" dirty="0" smtClean="0"/>
              <a:t>, aby </a:t>
            </a:r>
            <a:r>
              <a:rPr lang="en-US" dirty="0" err="1" smtClean="0"/>
              <a:t>mohlo</a:t>
            </a:r>
            <a:r>
              <a:rPr lang="en-US" dirty="0" smtClean="0"/>
              <a:t> </a:t>
            </a:r>
            <a:r>
              <a:rPr lang="en-US" dirty="0" err="1" smtClean="0"/>
              <a:t>dojít</a:t>
            </a:r>
            <a:r>
              <a:rPr lang="en-US" dirty="0" smtClean="0"/>
              <a:t> k </a:t>
            </a:r>
            <a:r>
              <a:rPr lang="en-US" dirty="0" err="1" smtClean="0"/>
              <a:t>růstu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Má</a:t>
            </a:r>
            <a:r>
              <a:rPr lang="en-US" dirty="0" smtClean="0"/>
              <a:t> </a:t>
            </a:r>
            <a:r>
              <a:rPr lang="en-US" dirty="0" err="1" smtClean="0"/>
              <a:t>organizace</a:t>
            </a:r>
            <a:r>
              <a:rPr lang="en-US" dirty="0" smtClean="0"/>
              <a:t> </a:t>
            </a:r>
            <a:r>
              <a:rPr lang="en-US" dirty="0" err="1" smtClean="0"/>
              <a:t>formalizovaná</a:t>
            </a:r>
            <a:r>
              <a:rPr lang="en-US" dirty="0" smtClean="0"/>
              <a:t> </a:t>
            </a:r>
            <a:r>
              <a:rPr lang="en-US" dirty="0" err="1" smtClean="0"/>
              <a:t>pravidla</a:t>
            </a:r>
            <a:r>
              <a:rPr lang="en-US" dirty="0" smtClean="0"/>
              <a:t> </a:t>
            </a:r>
            <a:r>
              <a:rPr lang="en-US" dirty="0" err="1" smtClean="0"/>
              <a:t>hodnocení</a:t>
            </a:r>
            <a:r>
              <a:rPr lang="en-US" dirty="0" smtClean="0"/>
              <a:t> </a:t>
            </a:r>
            <a:r>
              <a:rPr lang="en-US" dirty="0" err="1" smtClean="0"/>
              <a:t>zaměstnanců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76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Realizace</a:t>
            </a:r>
            <a:r>
              <a:rPr lang="en-US" b="1" dirty="0" smtClean="0"/>
              <a:t> </a:t>
            </a:r>
            <a:r>
              <a:rPr lang="en-US" b="1" dirty="0" err="1" smtClean="0"/>
              <a:t>strategického</a:t>
            </a:r>
            <a:r>
              <a:rPr lang="en-US" b="1" dirty="0" smtClean="0"/>
              <a:t> </a:t>
            </a:r>
            <a:r>
              <a:rPr lang="en-US" b="1" dirty="0" err="1" smtClean="0"/>
              <a:t>plánu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Jaké</a:t>
            </a:r>
            <a:r>
              <a:rPr lang="en-US" dirty="0" smtClean="0"/>
              <a:t> </a:t>
            </a:r>
            <a:r>
              <a:rPr lang="en-US" dirty="0" err="1" smtClean="0"/>
              <a:t>konkrétní</a:t>
            </a:r>
            <a:r>
              <a:rPr lang="en-US" dirty="0" smtClean="0"/>
              <a:t> </a:t>
            </a:r>
            <a:r>
              <a:rPr lang="en-US" dirty="0" err="1" smtClean="0"/>
              <a:t>kroky</a:t>
            </a:r>
            <a:r>
              <a:rPr lang="en-US" dirty="0" smtClean="0"/>
              <a:t> </a:t>
            </a:r>
            <a:r>
              <a:rPr lang="en-US" dirty="0" err="1" smtClean="0"/>
              <a:t>jsou</a:t>
            </a:r>
            <a:r>
              <a:rPr lang="en-US" dirty="0" smtClean="0"/>
              <a:t> </a:t>
            </a:r>
            <a:r>
              <a:rPr lang="en-US" dirty="0" err="1" smtClean="0"/>
              <a:t>nezbytné</a:t>
            </a:r>
            <a:r>
              <a:rPr lang="en-US" dirty="0" smtClean="0"/>
              <a:t> k </a:t>
            </a:r>
            <a:r>
              <a:rPr lang="en-US" dirty="0" err="1" smtClean="0"/>
              <a:t>realizaci</a:t>
            </a:r>
            <a:r>
              <a:rPr lang="en-US" dirty="0" smtClean="0"/>
              <a:t> </a:t>
            </a:r>
            <a:r>
              <a:rPr lang="en-US" dirty="0" err="1" smtClean="0"/>
              <a:t>dané</a:t>
            </a:r>
            <a:r>
              <a:rPr lang="en-US" dirty="0" smtClean="0"/>
              <a:t> </a:t>
            </a:r>
            <a:r>
              <a:rPr lang="en-US" dirty="0" err="1" smtClean="0"/>
              <a:t>strategie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Kdo</a:t>
            </a:r>
            <a:r>
              <a:rPr lang="en-US" dirty="0" smtClean="0"/>
              <a:t> je </a:t>
            </a:r>
            <a:r>
              <a:rPr lang="en-US" dirty="0" err="1" smtClean="0"/>
              <a:t>zodpovědný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realizaci</a:t>
            </a:r>
            <a:r>
              <a:rPr lang="en-US" dirty="0" smtClean="0"/>
              <a:t> </a:t>
            </a:r>
            <a:r>
              <a:rPr lang="en-US" dirty="0" err="1" smtClean="0"/>
              <a:t>dané</a:t>
            </a:r>
            <a:r>
              <a:rPr lang="en-US" dirty="0" smtClean="0"/>
              <a:t> </a:t>
            </a:r>
            <a:r>
              <a:rPr lang="en-US" dirty="0" err="1" smtClean="0"/>
              <a:t>strategie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Kdy</a:t>
            </a:r>
            <a:r>
              <a:rPr lang="en-US" dirty="0" smtClean="0"/>
              <a:t> </a:t>
            </a:r>
            <a:r>
              <a:rPr lang="en-US" dirty="0" err="1" smtClean="0"/>
              <a:t>bude</a:t>
            </a:r>
            <a:r>
              <a:rPr lang="en-US" dirty="0" smtClean="0"/>
              <a:t> </a:t>
            </a:r>
            <a:r>
              <a:rPr lang="en-US" dirty="0" err="1" smtClean="0"/>
              <a:t>daná</a:t>
            </a:r>
            <a:r>
              <a:rPr lang="en-US" dirty="0" smtClean="0"/>
              <a:t> </a:t>
            </a:r>
            <a:r>
              <a:rPr lang="en-US" dirty="0" err="1" smtClean="0"/>
              <a:t>strategie</a:t>
            </a:r>
            <a:r>
              <a:rPr lang="en-US" dirty="0" smtClean="0"/>
              <a:t> </a:t>
            </a:r>
            <a:r>
              <a:rPr lang="en-US" dirty="0" err="1" smtClean="0"/>
              <a:t>realizována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37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Zdroj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KAISER, M. Michael: </a:t>
            </a:r>
            <a:r>
              <a:rPr lang="en-US" dirty="0" err="1" smtClean="0"/>
              <a:t>Strategické</a:t>
            </a:r>
            <a:r>
              <a:rPr lang="en-US" dirty="0" smtClean="0"/>
              <a:t> </a:t>
            </a:r>
            <a:r>
              <a:rPr lang="en-US" dirty="0" err="1" smtClean="0"/>
              <a:t>plánování</a:t>
            </a:r>
            <a:r>
              <a:rPr lang="en-US" dirty="0" smtClean="0"/>
              <a:t> v </a:t>
            </a:r>
            <a:r>
              <a:rPr lang="en-US" dirty="0" err="1" smtClean="0"/>
              <a:t>umění</a:t>
            </a:r>
            <a:r>
              <a:rPr lang="en-US" dirty="0" smtClean="0"/>
              <a:t>. Praha, 2009.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27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Systematické</a:t>
            </a:r>
            <a:r>
              <a:rPr lang="en-US" b="1" dirty="0" smtClean="0"/>
              <a:t> </a:t>
            </a:r>
            <a:r>
              <a:rPr lang="en-US" b="1" dirty="0" err="1" smtClean="0"/>
              <a:t>plánování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Pokud</a:t>
            </a:r>
            <a:r>
              <a:rPr lang="en-US" dirty="0" smtClean="0"/>
              <a:t> </a:t>
            </a:r>
            <a:r>
              <a:rPr lang="en-US" dirty="0" err="1" smtClean="0"/>
              <a:t>chce</a:t>
            </a:r>
            <a:r>
              <a:rPr lang="en-US" dirty="0" smtClean="0"/>
              <a:t> </a:t>
            </a:r>
            <a:r>
              <a:rPr lang="en-US" dirty="0" err="1" smtClean="0"/>
              <a:t>umělecká</a:t>
            </a:r>
            <a:r>
              <a:rPr lang="en-US" dirty="0" smtClean="0"/>
              <a:t> </a:t>
            </a:r>
            <a:r>
              <a:rPr lang="en-US" dirty="0" err="1" smtClean="0"/>
              <a:t>organizace</a:t>
            </a:r>
            <a:r>
              <a:rPr lang="en-US" dirty="0" smtClean="0"/>
              <a:t> </a:t>
            </a:r>
            <a:r>
              <a:rPr lang="en-US" dirty="0" err="1" smtClean="0"/>
              <a:t>konzistentně</a:t>
            </a:r>
            <a:r>
              <a:rPr lang="en-US" dirty="0" smtClean="0"/>
              <a:t> </a:t>
            </a:r>
            <a:r>
              <a:rPr lang="en-US" dirty="0" err="1" smtClean="0"/>
              <a:t>dosahovat</a:t>
            </a:r>
            <a:r>
              <a:rPr lang="en-US" dirty="0" smtClean="0"/>
              <a:t> </a:t>
            </a:r>
            <a:r>
              <a:rPr lang="en-US" dirty="0" err="1" smtClean="0"/>
              <a:t>kvalitních</a:t>
            </a:r>
            <a:r>
              <a:rPr lang="en-US" dirty="0" smtClean="0"/>
              <a:t> </a:t>
            </a:r>
            <a:r>
              <a:rPr lang="en-US" dirty="0" err="1" smtClean="0"/>
              <a:t>uměleckých</a:t>
            </a:r>
            <a:r>
              <a:rPr lang="en-US" dirty="0" smtClean="0"/>
              <a:t> </a:t>
            </a:r>
            <a:r>
              <a:rPr lang="en-US" dirty="0" err="1" smtClean="0"/>
              <a:t>výsledků</a:t>
            </a:r>
            <a:r>
              <a:rPr lang="en-US" dirty="0" smtClean="0"/>
              <a:t>, </a:t>
            </a:r>
            <a:r>
              <a:rPr lang="en-US" dirty="0" err="1" smtClean="0"/>
              <a:t>nevyhne</a:t>
            </a:r>
            <a:r>
              <a:rPr lang="en-US" dirty="0" smtClean="0"/>
              <a:t> se </a:t>
            </a:r>
            <a:r>
              <a:rPr lang="en-US" dirty="0" err="1" smtClean="0"/>
              <a:t>systematickému</a:t>
            </a:r>
            <a:r>
              <a:rPr lang="en-US" dirty="0" smtClean="0"/>
              <a:t> </a:t>
            </a:r>
            <a:r>
              <a:rPr lang="en-US" dirty="0" err="1" smtClean="0"/>
              <a:t>plánování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Plánování</a:t>
            </a:r>
            <a:r>
              <a:rPr lang="en-US" dirty="0" smtClean="0"/>
              <a:t> </a:t>
            </a:r>
            <a:r>
              <a:rPr lang="en-US" dirty="0" err="1" smtClean="0"/>
              <a:t>umění</a:t>
            </a:r>
            <a:r>
              <a:rPr lang="en-US" dirty="0" smtClean="0"/>
              <a:t> se </a:t>
            </a:r>
            <a:r>
              <a:rPr lang="en-US" dirty="0" err="1" smtClean="0"/>
              <a:t>již</a:t>
            </a:r>
            <a:r>
              <a:rPr lang="en-US" dirty="0" smtClean="0"/>
              <a:t> </a:t>
            </a:r>
            <a:r>
              <a:rPr lang="en-US" dirty="0" err="1" smtClean="0"/>
              <a:t>tradičně</a:t>
            </a:r>
            <a:r>
              <a:rPr lang="en-US" dirty="0" smtClean="0"/>
              <a:t> </a:t>
            </a:r>
            <a:r>
              <a:rPr lang="en-US" dirty="0" err="1" smtClean="0"/>
              <a:t>zaměřuje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provozní</a:t>
            </a:r>
            <a:r>
              <a:rPr lang="en-US" dirty="0" smtClean="0"/>
              <a:t> </a:t>
            </a:r>
            <a:r>
              <a:rPr lang="en-US" dirty="0" err="1" smtClean="0"/>
              <a:t>otázky</a:t>
            </a:r>
            <a:r>
              <a:rPr lang="en-US" dirty="0" smtClean="0"/>
              <a:t>, </a:t>
            </a:r>
            <a:r>
              <a:rPr lang="en-US" dirty="0" err="1" smtClean="0"/>
              <a:t>jako</a:t>
            </a:r>
            <a:r>
              <a:rPr lang="en-US" dirty="0" smtClean="0"/>
              <a:t> </a:t>
            </a:r>
            <a:r>
              <a:rPr lang="en-US" dirty="0" err="1" smtClean="0"/>
              <a:t>např</a:t>
            </a:r>
            <a:r>
              <a:rPr lang="en-US" dirty="0" smtClean="0"/>
              <a:t>. “</a:t>
            </a:r>
            <a:r>
              <a:rPr lang="en-US" dirty="0" err="1" smtClean="0"/>
              <a:t>kdo</a:t>
            </a:r>
            <a:r>
              <a:rPr lang="en-US" dirty="0" smtClean="0"/>
              <a:t> </a:t>
            </a:r>
            <a:r>
              <a:rPr lang="en-US" dirty="0" err="1" smtClean="0"/>
              <a:t>bude</a:t>
            </a:r>
            <a:r>
              <a:rPr lang="en-US" dirty="0" smtClean="0"/>
              <a:t> </a:t>
            </a:r>
            <a:r>
              <a:rPr lang="en-US" dirty="0" err="1" smtClean="0"/>
              <a:t>vystupovat</a:t>
            </a:r>
            <a:r>
              <a:rPr lang="en-US" dirty="0" smtClean="0"/>
              <a:t> v </a:t>
            </a:r>
            <a:r>
              <a:rPr lang="en-US" dirty="0" err="1" smtClean="0"/>
              <a:t>které</a:t>
            </a:r>
            <a:r>
              <a:rPr lang="en-US" dirty="0" smtClean="0"/>
              <a:t> </a:t>
            </a:r>
            <a:r>
              <a:rPr lang="en-US" dirty="0" err="1" smtClean="0"/>
              <a:t>úloze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kterém</a:t>
            </a:r>
            <a:r>
              <a:rPr lang="en-US" dirty="0" smtClean="0"/>
              <a:t> </a:t>
            </a:r>
            <a:r>
              <a:rPr lang="en-US" dirty="0" err="1" smtClean="0"/>
              <a:t>díle</a:t>
            </a:r>
            <a:r>
              <a:rPr lang="en-US" dirty="0" smtClean="0"/>
              <a:t> a v </a:t>
            </a:r>
            <a:r>
              <a:rPr lang="en-US" dirty="0" err="1" smtClean="0"/>
              <a:t>čí</a:t>
            </a:r>
            <a:r>
              <a:rPr lang="en-US" dirty="0" smtClean="0"/>
              <a:t> </a:t>
            </a:r>
            <a:r>
              <a:rPr lang="en-US" dirty="0" err="1" smtClean="0"/>
              <a:t>režii</a:t>
            </a:r>
            <a:r>
              <a:rPr lang="en-US" dirty="0" smtClean="0"/>
              <a:t>”. </a:t>
            </a:r>
          </a:p>
          <a:p>
            <a:r>
              <a:rPr lang="en-US" dirty="0" err="1" smtClean="0"/>
              <a:t>Plánování</a:t>
            </a:r>
            <a:r>
              <a:rPr lang="en-US" dirty="0" smtClean="0"/>
              <a:t> v </a:t>
            </a:r>
            <a:r>
              <a:rPr lang="en-US" dirty="0" err="1" smtClean="0"/>
              <a:t>umění</a:t>
            </a:r>
            <a:r>
              <a:rPr lang="en-US" dirty="0" smtClean="0"/>
              <a:t> </a:t>
            </a:r>
            <a:r>
              <a:rPr lang="en-US" dirty="0" err="1" smtClean="0"/>
              <a:t>postrádá</a:t>
            </a:r>
            <a:r>
              <a:rPr lang="en-US" dirty="0" smtClean="0"/>
              <a:t> </a:t>
            </a:r>
            <a:r>
              <a:rPr lang="en-US" dirty="0" err="1" smtClean="0"/>
              <a:t>strategickou</a:t>
            </a:r>
            <a:r>
              <a:rPr lang="en-US" dirty="0" smtClean="0"/>
              <a:t> </a:t>
            </a:r>
            <a:r>
              <a:rPr lang="en-US" dirty="0" err="1" smtClean="0"/>
              <a:t>perspektivu</a:t>
            </a:r>
            <a:r>
              <a:rPr lang="en-US" dirty="0" smtClean="0"/>
              <a:t>: </a:t>
            </a:r>
            <a:r>
              <a:rPr lang="en-US" dirty="0" err="1" smtClean="0"/>
              <a:t>formulování</a:t>
            </a:r>
            <a:r>
              <a:rPr lang="en-US" dirty="0" smtClean="0"/>
              <a:t> </a:t>
            </a:r>
            <a:r>
              <a:rPr lang="en-US" dirty="0" err="1" smtClean="0"/>
              <a:t>jasného</a:t>
            </a:r>
            <a:r>
              <a:rPr lang="en-US" dirty="0" smtClean="0"/>
              <a:t> </a:t>
            </a:r>
            <a:r>
              <a:rPr lang="en-US" dirty="0" err="1" smtClean="0"/>
              <a:t>poslání</a:t>
            </a:r>
            <a:r>
              <a:rPr lang="en-US" dirty="0" smtClean="0"/>
              <a:t> </a:t>
            </a:r>
            <a:r>
              <a:rPr lang="en-US" dirty="0" err="1" smtClean="0"/>
              <a:t>organizace</a:t>
            </a:r>
            <a:r>
              <a:rPr lang="en-US" dirty="0" smtClean="0"/>
              <a:t>, </a:t>
            </a:r>
            <a:r>
              <a:rPr lang="en-US" dirty="0" err="1" smtClean="0"/>
              <a:t>analýzu</a:t>
            </a:r>
            <a:r>
              <a:rPr lang="en-US" dirty="0" smtClean="0"/>
              <a:t> </a:t>
            </a:r>
            <a:r>
              <a:rPr lang="en-US" dirty="0" err="1" smtClean="0"/>
              <a:t>vnějších</a:t>
            </a:r>
            <a:r>
              <a:rPr lang="en-US" dirty="0" smtClean="0"/>
              <a:t> a </a:t>
            </a:r>
            <a:r>
              <a:rPr lang="en-US" dirty="0" err="1" smtClean="0"/>
              <a:t>vnitřních</a:t>
            </a:r>
            <a:r>
              <a:rPr lang="en-US" dirty="0" smtClean="0"/>
              <a:t> </a:t>
            </a:r>
            <a:r>
              <a:rPr lang="en-US" dirty="0" err="1" smtClean="0"/>
              <a:t>faktorů</a:t>
            </a:r>
            <a:r>
              <a:rPr lang="en-US" dirty="0" smtClean="0"/>
              <a:t>, </a:t>
            </a:r>
            <a:r>
              <a:rPr lang="en-US" dirty="0" err="1" smtClean="0"/>
              <a:t>které</a:t>
            </a:r>
            <a:r>
              <a:rPr lang="en-US" dirty="0" smtClean="0"/>
              <a:t> </a:t>
            </a:r>
            <a:r>
              <a:rPr lang="en-US" dirty="0" err="1" smtClean="0"/>
              <a:t>ovliv</a:t>
            </a:r>
            <a:r>
              <a:rPr lang="cs-CZ" dirty="0" err="1" smtClean="0"/>
              <a:t>ňují</a:t>
            </a:r>
            <a:r>
              <a:rPr lang="cs-CZ" dirty="0" smtClean="0"/>
              <a:t> dosažení tohoto poslání, a formulaci směru, jímž by bylo potřeba se vydat. </a:t>
            </a:r>
          </a:p>
          <a:p>
            <a:r>
              <a:rPr lang="cs-CZ" dirty="0" smtClean="0"/>
              <a:t>Strategické plánování zasazuje provozní otázky do širšího kontextu. Prodá se více vstupenek, pokud najmeme pěvkyni, která má jména (postava Aidy). Přijdou diváci s tím, že očekávají slavné pěvce? Zapůsobí to na dárce a sponzory? Zviditelní se tím vaše instituce?</a:t>
            </a:r>
          </a:p>
          <a:p>
            <a:r>
              <a:rPr lang="cs-CZ" dirty="0" smtClean="0"/>
              <a:t>Pozor: management by měl umět rozpoznat změny v prostředí a reagovat na ně...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19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Dobří</a:t>
            </a:r>
            <a:r>
              <a:rPr lang="en-US" b="1" dirty="0" smtClean="0"/>
              <a:t> </a:t>
            </a:r>
            <a:r>
              <a:rPr lang="en-US" b="1" dirty="0" err="1" smtClean="0"/>
              <a:t>plánovači</a:t>
            </a:r>
            <a:r>
              <a:rPr lang="en-US" b="1" dirty="0" smtClean="0"/>
              <a:t> </a:t>
            </a:r>
            <a:r>
              <a:rPr lang="en-US" b="1" dirty="0" err="1" smtClean="0"/>
              <a:t>očekávají</a:t>
            </a:r>
            <a:r>
              <a:rPr lang="en-US" b="1" dirty="0" smtClean="0"/>
              <a:t> </a:t>
            </a:r>
            <a:r>
              <a:rPr lang="en-US" b="1" dirty="0" err="1" smtClean="0"/>
              <a:t>změny</a:t>
            </a:r>
            <a:r>
              <a:rPr lang="en-US" b="1" dirty="0" smtClean="0"/>
              <a:t> v </a:t>
            </a:r>
            <a:r>
              <a:rPr lang="en-US" b="1" dirty="0" err="1" smtClean="0"/>
              <a:t>prostředí</a:t>
            </a:r>
            <a:r>
              <a:rPr lang="en-US" b="1" dirty="0" smtClean="0"/>
              <a:t> a </a:t>
            </a:r>
            <a:r>
              <a:rPr lang="en-US" b="1" dirty="0" err="1" smtClean="0"/>
              <a:t>reagují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ně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Nejlepší</a:t>
            </a:r>
            <a:r>
              <a:rPr lang="en-US" dirty="0" smtClean="0"/>
              <a:t> </a:t>
            </a:r>
            <a:r>
              <a:rPr lang="en-US" dirty="0" err="1" smtClean="0"/>
              <a:t>podnikatelé</a:t>
            </a:r>
            <a:r>
              <a:rPr lang="en-US" dirty="0" smtClean="0"/>
              <a:t> se </a:t>
            </a:r>
            <a:r>
              <a:rPr lang="en-US" dirty="0" err="1" smtClean="0"/>
              <a:t>zase</a:t>
            </a:r>
            <a:r>
              <a:rPr lang="en-US" dirty="0" smtClean="0"/>
              <a:t> </a:t>
            </a:r>
            <a:r>
              <a:rPr lang="en-US" dirty="0" err="1" smtClean="0"/>
              <a:t>neodchylují</a:t>
            </a:r>
            <a:r>
              <a:rPr lang="en-US" dirty="0" smtClean="0"/>
              <a:t> od </a:t>
            </a:r>
            <a:r>
              <a:rPr lang="en-US" dirty="0" err="1" smtClean="0"/>
              <a:t>hlavní</a:t>
            </a:r>
            <a:r>
              <a:rPr lang="en-US" dirty="0" smtClean="0"/>
              <a:t> </a:t>
            </a:r>
            <a:r>
              <a:rPr lang="en-US" dirty="0" err="1" smtClean="0"/>
              <a:t>vize</a:t>
            </a:r>
            <a:r>
              <a:rPr lang="en-US" dirty="0" smtClean="0"/>
              <a:t>: </a:t>
            </a:r>
            <a:r>
              <a:rPr lang="en-US" dirty="0" err="1" smtClean="0"/>
              <a:t>konkrétní</a:t>
            </a:r>
            <a:r>
              <a:rPr lang="en-US" dirty="0" smtClean="0"/>
              <a:t> </a:t>
            </a:r>
            <a:r>
              <a:rPr lang="en-US" dirty="0" err="1" smtClean="0"/>
              <a:t>provozní</a:t>
            </a:r>
            <a:r>
              <a:rPr lang="en-US" dirty="0" smtClean="0"/>
              <a:t> </a:t>
            </a:r>
            <a:r>
              <a:rPr lang="en-US" dirty="0" err="1" smtClean="0"/>
              <a:t>opatření</a:t>
            </a:r>
            <a:r>
              <a:rPr lang="en-US" dirty="0" smtClean="0"/>
              <a:t> se </a:t>
            </a:r>
            <a:r>
              <a:rPr lang="en-US" dirty="0" err="1" smtClean="0"/>
              <a:t>mohou</a:t>
            </a:r>
            <a:r>
              <a:rPr lang="en-US" dirty="0" smtClean="0"/>
              <a:t> </a:t>
            </a:r>
            <a:r>
              <a:rPr lang="en-US" dirty="0" err="1" smtClean="0"/>
              <a:t>měnit</a:t>
            </a:r>
            <a:r>
              <a:rPr lang="en-US" dirty="0" smtClean="0"/>
              <a:t>, </a:t>
            </a:r>
            <a:r>
              <a:rPr lang="en-US" dirty="0" err="1" smtClean="0"/>
              <a:t>hlavní</a:t>
            </a:r>
            <a:r>
              <a:rPr lang="en-US" dirty="0" smtClean="0"/>
              <a:t> </a:t>
            </a:r>
            <a:r>
              <a:rPr lang="en-US" dirty="0" err="1" smtClean="0"/>
              <a:t>strategické</a:t>
            </a:r>
            <a:r>
              <a:rPr lang="en-US" dirty="0" smtClean="0"/>
              <a:t> </a:t>
            </a:r>
            <a:r>
              <a:rPr lang="en-US" dirty="0" err="1" smtClean="0"/>
              <a:t>směry</a:t>
            </a:r>
            <a:r>
              <a:rPr lang="en-US" dirty="0" smtClean="0"/>
              <a:t> </a:t>
            </a:r>
            <a:r>
              <a:rPr lang="en-US" dirty="0" err="1" smtClean="0"/>
              <a:t>však</a:t>
            </a:r>
            <a:r>
              <a:rPr lang="en-US" dirty="0" smtClean="0"/>
              <a:t> </a:t>
            </a:r>
            <a:r>
              <a:rPr lang="en-US" dirty="0" err="1" smtClean="0"/>
              <a:t>nikoli</a:t>
            </a:r>
            <a:r>
              <a:rPr lang="en-US" dirty="0" smtClean="0"/>
              <a:t>!!! = </a:t>
            </a:r>
            <a:r>
              <a:rPr lang="en-US" dirty="0" err="1" smtClean="0"/>
              <a:t>pružný</a:t>
            </a:r>
            <a:r>
              <a:rPr lang="en-US" dirty="0" smtClean="0"/>
              <a:t>, </a:t>
            </a:r>
            <a:r>
              <a:rPr lang="en-US" dirty="0" err="1" smtClean="0"/>
              <a:t>použitelný</a:t>
            </a:r>
            <a:r>
              <a:rPr lang="en-US" dirty="0" smtClean="0"/>
              <a:t> </a:t>
            </a:r>
            <a:r>
              <a:rPr lang="en-US" dirty="0" err="1" smtClean="0"/>
              <a:t>plán</a:t>
            </a:r>
            <a:endParaRPr lang="en-US" dirty="0" smtClean="0"/>
          </a:p>
          <a:p>
            <a:r>
              <a:rPr lang="en-US" b="1" dirty="0" err="1" smtClean="0"/>
              <a:t>Postup</a:t>
            </a:r>
            <a:r>
              <a:rPr lang="en-US" b="1" dirty="0" smtClean="0"/>
              <a:t> </a:t>
            </a:r>
            <a:r>
              <a:rPr lang="en-US" b="1" dirty="0" err="1" smtClean="0"/>
              <a:t>vytvoření</a:t>
            </a:r>
            <a:r>
              <a:rPr lang="en-US" b="1" dirty="0" smtClean="0"/>
              <a:t> </a:t>
            </a:r>
            <a:r>
              <a:rPr lang="en-US" b="1" dirty="0" err="1" smtClean="0"/>
              <a:t>strategického</a:t>
            </a:r>
            <a:r>
              <a:rPr lang="en-US" b="1" dirty="0" smtClean="0"/>
              <a:t> </a:t>
            </a:r>
            <a:r>
              <a:rPr lang="en-US" b="1" dirty="0" err="1" smtClean="0"/>
              <a:t>plánu</a:t>
            </a:r>
            <a:r>
              <a:rPr lang="en-US" b="1" dirty="0" smtClean="0"/>
              <a:t>: </a:t>
            </a:r>
          </a:p>
          <a:p>
            <a:pPr marL="342900" indent="-342900">
              <a:buAutoNum type="arabicParenR"/>
            </a:pPr>
            <a:r>
              <a:rPr lang="en-US" dirty="0" err="1"/>
              <a:t>P</a:t>
            </a:r>
            <a:r>
              <a:rPr lang="en-US" dirty="0" err="1" smtClean="0"/>
              <a:t>říprava</a:t>
            </a:r>
            <a:r>
              <a:rPr lang="en-US" dirty="0" smtClean="0"/>
              <a:t> - </a:t>
            </a:r>
            <a:r>
              <a:rPr lang="en-US" dirty="0" err="1" smtClean="0"/>
              <a:t>přijetí</a:t>
            </a:r>
            <a:r>
              <a:rPr lang="en-US" dirty="0" smtClean="0"/>
              <a:t> </a:t>
            </a:r>
            <a:r>
              <a:rPr lang="en-US" dirty="0" err="1" smtClean="0"/>
              <a:t>strategického</a:t>
            </a:r>
            <a:r>
              <a:rPr lang="en-US" dirty="0" smtClean="0"/>
              <a:t> </a:t>
            </a:r>
            <a:r>
              <a:rPr lang="en-US" dirty="0" err="1" smtClean="0"/>
              <a:t>rámce</a:t>
            </a:r>
            <a:r>
              <a:rPr lang="en-US" dirty="0" smtClean="0"/>
              <a:t>, </a:t>
            </a:r>
            <a:r>
              <a:rPr lang="en-US" dirty="0" err="1" smtClean="0"/>
              <a:t>který</a:t>
            </a:r>
            <a:r>
              <a:rPr lang="en-US" dirty="0" smtClean="0"/>
              <a:t> </a:t>
            </a:r>
            <a:r>
              <a:rPr lang="en-US" dirty="0" err="1" smtClean="0"/>
              <a:t>bude</a:t>
            </a:r>
            <a:r>
              <a:rPr lang="en-US" dirty="0" smtClean="0"/>
              <a:t> </a:t>
            </a:r>
            <a:r>
              <a:rPr lang="en-US" dirty="0" err="1" smtClean="0"/>
              <a:t>udávat</a:t>
            </a:r>
            <a:r>
              <a:rPr lang="en-US" dirty="0" smtClean="0"/>
              <a:t> </a:t>
            </a:r>
            <a:r>
              <a:rPr lang="en-US" dirty="0" err="1" smtClean="0"/>
              <a:t>směr</a:t>
            </a:r>
            <a:r>
              <a:rPr lang="en-US" dirty="0" smtClean="0"/>
              <a:t> </a:t>
            </a:r>
            <a:r>
              <a:rPr lang="en-US" dirty="0" err="1" smtClean="0"/>
              <a:t>procesu</a:t>
            </a:r>
            <a:r>
              <a:rPr lang="en-US" dirty="0" smtClean="0"/>
              <a:t> </a:t>
            </a:r>
            <a:r>
              <a:rPr lang="en-US" dirty="0" err="1" smtClean="0"/>
              <a:t>plánování</a:t>
            </a:r>
            <a:r>
              <a:rPr lang="en-US" dirty="0" smtClean="0"/>
              <a:t>, a </a:t>
            </a:r>
            <a:r>
              <a:rPr lang="en-US" dirty="0" err="1" smtClean="0"/>
              <a:t>formulace</a:t>
            </a:r>
            <a:r>
              <a:rPr lang="en-US" dirty="0" smtClean="0"/>
              <a:t> </a:t>
            </a:r>
            <a:r>
              <a:rPr lang="en-US" dirty="0" err="1" smtClean="0"/>
              <a:t>poslání</a:t>
            </a:r>
            <a:r>
              <a:rPr lang="en-US" dirty="0" smtClean="0"/>
              <a:t>, </a:t>
            </a:r>
            <a:r>
              <a:rPr lang="en-US" dirty="0" err="1" smtClean="0"/>
              <a:t>jež</a:t>
            </a:r>
            <a:r>
              <a:rPr lang="en-US" dirty="0" smtClean="0"/>
              <a:t> </a:t>
            </a:r>
            <a:r>
              <a:rPr lang="en-US" dirty="0" err="1" smtClean="0"/>
              <a:t>bude</a:t>
            </a:r>
            <a:r>
              <a:rPr lang="en-US" dirty="0" smtClean="0"/>
              <a:t> pro </a:t>
            </a:r>
            <a:r>
              <a:rPr lang="en-US" dirty="0" err="1" smtClean="0"/>
              <a:t>celý</a:t>
            </a:r>
            <a:r>
              <a:rPr lang="en-US" dirty="0" smtClean="0"/>
              <a:t> </a:t>
            </a:r>
            <a:r>
              <a:rPr lang="en-US" dirty="0" err="1" smtClean="0"/>
              <a:t>plán</a:t>
            </a:r>
            <a:r>
              <a:rPr lang="en-US" dirty="0" smtClean="0"/>
              <a:t> </a:t>
            </a:r>
            <a:r>
              <a:rPr lang="en-US" dirty="0" err="1" smtClean="0"/>
              <a:t>hlavní</a:t>
            </a:r>
            <a:r>
              <a:rPr lang="en-US" dirty="0" smtClean="0"/>
              <a:t> </a:t>
            </a:r>
            <a:r>
              <a:rPr lang="en-US" dirty="0" err="1" smtClean="0"/>
              <a:t>motivací</a:t>
            </a:r>
            <a:r>
              <a:rPr lang="en-US" dirty="0" smtClean="0"/>
              <a:t>.</a:t>
            </a:r>
          </a:p>
          <a:p>
            <a:pPr marL="342900" indent="-342900">
              <a:buAutoNum type="arabicParenR"/>
            </a:pPr>
            <a:r>
              <a:rPr lang="en-US" dirty="0" err="1" smtClean="0"/>
              <a:t>Analýza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shromaž</a:t>
            </a:r>
            <a:r>
              <a:rPr lang="cs-CZ" dirty="0" err="1" smtClean="0"/>
              <a:t>ďování</a:t>
            </a:r>
            <a:r>
              <a:rPr lang="cs-CZ" dirty="0" smtClean="0"/>
              <a:t> dat a provádění analýzy prostředí a vnitřní analýzy, které odhalí klíčové strategické otázky, jimiž se musí plán zabývat. </a:t>
            </a:r>
          </a:p>
          <a:p>
            <a:pPr marL="342900" indent="-342900">
              <a:buAutoNum type="arabicParenR"/>
            </a:pPr>
            <a:r>
              <a:rPr lang="cs-CZ" dirty="0" smtClean="0"/>
              <a:t>Vypracování strategií </a:t>
            </a:r>
            <a:r>
              <a:rPr lang="mr-IN" dirty="0" smtClean="0"/>
              <a:t>–</a:t>
            </a:r>
            <a:r>
              <a:rPr lang="cs-CZ" dirty="0" smtClean="0"/>
              <a:t> vypracování uměleckých, administrativních a finančních strategií, které s největší pravděpodobností povedou k dosažení poslání organizace.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535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Poslání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Poslání</a:t>
            </a:r>
            <a:r>
              <a:rPr lang="en-US" dirty="0" smtClean="0"/>
              <a:t> </a:t>
            </a:r>
            <a:r>
              <a:rPr lang="en-US" dirty="0" err="1" smtClean="0"/>
              <a:t>popisuje</a:t>
            </a:r>
            <a:r>
              <a:rPr lang="en-US" dirty="0" smtClean="0"/>
              <a:t> </a:t>
            </a:r>
            <a:r>
              <a:rPr lang="en-US" dirty="0" err="1" smtClean="0"/>
              <a:t>ústřední</a:t>
            </a:r>
            <a:r>
              <a:rPr lang="en-US" dirty="0" smtClean="0"/>
              <a:t> </a:t>
            </a:r>
            <a:r>
              <a:rPr lang="en-US" dirty="0" err="1" smtClean="0"/>
              <a:t>cíle</a:t>
            </a:r>
            <a:r>
              <a:rPr lang="en-US" dirty="0" smtClean="0"/>
              <a:t> </a:t>
            </a:r>
            <a:r>
              <a:rPr lang="en-US" dirty="0" err="1" smtClean="0"/>
              <a:t>organizace</a:t>
            </a:r>
            <a:r>
              <a:rPr lang="en-US" dirty="0" smtClean="0"/>
              <a:t> a </a:t>
            </a:r>
            <a:r>
              <a:rPr lang="en-US" dirty="0" err="1" smtClean="0"/>
              <a:t>rozsah</a:t>
            </a:r>
            <a:r>
              <a:rPr lang="en-US" dirty="0" smtClean="0"/>
              <a:t> </a:t>
            </a:r>
            <a:r>
              <a:rPr lang="en-US" dirty="0" err="1" smtClean="0"/>
              <a:t>jejího</a:t>
            </a:r>
            <a:r>
              <a:rPr lang="en-US" dirty="0" smtClean="0"/>
              <a:t> </a:t>
            </a:r>
            <a:r>
              <a:rPr lang="en-US" dirty="0" err="1" smtClean="0"/>
              <a:t>působení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77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Analýza</a:t>
            </a:r>
            <a:r>
              <a:rPr lang="en-US" b="1" dirty="0" smtClean="0"/>
              <a:t> </a:t>
            </a:r>
            <a:r>
              <a:rPr lang="en-US" b="1" dirty="0" err="1" smtClean="0"/>
              <a:t>prostředí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Strategie</a:t>
            </a:r>
            <a:r>
              <a:rPr lang="en-US" dirty="0" smtClean="0"/>
              <a:t> bez </a:t>
            </a:r>
            <a:r>
              <a:rPr lang="en-US" dirty="0" err="1" smtClean="0"/>
              <a:t>cíle</a:t>
            </a:r>
            <a:r>
              <a:rPr lang="en-US" dirty="0" smtClean="0"/>
              <a:t> </a:t>
            </a:r>
            <a:r>
              <a:rPr lang="en-US" dirty="0" err="1" smtClean="0"/>
              <a:t>nemá</a:t>
            </a:r>
            <a:r>
              <a:rPr lang="en-US" dirty="0" smtClean="0"/>
              <a:t> </a:t>
            </a:r>
            <a:r>
              <a:rPr lang="en-US" dirty="0" err="1" smtClean="0"/>
              <a:t>smysl</a:t>
            </a:r>
            <a:r>
              <a:rPr lang="en-US" dirty="0" smtClean="0"/>
              <a:t>, </a:t>
            </a:r>
            <a:r>
              <a:rPr lang="en-US" dirty="0" err="1" smtClean="0"/>
              <a:t>cíl</a:t>
            </a:r>
            <a:r>
              <a:rPr lang="en-US" dirty="0" smtClean="0"/>
              <a:t> bez </a:t>
            </a:r>
            <a:r>
              <a:rPr lang="en-US" dirty="0" err="1" smtClean="0"/>
              <a:t>strategie</a:t>
            </a:r>
            <a:r>
              <a:rPr lang="en-US" dirty="0" smtClean="0"/>
              <a:t> je </a:t>
            </a:r>
            <a:r>
              <a:rPr lang="en-US" dirty="0" err="1" smtClean="0"/>
              <a:t>pouhým</a:t>
            </a:r>
            <a:r>
              <a:rPr lang="en-US" dirty="0" smtClean="0"/>
              <a:t> </a:t>
            </a:r>
            <a:r>
              <a:rPr lang="en-US" dirty="0" err="1" smtClean="0"/>
              <a:t>přáním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Zkoumání</a:t>
            </a:r>
            <a:r>
              <a:rPr lang="en-US" dirty="0" smtClean="0"/>
              <a:t> </a:t>
            </a:r>
            <a:r>
              <a:rPr lang="en-US" dirty="0" err="1" smtClean="0"/>
              <a:t>prostředí</a:t>
            </a:r>
            <a:r>
              <a:rPr lang="en-US" dirty="0" smtClean="0"/>
              <a:t>, </a:t>
            </a:r>
            <a:r>
              <a:rPr lang="en-US" dirty="0" err="1" smtClean="0"/>
              <a:t>zkoumání</a:t>
            </a:r>
            <a:r>
              <a:rPr lang="en-US" dirty="0" smtClean="0"/>
              <a:t> </a:t>
            </a:r>
            <a:r>
              <a:rPr lang="en-US" dirty="0" err="1" smtClean="0"/>
              <a:t>srovnatelných</a:t>
            </a:r>
            <a:r>
              <a:rPr lang="en-US" dirty="0" smtClean="0"/>
              <a:t> </a:t>
            </a:r>
            <a:r>
              <a:rPr lang="en-US" dirty="0" err="1" smtClean="0"/>
              <a:t>organizací</a:t>
            </a:r>
            <a:r>
              <a:rPr lang="en-US" dirty="0" smtClean="0"/>
              <a:t>, </a:t>
            </a:r>
            <a:r>
              <a:rPr lang="en-US" dirty="0" err="1" smtClean="0"/>
              <a:t>poučení</a:t>
            </a:r>
            <a:r>
              <a:rPr lang="en-US" dirty="0" smtClean="0"/>
              <a:t> z </a:t>
            </a:r>
            <a:r>
              <a:rPr lang="en-US" dirty="0" err="1" smtClean="0"/>
              <a:t>úspěchů</a:t>
            </a:r>
            <a:r>
              <a:rPr lang="en-US" dirty="0" smtClean="0"/>
              <a:t> </a:t>
            </a:r>
            <a:r>
              <a:rPr lang="en-US" dirty="0" err="1" smtClean="0"/>
              <a:t>či</a:t>
            </a:r>
            <a:r>
              <a:rPr lang="en-US" dirty="0" smtClean="0"/>
              <a:t> </a:t>
            </a:r>
            <a:r>
              <a:rPr lang="en-US" dirty="0" err="1" smtClean="0"/>
              <a:t>neúspěchů</a:t>
            </a:r>
            <a:r>
              <a:rPr lang="en-US" dirty="0" smtClean="0"/>
              <a:t> </a:t>
            </a:r>
            <a:r>
              <a:rPr lang="en-US" dirty="0" err="1" smtClean="0"/>
              <a:t>těchto</a:t>
            </a:r>
            <a:r>
              <a:rPr lang="en-US" dirty="0" smtClean="0"/>
              <a:t> </a:t>
            </a:r>
            <a:r>
              <a:rPr lang="en-US" dirty="0" err="1" smtClean="0"/>
              <a:t>organizací</a:t>
            </a:r>
            <a:r>
              <a:rPr lang="en-US" dirty="0" smtClean="0"/>
              <a:t> </a:t>
            </a:r>
            <a:r>
              <a:rPr lang="en-US" dirty="0" err="1" smtClean="0"/>
              <a:t>atd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Vnitření</a:t>
            </a:r>
            <a:r>
              <a:rPr lang="en-US" dirty="0" smtClean="0"/>
              <a:t> </a:t>
            </a:r>
            <a:r>
              <a:rPr lang="en-US" dirty="0" err="1" smtClean="0"/>
              <a:t>analýza</a:t>
            </a:r>
            <a:r>
              <a:rPr lang="en-US" dirty="0" smtClean="0"/>
              <a:t> (SWOT </a:t>
            </a:r>
            <a:r>
              <a:rPr lang="en-US" dirty="0" err="1" smtClean="0"/>
              <a:t>analýza</a:t>
            </a:r>
            <a:r>
              <a:rPr lang="en-US" dirty="0" smtClean="0"/>
              <a:t>) </a:t>
            </a:r>
            <a:r>
              <a:rPr lang="en-US" dirty="0" err="1" smtClean="0"/>
              <a:t>naznačí</a:t>
            </a:r>
            <a:r>
              <a:rPr lang="en-US" dirty="0" smtClean="0"/>
              <a:t>, co </a:t>
            </a:r>
            <a:r>
              <a:rPr lang="en-US" dirty="0" err="1" smtClean="0"/>
              <a:t>organizace</a:t>
            </a:r>
            <a:r>
              <a:rPr lang="en-US" dirty="0" smtClean="0"/>
              <a:t> </a:t>
            </a:r>
            <a:r>
              <a:rPr lang="en-US" dirty="0" err="1" smtClean="0"/>
              <a:t>dělá</a:t>
            </a:r>
            <a:r>
              <a:rPr lang="en-US" dirty="0" smtClean="0"/>
              <a:t> </a:t>
            </a:r>
            <a:r>
              <a:rPr lang="en-US" dirty="0" err="1" smtClean="0"/>
              <a:t>dobře</a:t>
            </a:r>
            <a:r>
              <a:rPr lang="en-US" dirty="0" smtClean="0"/>
              <a:t> a co </a:t>
            </a:r>
            <a:r>
              <a:rPr lang="en-US" dirty="0" err="1" smtClean="0"/>
              <a:t>dělá</a:t>
            </a:r>
            <a:r>
              <a:rPr lang="en-US" dirty="0" smtClean="0"/>
              <a:t> </a:t>
            </a:r>
            <a:r>
              <a:rPr lang="en-US" dirty="0" err="1" smtClean="0"/>
              <a:t>špatně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770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Vypracování</a:t>
            </a:r>
            <a:r>
              <a:rPr lang="en-US" b="1" dirty="0" smtClean="0"/>
              <a:t> </a:t>
            </a:r>
            <a:r>
              <a:rPr lang="en-US" b="1" dirty="0" err="1" smtClean="0"/>
              <a:t>strategie</a:t>
            </a:r>
            <a:r>
              <a:rPr lang="en-US" b="1" dirty="0" smtClean="0"/>
              <a:t> a </a:t>
            </a:r>
            <a:r>
              <a:rPr lang="en-US" b="1" dirty="0" err="1" smtClean="0"/>
              <a:t>plánování</a:t>
            </a:r>
            <a:r>
              <a:rPr lang="en-US" b="1" dirty="0" smtClean="0"/>
              <a:t> </a:t>
            </a:r>
            <a:r>
              <a:rPr lang="en-US" b="1" dirty="0" err="1" smtClean="0"/>
              <a:t>realizace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Strategie</a:t>
            </a:r>
            <a:r>
              <a:rPr lang="en-US" dirty="0" smtClean="0"/>
              <a:t> </a:t>
            </a:r>
            <a:r>
              <a:rPr lang="en-US" dirty="0" err="1" smtClean="0"/>
              <a:t>organizace</a:t>
            </a:r>
            <a:r>
              <a:rPr lang="en-US" dirty="0" smtClean="0"/>
              <a:t> je </a:t>
            </a:r>
            <a:r>
              <a:rPr lang="en-US" dirty="0" err="1" smtClean="0"/>
              <a:t>popisem</a:t>
            </a:r>
            <a:r>
              <a:rPr lang="en-US" dirty="0" smtClean="0"/>
              <a:t> </a:t>
            </a:r>
            <a:r>
              <a:rPr lang="en-US" dirty="0" err="1" smtClean="0"/>
              <a:t>způsobu</a:t>
            </a:r>
            <a:r>
              <a:rPr lang="en-US" dirty="0" smtClean="0"/>
              <a:t>, </a:t>
            </a:r>
            <a:r>
              <a:rPr lang="en-US" dirty="0" err="1" smtClean="0"/>
              <a:t>jak</a:t>
            </a:r>
            <a:r>
              <a:rPr lang="en-US" dirty="0" smtClean="0"/>
              <a:t> </a:t>
            </a:r>
            <a:r>
              <a:rPr lang="en-US" dirty="0" err="1" smtClean="0"/>
              <a:t>tato</a:t>
            </a:r>
            <a:r>
              <a:rPr lang="en-US" dirty="0" smtClean="0"/>
              <a:t> </a:t>
            </a:r>
            <a:r>
              <a:rPr lang="en-US" dirty="0" err="1" smtClean="0"/>
              <a:t>organizace</a:t>
            </a:r>
            <a:r>
              <a:rPr lang="en-US" dirty="0" smtClean="0"/>
              <a:t> </a:t>
            </a:r>
            <a:r>
              <a:rPr lang="en-US" dirty="0" err="1" smtClean="0"/>
              <a:t>má</a:t>
            </a:r>
            <a:r>
              <a:rPr lang="en-US" dirty="0" smtClean="0"/>
              <a:t> v </a:t>
            </a:r>
            <a:r>
              <a:rPr lang="en-US" dirty="0" err="1" smtClean="0"/>
              <a:t>úmyslu</a:t>
            </a:r>
            <a:r>
              <a:rPr lang="en-US" dirty="0" smtClean="0"/>
              <a:t> </a:t>
            </a:r>
            <a:r>
              <a:rPr lang="en-US" dirty="0" err="1" smtClean="0"/>
              <a:t>dosáhnout</a:t>
            </a:r>
            <a:r>
              <a:rPr lang="en-US" dirty="0" smtClean="0"/>
              <a:t> </a:t>
            </a:r>
            <a:r>
              <a:rPr lang="en-US" dirty="0" err="1" smtClean="0"/>
              <a:t>svého</a:t>
            </a:r>
            <a:r>
              <a:rPr lang="en-US" dirty="0" smtClean="0"/>
              <a:t> </a:t>
            </a:r>
            <a:r>
              <a:rPr lang="en-US" dirty="0" err="1" smtClean="0"/>
              <a:t>poslání</a:t>
            </a:r>
            <a:r>
              <a:rPr lang="en-US" dirty="0" smtClean="0"/>
              <a:t> s </a:t>
            </a:r>
            <a:r>
              <a:rPr lang="en-US" dirty="0" err="1" smtClean="0"/>
              <a:t>ohledem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okolnosti</a:t>
            </a:r>
            <a:r>
              <a:rPr lang="en-US" dirty="0" smtClean="0"/>
              <a:t> v </a:t>
            </a:r>
            <a:r>
              <a:rPr lang="en-US" dirty="0" err="1" smtClean="0"/>
              <a:t>daném</a:t>
            </a:r>
            <a:r>
              <a:rPr lang="en-US" dirty="0" smtClean="0"/>
              <a:t> </a:t>
            </a:r>
            <a:r>
              <a:rPr lang="en-US" dirty="0" err="1" smtClean="0"/>
              <a:t>odvětví</a:t>
            </a:r>
            <a:r>
              <a:rPr lang="en-US" dirty="0" smtClean="0"/>
              <a:t> a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své</a:t>
            </a:r>
            <a:r>
              <a:rPr lang="en-US" dirty="0" smtClean="0"/>
              <a:t> </a:t>
            </a:r>
            <a:r>
              <a:rPr lang="en-US" dirty="0" err="1" smtClean="0"/>
              <a:t>silné</a:t>
            </a:r>
            <a:r>
              <a:rPr lang="en-US" dirty="0" smtClean="0"/>
              <a:t> a </a:t>
            </a:r>
            <a:r>
              <a:rPr lang="en-US" dirty="0" err="1" smtClean="0"/>
              <a:t>slabé</a:t>
            </a:r>
            <a:r>
              <a:rPr lang="en-US" dirty="0" smtClean="0"/>
              <a:t> </a:t>
            </a:r>
            <a:r>
              <a:rPr lang="en-US" dirty="0" err="1" smtClean="0"/>
              <a:t>stránky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Posledním</a:t>
            </a:r>
            <a:r>
              <a:rPr lang="en-US" dirty="0" smtClean="0"/>
              <a:t> </a:t>
            </a:r>
            <a:r>
              <a:rPr lang="en-US" dirty="0" err="1" smtClean="0"/>
              <a:t>krokem</a:t>
            </a:r>
            <a:r>
              <a:rPr lang="en-US" dirty="0" smtClean="0"/>
              <a:t> v </a:t>
            </a:r>
            <a:r>
              <a:rPr lang="en-US" dirty="0" err="1" smtClean="0"/>
              <a:t>rámci</a:t>
            </a:r>
            <a:r>
              <a:rPr lang="en-US" dirty="0" smtClean="0"/>
              <a:t> </a:t>
            </a:r>
            <a:r>
              <a:rPr lang="en-US" dirty="0" err="1" smtClean="0"/>
              <a:t>plánování</a:t>
            </a:r>
            <a:r>
              <a:rPr lang="en-US" dirty="0" smtClean="0"/>
              <a:t> je </a:t>
            </a:r>
            <a:r>
              <a:rPr lang="en-US" dirty="0" err="1" smtClean="0"/>
              <a:t>převedení</a:t>
            </a:r>
            <a:r>
              <a:rPr lang="en-US" dirty="0" smtClean="0"/>
              <a:t> </a:t>
            </a:r>
            <a:r>
              <a:rPr lang="en-US" dirty="0" err="1" smtClean="0"/>
              <a:t>strategií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měřitelné</a:t>
            </a:r>
            <a:r>
              <a:rPr lang="en-US" dirty="0" smtClean="0"/>
              <a:t> </a:t>
            </a:r>
            <a:r>
              <a:rPr lang="en-US" dirty="0" err="1" smtClean="0"/>
              <a:t>finanční</a:t>
            </a:r>
            <a:r>
              <a:rPr lang="en-US" dirty="0" smtClean="0"/>
              <a:t> </a:t>
            </a:r>
            <a:r>
              <a:rPr lang="en-US" dirty="0" err="1" smtClean="0"/>
              <a:t>výsledky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54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Znalost</a:t>
            </a:r>
            <a:r>
              <a:rPr lang="en-US" b="1" dirty="0" smtClean="0"/>
              <a:t> </a:t>
            </a:r>
            <a:r>
              <a:rPr lang="en-US" b="1" dirty="0" err="1" smtClean="0"/>
              <a:t>prostředí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Jaká</a:t>
            </a:r>
            <a:r>
              <a:rPr lang="en-US" dirty="0" smtClean="0"/>
              <a:t> </a:t>
            </a:r>
            <a:r>
              <a:rPr lang="en-US" dirty="0" err="1" smtClean="0"/>
              <a:t>omezení</a:t>
            </a:r>
            <a:r>
              <a:rPr lang="en-US" dirty="0" smtClean="0"/>
              <a:t> </a:t>
            </a:r>
            <a:r>
              <a:rPr lang="en-US" dirty="0" err="1" smtClean="0"/>
              <a:t>klade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danou</a:t>
            </a:r>
            <a:r>
              <a:rPr lang="en-US" dirty="0" smtClean="0"/>
              <a:t> </a:t>
            </a:r>
            <a:r>
              <a:rPr lang="en-US" dirty="0" err="1" smtClean="0"/>
              <a:t>organizaci</a:t>
            </a:r>
            <a:r>
              <a:rPr lang="en-US" dirty="0" smtClean="0"/>
              <a:t> </a:t>
            </a:r>
            <a:r>
              <a:rPr lang="en-US" dirty="0" err="1" smtClean="0"/>
              <a:t>prostředí</a:t>
            </a:r>
            <a:r>
              <a:rPr lang="en-US" dirty="0" smtClean="0"/>
              <a:t>, v </a:t>
            </a:r>
            <a:r>
              <a:rPr lang="en-US" dirty="0" err="1" smtClean="0"/>
              <a:t>němž</a:t>
            </a:r>
            <a:r>
              <a:rPr lang="en-US" dirty="0" smtClean="0"/>
              <a:t> </a:t>
            </a:r>
            <a:r>
              <a:rPr lang="en-US" dirty="0" err="1" smtClean="0"/>
              <a:t>působí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Jaké</a:t>
            </a:r>
            <a:r>
              <a:rPr lang="en-US" dirty="0" smtClean="0"/>
              <a:t> </a:t>
            </a:r>
            <a:r>
              <a:rPr lang="en-US" dirty="0" err="1" smtClean="0"/>
              <a:t>jsou</a:t>
            </a:r>
            <a:r>
              <a:rPr lang="en-US" dirty="0" smtClean="0"/>
              <a:t> </a:t>
            </a:r>
            <a:r>
              <a:rPr lang="en-US" dirty="0" err="1" smtClean="0"/>
              <a:t>požadavky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úspěch</a:t>
            </a:r>
            <a:r>
              <a:rPr lang="en-US" dirty="0" smtClean="0"/>
              <a:t> v </a:t>
            </a:r>
            <a:r>
              <a:rPr lang="en-US" dirty="0" err="1" smtClean="0"/>
              <a:t>daném</a:t>
            </a:r>
            <a:r>
              <a:rPr lang="en-US" dirty="0" smtClean="0"/>
              <a:t> </a:t>
            </a:r>
            <a:r>
              <a:rPr lang="en-US" dirty="0" err="1" smtClean="0"/>
              <a:t>odvětví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Jak</a:t>
            </a:r>
            <a:r>
              <a:rPr lang="en-US" dirty="0" smtClean="0"/>
              <a:t> se </a:t>
            </a:r>
            <a:r>
              <a:rPr lang="en-US" dirty="0" err="1" smtClean="0"/>
              <a:t>dané</a:t>
            </a:r>
            <a:r>
              <a:rPr lang="en-US" dirty="0" smtClean="0"/>
              <a:t> </a:t>
            </a:r>
            <a:r>
              <a:rPr lang="en-US" dirty="0" err="1" smtClean="0"/>
              <a:t>odvětní</a:t>
            </a:r>
            <a:r>
              <a:rPr lang="en-US" dirty="0" smtClean="0"/>
              <a:t> </a:t>
            </a:r>
            <a:r>
              <a:rPr lang="en-US" dirty="0" err="1" smtClean="0"/>
              <a:t>vyvíjí</a:t>
            </a:r>
            <a:r>
              <a:rPr lang="en-US" dirty="0" smtClean="0"/>
              <a:t>? </a:t>
            </a:r>
          </a:p>
          <a:p>
            <a:r>
              <a:rPr lang="en-US" dirty="0" err="1" smtClean="0"/>
              <a:t>Odvětví</a:t>
            </a:r>
            <a:r>
              <a:rPr lang="en-US" dirty="0"/>
              <a:t> </a:t>
            </a:r>
            <a:r>
              <a:rPr lang="en-US" dirty="0" smtClean="0"/>
              <a:t>je </a:t>
            </a:r>
            <a:r>
              <a:rPr lang="en-US" dirty="0" err="1" smtClean="0"/>
              <a:t>skupina</a:t>
            </a:r>
            <a:r>
              <a:rPr lang="en-US" dirty="0" smtClean="0"/>
              <a:t> </a:t>
            </a:r>
            <a:r>
              <a:rPr lang="en-US" dirty="0" err="1" smtClean="0"/>
              <a:t>organizací</a:t>
            </a:r>
            <a:r>
              <a:rPr lang="en-US" dirty="0" smtClean="0"/>
              <a:t> </a:t>
            </a:r>
            <a:r>
              <a:rPr lang="en-US" dirty="0" err="1" smtClean="0"/>
              <a:t>nabízejících</a:t>
            </a:r>
            <a:r>
              <a:rPr lang="en-US" dirty="0" smtClean="0"/>
              <a:t> </a:t>
            </a:r>
            <a:r>
              <a:rPr lang="en-US" dirty="0" err="1" smtClean="0"/>
              <a:t>podobný</a:t>
            </a:r>
            <a:r>
              <a:rPr lang="en-US" dirty="0" smtClean="0"/>
              <a:t> </a:t>
            </a:r>
            <a:r>
              <a:rPr lang="en-US" dirty="0" err="1" smtClean="0"/>
              <a:t>produkt</a:t>
            </a:r>
            <a:r>
              <a:rPr lang="en-US" dirty="0" smtClean="0"/>
              <a:t> </a:t>
            </a:r>
            <a:r>
              <a:rPr lang="en-US" dirty="0" err="1" smtClean="0"/>
              <a:t>nebo</a:t>
            </a:r>
            <a:r>
              <a:rPr lang="en-US" dirty="0" smtClean="0"/>
              <a:t> </a:t>
            </a:r>
            <a:r>
              <a:rPr lang="en-US" dirty="0" err="1" smtClean="0"/>
              <a:t>službu</a:t>
            </a:r>
            <a:r>
              <a:rPr lang="en-US" dirty="0" smtClean="0"/>
              <a:t> </a:t>
            </a:r>
            <a:r>
              <a:rPr lang="en-US" dirty="0" err="1" smtClean="0"/>
              <a:t>stejné</a:t>
            </a:r>
            <a:r>
              <a:rPr lang="en-US" dirty="0" smtClean="0"/>
              <a:t> </a:t>
            </a:r>
            <a:r>
              <a:rPr lang="en-US" dirty="0" err="1" smtClean="0"/>
              <a:t>skupině</a:t>
            </a:r>
            <a:r>
              <a:rPr lang="en-US" dirty="0" smtClean="0"/>
              <a:t> </a:t>
            </a:r>
            <a:r>
              <a:rPr lang="en-US" dirty="0" err="1" smtClean="0"/>
              <a:t>zákazníků</a:t>
            </a:r>
            <a:r>
              <a:rPr lang="en-US" dirty="0" smtClean="0"/>
              <a:t> a </a:t>
            </a:r>
            <a:r>
              <a:rPr lang="en-US" dirty="0" err="1" smtClean="0"/>
              <a:t>nebo</a:t>
            </a:r>
            <a:r>
              <a:rPr lang="en-US" dirty="0" smtClean="0"/>
              <a:t> </a:t>
            </a:r>
            <a:r>
              <a:rPr lang="en-US" dirty="0" err="1" smtClean="0"/>
              <a:t>čerpající</a:t>
            </a:r>
            <a:r>
              <a:rPr lang="en-US" dirty="0" smtClean="0"/>
              <a:t> </a:t>
            </a:r>
            <a:r>
              <a:rPr lang="en-US" dirty="0" err="1" smtClean="0"/>
              <a:t>ze</a:t>
            </a:r>
            <a:r>
              <a:rPr lang="en-US" dirty="0" smtClean="0"/>
              <a:t> </a:t>
            </a:r>
            <a:r>
              <a:rPr lang="en-US" dirty="0" err="1" smtClean="0"/>
              <a:t>stejného</a:t>
            </a:r>
            <a:r>
              <a:rPr lang="en-US" dirty="0" smtClean="0"/>
              <a:t> </a:t>
            </a:r>
            <a:r>
              <a:rPr lang="en-US" dirty="0" err="1" smtClean="0"/>
              <a:t>zdroje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Současné</a:t>
            </a:r>
            <a:r>
              <a:rPr lang="en-US" dirty="0" smtClean="0"/>
              <a:t> </a:t>
            </a:r>
            <a:r>
              <a:rPr lang="en-US" dirty="0" err="1" smtClean="0"/>
              <a:t>umělecké</a:t>
            </a:r>
            <a:r>
              <a:rPr lang="en-US" dirty="0" smtClean="0"/>
              <a:t> </a:t>
            </a:r>
            <a:r>
              <a:rPr lang="en-US" dirty="0" err="1" smtClean="0"/>
              <a:t>prostředí</a:t>
            </a:r>
            <a:r>
              <a:rPr lang="en-US" dirty="0" smtClean="0"/>
              <a:t>: </a:t>
            </a:r>
            <a:r>
              <a:rPr lang="en-US" dirty="0" err="1" smtClean="0"/>
              <a:t>intenzivnější</a:t>
            </a:r>
            <a:r>
              <a:rPr lang="en-US" dirty="0" smtClean="0"/>
              <a:t> </a:t>
            </a:r>
            <a:r>
              <a:rPr lang="en-US" dirty="0" err="1" smtClean="0"/>
              <a:t>marketingová</a:t>
            </a:r>
            <a:r>
              <a:rPr lang="en-US" dirty="0" smtClean="0"/>
              <a:t> </a:t>
            </a:r>
            <a:r>
              <a:rPr lang="en-US" dirty="0" err="1" smtClean="0"/>
              <a:t>činnost</a:t>
            </a:r>
            <a:r>
              <a:rPr lang="en-US" dirty="0" smtClean="0"/>
              <a:t> se </a:t>
            </a:r>
            <a:r>
              <a:rPr lang="en-US" dirty="0" err="1" smtClean="0"/>
              <a:t>může</a:t>
            </a:r>
            <a:r>
              <a:rPr lang="en-US" dirty="0" smtClean="0"/>
              <a:t> </a:t>
            </a:r>
            <a:r>
              <a:rPr lang="en-US" dirty="0" err="1" smtClean="0"/>
              <a:t>ubírat</a:t>
            </a:r>
            <a:r>
              <a:rPr lang="en-US" dirty="0" smtClean="0"/>
              <a:t> </a:t>
            </a:r>
            <a:r>
              <a:rPr lang="en-US" dirty="0" err="1" smtClean="0"/>
              <a:t>dvěma</a:t>
            </a:r>
            <a:r>
              <a:rPr lang="en-US" dirty="0" smtClean="0"/>
              <a:t> </a:t>
            </a:r>
            <a:r>
              <a:rPr lang="en-US" dirty="0" err="1" smtClean="0"/>
              <a:t>směry</a:t>
            </a:r>
            <a:r>
              <a:rPr lang="en-US" dirty="0" smtClean="0"/>
              <a:t>: </a:t>
            </a:r>
            <a:r>
              <a:rPr lang="en-US" dirty="0" err="1" smtClean="0"/>
              <a:t>individuální</a:t>
            </a:r>
            <a:r>
              <a:rPr lang="en-US" dirty="0" smtClean="0"/>
              <a:t> marketing </a:t>
            </a:r>
            <a:r>
              <a:rPr lang="en-US" dirty="0" err="1" smtClean="0"/>
              <a:t>konkrétních</a:t>
            </a:r>
            <a:r>
              <a:rPr lang="en-US" dirty="0" smtClean="0"/>
              <a:t> </a:t>
            </a:r>
            <a:r>
              <a:rPr lang="en-US" dirty="0" err="1" smtClean="0"/>
              <a:t>programů</a:t>
            </a:r>
            <a:r>
              <a:rPr lang="en-US" dirty="0" smtClean="0"/>
              <a:t> a </a:t>
            </a:r>
            <a:r>
              <a:rPr lang="en-US" dirty="0" err="1" smtClean="0"/>
              <a:t>instituční</a:t>
            </a:r>
            <a:r>
              <a:rPr lang="en-US" dirty="0" smtClean="0"/>
              <a:t> marketing </a:t>
            </a:r>
            <a:r>
              <a:rPr lang="en-US" dirty="0" err="1" smtClean="0"/>
              <a:t>celé</a:t>
            </a:r>
            <a:r>
              <a:rPr lang="en-US" dirty="0" smtClean="0"/>
              <a:t> </a:t>
            </a:r>
            <a:r>
              <a:rPr lang="en-US" dirty="0" err="1" smtClean="0"/>
              <a:t>organizace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Instituční</a:t>
            </a:r>
            <a:r>
              <a:rPr lang="en-US" dirty="0" smtClean="0"/>
              <a:t> marketing </a:t>
            </a:r>
            <a:r>
              <a:rPr lang="en-US" dirty="0" err="1" smtClean="0"/>
              <a:t>sděluje</a:t>
            </a:r>
            <a:r>
              <a:rPr lang="en-US" dirty="0" smtClean="0"/>
              <a:t> </a:t>
            </a:r>
            <a:r>
              <a:rPr lang="en-US" dirty="0" err="1" smtClean="0"/>
              <a:t>veřejnosti</a:t>
            </a:r>
            <a:r>
              <a:rPr lang="en-US" dirty="0" smtClean="0"/>
              <a:t> </a:t>
            </a:r>
            <a:r>
              <a:rPr lang="en-US" dirty="0" err="1" smtClean="0"/>
              <a:t>poslání</a:t>
            </a:r>
            <a:r>
              <a:rPr lang="en-US" dirty="0" smtClean="0"/>
              <a:t> </a:t>
            </a:r>
            <a:r>
              <a:rPr lang="en-US" dirty="0" err="1" smtClean="0"/>
              <a:t>organizace</a:t>
            </a:r>
            <a:r>
              <a:rPr lang="en-US" dirty="0" smtClean="0"/>
              <a:t> a </a:t>
            </a:r>
            <a:r>
              <a:rPr lang="en-US" dirty="0" err="1" smtClean="0"/>
              <a:t>buduje</a:t>
            </a:r>
            <a:r>
              <a:rPr lang="en-US" dirty="0" smtClean="0"/>
              <a:t> </a:t>
            </a:r>
            <a:r>
              <a:rPr lang="en-US" dirty="0" err="1" smtClean="0"/>
              <a:t>obecné</a:t>
            </a:r>
            <a:r>
              <a:rPr lang="en-US" dirty="0" smtClean="0"/>
              <a:t> </a:t>
            </a:r>
            <a:r>
              <a:rPr lang="en-US" dirty="0" err="1" smtClean="0"/>
              <a:t>povědomí</a:t>
            </a:r>
            <a:r>
              <a:rPr lang="en-US" dirty="0" smtClean="0"/>
              <a:t> o </a:t>
            </a:r>
            <a:r>
              <a:rPr lang="en-US" dirty="0" err="1" smtClean="0"/>
              <a:t>organizaci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06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Analýza</a:t>
            </a:r>
            <a:r>
              <a:rPr lang="en-US" b="1" dirty="0" smtClean="0"/>
              <a:t> </a:t>
            </a:r>
            <a:r>
              <a:rPr lang="en-US" b="1" dirty="0" err="1" smtClean="0"/>
              <a:t>srovnatelných</a:t>
            </a:r>
            <a:r>
              <a:rPr lang="en-US" b="1" dirty="0" smtClean="0"/>
              <a:t> </a:t>
            </a:r>
            <a:r>
              <a:rPr lang="en-US" b="1" dirty="0" err="1" smtClean="0"/>
              <a:t>společností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Umělecký</a:t>
            </a:r>
            <a:r>
              <a:rPr lang="en-US" dirty="0" smtClean="0"/>
              <a:t> </a:t>
            </a:r>
            <a:r>
              <a:rPr lang="en-US" dirty="0" err="1" smtClean="0"/>
              <a:t>profil</a:t>
            </a:r>
            <a:endParaRPr lang="en-US" dirty="0" smtClean="0"/>
          </a:p>
          <a:p>
            <a:r>
              <a:rPr lang="en-US" dirty="0" err="1" smtClean="0"/>
              <a:t>Finanční</a:t>
            </a:r>
            <a:r>
              <a:rPr lang="en-US" dirty="0" smtClean="0"/>
              <a:t> </a:t>
            </a:r>
            <a:r>
              <a:rPr lang="en-US" dirty="0" err="1" smtClean="0"/>
              <a:t>profil</a:t>
            </a:r>
            <a:endParaRPr lang="en-US" dirty="0" smtClean="0"/>
          </a:p>
          <a:p>
            <a:r>
              <a:rPr lang="en-US" dirty="0" err="1" smtClean="0"/>
              <a:t>Struktura</a:t>
            </a:r>
            <a:r>
              <a:rPr lang="en-US" dirty="0" smtClean="0"/>
              <a:t> </a:t>
            </a:r>
            <a:r>
              <a:rPr lang="en-US" dirty="0" err="1" smtClean="0"/>
              <a:t>řízení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Pravomoci</a:t>
            </a:r>
            <a:r>
              <a:rPr lang="en-US" dirty="0" smtClean="0"/>
              <a:t> </a:t>
            </a:r>
            <a:r>
              <a:rPr lang="en-US" dirty="0" err="1" smtClean="0"/>
              <a:t>správní</a:t>
            </a:r>
            <a:r>
              <a:rPr lang="en-US" dirty="0" smtClean="0"/>
              <a:t> </a:t>
            </a:r>
            <a:r>
              <a:rPr lang="en-US" dirty="0" err="1" smtClean="0"/>
              <a:t>rady</a:t>
            </a:r>
            <a:r>
              <a:rPr lang="en-US" dirty="0" smtClean="0"/>
              <a:t> </a:t>
            </a:r>
          </a:p>
          <a:p>
            <a:r>
              <a:rPr lang="en-US" dirty="0" smtClean="0"/>
              <a:t>Fundraising </a:t>
            </a:r>
          </a:p>
          <a:p>
            <a:r>
              <a:rPr lang="en-US" dirty="0" err="1" smtClean="0"/>
              <a:t>Marketingové</a:t>
            </a:r>
            <a:r>
              <a:rPr lang="en-US" dirty="0" smtClean="0"/>
              <a:t> </a:t>
            </a:r>
            <a:r>
              <a:rPr lang="en-US" dirty="0" err="1" smtClean="0"/>
              <a:t>strategie</a:t>
            </a:r>
            <a:endParaRPr lang="en-US" dirty="0" smtClean="0"/>
          </a:p>
          <a:p>
            <a:r>
              <a:rPr lang="en-US" dirty="0" err="1" smtClean="0"/>
              <a:t>Metody</a:t>
            </a:r>
            <a:r>
              <a:rPr lang="en-US" dirty="0" smtClean="0"/>
              <a:t> </a:t>
            </a:r>
            <a:r>
              <a:rPr lang="en-US" dirty="0" err="1" smtClean="0"/>
              <a:t>produkce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173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115</TotalTime>
  <Words>1408</Words>
  <Application>Microsoft Macintosh PowerPoint</Application>
  <PresentationFormat>Widescreen</PresentationFormat>
  <Paragraphs>168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Century Gothic</vt:lpstr>
      <vt:lpstr>Garamond</vt:lpstr>
      <vt:lpstr>Mangal</vt:lpstr>
      <vt:lpstr>Savon</vt:lpstr>
      <vt:lpstr>Management kultury</vt:lpstr>
      <vt:lpstr>Desatero přikázání kulturního managementu</vt:lpstr>
      <vt:lpstr>Systematické plánování </vt:lpstr>
      <vt:lpstr>Dobří plánovači očekávají změny v prostředí a reagují na ně</vt:lpstr>
      <vt:lpstr>Poslání</vt:lpstr>
      <vt:lpstr>Analýza prostředí</vt:lpstr>
      <vt:lpstr>Vypracování strategie a plánování realizace </vt:lpstr>
      <vt:lpstr>Znalost prostředí </vt:lpstr>
      <vt:lpstr>Analýza srovnatelných společností </vt:lpstr>
      <vt:lpstr>Vnitřní analýza </vt:lpstr>
      <vt:lpstr>Programová skladba</vt:lpstr>
      <vt:lpstr>Vzdělávání </vt:lpstr>
      <vt:lpstr>Marketing</vt:lpstr>
      <vt:lpstr>Implementace marketingu do stylu řízení umělecké organizace </vt:lpstr>
      <vt:lpstr>Základní nástroje marketingu</vt:lpstr>
      <vt:lpstr>Kotler, P.: 4 druhy marketingu</vt:lpstr>
      <vt:lpstr>Rozšířený marketingový mix služeb</vt:lpstr>
      <vt:lpstr>Otázky uměleckého plánování</vt:lpstr>
      <vt:lpstr>Vzdělávací programy </vt:lpstr>
      <vt:lpstr>Zviditelňování</vt:lpstr>
      <vt:lpstr>Otázky marketingového plánování</vt:lpstr>
      <vt:lpstr>Vytváření příjmu z vlastní činnosti </vt:lpstr>
      <vt:lpstr>Efektivní kampaň</vt:lpstr>
      <vt:lpstr>Organizační plánování</vt:lpstr>
      <vt:lpstr>Realizace strategického plánu</vt:lpstr>
      <vt:lpstr>Zdroj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kultury</dc:title>
  <dc:creator>PHDr. Libuše Foberová, Ph.D.</dc:creator>
  <cp:lastModifiedBy>PHDr. Libuše Foberová, Ph.D.</cp:lastModifiedBy>
  <cp:revision>25</cp:revision>
  <dcterms:created xsi:type="dcterms:W3CDTF">2019-04-02T18:59:17Z</dcterms:created>
  <dcterms:modified xsi:type="dcterms:W3CDTF">2019-04-03T05:29:17Z</dcterms:modified>
</cp:coreProperties>
</file>