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61" r:id="rId5"/>
    <p:sldId id="276" r:id="rId6"/>
    <p:sldId id="278" r:id="rId7"/>
    <p:sldId id="277" r:id="rId8"/>
    <p:sldId id="279" r:id="rId9"/>
    <p:sldId id="280" r:id="rId10"/>
    <p:sldId id="281" r:id="rId11"/>
    <p:sldId id="282" r:id="rId12"/>
    <p:sldId id="257" r:id="rId13"/>
    <p:sldId id="258" r:id="rId14"/>
    <p:sldId id="259" r:id="rId15"/>
    <p:sldId id="260" r:id="rId16"/>
    <p:sldId id="262" r:id="rId17"/>
    <p:sldId id="264" r:id="rId18"/>
    <p:sldId id="268" r:id="rId19"/>
    <p:sldId id="263" r:id="rId20"/>
    <p:sldId id="265" r:id="rId21"/>
    <p:sldId id="269" r:id="rId22"/>
    <p:sldId id="270" r:id="rId23"/>
    <p:sldId id="271" r:id="rId24"/>
    <p:sldId id="272" r:id="rId25"/>
    <p:sldId id="273" r:id="rId26"/>
    <p:sldId id="283" r:id="rId27"/>
    <p:sldId id="284" r:id="rId28"/>
    <p:sldId id="285" r:id="rId29"/>
    <p:sldId id="286" r:id="rId3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2" d="100"/>
          <a:sy n="102" d="100"/>
        </p:scale>
        <p:origin x="9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3ADE54-83C6-7F4E-D302-BD1741A3A67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5D901A04-1981-8B1E-519A-E9224682D1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5000D24-E348-BEA8-B22F-AC6DCF7B52DC}"/>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1191809C-A6E0-0547-0414-5757A9A560F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95B5EEE-1400-DD05-0C01-526D30D7F281}"/>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3343883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9188DB-B51A-C96F-635F-F6BDDAE802F7}"/>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DD08864-AB79-3B1C-49EC-861858AC9B9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7EFE707-82B7-429E-F81B-42789B29E2E0}"/>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304C3071-D3BD-24A8-71A8-81EB16033A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5895A47-881C-8DFA-B5F1-823CF836135D}"/>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2614425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B7414E6-2D02-7A85-0432-97B9298769A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EE0C4E0-A83A-DD46-B998-B10C851140C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4DB1F52-0E16-D595-B617-DE4456B2DBA8}"/>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29D20337-8F5F-0F47-4072-CD791628359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862C088-D901-1837-6F8D-AF445B62583A}"/>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235874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5CF0AB-8AB5-BA27-C60C-43D4C03CC10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9E7675F-5B00-4D1C-9817-DD7969A545E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2334BC8-9E4B-C42E-C450-6DB8D38BFD64}"/>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72D2AE71-5B9F-DD3B-7CB6-69A72B45A09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2F3B5CD-A6FE-84C5-9B93-18AD0EB96053}"/>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831035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179470-5839-CF22-5B35-8E1ED8A0933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95068DA-A352-CBC5-0DF2-6E745CBD69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616FCFE1-8519-324B-AEA3-4E6F1C225D0D}"/>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59BA3BCF-C0A6-28BF-88E3-C44F585CE9D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2363EE4-0F28-06E3-D946-24D04E319023}"/>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231289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7E8579-DE11-C693-D332-9A2CA9B8099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3D61C9C-02B3-55A2-7B73-3A6CEF8D5FD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3690252-B401-0B2D-C2F8-C3C9D032714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7237A41-8AD1-42CF-B63B-8F8842739798}"/>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6" name="Fußzeilenplatzhalter 5">
            <a:extLst>
              <a:ext uri="{FF2B5EF4-FFF2-40B4-BE49-F238E27FC236}">
                <a16:creationId xmlns:a16="http://schemas.microsoft.com/office/drawing/2014/main" id="{C8CDEFEC-AADC-ADAB-07FB-2026CA59110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0F3BCB-D09A-1274-261D-C766A31A75B5}"/>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21613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072B73-70CE-DC38-A86B-33D5E7AABAB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4444875-06BC-8201-4C96-84FADF2E1B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3BB5E6A-3154-4A6E-33C4-569939F21F6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565939D-EEC7-7804-1B70-E350EC5C17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5B1F4B4-47D1-90D5-32B4-45CFD1F44AC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76E7089-4F45-01E9-5921-2D8CA6FF69D0}"/>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8" name="Fußzeilenplatzhalter 7">
            <a:extLst>
              <a:ext uri="{FF2B5EF4-FFF2-40B4-BE49-F238E27FC236}">
                <a16:creationId xmlns:a16="http://schemas.microsoft.com/office/drawing/2014/main" id="{C088DA8C-4E4F-1CC2-C61E-BB8B9861DDA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9055766-2AC1-59B4-D5DA-D1094DE00189}"/>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311711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1A3FC0-A532-8C7B-BD98-567585C233F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755B41D-7D13-DCA9-972F-F4D0A357ABBF}"/>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4" name="Fußzeilenplatzhalter 3">
            <a:extLst>
              <a:ext uri="{FF2B5EF4-FFF2-40B4-BE49-F238E27FC236}">
                <a16:creationId xmlns:a16="http://schemas.microsoft.com/office/drawing/2014/main" id="{56D93AAA-ECE5-CC93-093A-CF60B221ECD7}"/>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0DCE2F9A-EE40-DD0C-7267-6C5CD811E8E8}"/>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3635655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6D04C8A-3226-7CCF-BD6F-E2FC457E7FB1}"/>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3" name="Fußzeilenplatzhalter 2">
            <a:extLst>
              <a:ext uri="{FF2B5EF4-FFF2-40B4-BE49-F238E27FC236}">
                <a16:creationId xmlns:a16="http://schemas.microsoft.com/office/drawing/2014/main" id="{DA77F8D2-B3B3-EDCF-A752-1BB62D2F45EE}"/>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7B24DCE-4F4A-752C-F089-E08ED2F176FB}"/>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4251333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5C52A0-8A81-45B0-ACF8-C7BC592FFA6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4E78297-87B7-DE0F-E2C8-0671CD3080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06FE640-1FE7-7CCE-05E0-81AF4E742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516F26-C4F4-D06E-3217-62EAD6EC2B36}"/>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6" name="Fußzeilenplatzhalter 5">
            <a:extLst>
              <a:ext uri="{FF2B5EF4-FFF2-40B4-BE49-F238E27FC236}">
                <a16:creationId xmlns:a16="http://schemas.microsoft.com/office/drawing/2014/main" id="{41926A10-5C25-7189-1608-14BB019C225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58B1C0C-9D51-0A6F-9A13-D4E0CB4B9DED}"/>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154155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D5F794-F88D-923D-F4BD-08C64519425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2442E9C-727B-7E90-B2DC-1574BABE49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A46BFDE-50F2-B069-2251-F0957AC265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28E54F9-9ADC-4E3D-D358-0BE3A518E84F}"/>
              </a:ext>
            </a:extLst>
          </p:cNvPr>
          <p:cNvSpPr>
            <a:spLocks noGrp="1"/>
          </p:cNvSpPr>
          <p:nvPr>
            <p:ph type="dt" sz="half" idx="10"/>
          </p:nvPr>
        </p:nvSpPr>
        <p:spPr/>
        <p:txBody>
          <a:bodyPr/>
          <a:lstStyle/>
          <a:p>
            <a:fld id="{52A457B2-6558-441B-B535-940F621EBA81}" type="datetimeFigureOut">
              <a:rPr lang="de-DE" smtClean="0"/>
              <a:t>24.10.2025</a:t>
            </a:fld>
            <a:endParaRPr lang="de-DE"/>
          </a:p>
        </p:txBody>
      </p:sp>
      <p:sp>
        <p:nvSpPr>
          <p:cNvPr id="6" name="Fußzeilenplatzhalter 5">
            <a:extLst>
              <a:ext uri="{FF2B5EF4-FFF2-40B4-BE49-F238E27FC236}">
                <a16:creationId xmlns:a16="http://schemas.microsoft.com/office/drawing/2014/main" id="{11204889-C7BD-CCD6-9905-2C3F029E8EA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9EC9A85-FE77-D9A6-AB76-1D8D5D9EE9C6}"/>
              </a:ext>
            </a:extLst>
          </p:cNvPr>
          <p:cNvSpPr>
            <a:spLocks noGrp="1"/>
          </p:cNvSpPr>
          <p:nvPr>
            <p:ph type="sldNum" sz="quarter" idx="12"/>
          </p:nvPr>
        </p:nvSpPr>
        <p:spPr/>
        <p:txBody>
          <a:bodyPr/>
          <a:lstStyle/>
          <a:p>
            <a:fld id="{3BCA06C5-8ACE-4D73-B2EE-1394E2267678}" type="slidenum">
              <a:rPr lang="de-DE" smtClean="0"/>
              <a:t>‹#›</a:t>
            </a:fld>
            <a:endParaRPr lang="de-DE"/>
          </a:p>
        </p:txBody>
      </p:sp>
    </p:spTree>
    <p:extLst>
      <p:ext uri="{BB962C8B-B14F-4D97-AF65-F5344CB8AC3E}">
        <p14:creationId xmlns:p14="http://schemas.microsoft.com/office/powerpoint/2010/main" val="2604666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D39F936-A670-D9F1-05CE-5186047995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A679E65-AD2E-3199-31D8-F0305AC73F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757A044-5E29-069B-C133-1D9375A2D8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A457B2-6558-441B-B535-940F621EBA81}" type="datetimeFigureOut">
              <a:rPr lang="de-DE" smtClean="0"/>
              <a:t>24.10.2025</a:t>
            </a:fld>
            <a:endParaRPr lang="de-DE"/>
          </a:p>
        </p:txBody>
      </p:sp>
      <p:sp>
        <p:nvSpPr>
          <p:cNvPr id="5" name="Fußzeilenplatzhalter 4">
            <a:extLst>
              <a:ext uri="{FF2B5EF4-FFF2-40B4-BE49-F238E27FC236}">
                <a16:creationId xmlns:a16="http://schemas.microsoft.com/office/drawing/2014/main" id="{BEDBE4EF-A1B1-5B8F-F9E5-16DE795E9E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F03B6AB0-8835-6FD5-0149-8E92C12BE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CA06C5-8ACE-4D73-B2EE-1394E2267678}" type="slidenum">
              <a:rPr lang="de-DE" smtClean="0"/>
              <a:t>‹#›</a:t>
            </a:fld>
            <a:endParaRPr lang="de-DE"/>
          </a:p>
        </p:txBody>
      </p:sp>
    </p:spTree>
    <p:extLst>
      <p:ext uri="{BB962C8B-B14F-4D97-AF65-F5344CB8AC3E}">
        <p14:creationId xmlns:p14="http://schemas.microsoft.com/office/powerpoint/2010/main" val="1639945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35B9D-5D99-5CAE-0246-F261A82C1FB9}"/>
              </a:ext>
            </a:extLst>
          </p:cNvPr>
          <p:cNvSpPr>
            <a:spLocks noGrp="1"/>
          </p:cNvSpPr>
          <p:nvPr>
            <p:ph type="ctrTitle"/>
          </p:nvPr>
        </p:nvSpPr>
        <p:spPr/>
        <p:txBody>
          <a:bodyPr/>
          <a:lstStyle/>
          <a:p>
            <a:r>
              <a:rPr lang="de-DE" dirty="0"/>
              <a:t>Zur Geschichte </a:t>
            </a:r>
            <a:br>
              <a:rPr lang="de-DE" dirty="0"/>
            </a:br>
            <a:r>
              <a:rPr lang="de-DE" dirty="0"/>
              <a:t>der Lyrik</a:t>
            </a:r>
          </a:p>
        </p:txBody>
      </p:sp>
      <p:sp>
        <p:nvSpPr>
          <p:cNvPr id="3" name="Untertitel 2">
            <a:extLst>
              <a:ext uri="{FF2B5EF4-FFF2-40B4-BE49-F238E27FC236}">
                <a16:creationId xmlns:a16="http://schemas.microsoft.com/office/drawing/2014/main" id="{E19EBC47-80EA-D93E-2BAD-BD4D5F2CB15D}"/>
              </a:ext>
            </a:extLst>
          </p:cNvPr>
          <p:cNvSpPr>
            <a:spLocks noGrp="1"/>
          </p:cNvSpPr>
          <p:nvPr>
            <p:ph type="subTitle" idx="1"/>
          </p:nvPr>
        </p:nvSpPr>
        <p:spPr/>
        <p:txBody>
          <a:bodyPr>
            <a:normAutofit fontScale="92500" lnSpcReduction="10000"/>
          </a:bodyPr>
          <a:lstStyle/>
          <a:p>
            <a:r>
              <a:rPr lang="de-DE" sz="3200" dirty="0"/>
              <a:t>SLU, Opava, 24. Oktober 2026</a:t>
            </a:r>
          </a:p>
          <a:p>
            <a:endParaRPr lang="de-DE" sz="3200" dirty="0"/>
          </a:p>
          <a:p>
            <a:r>
              <a:rPr lang="de-DE" sz="4400" dirty="0"/>
              <a:t>Zur Barocklyrik</a:t>
            </a:r>
          </a:p>
        </p:txBody>
      </p:sp>
    </p:spTree>
    <p:extLst>
      <p:ext uri="{BB962C8B-B14F-4D97-AF65-F5344CB8AC3E}">
        <p14:creationId xmlns:p14="http://schemas.microsoft.com/office/powerpoint/2010/main" val="124098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2376C1-FE7C-086A-2F82-2730F4A334BD}"/>
              </a:ext>
            </a:extLst>
          </p:cNvPr>
          <p:cNvSpPr>
            <a:spLocks noGrp="1"/>
          </p:cNvSpPr>
          <p:nvPr>
            <p:ph type="title"/>
          </p:nvPr>
        </p:nvSpPr>
        <p:spPr>
          <a:xfrm>
            <a:off x="838200" y="2766219"/>
            <a:ext cx="10515600" cy="1325563"/>
          </a:xfrm>
        </p:spPr>
        <p:txBody>
          <a:bodyPr>
            <a:normAutofit fontScale="90000"/>
          </a:bodyPr>
          <a:lstStyle/>
          <a:p>
            <a:r>
              <a:rPr lang="de-DE" dirty="0"/>
              <a:t>Gedichte im Barock spiegeln kein persönliches Erleben wider, sondern stellen Exempel dar. </a:t>
            </a:r>
          </a:p>
        </p:txBody>
      </p:sp>
    </p:spTree>
    <p:extLst>
      <p:ext uri="{BB962C8B-B14F-4D97-AF65-F5344CB8AC3E}">
        <p14:creationId xmlns:p14="http://schemas.microsoft.com/office/powerpoint/2010/main" val="1859281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E19DB1-2985-98F0-1DEE-0EC6C1A70E16}"/>
              </a:ext>
            </a:extLst>
          </p:cNvPr>
          <p:cNvSpPr>
            <a:spLocks noGrp="1"/>
          </p:cNvSpPr>
          <p:nvPr>
            <p:ph type="title"/>
          </p:nvPr>
        </p:nvSpPr>
        <p:spPr>
          <a:xfrm>
            <a:off x="838200" y="2766219"/>
            <a:ext cx="10515600" cy="1325563"/>
          </a:xfrm>
        </p:spPr>
        <p:txBody>
          <a:bodyPr>
            <a:normAutofit fontScale="90000"/>
          </a:bodyPr>
          <a:lstStyle/>
          <a:p>
            <a:r>
              <a:rPr lang="de-DE" dirty="0"/>
              <a:t>Aspekte der Analysen von Gedichten, aus denen die historische Entwicklung ablesbar wird.</a:t>
            </a:r>
          </a:p>
        </p:txBody>
      </p:sp>
    </p:spTree>
    <p:extLst>
      <p:ext uri="{BB962C8B-B14F-4D97-AF65-F5344CB8AC3E}">
        <p14:creationId xmlns:p14="http://schemas.microsoft.com/office/powerpoint/2010/main" val="253536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540784-DE79-09B5-9CDD-E206E780FE40}"/>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endParaRPr lang="de-DE" dirty="0"/>
          </a:p>
        </p:txBody>
      </p:sp>
    </p:spTree>
    <p:extLst>
      <p:ext uri="{BB962C8B-B14F-4D97-AF65-F5344CB8AC3E}">
        <p14:creationId xmlns:p14="http://schemas.microsoft.com/office/powerpoint/2010/main" val="3937983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E0057-04E8-BE04-8569-0166E2E95C9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D1D3682-F87A-5D22-0441-9D69B9259AD4}"/>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r>
              <a:rPr lang="de-DE" dirty="0"/>
              <a:t> </a:t>
            </a:r>
          </a:p>
        </p:txBody>
      </p:sp>
      <p:sp>
        <p:nvSpPr>
          <p:cNvPr id="3" name="Denkblase: wolkenförmig 2">
            <a:extLst>
              <a:ext uri="{FF2B5EF4-FFF2-40B4-BE49-F238E27FC236}">
                <a16:creationId xmlns:a16="http://schemas.microsoft.com/office/drawing/2014/main" id="{01756B3A-74FB-FB26-9F5B-A09E48AA9A9E}"/>
              </a:ext>
            </a:extLst>
          </p:cNvPr>
          <p:cNvSpPr/>
          <p:nvPr/>
        </p:nvSpPr>
        <p:spPr>
          <a:xfrm>
            <a:off x="3760839" y="29504"/>
            <a:ext cx="5456903" cy="2521974"/>
          </a:xfrm>
          <a:prstGeom prst="cloudCallout">
            <a:avLst/>
          </a:prstGeom>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4000" dirty="0">
                <a:solidFill>
                  <a:srgbClr val="FFFF00"/>
                </a:solidFill>
              </a:rPr>
              <a:t>6 Silben</a:t>
            </a:r>
          </a:p>
        </p:txBody>
      </p:sp>
    </p:spTree>
    <p:extLst>
      <p:ext uri="{BB962C8B-B14F-4D97-AF65-F5344CB8AC3E}">
        <p14:creationId xmlns:p14="http://schemas.microsoft.com/office/powerpoint/2010/main" val="3453061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9C07B-1969-3545-5371-A6DD5CDA8B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A9A4A79-661C-1C1F-849A-D6308EAE42D2}"/>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r>
              <a:rPr lang="de-DE" dirty="0"/>
              <a:t>  ─     /  ─       /         ─       /</a:t>
            </a:r>
          </a:p>
        </p:txBody>
      </p:sp>
    </p:spTree>
    <p:extLst>
      <p:ext uri="{BB962C8B-B14F-4D97-AF65-F5344CB8AC3E}">
        <p14:creationId xmlns:p14="http://schemas.microsoft.com/office/powerpoint/2010/main" val="238841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D1D4-F6A4-7861-8665-8DEE923D798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0D74433-CCB7-EEF2-E019-356EF2DB4CF7}"/>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r>
              <a:rPr lang="de-DE" dirty="0"/>
              <a:t>  ─     /  ─       /         ─       /</a:t>
            </a:r>
          </a:p>
        </p:txBody>
      </p:sp>
      <p:sp>
        <p:nvSpPr>
          <p:cNvPr id="3" name="Textfeld 2">
            <a:extLst>
              <a:ext uri="{FF2B5EF4-FFF2-40B4-BE49-F238E27FC236}">
                <a16:creationId xmlns:a16="http://schemas.microsoft.com/office/drawing/2014/main" id="{D894906E-422B-DAC1-CF70-6A07FFBBE770}"/>
              </a:ext>
            </a:extLst>
          </p:cNvPr>
          <p:cNvSpPr txBox="1"/>
          <p:nvPr/>
        </p:nvSpPr>
        <p:spPr>
          <a:xfrm>
            <a:off x="471948" y="4468767"/>
            <a:ext cx="11267768" cy="1569660"/>
          </a:xfrm>
          <a:prstGeom prst="rect">
            <a:avLst/>
          </a:prstGeom>
          <a:noFill/>
        </p:spPr>
        <p:txBody>
          <a:bodyPr wrap="square" rtlCol="0">
            <a:spAutoFit/>
          </a:bodyPr>
          <a:lstStyle/>
          <a:p>
            <a:pPr algn="ctr"/>
            <a:r>
              <a:rPr lang="de-DE" sz="3200" dirty="0"/>
              <a:t>Es handelt sich um jeweils </a:t>
            </a:r>
          </a:p>
          <a:p>
            <a:pPr algn="ctr"/>
            <a:r>
              <a:rPr lang="de-DE" sz="3200" dirty="0"/>
              <a:t>drei unbetonte Silben „─“ </a:t>
            </a:r>
          </a:p>
          <a:p>
            <a:pPr algn="ctr"/>
            <a:r>
              <a:rPr lang="de-DE" sz="3200" dirty="0"/>
              <a:t>und drei betonte Silben „/“</a:t>
            </a:r>
          </a:p>
        </p:txBody>
      </p:sp>
    </p:spTree>
    <p:extLst>
      <p:ext uri="{BB962C8B-B14F-4D97-AF65-F5344CB8AC3E}">
        <p14:creationId xmlns:p14="http://schemas.microsoft.com/office/powerpoint/2010/main" val="3593691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C1FB6-AB3B-C2DB-B187-42975989183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254AFC8-E04B-DC74-20DB-45E91A17E97D}"/>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r>
              <a:rPr lang="de-DE" dirty="0"/>
              <a:t>  ─     /  ─       /         ─       /</a:t>
            </a:r>
          </a:p>
        </p:txBody>
      </p:sp>
      <p:sp>
        <p:nvSpPr>
          <p:cNvPr id="3" name="Ellipse 2">
            <a:extLst>
              <a:ext uri="{FF2B5EF4-FFF2-40B4-BE49-F238E27FC236}">
                <a16:creationId xmlns:a16="http://schemas.microsoft.com/office/drawing/2014/main" id="{0FD6E8BC-1C7F-6EEC-A361-E75DAE80D523}"/>
              </a:ext>
            </a:extLst>
          </p:cNvPr>
          <p:cNvSpPr/>
          <p:nvPr/>
        </p:nvSpPr>
        <p:spPr>
          <a:xfrm>
            <a:off x="7654413" y="3429000"/>
            <a:ext cx="840658" cy="662782"/>
          </a:xfrm>
          <a:prstGeom prst="ellipse">
            <a:avLst/>
          </a:prstGeom>
          <a:solidFill>
            <a:srgbClr val="FFFF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4400" dirty="0">
                <a:solidFill>
                  <a:schemeClr val="tx1"/>
                </a:solidFill>
              </a:rPr>
              <a:t>/</a:t>
            </a:r>
          </a:p>
        </p:txBody>
      </p:sp>
      <p:sp>
        <p:nvSpPr>
          <p:cNvPr id="4" name="Sprechblase: oval 3">
            <a:extLst>
              <a:ext uri="{FF2B5EF4-FFF2-40B4-BE49-F238E27FC236}">
                <a16:creationId xmlns:a16="http://schemas.microsoft.com/office/drawing/2014/main" id="{56C6FDB1-EBBC-C0B2-88F5-BD5B5DEACEB0}"/>
              </a:ext>
            </a:extLst>
          </p:cNvPr>
          <p:cNvSpPr/>
          <p:nvPr/>
        </p:nvSpPr>
        <p:spPr>
          <a:xfrm>
            <a:off x="8495071" y="1"/>
            <a:ext cx="3696929" cy="3429000"/>
          </a:xfrm>
          <a:prstGeom prst="wedgeEllipseCallout">
            <a:avLst>
              <a:gd name="adj1" fmla="val -56584"/>
              <a:gd name="adj2" fmla="val 6174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4000" dirty="0">
                <a:solidFill>
                  <a:schemeClr val="tx1"/>
                </a:solidFill>
              </a:rPr>
              <a:t>Männliche Kadenz </a:t>
            </a:r>
          </a:p>
          <a:p>
            <a:pPr algn="ctr"/>
            <a:r>
              <a:rPr lang="de-DE" sz="4000" dirty="0">
                <a:solidFill>
                  <a:schemeClr val="tx1"/>
                </a:solidFill>
              </a:rPr>
              <a:t>(= betonte Schluss-silbe)</a:t>
            </a:r>
          </a:p>
        </p:txBody>
      </p:sp>
    </p:spTree>
    <p:extLst>
      <p:ext uri="{BB962C8B-B14F-4D97-AF65-F5344CB8AC3E}">
        <p14:creationId xmlns:p14="http://schemas.microsoft.com/office/powerpoint/2010/main" val="304735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1D4C1-712B-9D81-D29F-DD47B40D754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D5A4C73-E881-AB5E-4F2D-7B0B0BA9DD21}"/>
              </a:ext>
            </a:extLst>
          </p:cNvPr>
          <p:cNvSpPr>
            <a:spLocks noGrp="1"/>
          </p:cNvSpPr>
          <p:nvPr>
            <p:ph type="title"/>
          </p:nvPr>
        </p:nvSpPr>
        <p:spPr>
          <a:xfrm>
            <a:off x="3152468" y="2766219"/>
            <a:ext cx="7658100" cy="1325563"/>
          </a:xfrm>
        </p:spPr>
        <p:txBody>
          <a:bodyPr/>
          <a:lstStyle/>
          <a:p>
            <a:r>
              <a:rPr lang="de-DE" dirty="0"/>
              <a:t>Als </a:t>
            </a:r>
            <a:r>
              <a:rPr lang="de-DE" dirty="0" err="1"/>
              <a:t>Filli</a:t>
            </a:r>
            <a:r>
              <a:rPr lang="de-DE" dirty="0"/>
              <a:t> schön und fromm</a:t>
            </a:r>
            <a:br>
              <a:rPr lang="de-DE" dirty="0"/>
            </a:br>
            <a:r>
              <a:rPr lang="de-DE" dirty="0"/>
              <a:t>  ─     /  ─       /         ─       /             (-)</a:t>
            </a:r>
          </a:p>
        </p:txBody>
      </p:sp>
      <p:sp>
        <p:nvSpPr>
          <p:cNvPr id="3" name="Textfeld 2">
            <a:extLst>
              <a:ext uri="{FF2B5EF4-FFF2-40B4-BE49-F238E27FC236}">
                <a16:creationId xmlns:a16="http://schemas.microsoft.com/office/drawing/2014/main" id="{DFC0864B-E7D4-D851-8283-94DBED92F921}"/>
              </a:ext>
            </a:extLst>
          </p:cNvPr>
          <p:cNvSpPr txBox="1"/>
          <p:nvPr/>
        </p:nvSpPr>
        <p:spPr>
          <a:xfrm>
            <a:off x="2964426" y="4483510"/>
            <a:ext cx="7079226" cy="1569660"/>
          </a:xfrm>
          <a:prstGeom prst="rect">
            <a:avLst/>
          </a:prstGeom>
          <a:noFill/>
        </p:spPr>
        <p:txBody>
          <a:bodyPr wrap="square" rtlCol="0">
            <a:spAutoFit/>
          </a:bodyPr>
          <a:lstStyle/>
          <a:p>
            <a:r>
              <a:rPr lang="de-DE" sz="3200" dirty="0"/>
              <a:t>Das Vermaß besteht also aus drei Trochäen (2-Takter; betont + unbetont), das Metrum ist also ein 3-füßiger Vers.</a:t>
            </a:r>
          </a:p>
        </p:txBody>
      </p:sp>
    </p:spTree>
    <p:extLst>
      <p:ext uri="{BB962C8B-B14F-4D97-AF65-F5344CB8AC3E}">
        <p14:creationId xmlns:p14="http://schemas.microsoft.com/office/powerpoint/2010/main" val="4108533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1AD55-81DE-7D71-6BCD-80E9364409C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9CA6F6-821A-0C32-379A-4178CEB9A9B3}"/>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r>
              <a:rPr lang="de-DE" dirty="0"/>
              <a:t>  ─     /  ─       /         ─       /</a:t>
            </a:r>
          </a:p>
        </p:txBody>
      </p:sp>
      <p:sp>
        <p:nvSpPr>
          <p:cNvPr id="4" name="Denkblase: wolkenförmig 3">
            <a:extLst>
              <a:ext uri="{FF2B5EF4-FFF2-40B4-BE49-F238E27FC236}">
                <a16:creationId xmlns:a16="http://schemas.microsoft.com/office/drawing/2014/main" id="{24A28F7B-CE0F-86E5-A9D3-9A5F0F28661E}"/>
              </a:ext>
            </a:extLst>
          </p:cNvPr>
          <p:cNvSpPr/>
          <p:nvPr/>
        </p:nvSpPr>
        <p:spPr>
          <a:xfrm rot="15923361">
            <a:off x="309706" y="1961536"/>
            <a:ext cx="2536723" cy="2772697"/>
          </a:xfrm>
          <a:prstGeom prst="cloud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700550D2-322C-664F-706D-C3526770F59C}"/>
              </a:ext>
            </a:extLst>
          </p:cNvPr>
          <p:cNvSpPr txBox="1"/>
          <p:nvPr/>
        </p:nvSpPr>
        <p:spPr>
          <a:xfrm>
            <a:off x="634181" y="3059668"/>
            <a:ext cx="1681305" cy="646331"/>
          </a:xfrm>
          <a:prstGeom prst="rect">
            <a:avLst/>
          </a:prstGeom>
          <a:noFill/>
        </p:spPr>
        <p:txBody>
          <a:bodyPr wrap="square" rtlCol="0">
            <a:spAutoFit/>
          </a:bodyPr>
          <a:lstStyle/>
          <a:p>
            <a:r>
              <a:rPr lang="de-DE" sz="3600" dirty="0">
                <a:solidFill>
                  <a:srgbClr val="FFFF00"/>
                </a:solidFill>
              </a:rPr>
              <a:t>Auftakt</a:t>
            </a:r>
          </a:p>
        </p:txBody>
      </p:sp>
    </p:spTree>
    <p:extLst>
      <p:ext uri="{BB962C8B-B14F-4D97-AF65-F5344CB8AC3E}">
        <p14:creationId xmlns:p14="http://schemas.microsoft.com/office/powerpoint/2010/main" val="147491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2C7BF-D6A4-6772-03E2-F4F02DB1FA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2729C6D-F1AA-769C-255A-CDCE1DDF88DE}"/>
              </a:ext>
            </a:extLst>
          </p:cNvPr>
          <p:cNvSpPr>
            <a:spLocks noGrp="1"/>
          </p:cNvSpPr>
          <p:nvPr>
            <p:ph type="title"/>
          </p:nvPr>
        </p:nvSpPr>
        <p:spPr>
          <a:xfrm>
            <a:off x="3152468" y="2766219"/>
            <a:ext cx="5887065" cy="1325563"/>
          </a:xfrm>
        </p:spPr>
        <p:txBody>
          <a:bodyPr/>
          <a:lstStyle/>
          <a:p>
            <a:r>
              <a:rPr lang="de-DE" dirty="0"/>
              <a:t>Als </a:t>
            </a:r>
            <a:r>
              <a:rPr lang="de-DE" dirty="0" err="1"/>
              <a:t>Filli</a:t>
            </a:r>
            <a:r>
              <a:rPr lang="de-DE" dirty="0"/>
              <a:t> schön und fromm</a:t>
            </a:r>
            <a:br>
              <a:rPr lang="de-DE" dirty="0"/>
            </a:br>
            <a:endParaRPr lang="de-DE" dirty="0"/>
          </a:p>
        </p:txBody>
      </p:sp>
      <p:sp>
        <p:nvSpPr>
          <p:cNvPr id="3" name="Textfeld 2">
            <a:extLst>
              <a:ext uri="{FF2B5EF4-FFF2-40B4-BE49-F238E27FC236}">
                <a16:creationId xmlns:a16="http://schemas.microsoft.com/office/drawing/2014/main" id="{62096935-8E0C-47D2-DF6F-AD1D5128E60B}"/>
              </a:ext>
            </a:extLst>
          </p:cNvPr>
          <p:cNvSpPr txBox="1"/>
          <p:nvPr/>
        </p:nvSpPr>
        <p:spPr>
          <a:xfrm>
            <a:off x="2554544" y="3451126"/>
            <a:ext cx="7082913" cy="2677656"/>
          </a:xfrm>
          <a:prstGeom prst="rect">
            <a:avLst/>
          </a:prstGeom>
          <a:noFill/>
        </p:spPr>
        <p:txBody>
          <a:bodyPr wrap="square" rtlCol="0">
            <a:spAutoFit/>
          </a:bodyPr>
          <a:lstStyle/>
          <a:p>
            <a:r>
              <a:rPr lang="de-DE" sz="2800" dirty="0"/>
              <a:t>Bezüglich der horizontalen Merkmale lassen sich 4 Beobachtungen feststellen: </a:t>
            </a:r>
          </a:p>
          <a:p>
            <a:pPr marL="514350" indent="-514350">
              <a:buAutoNum type="arabicParenR"/>
            </a:pPr>
            <a:r>
              <a:rPr lang="de-DE" sz="2800" dirty="0"/>
              <a:t>Auftakt</a:t>
            </a:r>
          </a:p>
          <a:p>
            <a:pPr marL="514350" indent="-514350">
              <a:buAutoNum type="arabicParenR"/>
            </a:pPr>
            <a:r>
              <a:rPr lang="de-DE" sz="2800" dirty="0"/>
              <a:t>Versmaß (Trochäus)</a:t>
            </a:r>
          </a:p>
          <a:p>
            <a:r>
              <a:rPr lang="de-DE" sz="2800" dirty="0"/>
              <a:t>3) Metrum (3-hebiger Trochäus) und </a:t>
            </a:r>
          </a:p>
          <a:p>
            <a:r>
              <a:rPr lang="de-DE" sz="2800" dirty="0"/>
              <a:t>4) Männliche Kadenz</a:t>
            </a:r>
          </a:p>
        </p:txBody>
      </p:sp>
    </p:spTree>
    <p:extLst>
      <p:ext uri="{BB962C8B-B14F-4D97-AF65-F5344CB8AC3E}">
        <p14:creationId xmlns:p14="http://schemas.microsoft.com/office/powerpoint/2010/main" val="301095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EC5B73-F9E9-ADE5-79FD-EC30C248F936}"/>
              </a:ext>
            </a:extLst>
          </p:cNvPr>
          <p:cNvSpPr>
            <a:spLocks noGrp="1"/>
          </p:cNvSpPr>
          <p:nvPr>
            <p:ph type="title"/>
          </p:nvPr>
        </p:nvSpPr>
        <p:spPr>
          <a:xfrm>
            <a:off x="985684" y="169607"/>
            <a:ext cx="10515600" cy="6518787"/>
          </a:xfrm>
        </p:spPr>
        <p:txBody>
          <a:bodyPr>
            <a:normAutofit fontScale="90000"/>
          </a:bodyPr>
          <a:lstStyle/>
          <a:p>
            <a:r>
              <a:rPr lang="de-DE" dirty="0"/>
              <a:t>24.10.2025	Barocklyrik + Aufklärung + </a:t>
            </a:r>
            <a:br>
              <a:rPr lang="de-DE" dirty="0"/>
            </a:br>
            <a:r>
              <a:rPr lang="de-DE" dirty="0"/>
              <a:t>			Göttinger Hain</a:t>
            </a:r>
            <a:br>
              <a:rPr lang="de-DE" dirty="0"/>
            </a:br>
            <a:br>
              <a:rPr lang="de-DE" dirty="0"/>
            </a:br>
            <a:r>
              <a:rPr lang="de-DE" dirty="0"/>
              <a:t>31.10.2025	Lyrik des 19. Jahrhunderts:</a:t>
            </a:r>
            <a:br>
              <a:rPr lang="de-DE" dirty="0"/>
            </a:br>
            <a:r>
              <a:rPr lang="de-DE" dirty="0"/>
              <a:t>			Klassik (inkl. Hölderlin und Kleist) + 				Romantik; Vormärz; Realismus</a:t>
            </a:r>
            <a:br>
              <a:rPr lang="de-DE" dirty="0"/>
            </a:br>
            <a:br>
              <a:rPr lang="de-DE" dirty="0"/>
            </a:br>
            <a:r>
              <a:rPr lang="de-DE" dirty="0"/>
              <a:t>28.11.2025	Impressionismus; Expressionismus;</a:t>
            </a:r>
            <a:br>
              <a:rPr lang="de-DE" dirty="0"/>
            </a:br>
            <a:r>
              <a:rPr lang="de-DE" dirty="0"/>
              <a:t>			Neue Sachlichkeit</a:t>
            </a:r>
            <a:br>
              <a:rPr lang="de-DE" dirty="0"/>
            </a:br>
            <a:br>
              <a:rPr lang="de-DE" dirty="0"/>
            </a:br>
            <a:r>
              <a:rPr lang="de-DE" dirty="0"/>
              <a:t>12.12.2025	Lyrik nach 1945: Gruppe 47; Brecht; 			Huchel; Bobrowski …</a:t>
            </a:r>
          </a:p>
        </p:txBody>
      </p:sp>
    </p:spTree>
    <p:extLst>
      <p:ext uri="{BB962C8B-B14F-4D97-AF65-F5344CB8AC3E}">
        <p14:creationId xmlns:p14="http://schemas.microsoft.com/office/powerpoint/2010/main" val="1803558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E4B399-B996-5F2C-F8D7-E11E863F3463}"/>
              </a:ext>
            </a:extLst>
          </p:cNvPr>
          <p:cNvSpPr>
            <a:spLocks noGrp="1"/>
          </p:cNvSpPr>
          <p:nvPr>
            <p:ph type="title"/>
          </p:nvPr>
        </p:nvSpPr>
        <p:spPr>
          <a:xfrm>
            <a:off x="838200" y="2766219"/>
            <a:ext cx="10515600" cy="1325563"/>
          </a:xfrm>
        </p:spPr>
        <p:txBody>
          <a:bodyPr/>
          <a:lstStyle/>
          <a:p>
            <a:pPr algn="ctr"/>
            <a:r>
              <a:rPr lang="de-DE" dirty="0"/>
              <a:t>Einstmals an den Elbestrom</a:t>
            </a:r>
            <a:br>
              <a:rPr lang="de-DE" dirty="0"/>
            </a:br>
            <a:r>
              <a:rPr lang="de-DE" dirty="0"/>
              <a:t>/         -     /      -       /   -    /</a:t>
            </a:r>
          </a:p>
        </p:txBody>
      </p:sp>
    </p:spTree>
    <p:extLst>
      <p:ext uri="{BB962C8B-B14F-4D97-AF65-F5344CB8AC3E}">
        <p14:creationId xmlns:p14="http://schemas.microsoft.com/office/powerpoint/2010/main" val="4142804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5661C-FD72-1ED2-7D5F-E314C50006A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393B3B-12DD-2794-46F6-57BC56256075}"/>
              </a:ext>
            </a:extLst>
          </p:cNvPr>
          <p:cNvSpPr>
            <a:spLocks noGrp="1"/>
          </p:cNvSpPr>
          <p:nvPr>
            <p:ph type="title"/>
          </p:nvPr>
        </p:nvSpPr>
        <p:spPr>
          <a:xfrm>
            <a:off x="838200" y="2766219"/>
            <a:ext cx="10515600" cy="1325563"/>
          </a:xfrm>
        </p:spPr>
        <p:txBody>
          <a:bodyPr/>
          <a:lstStyle/>
          <a:p>
            <a:pPr algn="ctr"/>
            <a:r>
              <a:rPr lang="de-DE" dirty="0"/>
              <a:t>Einstmals an den Elbestrom</a:t>
            </a:r>
            <a:br>
              <a:rPr lang="de-DE" dirty="0"/>
            </a:br>
            <a:r>
              <a:rPr lang="de-DE" dirty="0"/>
              <a:t>/         -     /      -       /   -    /</a:t>
            </a:r>
          </a:p>
        </p:txBody>
      </p:sp>
      <p:sp>
        <p:nvSpPr>
          <p:cNvPr id="4" name="Textfeld 3">
            <a:extLst>
              <a:ext uri="{FF2B5EF4-FFF2-40B4-BE49-F238E27FC236}">
                <a16:creationId xmlns:a16="http://schemas.microsoft.com/office/drawing/2014/main" id="{BDF5F4E1-3158-2A9D-0DED-EF0279DAD35F}"/>
              </a:ext>
            </a:extLst>
          </p:cNvPr>
          <p:cNvSpPr txBox="1"/>
          <p:nvPr/>
        </p:nvSpPr>
        <p:spPr>
          <a:xfrm>
            <a:off x="3049229" y="3908690"/>
            <a:ext cx="6098458" cy="2677656"/>
          </a:xfrm>
          <a:prstGeom prst="rect">
            <a:avLst/>
          </a:prstGeom>
          <a:noFill/>
        </p:spPr>
        <p:txBody>
          <a:bodyPr wrap="square">
            <a:spAutoFit/>
          </a:bodyPr>
          <a:lstStyle/>
          <a:p>
            <a:r>
              <a:rPr lang="de-DE" sz="2800" dirty="0"/>
              <a:t>Bezüglich der horizontalen Merkmale lassen sich 3 Beobachtungen feststellen: </a:t>
            </a:r>
          </a:p>
          <a:p>
            <a:pPr marL="514350" indent="-514350">
              <a:buAutoNum type="arabicParenR"/>
            </a:pPr>
            <a:r>
              <a:rPr lang="de-DE" sz="2800" dirty="0"/>
              <a:t>Kein Auftakt;  </a:t>
            </a:r>
          </a:p>
          <a:p>
            <a:r>
              <a:rPr lang="de-DE" sz="2800" dirty="0"/>
              <a:t>2) 4-hebiger Trochäus und </a:t>
            </a:r>
          </a:p>
          <a:p>
            <a:r>
              <a:rPr lang="de-DE" sz="2800" dirty="0"/>
              <a:t>3) männliche Kadenz</a:t>
            </a:r>
          </a:p>
        </p:txBody>
      </p:sp>
    </p:spTree>
    <p:extLst>
      <p:ext uri="{BB962C8B-B14F-4D97-AF65-F5344CB8AC3E}">
        <p14:creationId xmlns:p14="http://schemas.microsoft.com/office/powerpoint/2010/main" val="3908073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09907C-166D-DD14-6665-71EA194CF814}"/>
              </a:ext>
            </a:extLst>
          </p:cNvPr>
          <p:cNvSpPr>
            <a:spLocks noGrp="1"/>
          </p:cNvSpPr>
          <p:nvPr>
            <p:ph type="title"/>
          </p:nvPr>
        </p:nvSpPr>
        <p:spPr>
          <a:xfrm>
            <a:off x="838200" y="2766219"/>
            <a:ext cx="10515600" cy="1325563"/>
          </a:xfrm>
        </p:spPr>
        <p:txBody>
          <a:bodyPr/>
          <a:lstStyle/>
          <a:p>
            <a:pPr algn="ctr"/>
            <a:r>
              <a:rPr lang="de-DE" dirty="0"/>
              <a:t>Bei klarem und heißen Sonnenschein</a:t>
            </a:r>
          </a:p>
        </p:txBody>
      </p:sp>
      <p:sp>
        <p:nvSpPr>
          <p:cNvPr id="3" name="Textfeld 2">
            <a:extLst>
              <a:ext uri="{FF2B5EF4-FFF2-40B4-BE49-F238E27FC236}">
                <a16:creationId xmlns:a16="http://schemas.microsoft.com/office/drawing/2014/main" id="{58093A0B-15A1-8338-1111-3AF4AD3AEE14}"/>
              </a:ext>
            </a:extLst>
          </p:cNvPr>
          <p:cNvSpPr txBox="1"/>
          <p:nvPr/>
        </p:nvSpPr>
        <p:spPr>
          <a:xfrm>
            <a:off x="2345133" y="4630993"/>
            <a:ext cx="7501734" cy="954107"/>
          </a:xfrm>
          <a:prstGeom prst="rect">
            <a:avLst/>
          </a:prstGeom>
          <a:noFill/>
        </p:spPr>
        <p:txBody>
          <a:bodyPr wrap="none" rtlCol="0">
            <a:spAutoFit/>
          </a:bodyPr>
          <a:lstStyle/>
          <a:p>
            <a:r>
              <a:rPr lang="de-DE" sz="2800" dirty="0"/>
              <a:t>9 Silben; aber 4-hebiger Trochäus:</a:t>
            </a:r>
          </a:p>
          <a:p>
            <a:r>
              <a:rPr lang="de-DE" sz="2800" dirty="0"/>
              <a:t>ein Auftakt und eine Füllung; männliche Kadenz</a:t>
            </a:r>
          </a:p>
        </p:txBody>
      </p:sp>
    </p:spTree>
    <p:extLst>
      <p:ext uri="{BB962C8B-B14F-4D97-AF65-F5344CB8AC3E}">
        <p14:creationId xmlns:p14="http://schemas.microsoft.com/office/powerpoint/2010/main" val="1952830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EFBA5F-914D-D687-BBCB-93D40ABEEDF9}"/>
              </a:ext>
            </a:extLst>
          </p:cNvPr>
          <p:cNvSpPr>
            <a:spLocks noGrp="1"/>
          </p:cNvSpPr>
          <p:nvPr>
            <p:ph type="title"/>
          </p:nvPr>
        </p:nvSpPr>
        <p:spPr>
          <a:xfrm>
            <a:off x="838200" y="2766219"/>
            <a:ext cx="10515600" cy="1325563"/>
          </a:xfrm>
        </p:spPr>
        <p:txBody>
          <a:bodyPr/>
          <a:lstStyle/>
          <a:p>
            <a:r>
              <a:rPr lang="de-DE" dirty="0"/>
              <a:t>Tränkte ihre durstigen </a:t>
            </a:r>
            <a:r>
              <a:rPr lang="de-DE" dirty="0" err="1"/>
              <a:t>Schäfelein</a:t>
            </a:r>
            <a:r>
              <a:rPr lang="de-DE" dirty="0"/>
              <a:t>.</a:t>
            </a:r>
            <a:br>
              <a:rPr lang="cs-CZ" dirty="0"/>
            </a:br>
            <a:r>
              <a:rPr lang="cs-CZ" dirty="0"/>
              <a:t>    </a:t>
            </a:r>
            <a:r>
              <a:rPr lang="de-DE" dirty="0"/>
              <a:t>/   -      /  -     /    -    -      /    -   /</a:t>
            </a:r>
          </a:p>
        </p:txBody>
      </p:sp>
      <p:sp>
        <p:nvSpPr>
          <p:cNvPr id="3" name="Textfeld 2">
            <a:extLst>
              <a:ext uri="{FF2B5EF4-FFF2-40B4-BE49-F238E27FC236}">
                <a16:creationId xmlns:a16="http://schemas.microsoft.com/office/drawing/2014/main" id="{2930F666-29E0-9017-D721-B01F598149EF}"/>
              </a:ext>
            </a:extLst>
          </p:cNvPr>
          <p:cNvSpPr txBox="1"/>
          <p:nvPr/>
        </p:nvSpPr>
        <p:spPr>
          <a:xfrm>
            <a:off x="2262066" y="4572000"/>
            <a:ext cx="7667868" cy="954107"/>
          </a:xfrm>
          <a:prstGeom prst="rect">
            <a:avLst/>
          </a:prstGeom>
          <a:noFill/>
        </p:spPr>
        <p:txBody>
          <a:bodyPr wrap="none" rtlCol="0">
            <a:spAutoFit/>
          </a:bodyPr>
          <a:lstStyle/>
          <a:p>
            <a:r>
              <a:rPr lang="de-DE" sz="2800" dirty="0"/>
              <a:t>10 Silben; jetzt 5-hebiger Trochäus:</a:t>
            </a:r>
          </a:p>
          <a:p>
            <a:r>
              <a:rPr lang="de-DE" sz="2800" dirty="0"/>
              <a:t>kein Auftakt und eine Füllung; männliche Kadenz</a:t>
            </a:r>
          </a:p>
        </p:txBody>
      </p:sp>
    </p:spTree>
    <p:extLst>
      <p:ext uri="{BB962C8B-B14F-4D97-AF65-F5344CB8AC3E}">
        <p14:creationId xmlns:p14="http://schemas.microsoft.com/office/powerpoint/2010/main" val="2675587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A66B02-D445-6BA2-A857-A7D2FE7C6240}"/>
              </a:ext>
            </a:extLst>
          </p:cNvPr>
          <p:cNvSpPr>
            <a:spLocks noGrp="1"/>
          </p:cNvSpPr>
          <p:nvPr>
            <p:ph type="title"/>
          </p:nvPr>
        </p:nvSpPr>
        <p:spPr>
          <a:xfrm>
            <a:off x="659991" y="365125"/>
            <a:ext cx="10872019" cy="6492875"/>
          </a:xfrm>
        </p:spPr>
        <p:txBody>
          <a:bodyPr>
            <a:normAutofit/>
          </a:bodyPr>
          <a:lstStyle/>
          <a:p>
            <a:r>
              <a:rPr lang="de-DE" sz="3200" dirty="0"/>
              <a:t>I   6 Silben; Auftakt;           3-hebiger Trochäus;    männliche Kadenz</a:t>
            </a:r>
            <a:br>
              <a:rPr lang="de-DE" sz="3200" dirty="0"/>
            </a:br>
            <a:r>
              <a:rPr lang="de-DE" sz="3200" dirty="0"/>
              <a:t>II  7 Silben; kein Auftakt; 4-hebiger Trochäus;    männliche Kadenz</a:t>
            </a:r>
            <a:br>
              <a:rPr lang="de-DE" sz="3200" dirty="0"/>
            </a:br>
            <a:r>
              <a:rPr lang="de-DE" sz="3200" dirty="0"/>
              <a:t>III 9 Silben; Auftakt;          4-hebiger Trochäus;    männliche Kadenz</a:t>
            </a:r>
            <a:br>
              <a:rPr lang="de-DE" sz="3200" dirty="0"/>
            </a:br>
            <a:r>
              <a:rPr lang="de-DE" sz="3200" dirty="0"/>
              <a:t>IV 10 Silben; kein Auftakt; 5-hebiger Trochäus; männliche Kadenz</a:t>
            </a:r>
          </a:p>
        </p:txBody>
      </p:sp>
    </p:spTree>
    <p:extLst>
      <p:ext uri="{BB962C8B-B14F-4D97-AF65-F5344CB8AC3E}">
        <p14:creationId xmlns:p14="http://schemas.microsoft.com/office/powerpoint/2010/main" val="986944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06FDF2-1571-083C-1FBC-AF48BA803858}"/>
              </a:ext>
            </a:extLst>
          </p:cNvPr>
          <p:cNvSpPr>
            <a:spLocks noGrp="1"/>
          </p:cNvSpPr>
          <p:nvPr>
            <p:ph type="title"/>
          </p:nvPr>
        </p:nvSpPr>
        <p:spPr>
          <a:xfrm>
            <a:off x="838200" y="1296066"/>
            <a:ext cx="10515600" cy="4265869"/>
          </a:xfrm>
        </p:spPr>
        <p:txBody>
          <a:bodyPr>
            <a:normAutofit fontScale="90000"/>
          </a:bodyPr>
          <a:lstStyle/>
          <a:p>
            <a:r>
              <a:rPr lang="de-DE" b="1" u="sng" dirty="0"/>
              <a:t>Inhaltlicher Kontrast</a:t>
            </a:r>
            <a:br>
              <a:rPr lang="de-DE" dirty="0"/>
            </a:br>
            <a:br>
              <a:rPr lang="de-DE" dirty="0"/>
            </a:br>
            <a:r>
              <a:rPr lang="de-DE" dirty="0" err="1"/>
              <a:t>Fillia</a:t>
            </a:r>
            <a:r>
              <a:rPr lang="de-DE" dirty="0"/>
              <a:t> = römischer Frauenname</a:t>
            </a:r>
            <a:br>
              <a:rPr lang="de-DE" dirty="0"/>
            </a:br>
            <a:br>
              <a:rPr lang="de-DE" dirty="0"/>
            </a:br>
            <a:r>
              <a:rPr lang="de-DE" dirty="0"/>
              <a:t>Elbe = europäischer Strom durch Tschechien und </a:t>
            </a:r>
            <a:br>
              <a:rPr lang="de-DE" dirty="0"/>
            </a:br>
            <a:r>
              <a:rPr lang="de-DE" dirty="0"/>
              <a:t>								Deutschland</a:t>
            </a:r>
          </a:p>
        </p:txBody>
      </p:sp>
    </p:spTree>
    <p:extLst>
      <p:ext uri="{BB962C8B-B14F-4D97-AF65-F5344CB8AC3E}">
        <p14:creationId xmlns:p14="http://schemas.microsoft.com/office/powerpoint/2010/main" val="2731392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BA25F43-B642-70F4-2810-26269DA9489A}"/>
              </a:ext>
            </a:extLst>
          </p:cNvPr>
          <p:cNvSpPr txBox="1"/>
          <p:nvPr/>
        </p:nvSpPr>
        <p:spPr>
          <a:xfrm>
            <a:off x="619433" y="1720840"/>
            <a:ext cx="10953135" cy="3416320"/>
          </a:xfrm>
          <a:prstGeom prst="rect">
            <a:avLst/>
          </a:prstGeom>
          <a:noFill/>
        </p:spPr>
        <p:txBody>
          <a:bodyPr wrap="square" rtlCol="0">
            <a:spAutoFit/>
          </a:bodyPr>
          <a:lstStyle/>
          <a:p>
            <a:r>
              <a:rPr lang="de-DE" sz="3600" dirty="0"/>
              <a:t>Ihr Himmel, Luft und Wind, ihr Hügel voll von Schatten,</a:t>
            </a:r>
          </a:p>
          <a:p>
            <a:r>
              <a:rPr lang="de-DE" sz="3600" dirty="0"/>
              <a:t>Ihr Hainen, ihr Gebüsch und du, du edler Wein,</a:t>
            </a:r>
          </a:p>
          <a:p>
            <a:r>
              <a:rPr lang="de-DE" sz="3600" dirty="0"/>
              <a:t>Ihr frischen Brunnen, ihr so reich am Wasser sein,</a:t>
            </a:r>
          </a:p>
          <a:p>
            <a:r>
              <a:rPr lang="de-DE" sz="3600" dirty="0"/>
              <a:t>Ihr Wüsten, die ihr stets müsst an der Sonne braten,</a:t>
            </a:r>
          </a:p>
          <a:p>
            <a:endParaRPr lang="de-DE" sz="3600" dirty="0"/>
          </a:p>
          <a:p>
            <a:r>
              <a:rPr lang="de-DE" sz="3600" dirty="0"/>
              <a:t>Martin Opitz</a:t>
            </a:r>
          </a:p>
        </p:txBody>
      </p:sp>
    </p:spTree>
    <p:extLst>
      <p:ext uri="{BB962C8B-B14F-4D97-AF65-F5344CB8AC3E}">
        <p14:creationId xmlns:p14="http://schemas.microsoft.com/office/powerpoint/2010/main" val="2486351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528A36-FBD7-6DAF-0B8A-3C885AB1CCE4}"/>
              </a:ext>
            </a:extLst>
          </p:cNvPr>
          <p:cNvSpPr>
            <a:spLocks noGrp="1"/>
          </p:cNvSpPr>
          <p:nvPr>
            <p:ph type="title"/>
          </p:nvPr>
        </p:nvSpPr>
        <p:spPr>
          <a:xfrm>
            <a:off x="0" y="1576285"/>
            <a:ext cx="12192000" cy="3705430"/>
          </a:xfrm>
        </p:spPr>
        <p:txBody>
          <a:bodyPr>
            <a:normAutofit fontScale="90000"/>
          </a:bodyPr>
          <a:lstStyle/>
          <a:p>
            <a:r>
              <a:rPr lang="de-DE" dirty="0"/>
              <a:t>Was itzund prächtig blüht soll bald zutreten werden.	</a:t>
            </a:r>
            <a:br>
              <a:rPr lang="de-DE" dirty="0"/>
            </a:br>
            <a:r>
              <a:rPr lang="de-DE" dirty="0"/>
              <a:t>Was </a:t>
            </a:r>
            <a:r>
              <a:rPr lang="de-DE" dirty="0" err="1"/>
              <a:t>itzt</a:t>
            </a:r>
            <a:r>
              <a:rPr lang="de-DE" dirty="0"/>
              <a:t> so pocht und trotzt ist morgen Asch und Bein.</a:t>
            </a:r>
            <a:br>
              <a:rPr lang="de-DE" dirty="0"/>
            </a:br>
            <a:r>
              <a:rPr lang="de-DE" dirty="0"/>
              <a:t>Nichts ist, das ewig sei, kein Erz, kein Marmorstein.	</a:t>
            </a:r>
            <a:br>
              <a:rPr lang="de-DE" dirty="0"/>
            </a:br>
            <a:r>
              <a:rPr lang="de-DE" dirty="0" err="1"/>
              <a:t>Jtz</a:t>
            </a:r>
            <a:r>
              <a:rPr lang="de-DE" dirty="0"/>
              <a:t> lacht das Glück uns an, bald donnern die Beschwerden.</a:t>
            </a:r>
            <a:br>
              <a:rPr lang="de-DE" dirty="0"/>
            </a:br>
            <a:br>
              <a:rPr lang="de-DE" dirty="0"/>
            </a:br>
            <a:r>
              <a:rPr lang="de-DE" dirty="0"/>
              <a:t>Andreas Gryphius, „Alles ist eitel“, 2. Strophe</a:t>
            </a:r>
          </a:p>
        </p:txBody>
      </p:sp>
    </p:spTree>
    <p:extLst>
      <p:ext uri="{BB962C8B-B14F-4D97-AF65-F5344CB8AC3E}">
        <p14:creationId xmlns:p14="http://schemas.microsoft.com/office/powerpoint/2010/main" val="187036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6CCD7-E603-53D7-8EB1-AE8053089422}"/>
              </a:ext>
            </a:extLst>
          </p:cNvPr>
          <p:cNvSpPr>
            <a:spLocks noGrp="1"/>
          </p:cNvSpPr>
          <p:nvPr>
            <p:ph type="title"/>
          </p:nvPr>
        </p:nvSpPr>
        <p:spPr>
          <a:xfrm>
            <a:off x="838199" y="1281318"/>
            <a:ext cx="10916265" cy="4295365"/>
          </a:xfrm>
        </p:spPr>
        <p:txBody>
          <a:bodyPr>
            <a:normAutofit/>
          </a:bodyPr>
          <a:lstStyle/>
          <a:p>
            <a:r>
              <a:rPr lang="de-DE" b="1" u="sng" dirty="0"/>
              <a:t>Him</a:t>
            </a:r>
            <a:r>
              <a:rPr lang="de-DE" dirty="0"/>
              <a:t>mel, ach! </a:t>
            </a:r>
            <a:r>
              <a:rPr lang="de-DE" b="1" u="sng" dirty="0"/>
              <a:t>schau</a:t>
            </a:r>
            <a:r>
              <a:rPr lang="de-DE" dirty="0"/>
              <a:t>e mein </a:t>
            </a:r>
            <a:r>
              <a:rPr lang="de-DE" b="1" u="sng" dirty="0"/>
              <a:t>herz</a:t>
            </a:r>
            <a:r>
              <a:rPr lang="de-DE" dirty="0"/>
              <a:t>liches </a:t>
            </a:r>
            <a:r>
              <a:rPr lang="de-DE" b="1" u="sng" dirty="0"/>
              <a:t>Lei</a:t>
            </a:r>
            <a:r>
              <a:rPr lang="de-DE" dirty="0"/>
              <a:t>den,</a:t>
            </a:r>
            <a:br>
              <a:rPr lang="de-DE" dirty="0"/>
            </a:br>
            <a:r>
              <a:rPr lang="de-DE" dirty="0"/>
              <a:t>    </a:t>
            </a:r>
            <a:r>
              <a:rPr lang="de-DE" b="1" u="sng" dirty="0"/>
              <a:t>schau</a:t>
            </a:r>
            <a:r>
              <a:rPr lang="de-DE" dirty="0"/>
              <a:t>e, wie </a:t>
            </a:r>
            <a:r>
              <a:rPr lang="de-DE" b="1" u="sng" dirty="0"/>
              <a:t>Her</a:t>
            </a:r>
            <a:r>
              <a:rPr lang="de-DE" dirty="0"/>
              <a:t>zen von </a:t>
            </a:r>
            <a:r>
              <a:rPr lang="de-DE" b="1" u="sng" dirty="0"/>
              <a:t>Her</a:t>
            </a:r>
            <a:r>
              <a:rPr lang="de-DE" dirty="0"/>
              <a:t>zen ab</a:t>
            </a:r>
            <a:r>
              <a:rPr lang="de-DE" b="1" u="sng" dirty="0"/>
              <a:t>schei</a:t>
            </a:r>
            <a:r>
              <a:rPr lang="de-DE" dirty="0"/>
              <a:t>den. […]</a:t>
            </a:r>
            <a:br>
              <a:rPr lang="de-DE" dirty="0"/>
            </a:br>
            <a:br>
              <a:rPr lang="de-DE" dirty="0"/>
            </a:br>
            <a:r>
              <a:rPr lang="de-DE" dirty="0"/>
              <a:t>	Philipp von Zesen: aus: Jugend-Flammen (1651), 13. Lied.</a:t>
            </a:r>
          </a:p>
        </p:txBody>
      </p:sp>
    </p:spTree>
    <p:extLst>
      <p:ext uri="{BB962C8B-B14F-4D97-AF65-F5344CB8AC3E}">
        <p14:creationId xmlns:p14="http://schemas.microsoft.com/office/powerpoint/2010/main" val="3620351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4A1BDA-9F2F-891D-7228-C3A156F21D74}"/>
              </a:ext>
            </a:extLst>
          </p:cNvPr>
          <p:cNvSpPr>
            <a:spLocks noGrp="1"/>
          </p:cNvSpPr>
          <p:nvPr>
            <p:ph type="title"/>
          </p:nvPr>
        </p:nvSpPr>
        <p:spPr>
          <a:xfrm>
            <a:off x="781665" y="1192827"/>
            <a:ext cx="11297263" cy="4472346"/>
          </a:xfrm>
        </p:spPr>
        <p:txBody>
          <a:bodyPr>
            <a:normAutofit fontScale="90000"/>
          </a:bodyPr>
          <a:lstStyle/>
          <a:p>
            <a:r>
              <a:rPr lang="de-DE" dirty="0"/>
              <a:t>Seid will</a:t>
            </a:r>
            <a:r>
              <a:rPr lang="de-DE" b="1" u="sng" dirty="0"/>
              <a:t>kom</a:t>
            </a:r>
            <a:r>
              <a:rPr lang="de-DE" dirty="0"/>
              <a:t>men, seid will</a:t>
            </a:r>
            <a:r>
              <a:rPr lang="de-DE" b="1" u="sng" dirty="0"/>
              <a:t>kom</a:t>
            </a:r>
            <a:r>
              <a:rPr lang="de-DE" dirty="0"/>
              <a:t>men</a:t>
            </a:r>
            <a:br>
              <a:rPr lang="de-DE" dirty="0"/>
            </a:br>
            <a:r>
              <a:rPr lang="de-DE" dirty="0"/>
              <a:t>       meiner </a:t>
            </a:r>
            <a:r>
              <a:rPr lang="de-DE" b="1" u="sng" dirty="0"/>
              <a:t>Sin</a:t>
            </a:r>
            <a:r>
              <a:rPr lang="de-DE" dirty="0"/>
              <a:t>nen Meister</a:t>
            </a:r>
            <a:r>
              <a:rPr lang="de-DE" b="1" u="sng" dirty="0"/>
              <a:t>in</a:t>
            </a:r>
            <a:br>
              <a:rPr lang="de-DE" dirty="0"/>
            </a:br>
            <a:r>
              <a:rPr lang="de-DE" dirty="0"/>
              <a:t>        nun ist </a:t>
            </a:r>
            <a:r>
              <a:rPr lang="de-DE" b="1" u="sng" dirty="0"/>
              <a:t>mir </a:t>
            </a:r>
            <a:r>
              <a:rPr lang="de-DE" dirty="0"/>
              <a:t>das Leid be</a:t>
            </a:r>
            <a:r>
              <a:rPr lang="de-DE" b="1" u="sng" dirty="0"/>
              <a:t>nom</a:t>
            </a:r>
            <a:r>
              <a:rPr lang="de-DE" dirty="0"/>
              <a:t>men, </a:t>
            </a:r>
            <a:r>
              <a:rPr lang="de-DE" sz="4000" dirty="0"/>
              <a:t>(= abgenommen.)</a:t>
            </a:r>
            <a:br>
              <a:rPr lang="de-DE" dirty="0"/>
            </a:br>
            <a:r>
              <a:rPr lang="de-DE" dirty="0"/>
              <a:t>        nun ist </a:t>
            </a:r>
            <a:r>
              <a:rPr lang="de-DE" b="1" u="sng" dirty="0"/>
              <a:t>wie</a:t>
            </a:r>
            <a:r>
              <a:rPr lang="de-DE" dirty="0"/>
              <a:t>der frei mein </a:t>
            </a:r>
            <a:r>
              <a:rPr lang="de-DE" b="1" u="sng" dirty="0"/>
              <a:t>Sinn</a:t>
            </a:r>
            <a:r>
              <a:rPr lang="de-DE" dirty="0"/>
              <a:t> […]</a:t>
            </a:r>
            <a:br>
              <a:rPr lang="de-DE" dirty="0"/>
            </a:br>
            <a:br>
              <a:rPr lang="de-DE" dirty="0"/>
            </a:br>
            <a:r>
              <a:rPr lang="de-DE" dirty="0"/>
              <a:t>	Philipp von Zesen: aus: Frühlingslust (1642), vom 3. Dutzend das neunte Lied.</a:t>
            </a:r>
          </a:p>
        </p:txBody>
      </p:sp>
    </p:spTree>
    <p:extLst>
      <p:ext uri="{BB962C8B-B14F-4D97-AF65-F5344CB8AC3E}">
        <p14:creationId xmlns:p14="http://schemas.microsoft.com/office/powerpoint/2010/main" val="1018149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240558-7787-7221-4BF0-739E0C465063}"/>
              </a:ext>
            </a:extLst>
          </p:cNvPr>
          <p:cNvSpPr>
            <a:spLocks noGrp="1"/>
          </p:cNvSpPr>
          <p:nvPr>
            <p:ph type="title"/>
          </p:nvPr>
        </p:nvSpPr>
        <p:spPr>
          <a:xfrm>
            <a:off x="838200" y="2766219"/>
            <a:ext cx="10515600" cy="1325563"/>
          </a:xfrm>
        </p:spPr>
        <p:txBody>
          <a:bodyPr/>
          <a:lstStyle/>
          <a:p>
            <a:pPr algn="ctr"/>
            <a:r>
              <a:rPr lang="de-DE" dirty="0"/>
              <a:t>Die Bezeichnung „Barock“ resp. „barock“</a:t>
            </a:r>
          </a:p>
        </p:txBody>
      </p:sp>
    </p:spTree>
    <p:extLst>
      <p:ext uri="{BB962C8B-B14F-4D97-AF65-F5344CB8AC3E}">
        <p14:creationId xmlns:p14="http://schemas.microsoft.com/office/powerpoint/2010/main" val="1607697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Gerade Verbindung mit Pfeil 2">
            <a:extLst>
              <a:ext uri="{FF2B5EF4-FFF2-40B4-BE49-F238E27FC236}">
                <a16:creationId xmlns:a16="http://schemas.microsoft.com/office/drawing/2014/main" id="{2172D069-92A7-9BB4-0133-17D19DA6767A}"/>
              </a:ext>
            </a:extLst>
          </p:cNvPr>
          <p:cNvCxnSpPr/>
          <p:nvPr/>
        </p:nvCxnSpPr>
        <p:spPr>
          <a:xfrm>
            <a:off x="1489587" y="3111910"/>
            <a:ext cx="8893278" cy="0"/>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5" name="Gerade Verbindung mit Pfeil 4">
            <a:extLst>
              <a:ext uri="{FF2B5EF4-FFF2-40B4-BE49-F238E27FC236}">
                <a16:creationId xmlns:a16="http://schemas.microsoft.com/office/drawing/2014/main" id="{6942B849-D0C7-0021-EDD2-D08C5CBD4FCF}"/>
              </a:ext>
            </a:extLst>
          </p:cNvPr>
          <p:cNvCxnSpPr/>
          <p:nvPr/>
        </p:nvCxnSpPr>
        <p:spPr>
          <a:xfrm>
            <a:off x="1504335" y="3126658"/>
            <a:ext cx="0" cy="3067665"/>
          </a:xfrm>
          <a:prstGeom prst="straightConnector1">
            <a:avLst/>
          </a:prstGeom>
          <a:ln w="76200">
            <a:solidFill>
              <a:srgbClr val="00B050"/>
            </a:solidFill>
            <a:tailEnd type="triangle"/>
          </a:ln>
        </p:spPr>
        <p:style>
          <a:lnRef idx="2">
            <a:schemeClr val="accent1"/>
          </a:lnRef>
          <a:fillRef idx="0">
            <a:schemeClr val="accent1"/>
          </a:fillRef>
          <a:effectRef idx="1">
            <a:schemeClr val="accent1"/>
          </a:effectRef>
          <a:fontRef idx="minor">
            <a:schemeClr val="tx1"/>
          </a:fontRef>
        </p:style>
      </p:cxnSp>
      <p:sp>
        <p:nvSpPr>
          <p:cNvPr id="6" name="Textfeld 5">
            <a:extLst>
              <a:ext uri="{FF2B5EF4-FFF2-40B4-BE49-F238E27FC236}">
                <a16:creationId xmlns:a16="http://schemas.microsoft.com/office/drawing/2014/main" id="{BB2BBAD9-4DDD-1A72-5ABE-3C77363DA023}"/>
              </a:ext>
            </a:extLst>
          </p:cNvPr>
          <p:cNvSpPr txBox="1"/>
          <p:nvPr/>
        </p:nvSpPr>
        <p:spPr>
          <a:xfrm>
            <a:off x="3244645" y="545698"/>
            <a:ext cx="5781368" cy="4832092"/>
          </a:xfrm>
          <a:prstGeom prst="rect">
            <a:avLst/>
          </a:prstGeom>
          <a:noFill/>
        </p:spPr>
        <p:txBody>
          <a:bodyPr wrap="square" rtlCol="0">
            <a:spAutoFit/>
          </a:bodyPr>
          <a:lstStyle/>
          <a:p>
            <a:r>
              <a:rPr lang="de-DE" sz="2800" b="1" u="sng" dirty="0"/>
              <a:t>Horizontale und vertikale Ordnung </a:t>
            </a:r>
          </a:p>
          <a:p>
            <a:endParaRPr lang="de-DE" sz="2800" dirty="0"/>
          </a:p>
          <a:p>
            <a:r>
              <a:rPr lang="de-DE" sz="2800" dirty="0"/>
              <a:t>Rhythmus </a:t>
            </a:r>
          </a:p>
          <a:p>
            <a:endParaRPr lang="de-DE" sz="2800" dirty="0"/>
          </a:p>
          <a:p>
            <a:r>
              <a:rPr lang="de-DE" sz="2800" dirty="0"/>
              <a:t>Klangliche Bindung</a:t>
            </a:r>
          </a:p>
          <a:p>
            <a:endParaRPr lang="de-DE" sz="2800" dirty="0"/>
          </a:p>
          <a:p>
            <a:endParaRPr lang="de-DE" sz="2800" dirty="0"/>
          </a:p>
          <a:p>
            <a:r>
              <a:rPr lang="de-DE" sz="2800" dirty="0"/>
              <a:t>				Metrik</a:t>
            </a:r>
          </a:p>
          <a:p>
            <a:endParaRPr lang="de-DE" sz="2800" dirty="0"/>
          </a:p>
          <a:p>
            <a:endParaRPr lang="de-DE" sz="2800" dirty="0"/>
          </a:p>
          <a:p>
            <a:r>
              <a:rPr lang="de-DE" sz="2800" dirty="0"/>
              <a:t>Reime</a:t>
            </a:r>
          </a:p>
        </p:txBody>
      </p:sp>
    </p:spTree>
    <p:extLst>
      <p:ext uri="{BB962C8B-B14F-4D97-AF65-F5344CB8AC3E}">
        <p14:creationId xmlns:p14="http://schemas.microsoft.com/office/powerpoint/2010/main" val="1405884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5F758E-64F3-DF1C-EFA6-8DAF0831E419}"/>
              </a:ext>
            </a:extLst>
          </p:cNvPr>
          <p:cNvSpPr>
            <a:spLocks noGrp="1"/>
          </p:cNvSpPr>
          <p:nvPr>
            <p:ph type="title"/>
          </p:nvPr>
        </p:nvSpPr>
        <p:spPr>
          <a:xfrm>
            <a:off x="838200" y="1104337"/>
            <a:ext cx="10515600" cy="4649327"/>
          </a:xfrm>
        </p:spPr>
        <p:txBody>
          <a:bodyPr>
            <a:normAutofit/>
          </a:bodyPr>
          <a:lstStyle/>
          <a:p>
            <a:r>
              <a:rPr lang="de-DE" dirty="0"/>
              <a:t>Renaissance-Lyrik				Meistersang</a:t>
            </a:r>
            <a:br>
              <a:rPr lang="de-DE" dirty="0"/>
            </a:br>
            <a:r>
              <a:rPr lang="de-DE" dirty="0"/>
              <a:t>(Humanismus)</a:t>
            </a:r>
            <a:br>
              <a:rPr lang="de-DE" dirty="0"/>
            </a:br>
            <a:br>
              <a:rPr lang="de-DE" dirty="0"/>
            </a:br>
            <a:br>
              <a:rPr lang="de-DE" dirty="0"/>
            </a:br>
            <a:br>
              <a:rPr lang="de-DE" dirty="0"/>
            </a:br>
            <a:br>
              <a:rPr lang="de-DE" dirty="0"/>
            </a:br>
            <a:r>
              <a:rPr lang="de-DE" dirty="0"/>
              <a:t>					Barocklyrik</a:t>
            </a:r>
          </a:p>
        </p:txBody>
      </p:sp>
      <p:cxnSp>
        <p:nvCxnSpPr>
          <p:cNvPr id="4" name="Gerade Verbindung mit Pfeil 3">
            <a:extLst>
              <a:ext uri="{FF2B5EF4-FFF2-40B4-BE49-F238E27FC236}">
                <a16:creationId xmlns:a16="http://schemas.microsoft.com/office/drawing/2014/main" id="{AAD62412-DC05-1459-0587-A3F7B7A3AA9C}"/>
              </a:ext>
            </a:extLst>
          </p:cNvPr>
          <p:cNvCxnSpPr/>
          <p:nvPr/>
        </p:nvCxnSpPr>
        <p:spPr>
          <a:xfrm>
            <a:off x="2934929" y="2551465"/>
            <a:ext cx="2993923" cy="2300748"/>
          </a:xfrm>
          <a:prstGeom prst="straightConnector1">
            <a:avLst/>
          </a:prstGeom>
          <a:ln w="5715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6" name="Gerade Verbindung mit Pfeil 5">
            <a:extLst>
              <a:ext uri="{FF2B5EF4-FFF2-40B4-BE49-F238E27FC236}">
                <a16:creationId xmlns:a16="http://schemas.microsoft.com/office/drawing/2014/main" id="{D3837854-5B47-E1B7-01AF-315809C9C158}"/>
              </a:ext>
            </a:extLst>
          </p:cNvPr>
          <p:cNvCxnSpPr/>
          <p:nvPr/>
        </p:nvCxnSpPr>
        <p:spPr>
          <a:xfrm flipH="1">
            <a:off x="7492181" y="1932037"/>
            <a:ext cx="2094271" cy="2920181"/>
          </a:xfrm>
          <a:prstGeom prst="straightConnector1">
            <a:avLst/>
          </a:prstGeom>
          <a:ln w="571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5517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1DB524-FD09-A26A-2995-5AA43AFF58FA}"/>
              </a:ext>
            </a:extLst>
          </p:cNvPr>
          <p:cNvSpPr>
            <a:spLocks noGrp="1"/>
          </p:cNvSpPr>
          <p:nvPr>
            <p:ph type="title"/>
          </p:nvPr>
        </p:nvSpPr>
        <p:spPr>
          <a:xfrm>
            <a:off x="838200" y="1495169"/>
            <a:ext cx="10515600" cy="3867662"/>
          </a:xfrm>
        </p:spPr>
        <p:txBody>
          <a:bodyPr>
            <a:normAutofit/>
          </a:bodyPr>
          <a:lstStyle/>
          <a:p>
            <a:r>
              <a:rPr lang="de-DE" u="sng" dirty="0"/>
              <a:t>Sog.</a:t>
            </a:r>
            <a:r>
              <a:rPr lang="de-DE" u="sng" spc="600" dirty="0"/>
              <a:t> „Schlesische Dichterschule“</a:t>
            </a:r>
            <a:br>
              <a:rPr lang="de-DE" u="sng" spc="600" dirty="0"/>
            </a:br>
            <a:br>
              <a:rPr lang="de-DE" u="sng" spc="600" dirty="0"/>
            </a:br>
            <a:r>
              <a:rPr lang="de-DE" dirty="0"/>
              <a:t>Paul Flemming</a:t>
            </a:r>
            <a:br>
              <a:rPr lang="de-DE" dirty="0"/>
            </a:br>
            <a:r>
              <a:rPr lang="de-DE" dirty="0"/>
              <a:t>Andreas Gryphius</a:t>
            </a:r>
            <a:br>
              <a:rPr lang="de-DE" dirty="0"/>
            </a:br>
            <a:r>
              <a:rPr lang="de-DE" dirty="0"/>
              <a:t>Martin Opitz</a:t>
            </a:r>
          </a:p>
        </p:txBody>
      </p:sp>
    </p:spTree>
    <p:extLst>
      <p:ext uri="{BB962C8B-B14F-4D97-AF65-F5344CB8AC3E}">
        <p14:creationId xmlns:p14="http://schemas.microsoft.com/office/powerpoint/2010/main" val="4242972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90C72F-994B-797B-AA4C-8C328E7DB103}"/>
              </a:ext>
            </a:extLst>
          </p:cNvPr>
          <p:cNvSpPr>
            <a:spLocks noGrp="1"/>
          </p:cNvSpPr>
          <p:nvPr>
            <p:ph type="title"/>
          </p:nvPr>
        </p:nvSpPr>
        <p:spPr>
          <a:xfrm>
            <a:off x="838200" y="1672150"/>
            <a:ext cx="10515600" cy="3513701"/>
          </a:xfrm>
        </p:spPr>
        <p:txBody>
          <a:bodyPr>
            <a:normAutofit fontScale="90000"/>
          </a:bodyPr>
          <a:lstStyle/>
          <a:p>
            <a:r>
              <a:rPr lang="de-DE" dirty="0" err="1"/>
              <a:t>Skarlinger</a:t>
            </a:r>
            <a:br>
              <a:rPr lang="de-DE" dirty="0"/>
            </a:br>
            <a:br>
              <a:rPr lang="de-DE" dirty="0"/>
            </a:br>
            <a:br>
              <a:rPr lang="de-DE" dirty="0"/>
            </a:br>
            <a:br>
              <a:rPr lang="de-DE" dirty="0"/>
            </a:br>
            <a:br>
              <a:rPr lang="de-DE" dirty="0"/>
            </a:br>
            <a:r>
              <a:rPr lang="de-DE" dirty="0"/>
              <a:t>						Martin Opitz (1624)</a:t>
            </a:r>
          </a:p>
        </p:txBody>
      </p:sp>
      <p:cxnSp>
        <p:nvCxnSpPr>
          <p:cNvPr id="4" name="Gerade Verbindung mit Pfeil 3">
            <a:extLst>
              <a:ext uri="{FF2B5EF4-FFF2-40B4-BE49-F238E27FC236}">
                <a16:creationId xmlns:a16="http://schemas.microsoft.com/office/drawing/2014/main" id="{CB3D1677-C008-E4FD-2F25-0625C10A969F}"/>
              </a:ext>
            </a:extLst>
          </p:cNvPr>
          <p:cNvCxnSpPr/>
          <p:nvPr/>
        </p:nvCxnSpPr>
        <p:spPr>
          <a:xfrm>
            <a:off x="3126658" y="2344994"/>
            <a:ext cx="4498258" cy="2182761"/>
          </a:xfrm>
          <a:prstGeom prst="straightConnector1">
            <a:avLst/>
          </a:prstGeom>
          <a:ln w="57150">
            <a:solidFill>
              <a:srgbClr val="FF0000"/>
            </a:solidFill>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88368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8CB6CD-3F43-6381-B463-1D56BE6ED61C}"/>
              </a:ext>
            </a:extLst>
          </p:cNvPr>
          <p:cNvSpPr>
            <a:spLocks noGrp="1"/>
          </p:cNvSpPr>
          <p:nvPr>
            <p:ph type="title"/>
          </p:nvPr>
        </p:nvSpPr>
        <p:spPr>
          <a:xfrm>
            <a:off x="838200" y="365125"/>
            <a:ext cx="10515600" cy="6094669"/>
          </a:xfrm>
        </p:spPr>
        <p:txBody>
          <a:bodyPr>
            <a:normAutofit fontScale="90000"/>
          </a:bodyPr>
          <a:lstStyle/>
          <a:p>
            <a:r>
              <a:rPr lang="de-DE" dirty="0"/>
              <a:t>„Das Buch der </a:t>
            </a:r>
            <a:r>
              <a:rPr lang="de-DE" dirty="0" err="1"/>
              <a:t>teutschen</a:t>
            </a:r>
            <a:r>
              <a:rPr lang="de-DE" dirty="0"/>
              <a:t> Poeterey“ (1624)</a:t>
            </a:r>
            <a:br>
              <a:rPr lang="de-DE" dirty="0"/>
            </a:br>
            <a:br>
              <a:rPr lang="de-DE" dirty="0"/>
            </a:br>
            <a:r>
              <a:rPr lang="de-DE" dirty="0"/>
              <a:t>1) keine Gelegenheitsdichtung</a:t>
            </a:r>
            <a:br>
              <a:rPr lang="de-DE" dirty="0"/>
            </a:br>
            <a:r>
              <a:rPr lang="de-DE" dirty="0"/>
              <a:t>2) Gelehrsamkeit (verbunden mit der Religion)</a:t>
            </a:r>
            <a:br>
              <a:rPr lang="de-DE" dirty="0"/>
            </a:br>
            <a:r>
              <a:rPr lang="de-DE" dirty="0"/>
              <a:t>3) Verständnis der literarischen Tradition (Horaz)</a:t>
            </a:r>
            <a:br>
              <a:rPr lang="de-DE" dirty="0"/>
            </a:br>
            <a:r>
              <a:rPr lang="de-DE" dirty="0"/>
              <a:t>4) sprachliche Besonderheiten</a:t>
            </a:r>
            <a:br>
              <a:rPr lang="de-DE" dirty="0"/>
            </a:br>
            <a:r>
              <a:rPr lang="de-DE" dirty="0"/>
              <a:t>5) Formen: Strophenlied und Sonett</a:t>
            </a:r>
            <a:br>
              <a:rPr lang="de-DE" dirty="0"/>
            </a:br>
            <a:r>
              <a:rPr lang="de-DE" dirty="0"/>
              <a:t>6) Versmaße</a:t>
            </a:r>
            <a:br>
              <a:rPr lang="de-DE" dirty="0"/>
            </a:br>
            <a:r>
              <a:rPr lang="de-DE" dirty="0"/>
              <a:t>7) Reimschemata</a:t>
            </a:r>
            <a:br>
              <a:rPr lang="de-DE" dirty="0"/>
            </a:br>
            <a:r>
              <a:rPr lang="de-DE" dirty="0"/>
              <a:t>(kaum Prosa, kaum Drama angesprochen)</a:t>
            </a:r>
          </a:p>
        </p:txBody>
      </p:sp>
    </p:spTree>
    <p:extLst>
      <p:ext uri="{BB962C8B-B14F-4D97-AF65-F5344CB8AC3E}">
        <p14:creationId xmlns:p14="http://schemas.microsoft.com/office/powerpoint/2010/main" val="2129216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2C6ADD-0ADF-89D2-5011-3FF4D538FB40}"/>
              </a:ext>
            </a:extLst>
          </p:cNvPr>
          <p:cNvSpPr>
            <a:spLocks noGrp="1"/>
          </p:cNvSpPr>
          <p:nvPr>
            <p:ph type="title"/>
          </p:nvPr>
        </p:nvSpPr>
        <p:spPr>
          <a:xfrm>
            <a:off x="838200" y="1745892"/>
            <a:ext cx="10515600" cy="3366217"/>
          </a:xfrm>
        </p:spPr>
        <p:txBody>
          <a:bodyPr>
            <a:normAutofit/>
          </a:bodyPr>
          <a:lstStyle/>
          <a:p>
            <a:r>
              <a:rPr lang="de-DE" u="sng" dirty="0"/>
              <a:t>Sprachgesellschaften (ab 1617)</a:t>
            </a:r>
            <a:br>
              <a:rPr lang="de-DE" u="sng" dirty="0"/>
            </a:br>
            <a:r>
              <a:rPr lang="de-DE" dirty="0"/>
              <a:t> - Schaffung einer literarischen </a:t>
            </a:r>
            <a:r>
              <a:rPr lang="de-DE" dirty="0" err="1"/>
              <a:t>Öffenlichkeit</a:t>
            </a:r>
            <a:br>
              <a:rPr lang="de-DE" dirty="0"/>
            </a:br>
            <a:r>
              <a:rPr lang="de-DE" dirty="0"/>
              <a:t> - Ständeübergreifende Diskurse zur Literatur</a:t>
            </a:r>
            <a:br>
              <a:rPr lang="de-DE" dirty="0"/>
            </a:br>
            <a:r>
              <a:rPr lang="de-DE" dirty="0"/>
              <a:t> - Rezensionen (Brief 	       Journale)</a:t>
            </a:r>
            <a:br>
              <a:rPr lang="de-DE" dirty="0"/>
            </a:br>
            <a:r>
              <a:rPr lang="de-DE" dirty="0"/>
              <a:t> - Buchmarkt</a:t>
            </a:r>
          </a:p>
        </p:txBody>
      </p:sp>
      <p:sp>
        <p:nvSpPr>
          <p:cNvPr id="3" name="Pfeil: nach rechts 2">
            <a:extLst>
              <a:ext uri="{FF2B5EF4-FFF2-40B4-BE49-F238E27FC236}">
                <a16:creationId xmlns:a16="http://schemas.microsoft.com/office/drawing/2014/main" id="{8671C78F-2BC6-54D5-D675-10902153F468}"/>
              </a:ext>
            </a:extLst>
          </p:cNvPr>
          <p:cNvSpPr/>
          <p:nvPr/>
        </p:nvSpPr>
        <p:spPr>
          <a:xfrm>
            <a:off x="5869860" y="3760841"/>
            <a:ext cx="978408" cy="484632"/>
          </a:xfrm>
          <a:prstGeom prst="right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0796422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TotalTime>
  <Words>834</Words>
  <Application>Microsoft Office PowerPoint</Application>
  <PresentationFormat>Širokoúhlá obrazovka</PresentationFormat>
  <Paragraphs>69</Paragraphs>
  <Slides>29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29</vt:i4>
      </vt:variant>
    </vt:vector>
  </HeadingPairs>
  <TitlesOfParts>
    <vt:vector size="33" baseType="lpstr">
      <vt:lpstr>Aptos</vt:lpstr>
      <vt:lpstr>Aptos Display</vt:lpstr>
      <vt:lpstr>Arial</vt:lpstr>
      <vt:lpstr>Office</vt:lpstr>
      <vt:lpstr>Zur Geschichte  der Lyrik</vt:lpstr>
      <vt:lpstr>24.10.2025 Barocklyrik + Aufklärung +     Göttinger Hain  31.10.2025 Lyrik des 19. Jahrhunderts:    Klassik (inkl. Hölderlin und Kleist) +     Romantik; Vormärz; Realismus  28.11.2025 Impressionismus; Expressionismus;    Neue Sachlichkeit  12.12.2025 Lyrik nach 1945: Gruppe 47; Brecht;    Huchel; Bobrowski …</vt:lpstr>
      <vt:lpstr>Die Bezeichnung „Barock“ resp. „barock“</vt:lpstr>
      <vt:lpstr>Prezentace aplikace PowerPoint</vt:lpstr>
      <vt:lpstr>Renaissance-Lyrik    Meistersang (Humanismus)          Barocklyrik</vt:lpstr>
      <vt:lpstr>Sog. „Schlesische Dichterschule“  Paul Flemming Andreas Gryphius Martin Opitz</vt:lpstr>
      <vt:lpstr>Skarlinger           Martin Opitz (1624)</vt:lpstr>
      <vt:lpstr>„Das Buch der teutschen Poeterey“ (1624)  1) keine Gelegenheitsdichtung 2) Gelehrsamkeit (verbunden mit der Religion) 3) Verständnis der literarischen Tradition (Horaz) 4) sprachliche Besonderheiten 5) Formen: Strophenlied und Sonett 6) Versmaße 7) Reimschemata (kaum Prosa, kaum Drama angesprochen)</vt:lpstr>
      <vt:lpstr>Sprachgesellschaften (ab 1617)  - Schaffung einer literarischen Öffenlichkeit  - Ständeübergreifende Diskurse zur Literatur  - Rezensionen (Brief         Journale)  - Buchmarkt</vt:lpstr>
      <vt:lpstr>Gedichte im Barock spiegeln kein persönliches Erleben wider, sondern stellen Exempel dar. </vt:lpstr>
      <vt:lpstr>Aspekte der Analysen von Gedichten, aus denen die historische Entwicklung ablesbar wird.</vt:lpstr>
      <vt:lpstr>Als Filli schön und fromm </vt:lpstr>
      <vt:lpstr>Als Filli schön und fromm  </vt:lpstr>
      <vt:lpstr>Als Filli schön und fromm   ─     /  ─       /         ─       /</vt:lpstr>
      <vt:lpstr>Als Filli schön und fromm   ─     /  ─       /         ─       /</vt:lpstr>
      <vt:lpstr>Als Filli schön und fromm   ─     /  ─       /         ─       /</vt:lpstr>
      <vt:lpstr>Als Filli schön und fromm   ─     /  ─       /         ─       /             (-)</vt:lpstr>
      <vt:lpstr>Als Filli schön und fromm   ─     /  ─       /         ─       /</vt:lpstr>
      <vt:lpstr>Als Filli schön und fromm </vt:lpstr>
      <vt:lpstr>Einstmals an den Elbestrom /         -     /      -       /   -    /</vt:lpstr>
      <vt:lpstr>Einstmals an den Elbestrom /         -     /      -       /   -    /</vt:lpstr>
      <vt:lpstr>Bei klarem und heißen Sonnenschein</vt:lpstr>
      <vt:lpstr>Tränkte ihre durstigen Schäfelein.     /   -      /  -     /    -    -      /    -   /</vt:lpstr>
      <vt:lpstr>I   6 Silben; Auftakt;           3-hebiger Trochäus;    männliche Kadenz II  7 Silben; kein Auftakt; 4-hebiger Trochäus;    männliche Kadenz III 9 Silben; Auftakt;          4-hebiger Trochäus;    männliche Kadenz IV 10 Silben; kein Auftakt; 5-hebiger Trochäus; männliche Kadenz</vt:lpstr>
      <vt:lpstr>Inhaltlicher Kontrast  Fillia = römischer Frauenname  Elbe = europäischer Strom durch Tschechien und          Deutschland</vt:lpstr>
      <vt:lpstr>Prezentace aplikace PowerPoint</vt:lpstr>
      <vt:lpstr>Was itzund prächtig blüht soll bald zutreten werden.  Was itzt so pocht und trotzt ist morgen Asch und Bein. Nichts ist, das ewig sei, kein Erz, kein Marmorstein.  Jtz lacht das Glück uns an, bald donnern die Beschwerden.  Andreas Gryphius, „Alles ist eitel“, 2. Strophe</vt:lpstr>
      <vt:lpstr>Himmel, ach! schaue mein herzliches Leiden,     schaue, wie Herzen von Herzen abscheiden. […]   Philipp von Zesen: aus: Jugend-Flammen (1651), 13. Lied.</vt:lpstr>
      <vt:lpstr>Seid willkommen, seid willkommen        meiner Sinnen Meisterin         nun ist mir das Leid benommen, (= abgenommen.)         nun ist wieder frei mein Sinn […]   Philipp von Zesen: aus: Frühlingslust (1642), vom 3. Dutzend das neunte Lied.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Zur Geschichte  der Lyrik</dc:title>
  <dc:creator>Paul Martin Langner</dc:creator>
  <cp:lastModifiedBy>M7</cp:lastModifiedBy>
  <cp:revision>13</cp:revision>
  <dcterms:created xsi:type="dcterms:W3CDTF">2025-10-15T16:07:21Z</dcterms:created>
  <dcterms:modified xsi:type="dcterms:W3CDTF">2025-10-24T12:59:56Z</dcterms:modified>
</cp:coreProperties>
</file>