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92" r:id="rId6"/>
    <p:sldId id="260" r:id="rId7"/>
    <p:sldId id="261" r:id="rId8"/>
    <p:sldId id="262" r:id="rId9"/>
    <p:sldId id="263" r:id="rId10"/>
    <p:sldId id="264" r:id="rId11"/>
    <p:sldId id="265" r:id="rId12"/>
    <p:sldId id="266" r:id="rId13"/>
    <p:sldId id="267" r:id="rId14"/>
    <p:sldId id="268" r:id="rId15"/>
    <p:sldId id="269" r:id="rId16"/>
    <p:sldId id="271" r:id="rId17"/>
    <p:sldId id="270" r:id="rId18"/>
    <p:sldId id="273" r:id="rId19"/>
    <p:sldId id="272" r:id="rId20"/>
    <p:sldId id="274" r:id="rId21"/>
    <p:sldId id="275" r:id="rId22"/>
    <p:sldId id="276" r:id="rId23"/>
    <p:sldId id="277" r:id="rId24"/>
    <p:sldId id="278" r:id="rId25"/>
    <p:sldId id="290" r:id="rId26"/>
    <p:sldId id="291" r:id="rId27"/>
    <p:sldId id="279" r:id="rId28"/>
    <p:sldId id="280" r:id="rId29"/>
    <p:sldId id="281" r:id="rId30"/>
    <p:sldId id="282" r:id="rId31"/>
    <p:sldId id="283" r:id="rId32"/>
    <p:sldId id="284" r:id="rId33"/>
    <p:sldId id="285" r:id="rId34"/>
    <p:sldId id="287" r:id="rId35"/>
    <p:sldId id="286" r:id="rId36"/>
    <p:sldId id="288" r:id="rId37"/>
    <p:sldId id="289" r:id="rId3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63" autoAdjust="0"/>
    <p:restoredTop sz="94660"/>
  </p:normalViewPr>
  <p:slideViewPr>
    <p:cSldViewPr snapToGrid="0">
      <p:cViewPr varScale="1">
        <p:scale>
          <a:sx n="70" d="100"/>
          <a:sy n="70" d="100"/>
        </p:scale>
        <p:origin x="5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6CA791-0AD3-4358-974D-911670C39A6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B0A85562-B5A2-4B86-9650-A97E91E966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58EA9C-2958-4F64-AA6F-E29286718FA1}"/>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5" name="Fußzeilenplatzhalter 4">
            <a:extLst>
              <a:ext uri="{FF2B5EF4-FFF2-40B4-BE49-F238E27FC236}">
                <a16:creationId xmlns:a16="http://schemas.microsoft.com/office/drawing/2014/main" id="{512B29DE-B3FD-4268-905A-B1933D22826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CE69BB6-AD05-42FB-A2B2-5221070EDB26}"/>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605623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AA3D40-8B5C-4C82-88D7-3AC55792A6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8CD854ED-6BCD-4DE8-AA4D-52939B944E3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248DA5F-B14F-4819-969F-86F3D2046289}"/>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5" name="Fußzeilenplatzhalter 4">
            <a:extLst>
              <a:ext uri="{FF2B5EF4-FFF2-40B4-BE49-F238E27FC236}">
                <a16:creationId xmlns:a16="http://schemas.microsoft.com/office/drawing/2014/main" id="{75068994-478B-4F11-AE3D-4222C58C893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9371A0A-7206-49BB-B6E3-3C9B94B59480}"/>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172334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FE7652D-9BA8-4372-8C4F-FF2B3CB59E97}"/>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F059320C-6528-49CD-AABB-15E07A1AD79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CEA8BCA-C359-4AF3-B852-4C65B711CB15}"/>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5" name="Fußzeilenplatzhalter 4">
            <a:extLst>
              <a:ext uri="{FF2B5EF4-FFF2-40B4-BE49-F238E27FC236}">
                <a16:creationId xmlns:a16="http://schemas.microsoft.com/office/drawing/2014/main" id="{1D084E22-9A29-4B93-9DED-4A977175CD3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261D033-EA94-4A27-95A5-217E030E4554}"/>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723310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E0DF91-75A6-4B3D-968D-38C5A9FA9F2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2007370-6AB6-47B2-80CE-613FF4AC7FC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F75ECC3-D474-4F40-82FE-4A477F407E00}"/>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5" name="Fußzeilenplatzhalter 4">
            <a:extLst>
              <a:ext uri="{FF2B5EF4-FFF2-40B4-BE49-F238E27FC236}">
                <a16:creationId xmlns:a16="http://schemas.microsoft.com/office/drawing/2014/main" id="{2932EA17-19C0-4C81-A5FA-8468AC86808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0FCDCC8-D02F-410C-BA2A-3831255C4CE8}"/>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4237143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006EE1-4C97-402B-B184-71BBF5AEEDF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644463A-18D5-494B-9BB6-111D0B96C7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7E4013F-71E3-4EF6-A314-A76F949B3707}"/>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5" name="Fußzeilenplatzhalter 4">
            <a:extLst>
              <a:ext uri="{FF2B5EF4-FFF2-40B4-BE49-F238E27FC236}">
                <a16:creationId xmlns:a16="http://schemas.microsoft.com/office/drawing/2014/main" id="{2A89EB30-CD50-4602-89AF-83131F1A129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B1376A1-7ACC-4A0F-9726-459834C9F17D}"/>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73253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7B0574-97A7-42A6-B9C6-81F0B57122D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46790AC-FDF6-434A-B098-FA792D50534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03928A5-E99D-4A9E-BF19-F2A5EF84220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1B6C6D59-8668-47F4-9212-91F84BC0B342}"/>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6" name="Fußzeilenplatzhalter 5">
            <a:extLst>
              <a:ext uri="{FF2B5EF4-FFF2-40B4-BE49-F238E27FC236}">
                <a16:creationId xmlns:a16="http://schemas.microsoft.com/office/drawing/2014/main" id="{967C18FF-7D0E-456D-901A-31C3325CCC7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C29FA27-FD8F-4812-A25C-D54D024C4359}"/>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2520541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DABC1B-F7FA-4AEE-A3CE-8B011EE46B77}"/>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47F77E55-5CDB-4D79-92BF-4776DD7125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731090F0-1264-4144-AD6A-FA89417414F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876BE91D-F0CB-4228-85AE-851AEB82B9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7DCCDB7-9514-4D11-92E1-F9762D227C86}"/>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59ED408D-BEB0-4ADA-9CB7-5FAF8860050B}"/>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8" name="Fußzeilenplatzhalter 7">
            <a:extLst>
              <a:ext uri="{FF2B5EF4-FFF2-40B4-BE49-F238E27FC236}">
                <a16:creationId xmlns:a16="http://schemas.microsoft.com/office/drawing/2014/main" id="{21BD1B10-3C87-423E-8D67-E1AC30CD5343}"/>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E96796F9-1D95-43F0-BF8E-073628A8D7F5}"/>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1489475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81C9FF-A078-4A29-B2FA-02A9FDEF1D7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6B08CC13-EF6E-40C5-AE41-653CDE06BD90}"/>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4" name="Fußzeilenplatzhalter 3">
            <a:extLst>
              <a:ext uri="{FF2B5EF4-FFF2-40B4-BE49-F238E27FC236}">
                <a16:creationId xmlns:a16="http://schemas.microsoft.com/office/drawing/2014/main" id="{50C0AC09-BB07-4A51-94E4-E12E573F44A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E1ADD090-673A-4055-84EE-BB5AC7386B6E}"/>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2194484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680E03C-1AFF-44A1-81D3-4060A24F7029}"/>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3" name="Fußzeilenplatzhalter 2">
            <a:extLst>
              <a:ext uri="{FF2B5EF4-FFF2-40B4-BE49-F238E27FC236}">
                <a16:creationId xmlns:a16="http://schemas.microsoft.com/office/drawing/2014/main" id="{E15B0ACC-4B1C-4E84-A634-3AD0AA946D5E}"/>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0D1B8C39-42CB-4F41-A7C6-DBE3A18FB5F6}"/>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2920563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F932B0-A725-47B2-A79D-5B694D50550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95004721-DFD9-47BF-BBC7-F321038167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68DEF7C-EAD7-4C5D-B16B-6045690A47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AB02FD3-292D-4A64-B15A-F1DF1447965C}"/>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6" name="Fußzeilenplatzhalter 5">
            <a:extLst>
              <a:ext uri="{FF2B5EF4-FFF2-40B4-BE49-F238E27FC236}">
                <a16:creationId xmlns:a16="http://schemas.microsoft.com/office/drawing/2014/main" id="{5395978C-D63F-433A-9204-A2A37E074C6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E4BF2C1-254C-4F82-94B0-2ED53ADA6F71}"/>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233080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9A15DF-519E-4D8B-B0C8-7BAD32812DD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2F0EAB00-9743-48B2-9D3C-F8DB862265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267912E-3076-4AFA-B5A7-46A68D40A7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59ED2B8-E657-4884-AA5C-78F09C1AA33B}"/>
              </a:ext>
            </a:extLst>
          </p:cNvPr>
          <p:cNvSpPr>
            <a:spLocks noGrp="1"/>
          </p:cNvSpPr>
          <p:nvPr>
            <p:ph type="dt" sz="half" idx="10"/>
          </p:nvPr>
        </p:nvSpPr>
        <p:spPr/>
        <p:txBody>
          <a:bodyPr/>
          <a:lstStyle/>
          <a:p>
            <a:fld id="{FF1BCBFA-D776-426B-8E14-7FA6BD05E4F0}" type="datetimeFigureOut">
              <a:rPr lang="de-DE" smtClean="0"/>
              <a:t>23.10.2025</a:t>
            </a:fld>
            <a:endParaRPr lang="de-DE"/>
          </a:p>
        </p:txBody>
      </p:sp>
      <p:sp>
        <p:nvSpPr>
          <p:cNvPr id="6" name="Fußzeilenplatzhalter 5">
            <a:extLst>
              <a:ext uri="{FF2B5EF4-FFF2-40B4-BE49-F238E27FC236}">
                <a16:creationId xmlns:a16="http://schemas.microsoft.com/office/drawing/2014/main" id="{4AB92F3B-8261-4DC2-9417-A98CF6B0E87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2B9EF92-BF5F-4F2B-826B-A725EFF5DA78}"/>
              </a:ext>
            </a:extLst>
          </p:cNvPr>
          <p:cNvSpPr>
            <a:spLocks noGrp="1"/>
          </p:cNvSpPr>
          <p:nvPr>
            <p:ph type="sldNum" sz="quarter" idx="12"/>
          </p:nvPr>
        </p:nvSpPr>
        <p:spPr/>
        <p:txBody>
          <a:bodyPr/>
          <a:lstStyle/>
          <a:p>
            <a:fld id="{19EF3F7E-AACA-45C9-B4F9-F409885F628E}" type="slidenum">
              <a:rPr lang="de-DE" smtClean="0"/>
              <a:t>‹Nr.›</a:t>
            </a:fld>
            <a:endParaRPr lang="de-DE"/>
          </a:p>
        </p:txBody>
      </p:sp>
    </p:spTree>
    <p:extLst>
      <p:ext uri="{BB962C8B-B14F-4D97-AF65-F5344CB8AC3E}">
        <p14:creationId xmlns:p14="http://schemas.microsoft.com/office/powerpoint/2010/main" val="863279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85CC2EA-0683-4B8C-9F02-77134B28AE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D4675F9-FF0D-44E3-9EE9-7CDC3D1C7A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0AD2534-5A8E-4D62-864D-3A3FE51C4C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BCBFA-D776-426B-8E14-7FA6BD05E4F0}" type="datetimeFigureOut">
              <a:rPr lang="de-DE" smtClean="0"/>
              <a:t>23.10.2025</a:t>
            </a:fld>
            <a:endParaRPr lang="de-DE"/>
          </a:p>
        </p:txBody>
      </p:sp>
      <p:sp>
        <p:nvSpPr>
          <p:cNvPr id="5" name="Fußzeilenplatzhalter 4">
            <a:extLst>
              <a:ext uri="{FF2B5EF4-FFF2-40B4-BE49-F238E27FC236}">
                <a16:creationId xmlns:a16="http://schemas.microsoft.com/office/drawing/2014/main" id="{56F3B3DC-1361-4612-8817-BC91ADBFCF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F0F30452-BEE5-4E62-98F4-2BF4362109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F3F7E-AACA-45C9-B4F9-F409885F628E}" type="slidenum">
              <a:rPr lang="de-DE" smtClean="0"/>
              <a:t>‹Nr.›</a:t>
            </a:fld>
            <a:endParaRPr lang="de-DE"/>
          </a:p>
        </p:txBody>
      </p:sp>
    </p:spTree>
    <p:extLst>
      <p:ext uri="{BB962C8B-B14F-4D97-AF65-F5344CB8AC3E}">
        <p14:creationId xmlns:p14="http://schemas.microsoft.com/office/powerpoint/2010/main" val="3349880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8184C4-F7C6-41FF-82F9-DED03749FD52}"/>
              </a:ext>
            </a:extLst>
          </p:cNvPr>
          <p:cNvSpPr>
            <a:spLocks noGrp="1"/>
          </p:cNvSpPr>
          <p:nvPr>
            <p:ph type="ctrTitle"/>
          </p:nvPr>
        </p:nvSpPr>
        <p:spPr/>
        <p:txBody>
          <a:bodyPr/>
          <a:lstStyle/>
          <a:p>
            <a:r>
              <a:rPr lang="de-DE">
                <a:latin typeface="Times New Roman" panose="02020603050405020304" pitchFamily="18" charset="0"/>
                <a:cs typeface="Times New Roman" panose="02020603050405020304" pitchFamily="18" charset="0"/>
              </a:rPr>
              <a:t>Zu </a:t>
            </a:r>
            <a:r>
              <a:rPr lang="de-DE" dirty="0">
                <a:latin typeface="Times New Roman" panose="02020603050405020304" pitchFamily="18" charset="0"/>
                <a:cs typeface="Times New Roman" panose="02020603050405020304" pitchFamily="18" charset="0"/>
              </a:rPr>
              <a:t>einigen rhetorischen Figuren</a:t>
            </a:r>
          </a:p>
        </p:txBody>
      </p:sp>
      <p:sp>
        <p:nvSpPr>
          <p:cNvPr id="3" name="Untertitel 2">
            <a:extLst>
              <a:ext uri="{FF2B5EF4-FFF2-40B4-BE49-F238E27FC236}">
                <a16:creationId xmlns:a16="http://schemas.microsoft.com/office/drawing/2014/main" id="{30DF7530-54F6-4537-A829-5989C0E4284C}"/>
              </a:ext>
            </a:extLst>
          </p:cNvPr>
          <p:cNvSpPr>
            <a:spLocks noGrp="1"/>
          </p:cNvSpPr>
          <p:nvPr>
            <p:ph type="subTitle" idx="1"/>
          </p:nvPr>
        </p:nvSpPr>
        <p:spPr>
          <a:xfrm>
            <a:off x="1524000" y="4339021"/>
            <a:ext cx="9144000" cy="1655762"/>
          </a:xfrm>
        </p:spPr>
        <p:txBody>
          <a:bodyPr>
            <a:normAutofit/>
          </a:bodyPr>
          <a:lstStyle/>
          <a:p>
            <a:r>
              <a:rPr lang="de-DE" sz="3600" dirty="0">
                <a:latin typeface="Times New Roman" panose="02020603050405020304" pitchFamily="18" charset="0"/>
                <a:cs typeface="Times New Roman" panose="02020603050405020304" pitchFamily="18" charset="0"/>
              </a:rPr>
              <a:t>24.10.2025</a:t>
            </a:r>
          </a:p>
          <a:p>
            <a:r>
              <a:rPr lang="de-DE" sz="3600" dirty="0">
                <a:latin typeface="Times New Roman" panose="02020603050405020304" pitchFamily="18" charset="0"/>
                <a:cs typeface="Times New Roman" panose="02020603050405020304" pitchFamily="18" charset="0"/>
              </a:rPr>
              <a:t>SLU Opava</a:t>
            </a:r>
          </a:p>
        </p:txBody>
      </p:sp>
    </p:spTree>
    <p:extLst>
      <p:ext uri="{BB962C8B-B14F-4D97-AF65-F5344CB8AC3E}">
        <p14:creationId xmlns:p14="http://schemas.microsoft.com/office/powerpoint/2010/main" val="4199090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F6704-CB76-4817-9C38-E93A5BF2E550}"/>
              </a:ext>
            </a:extLst>
          </p:cNvPr>
          <p:cNvSpPr>
            <a:spLocks noGrp="1"/>
          </p:cNvSpPr>
          <p:nvPr>
            <p:ph type="title"/>
          </p:nvPr>
        </p:nvSpPr>
        <p:spPr>
          <a:xfrm>
            <a:off x="218363" y="936602"/>
            <a:ext cx="11709779" cy="4984797"/>
          </a:xfrm>
        </p:spPr>
        <p:txBody>
          <a:bodyPr>
            <a:noAutofit/>
          </a:bodyPr>
          <a:lstStyle/>
          <a:p>
            <a:pPr marL="1143000" lvl="2" indent="-228600">
              <a:lnSpc>
                <a:spcPct val="107000"/>
              </a:lnSpc>
            </a:pPr>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Wortfiguren</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Der Begriff Polyptoton bezeichnet eine</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Wiederholung eines Wortes in einem Satz, wobei unterschiedliche Flexionsformen (bei Verben) verwendet werden. Bei Substantiven führt das oft zu Wortspielen in Verbindung mit Anaphern, Epiphora, Anadiplose …</a:t>
            </a:r>
            <a:endParaRPr lang="de-DE" sz="3600" dirty="0"/>
          </a:p>
        </p:txBody>
      </p:sp>
    </p:spTree>
    <p:extLst>
      <p:ext uri="{BB962C8B-B14F-4D97-AF65-F5344CB8AC3E}">
        <p14:creationId xmlns:p14="http://schemas.microsoft.com/office/powerpoint/2010/main" val="1881939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A5CB4A-2551-45D1-B569-E602D095A0E6}"/>
              </a:ext>
            </a:extLst>
          </p:cNvPr>
          <p:cNvSpPr>
            <a:spLocks noGrp="1"/>
          </p:cNvSpPr>
          <p:nvPr>
            <p:ph type="title"/>
          </p:nvPr>
        </p:nvSpPr>
        <p:spPr>
          <a:xfrm>
            <a:off x="838200" y="2062542"/>
            <a:ext cx="10515600" cy="2732917"/>
          </a:xfrm>
        </p:spPr>
        <p:txBody>
          <a:bodyPr>
            <a:noAutofit/>
          </a:bodyPr>
          <a:lstStyle/>
          <a:p>
            <a:r>
              <a:rPr lang="de-DE" sz="3600" dirty="0">
                <a:latin typeface="Times New Roman" panose="02020603050405020304" pitchFamily="18" charset="0"/>
                <a:cs typeface="Times New Roman" panose="02020603050405020304" pitchFamily="18" charset="0"/>
              </a:rPr>
              <a:t>Beispiele für </a:t>
            </a:r>
            <a:r>
              <a:rPr lang="de-DE" sz="3600" kern="1000" dirty="0">
                <a:effectLst/>
                <a:latin typeface="Times New Roman" panose="02020603050405020304" pitchFamily="18" charset="0"/>
                <a:ea typeface="Calibri" panose="020F0502020204030204" pitchFamily="34" charset="0"/>
              </a:rPr>
              <a:t>die rhetorische Figur des </a:t>
            </a: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Polyptotons:</a:t>
            </a:r>
            <a:b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br>
            <a:b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i="1" dirty="0">
                <a:effectLst/>
                <a:latin typeface="Times New Roman" panose="02020603050405020304" pitchFamily="18" charset="0"/>
                <a:ea typeface="Calibri" panose="020F0502020204030204" pitchFamily="34" charset="0"/>
                <a:cs typeface="Times New Roman" panose="02020603050405020304" pitchFamily="18" charset="0"/>
              </a:rPr>
              <a:t>„Aug‘ um Auge, Zahn um Zahn“; </a:t>
            </a:r>
            <a:br>
              <a:rPr lang="de-DE" sz="3600" i="1"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i="1" dirty="0">
                <a:effectLst/>
                <a:latin typeface="Times New Roman" panose="02020603050405020304" pitchFamily="18" charset="0"/>
                <a:ea typeface="Calibri" panose="020F0502020204030204" pitchFamily="34" charset="0"/>
                <a:cs typeface="Times New Roman" panose="02020603050405020304" pitchFamily="18" charset="0"/>
              </a:rPr>
              <a:t>„Das Beste vom Besten“; </a:t>
            </a:r>
            <a:br>
              <a:rPr lang="de-DE" sz="3600" i="1"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i="1" dirty="0">
                <a:effectLst/>
                <a:latin typeface="Times New Roman" panose="02020603050405020304" pitchFamily="18" charset="0"/>
                <a:ea typeface="Calibri" panose="020F0502020204030204" pitchFamily="34" charset="0"/>
                <a:cs typeface="Times New Roman" panose="02020603050405020304" pitchFamily="18" charset="0"/>
              </a:rPr>
              <a:t>„König der Könige“; </a:t>
            </a:r>
            <a:br>
              <a:rPr lang="de-DE" sz="3600" i="1"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i="1" dirty="0">
                <a:effectLst/>
                <a:latin typeface="Times New Roman" panose="02020603050405020304" pitchFamily="18" charset="0"/>
                <a:ea typeface="Calibri" panose="020F0502020204030204" pitchFamily="34" charset="0"/>
                <a:cs typeface="Times New Roman" panose="02020603050405020304" pitchFamily="18" charset="0"/>
              </a:rPr>
              <a:t>„Homo homini </a:t>
            </a:r>
            <a:r>
              <a:rPr lang="de-DE" sz="3600" i="1" dirty="0" err="1">
                <a:effectLst/>
                <a:latin typeface="Times New Roman" panose="02020603050405020304" pitchFamily="18" charset="0"/>
                <a:ea typeface="Calibri" panose="020F0502020204030204" pitchFamily="34" charset="0"/>
                <a:cs typeface="Times New Roman" panose="02020603050405020304" pitchFamily="18" charset="0"/>
              </a:rPr>
              <a:t>lupus</a:t>
            </a:r>
            <a:r>
              <a:rPr lang="de-DE" sz="3600" i="1" dirty="0">
                <a:effectLst/>
                <a:latin typeface="Times New Roman" panose="02020603050405020304" pitchFamily="18" charset="0"/>
                <a:ea typeface="Calibri" panose="020F0502020204030204" pitchFamily="34" charset="0"/>
                <a:cs typeface="Times New Roman" panose="02020603050405020304" pitchFamily="18" charset="0"/>
              </a:rPr>
              <a:t> est.“</a:t>
            </a:r>
            <a:r>
              <a:rPr lang="de-DE" sz="3600" dirty="0">
                <a:latin typeface="Times New Roman" panose="02020603050405020304" pitchFamily="18" charset="0"/>
                <a:cs typeface="Times New Roman" panose="02020603050405020304" pitchFamily="18" charset="0"/>
              </a:rPr>
              <a:t> </a:t>
            </a:r>
            <a:r>
              <a:rPr lang="de-DE" sz="2400" dirty="0">
                <a:latin typeface="Times New Roman" panose="02020603050405020304" pitchFamily="18" charset="0"/>
                <a:cs typeface="Times New Roman" panose="02020603050405020304" pitchFamily="18" charset="0"/>
              </a:rPr>
              <a:t>(Der Mensch ist dem Menschen ein Wolf.)</a:t>
            </a:r>
          </a:p>
        </p:txBody>
      </p:sp>
    </p:spTree>
    <p:extLst>
      <p:ext uri="{BB962C8B-B14F-4D97-AF65-F5344CB8AC3E}">
        <p14:creationId xmlns:p14="http://schemas.microsoft.com/office/powerpoint/2010/main" val="2906700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1F4E58-FB9F-436A-B2DA-0B91577A4D9A}"/>
              </a:ext>
            </a:extLst>
          </p:cNvPr>
          <p:cNvSpPr>
            <a:spLocks noGrp="1"/>
          </p:cNvSpPr>
          <p:nvPr>
            <p:ph type="title"/>
          </p:nvPr>
        </p:nvSpPr>
        <p:spPr>
          <a:xfrm>
            <a:off x="368489" y="1668451"/>
            <a:ext cx="11477767" cy="3521098"/>
          </a:xfrm>
        </p:spPr>
        <p:txBody>
          <a:bodyPr>
            <a:no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Wortfiguren </a:t>
            </a:r>
            <a:br>
              <a:rPr lang="de-DE" sz="3600" u="sng" dirty="0">
                <a:latin typeface="Times New Roman" panose="02020603050405020304" pitchFamily="18" charset="0"/>
                <a:ea typeface="Calibri" panose="020F0502020204030204" pitchFamily="34" charset="0"/>
              </a:rPr>
            </a:br>
            <a:br>
              <a:rPr lang="de-DE" sz="3600" u="sng" dirty="0">
                <a:latin typeface="Times New Roman" panose="02020603050405020304" pitchFamily="18" charset="0"/>
                <a:ea typeface="Calibri" panose="020F0502020204030204" pitchFamily="34" charset="0"/>
              </a:rPr>
            </a:br>
            <a:r>
              <a:rPr lang="de-DE" sz="3600" dirty="0">
                <a:latin typeface="Times New Roman" panose="02020603050405020304" pitchFamily="18" charset="0"/>
                <a:ea typeface="Calibri" panose="020F0502020204030204" pitchFamily="34" charset="0"/>
              </a:rPr>
              <a:t>Als </a:t>
            </a:r>
            <a:r>
              <a:rPr lang="de-DE" sz="3600" dirty="0">
                <a:effectLst/>
                <a:latin typeface="Times New Roman" panose="02020603050405020304" pitchFamily="18" charset="0"/>
                <a:ea typeface="Calibri" panose="020F0502020204030204" pitchFamily="34" charset="0"/>
              </a:rPr>
              <a:t>Paronomasie (Zusammenstellung lautlich ähnlicher Worte) wird eine Form des Wortspiels mit gleichklingenden Worten bezeichnet, die in nicht fernem Abstand miteinander verbunden sind oder einander gegenübergestellt werden.</a:t>
            </a:r>
            <a:endParaRPr lang="de-DE" sz="3600" dirty="0"/>
          </a:p>
        </p:txBody>
      </p:sp>
    </p:spTree>
    <p:extLst>
      <p:ext uri="{BB962C8B-B14F-4D97-AF65-F5344CB8AC3E}">
        <p14:creationId xmlns:p14="http://schemas.microsoft.com/office/powerpoint/2010/main" val="3252437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481A38-D344-49D2-A7B0-28F20601B9B3}"/>
              </a:ext>
            </a:extLst>
          </p:cNvPr>
          <p:cNvSpPr>
            <a:spLocks noGrp="1"/>
          </p:cNvSpPr>
          <p:nvPr>
            <p:ph type="title"/>
          </p:nvPr>
        </p:nvSpPr>
        <p:spPr>
          <a:xfrm>
            <a:off x="838200" y="1641781"/>
            <a:ext cx="10515600" cy="3574439"/>
          </a:xfrm>
        </p:spPr>
        <p:txBody>
          <a:bodyPr>
            <a:normAutofit fontScale="90000"/>
          </a:bodyPr>
          <a:lstStyle/>
          <a:p>
            <a:r>
              <a:rPr lang="de-DE" sz="4000" kern="1000" dirty="0">
                <a:effectLst/>
                <a:latin typeface="Times New Roman" panose="02020603050405020304" pitchFamily="18" charset="0"/>
                <a:ea typeface="Calibri" panose="020F0502020204030204" pitchFamily="34" charset="0"/>
              </a:rPr>
              <a:t>Beispiele für die rhetorische Figur der </a:t>
            </a:r>
            <a:r>
              <a:rPr lang="de-DE" sz="4000" dirty="0">
                <a:effectLst/>
                <a:latin typeface="Times New Roman" panose="02020603050405020304" pitchFamily="18" charset="0"/>
                <a:ea typeface="Calibri" panose="020F0502020204030204" pitchFamily="34" charset="0"/>
              </a:rPr>
              <a:t>Paronomasie</a:t>
            </a:r>
            <a:br>
              <a:rPr lang="de-DE" sz="4000" kern="1000" dirty="0">
                <a:effectLst/>
                <a:latin typeface="Times New Roman" panose="02020603050405020304" pitchFamily="18" charset="0"/>
                <a:ea typeface="Calibri" panose="020F0502020204030204" pitchFamily="34" charset="0"/>
              </a:rPr>
            </a:br>
            <a:br>
              <a:rPr lang="de-DE" sz="4000" kern="1000" dirty="0">
                <a:effectLst/>
                <a:latin typeface="Times New Roman" panose="02020603050405020304" pitchFamily="18" charset="0"/>
                <a:ea typeface="Calibri" panose="020F0502020204030204" pitchFamily="34" charset="0"/>
              </a:rPr>
            </a:br>
            <a:r>
              <a:rPr lang="de-DE" sz="4000" i="1" kern="1000" dirty="0">
                <a:effectLst/>
                <a:latin typeface="Times New Roman" panose="02020603050405020304" pitchFamily="18" charset="0"/>
                <a:ea typeface="Calibri" panose="020F0502020204030204" pitchFamily="34" charset="0"/>
              </a:rPr>
              <a:t>„Eile mit Weile“; </a:t>
            </a:r>
            <a:br>
              <a:rPr lang="de-DE" sz="4000" i="1" kern="1000" dirty="0">
                <a:effectLst/>
                <a:latin typeface="Times New Roman" panose="02020603050405020304" pitchFamily="18" charset="0"/>
                <a:ea typeface="Calibri" panose="020F0502020204030204" pitchFamily="34" charset="0"/>
              </a:rPr>
            </a:br>
            <a:br>
              <a:rPr lang="de-DE" sz="4000" kern="1000" dirty="0">
                <a:effectLst/>
                <a:latin typeface="Times New Roman" panose="02020603050405020304" pitchFamily="18" charset="0"/>
                <a:ea typeface="Calibri" panose="020F0502020204030204" pitchFamily="34" charset="0"/>
              </a:rPr>
            </a:br>
            <a:r>
              <a:rPr lang="de-DE" sz="4000" kern="1000" dirty="0">
                <a:effectLst/>
                <a:latin typeface="Times New Roman" panose="02020603050405020304" pitchFamily="18" charset="0"/>
                <a:ea typeface="Calibri" panose="020F0502020204030204" pitchFamily="34" charset="0"/>
              </a:rPr>
              <a:t>im päpstlichen Segen: </a:t>
            </a:r>
            <a:br>
              <a:rPr lang="de-DE" sz="4000" kern="1000" dirty="0">
                <a:effectLst/>
                <a:latin typeface="Times New Roman" panose="02020603050405020304" pitchFamily="18" charset="0"/>
                <a:ea typeface="Calibri" panose="020F0502020204030204" pitchFamily="34" charset="0"/>
              </a:rPr>
            </a:br>
            <a:br>
              <a:rPr lang="de-DE" sz="4000" kern="1000" dirty="0">
                <a:effectLst/>
                <a:latin typeface="Times New Roman" panose="02020603050405020304" pitchFamily="18" charset="0"/>
                <a:ea typeface="Calibri" panose="020F0502020204030204" pitchFamily="34" charset="0"/>
              </a:rPr>
            </a:br>
            <a:r>
              <a:rPr lang="de-DE" sz="4000" kern="1000" dirty="0">
                <a:solidFill>
                  <a:srgbClr val="000000"/>
                </a:solidFill>
                <a:effectLst/>
                <a:latin typeface="Times New Roman" panose="02020603050405020304" pitchFamily="18" charset="0"/>
                <a:ea typeface="Calibri" panose="020F0502020204030204" pitchFamily="34" charset="0"/>
              </a:rPr>
              <a:t>„</a:t>
            </a:r>
            <a:r>
              <a:rPr lang="de-DE" sz="4000" i="1" kern="1000" dirty="0">
                <a:effectLst/>
                <a:latin typeface="Times New Roman" panose="02020603050405020304" pitchFamily="18" charset="0"/>
                <a:ea typeface="Calibri" panose="020F0502020204030204" pitchFamily="34" charset="0"/>
              </a:rPr>
              <a:t>Urbi</a:t>
            </a:r>
            <a:r>
              <a:rPr lang="de-DE" sz="4000" kern="1000" dirty="0">
                <a:effectLst/>
                <a:latin typeface="Times New Roman" panose="02020603050405020304" pitchFamily="18" charset="0"/>
                <a:ea typeface="Calibri" panose="020F0502020204030204" pitchFamily="34" charset="0"/>
              </a:rPr>
              <a:t> et </a:t>
            </a:r>
            <a:r>
              <a:rPr lang="de-DE" sz="4000" i="1" kern="1000" dirty="0">
                <a:effectLst/>
                <a:latin typeface="Times New Roman" panose="02020603050405020304" pitchFamily="18" charset="0"/>
                <a:ea typeface="Calibri" panose="020F0502020204030204" pitchFamily="34" charset="0"/>
              </a:rPr>
              <a:t>orbi</a:t>
            </a:r>
            <a:r>
              <a:rPr lang="de-DE" sz="4000" kern="1000" dirty="0">
                <a:effectLst/>
                <a:latin typeface="Times New Roman" panose="02020603050405020304" pitchFamily="18" charset="0"/>
                <a:ea typeface="Calibri" panose="020F0502020204030204" pitchFamily="34" charset="0"/>
              </a:rPr>
              <a:t>!“ = </a:t>
            </a:r>
            <a:r>
              <a:rPr lang="de-DE" sz="4000" i="1" kern="1000" dirty="0">
                <a:effectLst/>
                <a:latin typeface="Times New Roman" panose="02020603050405020304" pitchFamily="18" charset="0"/>
                <a:ea typeface="Calibri" panose="020F0502020204030204" pitchFamily="34" charset="0"/>
              </a:rPr>
              <a:t>„Der Stadt und dem Erdkreis!“</a:t>
            </a:r>
            <a:endParaRPr lang="de-DE" i="1" dirty="0"/>
          </a:p>
        </p:txBody>
      </p:sp>
    </p:spTree>
    <p:extLst>
      <p:ext uri="{BB962C8B-B14F-4D97-AF65-F5344CB8AC3E}">
        <p14:creationId xmlns:p14="http://schemas.microsoft.com/office/powerpoint/2010/main" val="2349298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B15AD8-9936-4F19-97D6-B012CE36B911}"/>
              </a:ext>
            </a:extLst>
          </p:cNvPr>
          <p:cNvSpPr>
            <a:spLocks noGrp="1"/>
          </p:cNvSpPr>
          <p:nvPr>
            <p:ph type="title"/>
          </p:nvPr>
        </p:nvSpPr>
        <p:spPr>
          <a:xfrm>
            <a:off x="838200" y="2137605"/>
            <a:ext cx="10515600" cy="2582791"/>
          </a:xfrm>
        </p:spPr>
        <p:txBody>
          <a:bodyPr>
            <a:noAutofit/>
          </a:bodyPr>
          <a:lstStyle/>
          <a:p>
            <a:r>
              <a:rPr lang="de-DE" sz="3600" dirty="0">
                <a:latin typeface="Times New Roman" panose="02020603050405020304" pitchFamily="18" charset="0"/>
                <a:cs typeface="Times New Roman" panose="02020603050405020304" pitchFamily="18" charset="0"/>
              </a:rPr>
              <a:t>Zusatz zur Figur der </a:t>
            </a:r>
            <a:r>
              <a:rPr lang="de-DE" sz="3600" dirty="0">
                <a:effectLst/>
                <a:latin typeface="Times New Roman" panose="02020603050405020304" pitchFamily="18" charset="0"/>
                <a:ea typeface="Calibri" panose="020F0502020204030204" pitchFamily="34" charset="0"/>
                <a:cs typeface="Times New Roman" panose="02020603050405020304" pitchFamily="18" charset="0"/>
              </a:rPr>
              <a:t>Paronomasie</a:t>
            </a:r>
            <a:br>
              <a:rPr lang="de-DE" sz="3600" dirty="0">
                <a:effectLst/>
                <a:latin typeface="Times New Roman" panose="02020603050405020304" pitchFamily="18" charset="0"/>
                <a:ea typeface="Calibri" panose="020F0502020204030204" pitchFamily="34" charset="0"/>
                <a:cs typeface="Times New Roman" panose="02020603050405020304" pitchFamily="18" charset="0"/>
              </a:rPr>
            </a:br>
            <a:br>
              <a:rPr lang="de-DE" sz="3600"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dirty="0">
                <a:effectLst/>
                <a:latin typeface="Times New Roman" panose="02020603050405020304" pitchFamily="18" charset="0"/>
                <a:ea typeface="Calibri" panose="020F0502020204030204" pitchFamily="34" charset="0"/>
                <a:cs typeface="Times New Roman" panose="02020603050405020304" pitchFamily="18" charset="0"/>
              </a:rPr>
              <a:t>Die Paronomasie i</a:t>
            </a: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st der Alliteration vergleichbar, nur werden Worte zusammengestellt, die unterschiedliche semantische Bereiche abdecken.</a:t>
            </a:r>
            <a:endParaRPr lang="de-DE"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8787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9F0C11-68D9-4392-BAF9-CCFCC408791D}"/>
              </a:ext>
            </a:extLst>
          </p:cNvPr>
          <p:cNvSpPr>
            <a:spLocks noGrp="1"/>
          </p:cNvSpPr>
          <p:nvPr>
            <p:ph type="title"/>
          </p:nvPr>
        </p:nvSpPr>
        <p:spPr>
          <a:xfrm>
            <a:off x="838200" y="189795"/>
            <a:ext cx="10515600" cy="6478410"/>
          </a:xfrm>
        </p:spPr>
        <p:txBody>
          <a:bodyPr>
            <a:noAutofit/>
          </a:bodyPr>
          <a:lstStyle/>
          <a:p>
            <a:pPr marL="742950" lvl="1" indent="-285750">
              <a:lnSpc>
                <a:spcPct val="107000"/>
              </a:lnSpc>
            </a:pPr>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Wortfiguren </a:t>
            </a:r>
            <a:br>
              <a:rPr lang="de-DE" sz="3600" u="sng" dirty="0">
                <a:latin typeface="Times New Roman" panose="02020603050405020304" pitchFamily="18" charset="0"/>
                <a:ea typeface="Calibri" panose="020F0502020204030204" pitchFamily="34" charset="0"/>
              </a:rPr>
            </a:br>
            <a:br>
              <a:rPr lang="de-DE" sz="3600" u="sng" dirty="0">
                <a:latin typeface="Times New Roman" panose="02020603050405020304" pitchFamily="18" charset="0"/>
                <a:ea typeface="Calibri" panose="020F0502020204030204" pitchFamily="34" charset="0"/>
              </a:rPr>
            </a:br>
            <a:r>
              <a:rPr lang="de-DE" sz="3600" kern="1000" dirty="0" err="1">
                <a:effectLst/>
                <a:latin typeface="Times New Roman" panose="02020603050405020304" pitchFamily="18" charset="0"/>
                <a:ea typeface="Calibri" panose="020F0502020204030204" pitchFamily="34" charset="0"/>
              </a:rPr>
              <a:t>Accumulatio</a:t>
            </a:r>
            <a:r>
              <a:rPr lang="de-DE" sz="3600" kern="1000" dirty="0">
                <a:effectLst/>
                <a:latin typeface="Times New Roman" panose="02020603050405020304" pitchFamily="18" charset="0"/>
                <a:ea typeface="Calibri" panose="020F0502020204030204" pitchFamily="34" charset="0"/>
              </a:rPr>
              <a:t> (= lat. Häufung) ist die Bezeichnung für die Detaillierung (Differenzierung/ Aufgliederung) eines übergeordneten Begriffes.</a:t>
            </a:r>
            <a:r>
              <a:rPr lang="de-DE" sz="3600" kern="1000" dirty="0">
                <a:latin typeface="Times New Roman" panose="02020603050405020304" pitchFamily="18" charset="0"/>
                <a:ea typeface="Calibri" panose="020F0502020204030204" pitchFamily="34" charset="0"/>
              </a:rPr>
              <a:t> </a:t>
            </a:r>
            <a:r>
              <a:rPr lang="de-DE" sz="3600" kern="1000" dirty="0">
                <a:effectLst/>
                <a:latin typeface="Times New Roman" panose="02020603050405020304" pitchFamily="18" charset="0"/>
                <a:ea typeface="Calibri" panose="020F0502020204030204" pitchFamily="34" charset="0"/>
              </a:rPr>
              <a:t>Der übergeordnete Kollektivbegriff kann voran- oder nachgestellt sein, ggfs. kann er auch ganz fehlen. Die </a:t>
            </a:r>
            <a:r>
              <a:rPr lang="de-DE" sz="3600" kern="1000" dirty="0" err="1">
                <a:effectLst/>
                <a:latin typeface="Times New Roman" panose="02020603050405020304" pitchFamily="18" charset="0"/>
                <a:ea typeface="Calibri" panose="020F0502020204030204" pitchFamily="34" charset="0"/>
              </a:rPr>
              <a:t>Accumulatio</a:t>
            </a:r>
            <a:r>
              <a:rPr lang="de-DE" sz="3600" kern="1000" dirty="0">
                <a:effectLst/>
                <a:latin typeface="Times New Roman" panose="02020603050405020304" pitchFamily="18" charset="0"/>
                <a:ea typeface="Calibri" panose="020F0502020204030204" pitchFamily="34" charset="0"/>
              </a:rPr>
              <a:t> ist ein Mittel der </a:t>
            </a:r>
            <a:r>
              <a:rPr lang="de-DE" sz="3600" kern="1000" dirty="0" err="1">
                <a:effectLst/>
                <a:latin typeface="Times New Roman" panose="02020603050405020304" pitchFamily="18" charset="0"/>
                <a:ea typeface="Calibri" panose="020F0502020204030204" pitchFamily="34" charset="0"/>
              </a:rPr>
              <a:t>Amplifikatio</a:t>
            </a:r>
            <a:r>
              <a:rPr lang="de-DE" sz="3600" kern="1000" dirty="0">
                <a:effectLst/>
                <a:latin typeface="Times New Roman" panose="02020603050405020304" pitchFamily="18" charset="0"/>
                <a:ea typeface="Calibri" panose="020F0502020204030204" pitchFamily="34" charset="0"/>
              </a:rPr>
              <a:t> und dient </a:t>
            </a:r>
            <a:r>
              <a:rPr lang="de-DE" sz="3600" kern="1000" dirty="0">
                <a:latin typeface="Times New Roman" panose="02020603050405020304" pitchFamily="18" charset="0"/>
                <a:ea typeface="Calibri" panose="020F0502020204030204" pitchFamily="34" charset="0"/>
              </a:rPr>
              <a:t>zur </a:t>
            </a:r>
            <a:r>
              <a:rPr lang="de-DE" sz="3600" kern="1000" dirty="0">
                <a:effectLst/>
                <a:latin typeface="Times New Roman" panose="02020603050405020304" pitchFamily="18" charset="0"/>
                <a:ea typeface="Calibri" panose="020F0502020204030204" pitchFamily="34" charset="0"/>
              </a:rPr>
              <a:t>Intensivierung, Veranschaulichung, Verlebendigung und Bildhaftigkeit der Aussage.</a:t>
            </a:r>
            <a:endParaRPr lang="de-DE" sz="3600" dirty="0"/>
          </a:p>
        </p:txBody>
      </p:sp>
    </p:spTree>
    <p:extLst>
      <p:ext uri="{BB962C8B-B14F-4D97-AF65-F5344CB8AC3E}">
        <p14:creationId xmlns:p14="http://schemas.microsoft.com/office/powerpoint/2010/main" val="2325672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2089A8-92F9-41F2-81C6-45D86C125E70}"/>
              </a:ext>
            </a:extLst>
          </p:cNvPr>
          <p:cNvSpPr>
            <a:spLocks noGrp="1"/>
          </p:cNvSpPr>
          <p:nvPr>
            <p:ph type="title"/>
          </p:nvPr>
        </p:nvSpPr>
        <p:spPr>
          <a:xfrm>
            <a:off x="163773" y="365125"/>
            <a:ext cx="11682483" cy="6062971"/>
          </a:xfrm>
        </p:spPr>
        <p:txBody>
          <a:bodyPr>
            <a:noAutofit/>
          </a:bodyPr>
          <a:lstStyle/>
          <a:p>
            <a:pPr marL="502920">
              <a:lnSpc>
                <a:spcPct val="107000"/>
              </a:lnSpc>
            </a:pPr>
            <a:r>
              <a:rPr lang="de-DE" sz="3600" kern="1000" dirty="0">
                <a:effectLst/>
                <a:latin typeface="Times New Roman" panose="02020603050405020304" pitchFamily="18" charset="0"/>
                <a:ea typeface="Calibri" panose="020F0502020204030204" pitchFamily="34" charset="0"/>
              </a:rPr>
              <a:t>Beispiele für die rhetorische Figur der </a:t>
            </a:r>
            <a:r>
              <a:rPr lang="de-DE" sz="3600" kern="1000" dirty="0" err="1">
                <a:effectLst/>
                <a:latin typeface="Times New Roman" panose="02020603050405020304" pitchFamily="18" charset="0"/>
                <a:ea typeface="Calibri" panose="020F0502020204030204" pitchFamily="34" charset="0"/>
              </a:rPr>
              <a:t>Accumulatio</a:t>
            </a:r>
            <a:r>
              <a:rPr lang="de-DE" sz="3600" kern="1000" dirty="0">
                <a:effectLst/>
                <a:latin typeface="Times New Roman" panose="02020603050405020304" pitchFamily="18" charset="0"/>
                <a:ea typeface="Calibri" panose="020F0502020204030204" pitchFamily="34" charset="0"/>
              </a:rPr>
              <a:t>:</a:t>
            </a:r>
            <a:br>
              <a:rPr lang="de-DE" sz="3600" kern="1000" dirty="0">
                <a:effectLst/>
                <a:latin typeface="Times New Roman" panose="02020603050405020304" pitchFamily="18" charset="0"/>
                <a:ea typeface="Calibri" panose="020F0502020204030204" pitchFamily="34" charset="0"/>
              </a:rPr>
            </a:br>
            <a:br>
              <a:rPr lang="de-DE" sz="3600" i="1" kern="1000" dirty="0">
                <a:effectLst/>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Nun ruhen alle Wälder,</a:t>
            </a:r>
            <a:br>
              <a:rPr lang="de-DE" sz="3600" kern="1000" dirty="0">
                <a:effectLst/>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Vieh, Mensch, </a:t>
            </a:r>
            <a:r>
              <a:rPr lang="de-DE" sz="3600" i="1" kern="1000" dirty="0" err="1">
                <a:effectLst/>
                <a:latin typeface="Times New Roman" panose="02020603050405020304" pitchFamily="18" charset="0"/>
                <a:ea typeface="Calibri" panose="020F0502020204030204" pitchFamily="34" charset="0"/>
              </a:rPr>
              <a:t>Städt</a:t>
            </a:r>
            <a:r>
              <a:rPr lang="de-DE" sz="3600" i="1" kern="1000" dirty="0">
                <a:effectLst/>
                <a:latin typeface="Times New Roman" panose="02020603050405020304" pitchFamily="18" charset="0"/>
                <a:ea typeface="Calibri" panose="020F0502020204030204" pitchFamily="34" charset="0"/>
              </a:rPr>
              <a:t>‘ und Felder</a:t>
            </a:r>
            <a:br>
              <a:rPr lang="de-DE" sz="3600" kern="1000" dirty="0">
                <a:effectLst/>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Es schläft die ganze Welt“ </a:t>
            </a:r>
            <a:br>
              <a:rPr lang="de-DE" sz="3600" i="1" kern="1000" dirty="0">
                <a:effectLst/>
                <a:latin typeface="Times New Roman" panose="02020603050405020304" pitchFamily="18" charset="0"/>
                <a:ea typeface="Calibri" panose="020F0502020204030204" pitchFamily="34" charset="0"/>
              </a:rPr>
            </a:br>
            <a:r>
              <a:rPr lang="de-DE" sz="2800" kern="1000" dirty="0">
                <a:effectLst/>
                <a:latin typeface="Times New Roman" panose="02020603050405020304" pitchFamily="18" charset="0"/>
                <a:ea typeface="Calibri" panose="020F0502020204030204" pitchFamily="34" charset="0"/>
              </a:rPr>
              <a:t>[als Zusammenfassung] - Paul Gerhardt</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 </a:t>
            </a:r>
            <a:br>
              <a:rPr lang="de-DE" sz="3600" kern="1000" dirty="0">
                <a:effectLst/>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„So bitt‘ ich Himmel, Lüfte, Wind, Hügel, Haine, Wälder,</a:t>
            </a:r>
            <a:br>
              <a:rPr lang="de-DE" sz="3600" kern="1000" dirty="0">
                <a:effectLst/>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Wein, Brunnen, Wüstenei, Saat, Höhlen, Steine, Felder, </a:t>
            </a:r>
            <a:r>
              <a:rPr lang="de-DE" sz="3600" kern="1000" dirty="0">
                <a:effectLst/>
                <a:latin typeface="Times New Roman" panose="02020603050405020304" pitchFamily="18" charset="0"/>
                <a:ea typeface="Calibri" panose="020F0502020204030204" pitchFamily="34" charset="0"/>
              </a:rPr>
              <a:t>…“ </a:t>
            </a:r>
            <a:r>
              <a:rPr lang="de-DE" sz="2800" kern="1000" dirty="0">
                <a:effectLst/>
                <a:latin typeface="Times New Roman" panose="02020603050405020304" pitchFamily="18" charset="0"/>
                <a:ea typeface="Calibri" panose="020F0502020204030204" pitchFamily="34" charset="0"/>
              </a:rPr>
              <a:t>Opitz „Ihr Himmel, Luft und Wind…“</a:t>
            </a:r>
            <a:endParaRPr lang="de-DE" sz="2800" dirty="0"/>
          </a:p>
        </p:txBody>
      </p:sp>
    </p:spTree>
    <p:extLst>
      <p:ext uri="{BB962C8B-B14F-4D97-AF65-F5344CB8AC3E}">
        <p14:creationId xmlns:p14="http://schemas.microsoft.com/office/powerpoint/2010/main" val="823770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5CD132-F189-4EB8-8D0A-2F636564A90A}"/>
              </a:ext>
            </a:extLst>
          </p:cNvPr>
          <p:cNvSpPr>
            <a:spLocks noGrp="1"/>
          </p:cNvSpPr>
          <p:nvPr>
            <p:ph type="title"/>
          </p:nvPr>
        </p:nvSpPr>
        <p:spPr>
          <a:xfrm>
            <a:off x="313899" y="1177985"/>
            <a:ext cx="11532358" cy="4502031"/>
          </a:xfrm>
        </p:spPr>
        <p:txBody>
          <a:bodyPr>
            <a:normAutofit/>
          </a:bodyPr>
          <a:lstStyle/>
          <a:p>
            <a:r>
              <a:rPr lang="de-DE" sz="3600" kern="1000" dirty="0">
                <a:effectLst/>
                <a:latin typeface="Times New Roman" panose="02020603050405020304" pitchFamily="18" charset="0"/>
                <a:ea typeface="Calibri" panose="020F0502020204030204" pitchFamily="34" charset="0"/>
              </a:rPr>
              <a:t>Zusatz zur rhetorischen Figur der </a:t>
            </a:r>
            <a:r>
              <a:rPr lang="de-DE" sz="3600" kern="1000" dirty="0" err="1">
                <a:effectLst/>
                <a:latin typeface="Times New Roman" panose="02020603050405020304" pitchFamily="18" charset="0"/>
                <a:ea typeface="Calibri" panose="020F0502020204030204" pitchFamily="34" charset="0"/>
              </a:rPr>
              <a:t>Accumulatio</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Die Worte, die in der Aufreihung einer </a:t>
            </a:r>
            <a:r>
              <a:rPr lang="de-DE" sz="3600" kern="1000" dirty="0" err="1">
                <a:effectLst/>
                <a:latin typeface="Times New Roman" panose="02020603050405020304" pitchFamily="18" charset="0"/>
                <a:ea typeface="Calibri" panose="020F0502020204030204" pitchFamily="34" charset="0"/>
              </a:rPr>
              <a:t>Accumulatio</a:t>
            </a:r>
            <a:r>
              <a:rPr lang="de-DE" sz="3600" kern="1000" dirty="0">
                <a:effectLst/>
                <a:latin typeface="Times New Roman" panose="02020603050405020304" pitchFamily="18" charset="0"/>
                <a:ea typeface="Calibri" panose="020F0502020204030204" pitchFamily="34" charset="0"/>
              </a:rPr>
              <a:t> aufgeführt werden, können </a:t>
            </a:r>
            <a:r>
              <a:rPr lang="de-DE" sz="3600" b="1" kern="1000" dirty="0">
                <a:effectLst/>
                <a:latin typeface="Times New Roman" panose="02020603050405020304" pitchFamily="18" charset="0"/>
                <a:ea typeface="Calibri" panose="020F0502020204030204" pitchFamily="34" charset="0"/>
              </a:rPr>
              <a:t>syndetisch</a:t>
            </a:r>
            <a:r>
              <a:rPr lang="de-DE" sz="3600" kern="1000" dirty="0">
                <a:effectLst/>
                <a:latin typeface="Times New Roman" panose="02020603050405020304" pitchFamily="18" charset="0"/>
                <a:ea typeface="Calibri" panose="020F0502020204030204" pitchFamily="34" charset="0"/>
              </a:rPr>
              <a:t> (mit Bindewort verbundene Sätze oder Satzteile oder Worte) oder </a:t>
            </a:r>
            <a:r>
              <a:rPr lang="de-DE" sz="3600" b="1" kern="1000" dirty="0">
                <a:effectLst/>
                <a:latin typeface="Times New Roman" panose="02020603050405020304" pitchFamily="18" charset="0"/>
                <a:ea typeface="Calibri" panose="020F0502020204030204" pitchFamily="34" charset="0"/>
              </a:rPr>
              <a:t>asyndetisch</a:t>
            </a:r>
            <a:r>
              <a:rPr lang="de-DE" sz="3600" kern="1000" dirty="0">
                <a:effectLst/>
                <a:latin typeface="Times New Roman" panose="02020603050405020304" pitchFamily="18" charset="0"/>
                <a:ea typeface="Calibri" panose="020F0502020204030204" pitchFamily="34" charset="0"/>
              </a:rPr>
              <a:t> (unverbundene Sätze oder Satzteile oder Worte) auftreten.</a:t>
            </a:r>
            <a:endParaRPr lang="de-DE" sz="3600" dirty="0"/>
          </a:p>
        </p:txBody>
      </p:sp>
    </p:spTree>
    <p:extLst>
      <p:ext uri="{BB962C8B-B14F-4D97-AF65-F5344CB8AC3E}">
        <p14:creationId xmlns:p14="http://schemas.microsoft.com/office/powerpoint/2010/main" val="862130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AF0B93-BB60-476F-90B4-EBACC3EF8267}"/>
              </a:ext>
            </a:extLst>
          </p:cNvPr>
          <p:cNvSpPr>
            <a:spLocks noGrp="1"/>
          </p:cNvSpPr>
          <p:nvPr>
            <p:ph type="title"/>
          </p:nvPr>
        </p:nvSpPr>
        <p:spPr>
          <a:xfrm>
            <a:off x="286603" y="998016"/>
            <a:ext cx="11723427" cy="4861968"/>
          </a:xfrm>
        </p:spPr>
        <p:txBody>
          <a:bodyPr>
            <a:noAutofit/>
          </a:bodyPr>
          <a:lstStyle/>
          <a:p>
            <a:pPr marL="742950" lvl="1" indent="-285750">
              <a:lnSpc>
                <a:spcPct val="107000"/>
              </a:lnSpc>
            </a:pPr>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Wortfiguren </a:t>
            </a:r>
            <a:br>
              <a:rPr lang="de-DE" sz="3600" u="sng" dirty="0">
                <a:latin typeface="Times New Roman" panose="02020603050405020304" pitchFamily="18" charset="0"/>
                <a:ea typeface="Calibri" panose="020F0502020204030204" pitchFamily="34" charset="0"/>
              </a:rPr>
            </a:br>
            <a:br>
              <a:rPr lang="de-DE" sz="3600" u="sng" dirty="0">
                <a:latin typeface="Times New Roman" panose="02020603050405020304" pitchFamily="18" charset="0"/>
                <a:ea typeface="Calibri" panose="020F0502020204030204" pitchFamily="34" charset="0"/>
              </a:rPr>
            </a:br>
            <a:r>
              <a:rPr lang="de-DE" sz="3600" dirty="0">
                <a:latin typeface="Times New Roman" panose="02020603050405020304" pitchFamily="18" charset="0"/>
                <a:ea typeface="Calibri" panose="020F0502020204030204" pitchFamily="34" charset="0"/>
              </a:rPr>
              <a:t>Der Begriff </a:t>
            </a:r>
            <a:r>
              <a:rPr lang="de-DE" sz="3600" kern="1000" dirty="0" err="1">
                <a:effectLst/>
                <a:latin typeface="Times New Roman" panose="02020603050405020304" pitchFamily="18" charset="0"/>
                <a:ea typeface="Calibri" panose="020F0502020204030204" pitchFamily="34" charset="0"/>
              </a:rPr>
              <a:t>Amplificatio</a:t>
            </a:r>
            <a:r>
              <a:rPr lang="de-DE" sz="3600" kern="1000" dirty="0">
                <a:effectLst/>
                <a:latin typeface="Times New Roman" panose="02020603050405020304" pitchFamily="18" charset="0"/>
                <a:ea typeface="Calibri" panose="020F0502020204030204" pitchFamily="34" charset="0"/>
              </a:rPr>
              <a:t> bezeichnet das k</a:t>
            </a:r>
            <a:r>
              <a:rPr lang="de-DE" sz="3600" dirty="0">
                <a:effectLst/>
                <a:latin typeface="Times New Roman" panose="02020603050405020304" pitchFamily="18" charset="0"/>
                <a:ea typeface="Calibri" panose="020F0502020204030204" pitchFamily="34" charset="0"/>
              </a:rPr>
              <a:t>unstvolle Anschwellen einer Aussage über das für die Verständigung Nötige hinaus. Sie ist eine Steigerung der Wirkung vom gesprochenen Wort und kann durch mehrere andere Wortfiguren geschaffen werden.</a:t>
            </a:r>
            <a:endParaRPr lang="de-DE" sz="3600" dirty="0"/>
          </a:p>
        </p:txBody>
      </p:sp>
    </p:spTree>
    <p:extLst>
      <p:ext uri="{BB962C8B-B14F-4D97-AF65-F5344CB8AC3E}">
        <p14:creationId xmlns:p14="http://schemas.microsoft.com/office/powerpoint/2010/main" val="28397559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8AC0BC-8FFF-4ACF-BAE1-63642149A0F9}"/>
              </a:ext>
            </a:extLst>
          </p:cNvPr>
          <p:cNvSpPr>
            <a:spLocks noGrp="1"/>
          </p:cNvSpPr>
          <p:nvPr>
            <p:ph type="title"/>
          </p:nvPr>
        </p:nvSpPr>
        <p:spPr>
          <a:xfrm>
            <a:off x="838200" y="365125"/>
            <a:ext cx="10515600" cy="6199448"/>
          </a:xfrm>
        </p:spPr>
        <p:txBody>
          <a:bodyPr>
            <a:normAutofit/>
          </a:bodyPr>
          <a:lstStyle/>
          <a:p>
            <a:pPr marL="502920">
              <a:lnSpc>
                <a:spcPct val="107000"/>
              </a:lnSpc>
            </a:pPr>
            <a:r>
              <a:rPr lang="de-DE" sz="3200" kern="1000" dirty="0">
                <a:effectLst/>
                <a:latin typeface="Times New Roman" panose="02020603050405020304" pitchFamily="18" charset="0"/>
                <a:ea typeface="Calibri" panose="020F0502020204030204" pitchFamily="34" charset="0"/>
              </a:rPr>
              <a:t>Ein Beispiel für die rhetorische Figur der </a:t>
            </a:r>
            <a:r>
              <a:rPr lang="de-DE" sz="3200" kern="1000" dirty="0" err="1">
                <a:effectLst/>
                <a:latin typeface="Times New Roman" panose="02020603050405020304" pitchFamily="18" charset="0"/>
                <a:ea typeface="Calibri" panose="020F0502020204030204" pitchFamily="34" charset="0"/>
              </a:rPr>
              <a:t>Amplificatio</a:t>
            </a:r>
            <a:r>
              <a:rPr lang="de-DE" sz="3200" kern="1000" dirty="0">
                <a:effectLst/>
                <a:latin typeface="Times New Roman" panose="02020603050405020304" pitchFamily="18" charset="0"/>
                <a:ea typeface="Calibri" panose="020F0502020204030204" pitchFamily="34" charset="0"/>
              </a:rPr>
              <a:t>:</a:t>
            </a:r>
            <a:br>
              <a:rPr lang="de-DE" sz="3200" kern="1000" dirty="0">
                <a:effectLst/>
                <a:latin typeface="Times New Roman" panose="02020603050405020304" pitchFamily="18" charset="0"/>
                <a:ea typeface="Calibri" panose="020F0502020204030204" pitchFamily="34" charset="0"/>
              </a:rPr>
            </a:br>
            <a:br>
              <a:rPr lang="de-DE" sz="3200" i="1" kern="1000" dirty="0">
                <a:effectLst/>
                <a:latin typeface="Times New Roman" panose="02020603050405020304" pitchFamily="18" charset="0"/>
                <a:ea typeface="Calibri" panose="020F0502020204030204" pitchFamily="34" charset="0"/>
              </a:rPr>
            </a:br>
            <a:r>
              <a:rPr lang="de-DE" sz="3200" i="1" kern="1000" dirty="0">
                <a:effectLst/>
                <a:latin typeface="Times New Roman" panose="02020603050405020304" pitchFamily="18" charset="0"/>
                <a:ea typeface="Calibri" panose="020F0502020204030204" pitchFamily="34" charset="0"/>
              </a:rPr>
              <a:t> „Ihr Himmel, Luft und Wind, ihr Hügel voll von Schatten,</a:t>
            </a:r>
            <a:br>
              <a:rPr lang="de-DE" sz="3200" kern="1000" dirty="0">
                <a:effectLst/>
                <a:latin typeface="Times New Roman" panose="02020603050405020304" pitchFamily="18" charset="0"/>
                <a:ea typeface="Calibri" panose="020F0502020204030204" pitchFamily="34" charset="0"/>
              </a:rPr>
            </a:br>
            <a:r>
              <a:rPr lang="de-DE" sz="3200" i="1" kern="1000" dirty="0">
                <a:latin typeface="Times New Roman" panose="02020603050405020304" pitchFamily="18" charset="0"/>
                <a:ea typeface="Calibri" panose="020F0502020204030204" pitchFamily="34" charset="0"/>
              </a:rPr>
              <a:t>i</a:t>
            </a:r>
            <a:r>
              <a:rPr lang="de-DE" sz="3200" i="1" kern="1000" dirty="0">
                <a:effectLst/>
                <a:latin typeface="Times New Roman" panose="02020603050405020304" pitchFamily="18" charset="0"/>
                <a:ea typeface="Calibri" panose="020F0502020204030204" pitchFamily="34" charset="0"/>
              </a:rPr>
              <a:t>hr Hainen, ihr Gebüsch, und du, du edler Wein,</a:t>
            </a:r>
            <a:br>
              <a:rPr lang="de-DE" sz="3200" kern="1000" dirty="0">
                <a:effectLst/>
                <a:latin typeface="Times New Roman" panose="02020603050405020304" pitchFamily="18" charset="0"/>
                <a:ea typeface="Calibri" panose="020F0502020204030204" pitchFamily="34" charset="0"/>
              </a:rPr>
            </a:br>
            <a:r>
              <a:rPr lang="de-DE" sz="3200" i="1" kern="1000" dirty="0">
                <a:latin typeface="Times New Roman" panose="02020603050405020304" pitchFamily="18" charset="0"/>
                <a:ea typeface="Calibri" panose="020F0502020204030204" pitchFamily="34" charset="0"/>
              </a:rPr>
              <a:t>i</a:t>
            </a:r>
            <a:r>
              <a:rPr lang="de-DE" sz="3200" i="1" kern="1000" dirty="0">
                <a:effectLst/>
                <a:latin typeface="Times New Roman" panose="02020603050405020304" pitchFamily="18" charset="0"/>
                <a:ea typeface="Calibri" panose="020F0502020204030204" pitchFamily="34" charset="0"/>
              </a:rPr>
              <a:t>hr frischen Brunnen, ihr so reich am Wasser sein,</a:t>
            </a:r>
            <a:br>
              <a:rPr lang="de-DE" sz="3200" kern="1000" dirty="0">
                <a:effectLst/>
                <a:latin typeface="Times New Roman" panose="02020603050405020304" pitchFamily="18" charset="0"/>
                <a:ea typeface="Calibri" panose="020F0502020204030204" pitchFamily="34" charset="0"/>
              </a:rPr>
            </a:br>
            <a:r>
              <a:rPr lang="de-DE" sz="3200" i="1" kern="1000" dirty="0">
                <a:latin typeface="Times New Roman" panose="02020603050405020304" pitchFamily="18" charset="0"/>
                <a:ea typeface="Calibri" panose="020F0502020204030204" pitchFamily="34" charset="0"/>
              </a:rPr>
              <a:t>i</a:t>
            </a:r>
            <a:r>
              <a:rPr lang="de-DE" sz="3200" i="1" kern="1000" dirty="0">
                <a:effectLst/>
                <a:latin typeface="Times New Roman" panose="02020603050405020304" pitchFamily="18" charset="0"/>
                <a:ea typeface="Calibri" panose="020F0502020204030204" pitchFamily="34" charset="0"/>
              </a:rPr>
              <a:t>hr Wüsten, die ihr stets müsst an der Sonne braten.</a:t>
            </a:r>
            <a:br>
              <a:rPr lang="de-DE" sz="3200" kern="1000" dirty="0">
                <a:effectLst/>
                <a:latin typeface="Times New Roman" panose="02020603050405020304" pitchFamily="18" charset="0"/>
                <a:ea typeface="Calibri" panose="020F0502020204030204" pitchFamily="34" charset="0"/>
              </a:rPr>
            </a:br>
            <a:r>
              <a:rPr lang="de-DE" sz="3200" i="1" kern="1000" dirty="0">
                <a:effectLst/>
                <a:latin typeface="Times New Roman" panose="02020603050405020304" pitchFamily="18" charset="0"/>
                <a:ea typeface="Calibri" panose="020F0502020204030204" pitchFamily="34" charset="0"/>
              </a:rPr>
              <a:t> </a:t>
            </a:r>
            <a:br>
              <a:rPr lang="de-DE" sz="3200" kern="1000" dirty="0">
                <a:effectLst/>
                <a:latin typeface="Times New Roman" panose="02020603050405020304" pitchFamily="18" charset="0"/>
                <a:ea typeface="Calibri" panose="020F0502020204030204" pitchFamily="34" charset="0"/>
              </a:rPr>
            </a:br>
            <a:r>
              <a:rPr lang="de-DE" sz="3200" i="1" kern="1000" dirty="0">
                <a:effectLst/>
                <a:latin typeface="Times New Roman" panose="02020603050405020304" pitchFamily="18" charset="0"/>
                <a:ea typeface="Calibri" panose="020F0502020204030204" pitchFamily="34" charset="0"/>
              </a:rPr>
              <a:t>Ihr durch den weißen Tau bereiften schönen Saaten,</a:t>
            </a:r>
            <a:br>
              <a:rPr lang="de-DE" sz="3200" kern="1000" dirty="0">
                <a:effectLst/>
                <a:latin typeface="Times New Roman" panose="02020603050405020304" pitchFamily="18" charset="0"/>
                <a:ea typeface="Calibri" panose="020F0502020204030204" pitchFamily="34" charset="0"/>
              </a:rPr>
            </a:br>
            <a:r>
              <a:rPr lang="de-DE" sz="3200" i="1" kern="1000" dirty="0">
                <a:latin typeface="Times New Roman" panose="02020603050405020304" pitchFamily="18" charset="0"/>
                <a:ea typeface="Calibri" panose="020F0502020204030204" pitchFamily="34" charset="0"/>
              </a:rPr>
              <a:t>i</a:t>
            </a:r>
            <a:r>
              <a:rPr lang="de-DE" sz="3200" i="1" kern="1000" dirty="0">
                <a:effectLst/>
                <a:latin typeface="Times New Roman" panose="02020603050405020304" pitchFamily="18" charset="0"/>
                <a:ea typeface="Calibri" panose="020F0502020204030204" pitchFamily="34" charset="0"/>
              </a:rPr>
              <a:t>hr Höhlen voller Moos, ihr aufgeritzten Stein‘,</a:t>
            </a:r>
            <a:br>
              <a:rPr lang="de-DE" sz="3200" kern="1000" dirty="0">
                <a:effectLst/>
                <a:latin typeface="Times New Roman" panose="02020603050405020304" pitchFamily="18" charset="0"/>
                <a:ea typeface="Calibri" panose="020F0502020204030204" pitchFamily="34" charset="0"/>
              </a:rPr>
            </a:br>
            <a:r>
              <a:rPr lang="de-DE" sz="3200" i="1" kern="1000" dirty="0">
                <a:latin typeface="Times New Roman" panose="02020603050405020304" pitchFamily="18" charset="0"/>
                <a:ea typeface="Calibri" panose="020F0502020204030204" pitchFamily="34" charset="0"/>
              </a:rPr>
              <a:t>i</a:t>
            </a:r>
            <a:r>
              <a:rPr lang="de-DE" sz="3200" i="1" kern="1000" dirty="0">
                <a:effectLst/>
                <a:latin typeface="Times New Roman" panose="02020603050405020304" pitchFamily="18" charset="0"/>
                <a:ea typeface="Calibri" panose="020F0502020204030204" pitchFamily="34" charset="0"/>
              </a:rPr>
              <a:t>hr Felder, welche ziert der zarten Blumen Schein,</a:t>
            </a:r>
            <a:br>
              <a:rPr lang="de-DE" sz="3200" kern="1000" dirty="0">
                <a:effectLst/>
                <a:latin typeface="Times New Roman" panose="02020603050405020304" pitchFamily="18" charset="0"/>
                <a:ea typeface="Calibri" panose="020F0502020204030204" pitchFamily="34" charset="0"/>
              </a:rPr>
            </a:br>
            <a:r>
              <a:rPr lang="de-DE" sz="3200" i="1" kern="1000" dirty="0">
                <a:latin typeface="Times New Roman" panose="02020603050405020304" pitchFamily="18" charset="0"/>
                <a:ea typeface="Calibri" panose="020F0502020204030204" pitchFamily="34" charset="0"/>
              </a:rPr>
              <a:t>i</a:t>
            </a:r>
            <a:r>
              <a:rPr lang="de-DE" sz="3200" i="1" kern="1000" dirty="0">
                <a:effectLst/>
                <a:latin typeface="Times New Roman" panose="02020603050405020304" pitchFamily="18" charset="0"/>
                <a:ea typeface="Calibri" panose="020F0502020204030204" pitchFamily="34" charset="0"/>
              </a:rPr>
              <a:t>hr Felsen, wo die Reim‘ am besten mir geraten,…“ </a:t>
            </a:r>
            <a:r>
              <a:rPr lang="de-DE" sz="3200" kern="1000" dirty="0">
                <a:effectLst/>
                <a:latin typeface="Times New Roman" panose="02020603050405020304" pitchFamily="18" charset="0"/>
                <a:ea typeface="Calibri" panose="020F0502020204030204" pitchFamily="34" charset="0"/>
              </a:rPr>
              <a:t>(Opitz) </a:t>
            </a:r>
            <a:endParaRPr lang="de-DE" dirty="0"/>
          </a:p>
        </p:txBody>
      </p:sp>
    </p:spTree>
    <p:extLst>
      <p:ext uri="{BB962C8B-B14F-4D97-AF65-F5344CB8AC3E}">
        <p14:creationId xmlns:p14="http://schemas.microsoft.com/office/powerpoint/2010/main" val="289645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04C384-2B9B-40C1-9CA5-83E4160D517B}"/>
              </a:ext>
            </a:extLst>
          </p:cNvPr>
          <p:cNvSpPr>
            <a:spLocks noGrp="1"/>
          </p:cNvSpPr>
          <p:nvPr>
            <p:ph type="title"/>
          </p:nvPr>
        </p:nvSpPr>
        <p:spPr>
          <a:xfrm>
            <a:off x="838200" y="288333"/>
            <a:ext cx="10515600" cy="6281335"/>
          </a:xfrm>
        </p:spPr>
        <p:txBody>
          <a:bodyPr>
            <a:noAutofit/>
          </a:bodyPr>
          <a:lstStyle/>
          <a:p>
            <a:pPr>
              <a:lnSpc>
                <a:spcPct val="107000"/>
              </a:lnSpc>
            </a:pPr>
            <a:r>
              <a:rPr lang="de-DE" sz="3600" kern="1000" dirty="0">
                <a:effectLst/>
                <a:latin typeface="Times New Roman" panose="02020603050405020304" pitchFamily="18" charset="0"/>
                <a:ea typeface="Calibri" panose="020F0502020204030204" pitchFamily="34" charset="0"/>
              </a:rPr>
              <a:t>Rhetorische Figuren, worunter der „Schmuck“ der Rede </a:t>
            </a:r>
            <a:r>
              <a:rPr lang="de-DE" sz="3600" kern="1000" dirty="0">
                <a:latin typeface="Times New Roman" panose="02020603050405020304" pitchFamily="18" charset="0"/>
                <a:ea typeface="Calibri" panose="020F0502020204030204" pitchFamily="34" charset="0"/>
              </a:rPr>
              <a:t>gemeint ist, die</a:t>
            </a:r>
            <a:r>
              <a:rPr lang="de-DE" sz="3600" kern="1000" dirty="0">
                <a:effectLst/>
                <a:latin typeface="Times New Roman" panose="02020603050405020304" pitchFamily="18" charset="0"/>
                <a:ea typeface="Calibri" panose="020F0502020204030204" pitchFamily="34" charset="0"/>
              </a:rPr>
              <a:t> zur Intensivierung ihrer Aussage dient</a:t>
            </a:r>
            <a:r>
              <a:rPr lang="de-DE" sz="3600" kern="1000" dirty="0">
                <a:latin typeface="Times New Roman" panose="02020603050405020304" pitchFamily="18" charset="0"/>
                <a:ea typeface="Calibri" panose="020F0502020204030204" pitchFamily="34" charset="0"/>
              </a:rPr>
              <a:t>. </a:t>
            </a:r>
            <a:r>
              <a:rPr lang="de-DE" sz="3600" kern="1000" dirty="0">
                <a:effectLst/>
                <a:latin typeface="Times New Roman" panose="02020603050405020304" pitchFamily="18" charset="0"/>
                <a:ea typeface="Calibri" panose="020F0502020204030204" pitchFamily="34" charset="0"/>
              </a:rPr>
              <a:t>Nach ihren Funktionen kann man </a:t>
            </a:r>
            <a:r>
              <a:rPr lang="de-DE" sz="3600" kern="1000" dirty="0">
                <a:latin typeface="Times New Roman" panose="02020603050405020304" pitchFamily="18" charset="0"/>
                <a:ea typeface="Calibri" panose="020F0502020204030204" pitchFamily="34" charset="0"/>
              </a:rPr>
              <a:t>rhetorische Figuren </a:t>
            </a:r>
            <a:r>
              <a:rPr lang="de-DE" sz="3600" kern="1000" dirty="0">
                <a:effectLst/>
                <a:latin typeface="Times New Roman" panose="02020603050405020304" pitchFamily="18" charset="0"/>
                <a:ea typeface="Calibri" panose="020F0502020204030204" pitchFamily="34" charset="0"/>
              </a:rPr>
              <a:t>in vier Gruppen ordnen:</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 </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a) Wortfiguren</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b) Sinnfiguren</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c) grammatische Figuren</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d) Klangfiguren</a:t>
            </a:r>
            <a:endParaRPr lang="de-DE" sz="3600" dirty="0"/>
          </a:p>
        </p:txBody>
      </p:sp>
    </p:spTree>
    <p:extLst>
      <p:ext uri="{BB962C8B-B14F-4D97-AF65-F5344CB8AC3E}">
        <p14:creationId xmlns:p14="http://schemas.microsoft.com/office/powerpoint/2010/main" val="1853273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2EB8AF-C96C-4FE4-9098-367A3C04081B}"/>
              </a:ext>
            </a:extLst>
          </p:cNvPr>
          <p:cNvSpPr>
            <a:spLocks noGrp="1"/>
          </p:cNvSpPr>
          <p:nvPr>
            <p:ph type="title"/>
          </p:nvPr>
        </p:nvSpPr>
        <p:spPr>
          <a:xfrm>
            <a:off x="838200" y="1741819"/>
            <a:ext cx="10515600" cy="3374362"/>
          </a:xfrm>
        </p:spPr>
        <p:txBody>
          <a:bodyPr>
            <a:no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Wortfiguren </a:t>
            </a:r>
            <a:br>
              <a:rPr lang="de-DE" sz="3600" u="sng" dirty="0">
                <a:latin typeface="Times New Roman" panose="02020603050405020304" pitchFamily="18" charset="0"/>
                <a:ea typeface="Calibri" panose="020F0502020204030204" pitchFamily="34" charset="0"/>
              </a:rPr>
            </a:br>
            <a:br>
              <a:rPr lang="de-DE" sz="3600" u="sng" dirty="0">
                <a:latin typeface="Times New Roman" panose="02020603050405020304" pitchFamily="18" charset="0"/>
                <a:ea typeface="Calibri" panose="020F0502020204030204" pitchFamily="34" charset="0"/>
              </a:rPr>
            </a:br>
            <a:r>
              <a:rPr lang="de-DE" sz="3600" dirty="0">
                <a:latin typeface="Times New Roman" panose="02020603050405020304" pitchFamily="18" charset="0"/>
                <a:ea typeface="Calibri" panose="020F0502020204030204" pitchFamily="34" charset="0"/>
              </a:rPr>
              <a:t>Unter dem Begriff der </a:t>
            </a:r>
            <a:r>
              <a:rPr lang="de-DE" sz="3600" dirty="0">
                <a:effectLst/>
                <a:latin typeface="Times New Roman" panose="02020603050405020304" pitchFamily="18" charset="0"/>
                <a:ea typeface="Calibri" panose="020F0502020204030204" pitchFamily="34" charset="0"/>
              </a:rPr>
              <a:t>Tautologien versteht man d</a:t>
            </a:r>
            <a:r>
              <a:rPr lang="de-DE" sz="3600" dirty="0">
                <a:solidFill>
                  <a:srgbClr val="000000"/>
                </a:solidFill>
                <a:effectLst/>
                <a:latin typeface="Times New Roman" panose="02020603050405020304" pitchFamily="18" charset="0"/>
                <a:ea typeface="Calibri" panose="020F0502020204030204" pitchFamily="34" charset="0"/>
              </a:rPr>
              <a:t>ie Ergänzung zu einem Begriff zur Intensivierung seiner Aussage, die sich aus dem Begriff bereits ergibt und daher überflüssig ist, weil sie kein neues Merkmal beisteuert.</a:t>
            </a:r>
            <a:endParaRPr lang="de-DE" sz="3600" dirty="0"/>
          </a:p>
        </p:txBody>
      </p:sp>
    </p:spTree>
    <p:extLst>
      <p:ext uri="{BB962C8B-B14F-4D97-AF65-F5344CB8AC3E}">
        <p14:creationId xmlns:p14="http://schemas.microsoft.com/office/powerpoint/2010/main" val="27118701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F744BC-38FB-42AF-8725-2FEC599AD30F}"/>
              </a:ext>
            </a:extLst>
          </p:cNvPr>
          <p:cNvSpPr>
            <a:spLocks noGrp="1"/>
          </p:cNvSpPr>
          <p:nvPr>
            <p:ph type="title"/>
          </p:nvPr>
        </p:nvSpPr>
        <p:spPr>
          <a:xfrm>
            <a:off x="838200" y="929778"/>
            <a:ext cx="10515600" cy="4998445"/>
          </a:xfrm>
        </p:spPr>
        <p:txBody>
          <a:bodyPr>
            <a:normAutofit fontScale="90000"/>
          </a:bodyPr>
          <a:lstStyle/>
          <a:p>
            <a:r>
              <a:rPr lang="de-DE" sz="3600" kern="1000" dirty="0">
                <a:solidFill>
                  <a:srgbClr val="000000"/>
                </a:solidFill>
                <a:effectLst/>
                <a:latin typeface="Times New Roman" panose="02020603050405020304" pitchFamily="18" charset="0"/>
                <a:ea typeface="Calibri" panose="020F0502020204030204" pitchFamily="34" charset="0"/>
              </a:rPr>
              <a:t>Beispiele zur rhetorischen Figur der Tautologie:</a:t>
            </a:r>
            <a:r>
              <a:rPr lang="de-DE" sz="3600" i="1" kern="1000" dirty="0">
                <a:effectLst/>
                <a:latin typeface="Times New Roman" panose="02020603050405020304" pitchFamily="18" charset="0"/>
                <a:ea typeface="Calibri" panose="020F0502020204030204" pitchFamily="34" charset="0"/>
              </a:rPr>
              <a:t> </a:t>
            </a:r>
            <a:br>
              <a:rPr lang="de-DE" sz="3600" i="1" kern="1000" dirty="0">
                <a:effectLst/>
                <a:latin typeface="Times New Roman" panose="02020603050405020304" pitchFamily="18" charset="0"/>
                <a:ea typeface="Calibri" panose="020F0502020204030204" pitchFamily="34" charset="0"/>
              </a:rPr>
            </a:br>
            <a:br>
              <a:rPr lang="de-DE" sz="3600" i="1" kern="1000" dirty="0">
                <a:effectLst/>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„weißer Tau</a:t>
            </a:r>
            <a:r>
              <a:rPr lang="de-DE" sz="3600" i="1" kern="1000" dirty="0">
                <a:latin typeface="Times New Roman" panose="02020603050405020304" pitchFamily="18" charset="0"/>
                <a:ea typeface="Calibri" panose="020F0502020204030204" pitchFamily="34" charset="0"/>
              </a:rPr>
              <a:t>“;</a:t>
            </a:r>
            <a:r>
              <a:rPr lang="de-DE" sz="3600" kern="1000" dirty="0">
                <a:effectLst/>
                <a:latin typeface="Times New Roman" panose="02020603050405020304" pitchFamily="18" charset="0"/>
                <a:ea typeface="Calibri" panose="020F0502020204030204" pitchFamily="34" charset="0"/>
              </a:rPr>
              <a:t> </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a:t>
            </a:r>
            <a:r>
              <a:rPr lang="de-DE" sz="3600" i="1" kern="1000" dirty="0">
                <a:effectLst/>
                <a:latin typeface="Times New Roman" panose="02020603050405020304" pitchFamily="18" charset="0"/>
                <a:ea typeface="Calibri" panose="020F0502020204030204" pitchFamily="34" charset="0"/>
              </a:rPr>
              <a:t>weißer“</a:t>
            </a:r>
            <a:r>
              <a:rPr lang="de-DE" sz="3600" kern="1000" dirty="0">
                <a:effectLst/>
                <a:latin typeface="Times New Roman" panose="02020603050405020304" pitchFamily="18" charset="0"/>
                <a:ea typeface="Calibri" panose="020F0502020204030204" pitchFamily="34" charset="0"/>
              </a:rPr>
              <a:t> oder „</a:t>
            </a:r>
            <a:r>
              <a:rPr lang="de-DE" sz="3600" i="1" kern="1000" dirty="0">
                <a:effectLst/>
                <a:latin typeface="Times New Roman" panose="02020603050405020304" pitchFamily="18" charset="0"/>
                <a:ea typeface="Calibri" panose="020F0502020204030204" pitchFamily="34" charset="0"/>
              </a:rPr>
              <a:t>grauer Schimmel“</a:t>
            </a:r>
            <a:r>
              <a:rPr lang="de-DE" sz="3600" kern="1000" dirty="0">
                <a:effectLst/>
                <a:latin typeface="Times New Roman" panose="02020603050405020304" pitchFamily="18" charset="0"/>
                <a:ea typeface="Calibri" panose="020F0502020204030204" pitchFamily="34" charset="0"/>
              </a:rPr>
              <a:t>; </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auch</a:t>
            </a:r>
            <a:r>
              <a:rPr lang="de-DE" sz="3600" i="1" kern="1000" dirty="0">
                <a:effectLst/>
                <a:latin typeface="Times New Roman" panose="02020603050405020304" pitchFamily="18" charset="0"/>
                <a:ea typeface="Calibri" panose="020F0502020204030204" pitchFamily="34" charset="0"/>
              </a:rPr>
              <a:t> </a:t>
            </a:r>
            <a:r>
              <a:rPr lang="de-DE" sz="3600" kern="1000" dirty="0">
                <a:effectLst/>
                <a:latin typeface="Times New Roman" panose="02020603050405020304" pitchFamily="18" charset="0"/>
                <a:ea typeface="Calibri" panose="020F0502020204030204" pitchFamily="34" charset="0"/>
              </a:rPr>
              <a:t>Zwillingsformen: </a:t>
            </a:r>
            <a:br>
              <a:rPr lang="de-DE" sz="3600" kern="1000" dirty="0">
                <a:effectLst/>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nie und nimmer: </a:t>
            </a:r>
            <a:br>
              <a:rPr lang="de-DE" sz="3600" i="1" kern="1000" dirty="0">
                <a:effectLst/>
                <a:latin typeface="Times New Roman" panose="02020603050405020304" pitchFamily="18" charset="0"/>
                <a:ea typeface="Calibri" panose="020F0502020204030204" pitchFamily="34" charset="0"/>
              </a:rPr>
            </a:br>
            <a:br>
              <a:rPr lang="de-DE" sz="3600" i="1" kern="1000" dirty="0">
                <a:effectLst/>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„Ich habe es mit eigenen Augen gesehen!“ </a:t>
            </a:r>
            <a:br>
              <a:rPr lang="de-DE" sz="3600" i="1" kern="1000" dirty="0">
                <a:effectLst/>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„…runde Kugel</a:t>
            </a:r>
            <a:r>
              <a:rPr lang="de-DE" sz="3600" kern="1000" dirty="0">
                <a:effectLst/>
                <a:latin typeface="Times New Roman" panose="02020603050405020304" pitchFamily="18" charset="0"/>
                <a:ea typeface="Calibri" panose="020F0502020204030204" pitchFamily="34" charset="0"/>
              </a:rPr>
              <a:t>…“</a:t>
            </a:r>
            <a:endParaRPr lang="de-DE" sz="3600" dirty="0"/>
          </a:p>
        </p:txBody>
      </p:sp>
    </p:spTree>
    <p:extLst>
      <p:ext uri="{BB962C8B-B14F-4D97-AF65-F5344CB8AC3E}">
        <p14:creationId xmlns:p14="http://schemas.microsoft.com/office/powerpoint/2010/main" val="40524871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9CD703-593D-4E67-BD78-1E91317CE853}"/>
              </a:ext>
            </a:extLst>
          </p:cNvPr>
          <p:cNvSpPr>
            <a:spLocks noGrp="1"/>
          </p:cNvSpPr>
          <p:nvPr>
            <p:ph type="title"/>
          </p:nvPr>
        </p:nvSpPr>
        <p:spPr>
          <a:xfrm>
            <a:off x="838200" y="2212667"/>
            <a:ext cx="10515600" cy="2432666"/>
          </a:xfrm>
        </p:spPr>
        <p:txBody>
          <a:bodyPr>
            <a:no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a:t>
            </a:r>
            <a:r>
              <a:rPr lang="de-DE" sz="3600" u="sng" dirty="0">
                <a:effectLst/>
                <a:latin typeface="Times New Roman" panose="02020603050405020304" pitchFamily="18" charset="0"/>
                <a:ea typeface="Calibri" panose="020F0502020204030204" pitchFamily="34" charset="0"/>
              </a:rPr>
              <a:t>Sinnfigur </a:t>
            </a:r>
            <a:br>
              <a:rPr lang="de-DE" sz="3600" dirty="0">
                <a:effectLst/>
                <a:latin typeface="Times New Roman" panose="02020603050405020304" pitchFamily="18" charset="0"/>
                <a:ea typeface="Calibri" panose="020F0502020204030204" pitchFamily="34" charset="0"/>
              </a:rPr>
            </a:br>
            <a:br>
              <a:rPr lang="de-DE" sz="3600" dirty="0">
                <a:effectLst/>
                <a:latin typeface="Times New Roman" panose="02020603050405020304" pitchFamily="18" charset="0"/>
                <a:ea typeface="Calibri" panose="020F0502020204030204" pitchFamily="34" charset="0"/>
              </a:rPr>
            </a:br>
            <a:r>
              <a:rPr lang="de-DE" sz="3600" dirty="0">
                <a:effectLst/>
                <a:latin typeface="Times New Roman" panose="02020603050405020304" pitchFamily="18" charset="0"/>
                <a:ea typeface="Calibri" panose="020F0502020204030204" pitchFamily="34" charset="0"/>
              </a:rPr>
              <a:t>Als Antithese bezeichnet man eine </a:t>
            </a:r>
            <a:r>
              <a:rPr lang="de-DE" sz="3600" dirty="0">
                <a:solidFill>
                  <a:srgbClr val="000000"/>
                </a:solidFill>
                <a:effectLst/>
                <a:latin typeface="Times New Roman" panose="02020603050405020304" pitchFamily="18" charset="0"/>
                <a:ea typeface="Calibri" panose="020F0502020204030204" pitchFamily="34" charset="0"/>
              </a:rPr>
              <a:t>Konstruktion, in der entgegengesetzte Aussagen oder sich widersprechender Begriffe verbunden werden.</a:t>
            </a:r>
            <a:endParaRPr lang="de-DE" sz="3600" dirty="0"/>
          </a:p>
        </p:txBody>
      </p:sp>
    </p:spTree>
    <p:extLst>
      <p:ext uri="{BB962C8B-B14F-4D97-AF65-F5344CB8AC3E}">
        <p14:creationId xmlns:p14="http://schemas.microsoft.com/office/powerpoint/2010/main" val="3872219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4FAE89-3405-4B67-B8B5-9898156C825F}"/>
              </a:ext>
            </a:extLst>
          </p:cNvPr>
          <p:cNvSpPr>
            <a:spLocks noGrp="1"/>
          </p:cNvSpPr>
          <p:nvPr>
            <p:ph type="title"/>
          </p:nvPr>
        </p:nvSpPr>
        <p:spPr>
          <a:xfrm>
            <a:off x="838200" y="2007951"/>
            <a:ext cx="10515600" cy="2842099"/>
          </a:xfrm>
        </p:spPr>
        <p:txBody>
          <a:bodyPr>
            <a:noAutofit/>
          </a:bodyPr>
          <a:lstStyle/>
          <a:p>
            <a:r>
              <a:rPr lang="de-DE" sz="3600" kern="1000" dirty="0">
                <a:effectLst/>
                <a:latin typeface="Times New Roman" panose="02020603050405020304" pitchFamily="18" charset="0"/>
                <a:ea typeface="Calibri" panose="020F0502020204030204" pitchFamily="34" charset="0"/>
              </a:rPr>
              <a:t>Beispiel für die Konstruktion einer Antithese:</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a:t>
            </a:r>
            <a:r>
              <a:rPr lang="de-DE" sz="3600" i="1" kern="1000" dirty="0">
                <a:effectLst/>
                <a:latin typeface="Times New Roman" panose="02020603050405020304" pitchFamily="18" charset="0"/>
                <a:ea typeface="Calibri" panose="020F0502020204030204" pitchFamily="34" charset="0"/>
              </a:rPr>
              <a:t>Die Zeit ist was und nichts</a:t>
            </a:r>
            <a:r>
              <a:rPr lang="de-DE" sz="3600" kern="1000" dirty="0">
                <a:effectLst/>
                <a:latin typeface="Times New Roman" panose="02020603050405020304" pitchFamily="18" charset="0"/>
                <a:ea typeface="Calibri" panose="020F0502020204030204" pitchFamily="34" charset="0"/>
              </a:rPr>
              <a:t>.“</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 (Fleming, Gedanken über die Zeit, 1642)</a:t>
            </a:r>
            <a:endParaRPr lang="de-DE" sz="3600" dirty="0"/>
          </a:p>
        </p:txBody>
      </p:sp>
    </p:spTree>
    <p:extLst>
      <p:ext uri="{BB962C8B-B14F-4D97-AF65-F5344CB8AC3E}">
        <p14:creationId xmlns:p14="http://schemas.microsoft.com/office/powerpoint/2010/main" val="4226378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5B403D-5428-4D69-ABFF-1512E6BDF79E}"/>
              </a:ext>
            </a:extLst>
          </p:cNvPr>
          <p:cNvSpPr>
            <a:spLocks noGrp="1"/>
          </p:cNvSpPr>
          <p:nvPr>
            <p:ph type="title"/>
          </p:nvPr>
        </p:nvSpPr>
        <p:spPr>
          <a:xfrm>
            <a:off x="838200" y="1803234"/>
            <a:ext cx="10515600" cy="3251532"/>
          </a:xfrm>
        </p:spPr>
        <p:txBody>
          <a:bodyPr>
            <a:noAutofit/>
          </a:bodyPr>
          <a:lstStyle/>
          <a:p>
            <a:pPr marL="742950" lvl="1" indent="-285750">
              <a:lnSpc>
                <a:spcPct val="107000"/>
              </a:lnSpc>
            </a:pPr>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a:t>
            </a:r>
            <a:r>
              <a:rPr lang="de-DE" sz="3600" u="sng" dirty="0">
                <a:effectLst/>
                <a:latin typeface="Times New Roman" panose="02020603050405020304" pitchFamily="18" charset="0"/>
                <a:ea typeface="Calibri" panose="020F0502020204030204" pitchFamily="34" charset="0"/>
              </a:rPr>
              <a:t>Sinnfigur </a:t>
            </a:r>
            <a:br>
              <a:rPr lang="de-DE" sz="3600" u="sng" dirty="0">
                <a:effectLst/>
                <a:latin typeface="Times New Roman" panose="02020603050405020304" pitchFamily="18" charset="0"/>
                <a:ea typeface="Calibri" panose="020F0502020204030204" pitchFamily="34" charset="0"/>
              </a:rPr>
            </a:br>
            <a:br>
              <a:rPr lang="de-DE" sz="3600" u="sng" dirty="0">
                <a:effectLst/>
                <a:latin typeface="Times New Roman" panose="02020603050405020304" pitchFamily="18" charset="0"/>
                <a:ea typeface="Calibri" panose="020F0502020204030204" pitchFamily="34" charset="0"/>
              </a:rPr>
            </a:br>
            <a:r>
              <a:rPr lang="de-DE" sz="3600" dirty="0">
                <a:effectLst/>
                <a:latin typeface="Times New Roman" panose="02020603050405020304" pitchFamily="18" charset="0"/>
                <a:ea typeface="Calibri" panose="020F0502020204030204" pitchFamily="34" charset="0"/>
              </a:rPr>
              <a:t>Eine </a:t>
            </a:r>
            <a:r>
              <a:rPr lang="de-DE" sz="3600" kern="1000" dirty="0">
                <a:effectLst/>
                <a:latin typeface="Times New Roman" panose="02020603050405020304" pitchFamily="18" charset="0"/>
                <a:ea typeface="Calibri" panose="020F0502020204030204" pitchFamily="34" charset="0"/>
              </a:rPr>
              <a:t>Apostrophe ist gegeben, wenn in dem Text der Leser oder Hörer direkt angesprochen wird, der nicht zu den handelnden Figuren in z.B. einem Roman gehören.</a:t>
            </a:r>
            <a:endParaRPr lang="de-DE" sz="3600" dirty="0"/>
          </a:p>
        </p:txBody>
      </p:sp>
    </p:spTree>
    <p:extLst>
      <p:ext uri="{BB962C8B-B14F-4D97-AF65-F5344CB8AC3E}">
        <p14:creationId xmlns:p14="http://schemas.microsoft.com/office/powerpoint/2010/main" val="254046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A26FA-827A-4404-8AAB-E43B39F61C09}"/>
              </a:ext>
            </a:extLst>
          </p:cNvPr>
          <p:cNvSpPr>
            <a:spLocks noGrp="1"/>
          </p:cNvSpPr>
          <p:nvPr>
            <p:ph type="title"/>
          </p:nvPr>
        </p:nvSpPr>
        <p:spPr>
          <a:xfrm>
            <a:off x="838200" y="1468864"/>
            <a:ext cx="10515600" cy="3920272"/>
          </a:xfrm>
        </p:spPr>
        <p:txBody>
          <a:bodyPr>
            <a:norm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a:t>
            </a:r>
            <a:r>
              <a:rPr lang="de-DE" sz="3600" u="sng" dirty="0">
                <a:effectLst/>
                <a:latin typeface="Times New Roman" panose="02020603050405020304" pitchFamily="18" charset="0"/>
                <a:ea typeface="Calibri" panose="020F0502020204030204" pitchFamily="34" charset="0"/>
              </a:rPr>
              <a:t>Sinnfigur</a:t>
            </a:r>
            <a:br>
              <a:rPr lang="de-DE" sz="3600" u="sng" dirty="0">
                <a:effectLst/>
                <a:latin typeface="Times New Roman" panose="02020603050405020304" pitchFamily="18" charset="0"/>
                <a:ea typeface="Calibri" panose="020F0502020204030204" pitchFamily="34" charset="0"/>
              </a:rPr>
            </a:br>
            <a:br>
              <a:rPr lang="de-DE" sz="3600" u="sng" dirty="0">
                <a:effectLst/>
                <a:latin typeface="Times New Roman" panose="02020603050405020304" pitchFamily="18" charset="0"/>
                <a:ea typeface="Calibri" panose="020F0502020204030204" pitchFamily="34" charset="0"/>
              </a:rPr>
            </a:br>
            <a:r>
              <a:rPr lang="de-DE" sz="3600" dirty="0">
                <a:effectLst/>
                <a:latin typeface="Times New Roman" panose="02020603050405020304" pitchFamily="18" charset="0"/>
                <a:ea typeface="Calibri" panose="020F0502020204030204" pitchFamily="34" charset="0"/>
              </a:rPr>
              <a:t>Wandelt man eine Aussage in einen Ausruf um, so bezeichnet man diese rhetorische Figur als </a:t>
            </a:r>
            <a:r>
              <a:rPr lang="de-DE" sz="3600" dirty="0" err="1">
                <a:effectLst/>
                <a:latin typeface="Times New Roman" panose="02020603050405020304" pitchFamily="18" charset="0"/>
                <a:ea typeface="Calibri" panose="020F0502020204030204" pitchFamily="34" charset="0"/>
              </a:rPr>
              <a:t>Exclamatio</a:t>
            </a:r>
            <a:r>
              <a:rPr lang="de-DE" sz="3600" dirty="0">
                <a:effectLst/>
                <a:latin typeface="Times New Roman" panose="02020603050405020304" pitchFamily="18" charset="0"/>
                <a:ea typeface="Calibri" panose="020F0502020204030204" pitchFamily="34" charset="0"/>
              </a:rPr>
              <a:t>, die verlangsamt das Erzähltempo</a:t>
            </a:r>
            <a:r>
              <a:rPr lang="de-DE" sz="3600" dirty="0">
                <a:latin typeface="Times New Roman" panose="02020603050405020304" pitchFamily="18" charset="0"/>
                <a:ea typeface="Calibri" panose="020F0502020204030204" pitchFamily="34" charset="0"/>
              </a:rPr>
              <a:t> und steigert die Aufmerksamkeit beim Hörer oder Leser.</a:t>
            </a:r>
            <a:endParaRPr lang="de-DE" sz="3600" dirty="0"/>
          </a:p>
        </p:txBody>
      </p:sp>
    </p:spTree>
    <p:extLst>
      <p:ext uri="{BB962C8B-B14F-4D97-AF65-F5344CB8AC3E}">
        <p14:creationId xmlns:p14="http://schemas.microsoft.com/office/powerpoint/2010/main" val="3698785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70AC22-7420-4734-8B54-44A167452026}"/>
              </a:ext>
            </a:extLst>
          </p:cNvPr>
          <p:cNvSpPr>
            <a:spLocks noGrp="1"/>
          </p:cNvSpPr>
          <p:nvPr>
            <p:ph type="title"/>
          </p:nvPr>
        </p:nvSpPr>
        <p:spPr>
          <a:xfrm>
            <a:off x="838200" y="2287730"/>
            <a:ext cx="10515600" cy="2282541"/>
          </a:xfrm>
        </p:spPr>
        <p:txBody>
          <a:bodyPr>
            <a:noAutofit/>
          </a:bodyPr>
          <a:lstStyle/>
          <a:p>
            <a:r>
              <a:rPr lang="de-DE" sz="3600" dirty="0">
                <a:latin typeface="Times New Roman" panose="02020603050405020304" pitchFamily="18" charset="0"/>
                <a:cs typeface="Times New Roman" panose="02020603050405020304" pitchFamily="18" charset="0"/>
              </a:rPr>
              <a:t>Beispiel für die rhetorische Figur der </a:t>
            </a:r>
            <a:r>
              <a:rPr lang="de-DE" sz="3600" dirty="0" err="1">
                <a:latin typeface="Times New Roman" panose="02020603050405020304" pitchFamily="18" charset="0"/>
                <a:cs typeface="Times New Roman" panose="02020603050405020304" pitchFamily="18" charset="0"/>
              </a:rPr>
              <a:t>Exclamatio</a:t>
            </a:r>
            <a:r>
              <a:rPr lang="de-DE" sz="3600" dirty="0">
                <a:latin typeface="Times New Roman" panose="02020603050405020304" pitchFamily="18" charset="0"/>
                <a:cs typeface="Times New Roman" panose="02020603050405020304" pitchFamily="18" charset="0"/>
              </a:rPr>
              <a:t>:</a:t>
            </a:r>
            <a:br>
              <a:rPr lang="de-DE" sz="3600" dirty="0">
                <a:latin typeface="Times New Roman" panose="02020603050405020304" pitchFamily="18" charset="0"/>
                <a:cs typeface="Times New Roman" panose="02020603050405020304" pitchFamily="18" charset="0"/>
              </a:rPr>
            </a:br>
            <a:br>
              <a:rPr lang="de-DE" sz="3600" dirty="0">
                <a:latin typeface="Times New Roman" panose="02020603050405020304" pitchFamily="18" charset="0"/>
                <a:cs typeface="Times New Roman" panose="02020603050405020304" pitchFamily="18" charset="0"/>
              </a:rPr>
            </a:br>
            <a:r>
              <a:rPr lang="de-DE" sz="3600" dirty="0">
                <a:latin typeface="Times New Roman" panose="02020603050405020304" pitchFamily="18" charset="0"/>
                <a:cs typeface="Times New Roman" panose="02020603050405020304" pitchFamily="18" charset="0"/>
              </a:rPr>
              <a:t>„Als wir beschlossen, alle Handys zu werden, ging es uns gut, </a:t>
            </a:r>
            <a:r>
              <a:rPr lang="de-DE" sz="3600" b="1" dirty="0">
                <a:latin typeface="Times New Roman" panose="02020603050405020304" pitchFamily="18" charset="0"/>
                <a:cs typeface="Times New Roman" panose="02020603050405020304" pitchFamily="18" charset="0"/>
              </a:rPr>
              <a:t>ach was sage ich </a:t>
            </a:r>
            <a:r>
              <a:rPr lang="de-DE" sz="3600" dirty="0">
                <a:latin typeface="Times New Roman" panose="02020603050405020304" pitchFamily="18" charset="0"/>
                <a:cs typeface="Times New Roman" panose="02020603050405020304" pitchFamily="18" charset="0"/>
              </a:rPr>
              <a:t>besser.“</a:t>
            </a:r>
            <a:br>
              <a:rPr lang="de-DE" sz="3600" dirty="0">
                <a:latin typeface="Times New Roman" panose="02020603050405020304" pitchFamily="18" charset="0"/>
                <a:cs typeface="Times New Roman" panose="02020603050405020304" pitchFamily="18" charset="0"/>
              </a:rPr>
            </a:br>
            <a:r>
              <a:rPr lang="de-DE" sz="3600" dirty="0">
                <a:latin typeface="Times New Roman" panose="02020603050405020304" pitchFamily="18" charset="0"/>
                <a:cs typeface="Times New Roman" panose="02020603050405020304" pitchFamily="18" charset="0"/>
              </a:rPr>
              <a:t>(Maiwald: Handys)</a:t>
            </a:r>
          </a:p>
        </p:txBody>
      </p:sp>
    </p:spTree>
    <p:extLst>
      <p:ext uri="{BB962C8B-B14F-4D97-AF65-F5344CB8AC3E}">
        <p14:creationId xmlns:p14="http://schemas.microsoft.com/office/powerpoint/2010/main" val="33978592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72FFE9-4C2E-4F6F-84D6-F0F392B17457}"/>
              </a:ext>
            </a:extLst>
          </p:cNvPr>
          <p:cNvSpPr>
            <a:spLocks noGrp="1"/>
          </p:cNvSpPr>
          <p:nvPr>
            <p:ph type="title"/>
          </p:nvPr>
        </p:nvSpPr>
        <p:spPr>
          <a:xfrm>
            <a:off x="838200" y="1578046"/>
            <a:ext cx="10515600" cy="3701908"/>
          </a:xfrm>
        </p:spPr>
        <p:txBody>
          <a:bodyPr>
            <a:noAutofit/>
          </a:bodyPr>
          <a:lstStyle/>
          <a:p>
            <a:r>
              <a:rPr lang="de-DE" sz="3600" kern="1000" dirty="0">
                <a:effectLst/>
                <a:latin typeface="Times New Roman" panose="02020603050405020304" pitchFamily="18" charset="0"/>
                <a:ea typeface="Calibri" panose="020F0502020204030204" pitchFamily="34" charset="0"/>
              </a:rPr>
              <a:t>Beispiele der Anrede der Leser in „Emil und die Detektive“, von Erich Kästner (Kapitel 1):</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a:t>
            </a:r>
            <a:r>
              <a:rPr lang="de-DE" sz="3600" i="1" kern="1000" dirty="0">
                <a:effectLst/>
                <a:latin typeface="Times New Roman" panose="02020603050405020304" pitchFamily="18" charset="0"/>
                <a:ea typeface="Calibri" panose="020F0502020204030204" pitchFamily="34" charset="0"/>
              </a:rPr>
              <a:t>Manche von euch werden sicher der Ansicht sein</a:t>
            </a:r>
            <a:r>
              <a:rPr lang="de-DE" sz="3600" kern="1000" dirty="0">
                <a:effectLst/>
                <a:latin typeface="Times New Roman" panose="02020603050405020304" pitchFamily="18" charset="0"/>
                <a:ea typeface="Calibri" panose="020F0502020204030204" pitchFamily="34" charset="0"/>
              </a:rPr>
              <a:t> …“ </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dirty="0">
                <a:effectLst/>
                <a:latin typeface="Times New Roman" panose="02020603050405020304" pitchFamily="18" charset="0"/>
                <a:ea typeface="Calibri" panose="020F0502020204030204" pitchFamily="34" charset="0"/>
              </a:rPr>
              <a:t>„</a:t>
            </a:r>
            <a:r>
              <a:rPr lang="de-DE" sz="3600" i="1" dirty="0">
                <a:effectLst/>
                <a:latin typeface="Times New Roman" panose="02020603050405020304" pitchFamily="18" charset="0"/>
                <a:ea typeface="Calibri" panose="020F0502020204030204" pitchFamily="34" charset="0"/>
              </a:rPr>
              <a:t>Könntet ihr es begreifen und werdet ihr nicht lachen …“</a:t>
            </a:r>
            <a:endParaRPr lang="de-DE" sz="3600" i="1" dirty="0"/>
          </a:p>
        </p:txBody>
      </p:sp>
    </p:spTree>
    <p:extLst>
      <p:ext uri="{BB962C8B-B14F-4D97-AF65-F5344CB8AC3E}">
        <p14:creationId xmlns:p14="http://schemas.microsoft.com/office/powerpoint/2010/main" val="20877009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EF1D89-0F17-422E-A4AB-105363158278}"/>
              </a:ext>
            </a:extLst>
          </p:cNvPr>
          <p:cNvSpPr>
            <a:spLocks noGrp="1"/>
          </p:cNvSpPr>
          <p:nvPr>
            <p:ph type="title"/>
          </p:nvPr>
        </p:nvSpPr>
        <p:spPr>
          <a:xfrm>
            <a:off x="838200" y="2096661"/>
            <a:ext cx="10515600" cy="2664678"/>
          </a:xfrm>
        </p:spPr>
        <p:txBody>
          <a:bodyPr>
            <a:norm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grammatikalische F</a:t>
            </a:r>
            <a:r>
              <a:rPr lang="de-DE" sz="3600" u="sng" dirty="0">
                <a:effectLst/>
                <a:latin typeface="Times New Roman" panose="02020603050405020304" pitchFamily="18" charset="0"/>
                <a:ea typeface="Calibri" panose="020F0502020204030204" pitchFamily="34" charset="0"/>
              </a:rPr>
              <a:t>igur</a:t>
            </a:r>
            <a:br>
              <a:rPr lang="de-DE" sz="3600" u="sng" dirty="0">
                <a:effectLst/>
                <a:latin typeface="Times New Roman" panose="02020603050405020304" pitchFamily="18" charset="0"/>
                <a:ea typeface="Calibri" panose="020F0502020204030204" pitchFamily="34" charset="0"/>
              </a:rPr>
            </a:br>
            <a:br>
              <a:rPr lang="de-DE" sz="3600" u="sng" dirty="0">
                <a:effectLst/>
                <a:latin typeface="Times New Roman" panose="02020603050405020304" pitchFamily="18" charset="0"/>
                <a:ea typeface="Calibri" panose="020F0502020204030204" pitchFamily="34" charset="0"/>
              </a:rPr>
            </a:br>
            <a:r>
              <a:rPr lang="de-DE" sz="3600" dirty="0">
                <a:effectLst/>
                <a:latin typeface="Times New Roman" panose="02020603050405020304" pitchFamily="18" charset="0"/>
                <a:ea typeface="Calibri" panose="020F0502020204030204" pitchFamily="34" charset="0"/>
              </a:rPr>
              <a:t>Unter einer </a:t>
            </a:r>
            <a:r>
              <a:rPr lang="de-DE" sz="3600" kern="1000" dirty="0">
                <a:effectLst/>
                <a:latin typeface="Times New Roman" panose="02020603050405020304" pitchFamily="18" charset="0"/>
                <a:ea typeface="Calibri" panose="020F0502020204030204" pitchFamily="34" charset="0"/>
              </a:rPr>
              <a:t>Apokope versteht man den Fortfall der Schlusssilbe oder des Auslauts.</a:t>
            </a:r>
            <a:endParaRPr lang="de-DE" sz="3600" dirty="0"/>
          </a:p>
        </p:txBody>
      </p:sp>
    </p:spTree>
    <p:extLst>
      <p:ext uri="{BB962C8B-B14F-4D97-AF65-F5344CB8AC3E}">
        <p14:creationId xmlns:p14="http://schemas.microsoft.com/office/powerpoint/2010/main" val="24559831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67F47A-B1A6-4357-BA61-018C53BD807E}"/>
              </a:ext>
            </a:extLst>
          </p:cNvPr>
          <p:cNvSpPr>
            <a:spLocks noGrp="1"/>
          </p:cNvSpPr>
          <p:nvPr>
            <p:ph type="title"/>
          </p:nvPr>
        </p:nvSpPr>
        <p:spPr>
          <a:xfrm>
            <a:off x="589697" y="1583140"/>
            <a:ext cx="11012606" cy="3684895"/>
          </a:xfrm>
        </p:spPr>
        <p:txBody>
          <a:bodyPr>
            <a:normAutofit/>
          </a:bodyPr>
          <a:lstStyle/>
          <a:p>
            <a:pPr marL="449580" indent="449580">
              <a:lnSpc>
                <a:spcPct val="107000"/>
              </a:lnSpc>
            </a:pPr>
            <a:r>
              <a:rPr lang="de-DE" sz="3600" dirty="0">
                <a:latin typeface="Times New Roman" panose="02020603050405020304" pitchFamily="18" charset="0"/>
                <a:cs typeface="Times New Roman" panose="02020603050405020304" pitchFamily="18" charset="0"/>
              </a:rPr>
              <a:t>Beispiele für die rhetorischen Figur der Apokope</a:t>
            </a:r>
            <a:br>
              <a:rPr lang="de-DE" sz="3600" dirty="0">
                <a:latin typeface="Times New Roman" panose="02020603050405020304" pitchFamily="18" charset="0"/>
                <a:cs typeface="Times New Roman" panose="02020603050405020304" pitchFamily="18" charset="0"/>
              </a:rPr>
            </a:br>
            <a:br>
              <a:rPr lang="de-DE" sz="3600" dirty="0">
                <a:latin typeface="Times New Roman" panose="02020603050405020304" pitchFamily="18" charset="0"/>
                <a:cs typeface="Times New Roman" panose="02020603050405020304" pitchFamily="18" charset="0"/>
              </a:rPr>
            </a:br>
            <a:r>
              <a:rPr lang="de-DE" sz="3600" i="1" kern="1000" dirty="0">
                <a:effectLst/>
                <a:latin typeface="Times New Roman" panose="02020603050405020304" pitchFamily="18" charset="0"/>
                <a:ea typeface="Calibri" panose="020F0502020204030204" pitchFamily="34" charset="0"/>
                <a:cs typeface="Times New Roman" panose="02020603050405020304" pitchFamily="18" charset="0"/>
              </a:rPr>
              <a:t>„versteh‘ ich“ </a:t>
            </a: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 verstehe ich – Kästner, Kap. 11</a:t>
            </a:r>
            <a:b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br>
            <a:b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i="1" dirty="0">
                <a:effectLst/>
                <a:latin typeface="Times New Roman" panose="02020603050405020304" pitchFamily="18" charset="0"/>
                <a:ea typeface="Calibri" panose="020F0502020204030204" pitchFamily="34" charset="0"/>
                <a:cs typeface="Times New Roman" panose="02020603050405020304" pitchFamily="18" charset="0"/>
              </a:rPr>
              <a:t>„Bis er der </a:t>
            </a:r>
            <a:r>
              <a:rPr lang="de-DE" sz="3600" i="1" dirty="0" err="1">
                <a:effectLst/>
                <a:latin typeface="Times New Roman" panose="02020603050405020304" pitchFamily="18" charset="0"/>
                <a:ea typeface="Calibri" panose="020F0502020204030204" pitchFamily="34" charset="0"/>
                <a:cs typeface="Times New Roman" panose="02020603050405020304" pitchFamily="18" charset="0"/>
              </a:rPr>
              <a:t>Erd</a:t>
            </a:r>
            <a:r>
              <a:rPr lang="de-DE" sz="3600" i="1" dirty="0">
                <a:effectLst/>
                <a:latin typeface="Times New Roman" panose="02020603050405020304" pitchFamily="18" charset="0"/>
                <a:ea typeface="Calibri" panose="020F0502020204030204" pitchFamily="34" charset="0"/>
                <a:cs typeface="Times New Roman" panose="02020603050405020304" pitchFamily="18" charset="0"/>
              </a:rPr>
              <a:t>‘ ihr End‘…“ </a:t>
            </a:r>
            <a:br>
              <a:rPr lang="de-DE" sz="3600"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dirty="0">
                <a:effectLst/>
                <a:latin typeface="Times New Roman" panose="02020603050405020304" pitchFamily="18" charset="0"/>
                <a:ea typeface="Calibri" panose="020F0502020204030204" pitchFamily="34" charset="0"/>
                <a:cs typeface="Times New Roman" panose="02020603050405020304" pitchFamily="18" charset="0"/>
              </a:rPr>
              <a:t>Gryphius Am Tage der Himmelfahrt des Herrn</a:t>
            </a:r>
            <a:endParaRPr lang="de-DE"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7766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28D504-DA13-43CD-9AC1-287E7366FB99}"/>
              </a:ext>
            </a:extLst>
          </p:cNvPr>
          <p:cNvSpPr>
            <a:spLocks noGrp="1"/>
          </p:cNvSpPr>
          <p:nvPr>
            <p:ph type="title"/>
          </p:nvPr>
        </p:nvSpPr>
        <p:spPr>
          <a:xfrm>
            <a:off x="838200" y="1897063"/>
            <a:ext cx="10515600" cy="3063875"/>
          </a:xfrm>
        </p:spPr>
        <p:txBody>
          <a:bodyPr>
            <a:no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Wortfiguren</a:t>
            </a:r>
            <a:br>
              <a:rPr lang="de-DE" sz="3600" dirty="0">
                <a:latin typeface="Times New Roman" panose="02020603050405020304" pitchFamily="18" charset="0"/>
                <a:ea typeface="Calibri" panose="020F0502020204030204" pitchFamily="34" charset="0"/>
              </a:rPr>
            </a:br>
            <a:br>
              <a:rPr lang="de-DE" sz="3600" dirty="0">
                <a:latin typeface="Times New Roman" panose="02020603050405020304" pitchFamily="18" charset="0"/>
                <a:ea typeface="Calibri" panose="020F0502020204030204" pitchFamily="34" charset="0"/>
              </a:rPr>
            </a:br>
            <a:r>
              <a:rPr lang="de-DE" sz="3600" dirty="0" err="1">
                <a:effectLst/>
                <a:latin typeface="Times New Roman" panose="02020603050405020304" pitchFamily="18" charset="0"/>
                <a:ea typeface="Calibri" panose="020F0502020204030204" pitchFamily="34" charset="0"/>
              </a:rPr>
              <a:t>Geminatio</a:t>
            </a:r>
            <a:r>
              <a:rPr lang="de-DE" sz="3600" dirty="0">
                <a:effectLst/>
                <a:latin typeface="Times New Roman" panose="02020603050405020304" pitchFamily="18" charset="0"/>
                <a:ea typeface="Calibri" panose="020F0502020204030204" pitchFamily="34" charset="0"/>
              </a:rPr>
              <a:t> – </a:t>
            </a:r>
            <a:br>
              <a:rPr lang="de-DE" sz="3600" dirty="0">
                <a:effectLst/>
                <a:latin typeface="Times New Roman" panose="02020603050405020304" pitchFamily="18" charset="0"/>
                <a:ea typeface="Calibri" panose="020F0502020204030204" pitchFamily="34" charset="0"/>
              </a:rPr>
            </a:br>
            <a:br>
              <a:rPr lang="de-DE" sz="3600" dirty="0">
                <a:effectLst/>
                <a:latin typeface="Times New Roman" panose="02020603050405020304" pitchFamily="18" charset="0"/>
                <a:ea typeface="Calibri" panose="020F0502020204030204" pitchFamily="34" charset="0"/>
              </a:rPr>
            </a:br>
            <a:r>
              <a:rPr lang="de-DE" sz="3600" dirty="0">
                <a:solidFill>
                  <a:srgbClr val="000000"/>
                </a:solidFill>
                <a:effectLst/>
                <a:latin typeface="Times New Roman" panose="02020603050405020304" pitchFamily="18" charset="0"/>
                <a:ea typeface="Calibri" panose="020F0502020204030204" pitchFamily="34" charset="0"/>
              </a:rPr>
              <a:t>Die unmittelbare Wiederholung eines Einzelwortes oder einer Wortgruppe an einer beliebigen Stelle im Satz.</a:t>
            </a:r>
            <a:endParaRPr lang="de-DE" sz="3600" dirty="0"/>
          </a:p>
        </p:txBody>
      </p:sp>
    </p:spTree>
    <p:extLst>
      <p:ext uri="{BB962C8B-B14F-4D97-AF65-F5344CB8AC3E}">
        <p14:creationId xmlns:p14="http://schemas.microsoft.com/office/powerpoint/2010/main" val="20755979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C03EB8-B599-4077-ADB0-C086F1156EEF}"/>
              </a:ext>
            </a:extLst>
          </p:cNvPr>
          <p:cNvSpPr>
            <a:spLocks noGrp="1"/>
          </p:cNvSpPr>
          <p:nvPr>
            <p:ph type="title"/>
          </p:nvPr>
        </p:nvSpPr>
        <p:spPr>
          <a:xfrm>
            <a:off x="838200" y="2766219"/>
            <a:ext cx="10515600" cy="1325563"/>
          </a:xfrm>
        </p:spPr>
        <p:txBody>
          <a:bodyPr>
            <a:no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grammatikalische F</a:t>
            </a:r>
            <a:r>
              <a:rPr lang="de-DE" sz="3600" u="sng" dirty="0">
                <a:effectLst/>
                <a:latin typeface="Times New Roman" panose="02020603050405020304" pitchFamily="18" charset="0"/>
                <a:ea typeface="Calibri" panose="020F0502020204030204" pitchFamily="34" charset="0"/>
              </a:rPr>
              <a:t>igur</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Als Elision bezeichnet man den Wegfall von Anlauten.</a:t>
            </a:r>
            <a:endParaRPr lang="de-DE" sz="3600" dirty="0"/>
          </a:p>
        </p:txBody>
      </p:sp>
    </p:spTree>
    <p:extLst>
      <p:ext uri="{BB962C8B-B14F-4D97-AF65-F5344CB8AC3E}">
        <p14:creationId xmlns:p14="http://schemas.microsoft.com/office/powerpoint/2010/main" val="22849384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187673-2328-4A7A-BF23-069282006E10}"/>
              </a:ext>
            </a:extLst>
          </p:cNvPr>
          <p:cNvSpPr>
            <a:spLocks noGrp="1"/>
          </p:cNvSpPr>
          <p:nvPr>
            <p:ph type="title"/>
          </p:nvPr>
        </p:nvSpPr>
        <p:spPr>
          <a:xfrm>
            <a:off x="838200" y="759181"/>
            <a:ext cx="10515600" cy="5339638"/>
          </a:xfrm>
        </p:spPr>
        <p:txBody>
          <a:bodyPr>
            <a:noAutofit/>
          </a:bodyPr>
          <a:lstStyle/>
          <a:p>
            <a:pPr marL="777240">
              <a:lnSpc>
                <a:spcPct val="107000"/>
              </a:lnSpc>
            </a:pPr>
            <a:r>
              <a:rPr lang="de-DE" sz="3600" dirty="0">
                <a:latin typeface="Times New Roman" panose="02020603050405020304" pitchFamily="18" charset="0"/>
                <a:cs typeface="Times New Roman" panose="02020603050405020304" pitchFamily="18" charset="0"/>
              </a:rPr>
              <a:t>Beispiele für die rhetorische Figur der Elision</a:t>
            </a:r>
            <a:br>
              <a:rPr lang="de-DE" sz="3600" dirty="0">
                <a:latin typeface="Times New Roman" panose="02020603050405020304" pitchFamily="18" charset="0"/>
                <a:cs typeface="Times New Roman" panose="02020603050405020304" pitchFamily="18" charset="0"/>
              </a:rPr>
            </a:br>
            <a:br>
              <a:rPr lang="de-DE" sz="3600" dirty="0">
                <a:latin typeface="Times New Roman" panose="02020603050405020304" pitchFamily="18" charset="0"/>
                <a:cs typeface="Times New Roman" panose="02020603050405020304" pitchFamily="18" charset="0"/>
              </a:rPr>
            </a:br>
            <a:r>
              <a:rPr lang="de-DE" sz="3600" i="1" kern="1000" dirty="0">
                <a:effectLst/>
                <a:latin typeface="Times New Roman" panose="02020603050405020304" pitchFamily="18" charset="0"/>
                <a:ea typeface="Calibri" panose="020F0502020204030204" pitchFamily="34" charset="0"/>
                <a:cs typeface="Times New Roman" panose="02020603050405020304" pitchFamily="18" charset="0"/>
              </a:rPr>
              <a:t>„Sag‘s dem Schupo dort“ </a:t>
            </a: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 </a:t>
            </a:r>
            <a:b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Sag es dem Schupo </a:t>
            </a:r>
            <a:r>
              <a:rPr lang="de-DE" sz="3600" i="1" kern="1000" dirty="0">
                <a:effectLst/>
                <a:latin typeface="Times New Roman" panose="02020603050405020304" pitchFamily="18" charset="0"/>
                <a:ea typeface="Calibri" panose="020F0502020204030204" pitchFamily="34" charset="0"/>
                <a:cs typeface="Times New Roman" panose="02020603050405020304" pitchFamily="18" charset="0"/>
              </a:rPr>
              <a:t>[= Schutzpolizisten] dort</a:t>
            </a: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 – Kästner, Kap. 8</a:t>
            </a:r>
            <a:b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br>
            <a:b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i="1" kern="1000" dirty="0">
                <a:effectLst/>
                <a:latin typeface="Times New Roman" panose="02020603050405020304" pitchFamily="18" charset="0"/>
                <a:ea typeface="Calibri" panose="020F0502020204030204" pitchFamily="34" charset="0"/>
                <a:cs typeface="Times New Roman" panose="02020603050405020304" pitchFamily="18" charset="0"/>
              </a:rPr>
              <a:t>„… ich </a:t>
            </a:r>
            <a:r>
              <a:rPr lang="de-DE" sz="3600" i="1" kern="1000" dirty="0" err="1">
                <a:effectLst/>
                <a:latin typeface="Times New Roman" panose="02020603050405020304" pitchFamily="18" charset="0"/>
                <a:ea typeface="Calibri" panose="020F0502020204030204" pitchFamily="34" charset="0"/>
                <a:cs typeface="Times New Roman" panose="02020603050405020304" pitchFamily="18" charset="0"/>
              </a:rPr>
              <a:t>bring’s</a:t>
            </a:r>
            <a:r>
              <a:rPr lang="de-DE" sz="3600" i="1" kern="1000" dirty="0">
                <a:effectLst/>
                <a:latin typeface="Times New Roman" panose="02020603050405020304" pitchFamily="18" charset="0"/>
                <a:ea typeface="Calibri" panose="020F0502020204030204" pitchFamily="34" charset="0"/>
                <a:cs typeface="Times New Roman" panose="02020603050405020304" pitchFamily="18" charset="0"/>
              </a:rPr>
              <a:t> gleich zur Großmutter“ </a:t>
            </a: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 </a:t>
            </a:r>
            <a:b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	      ich bringe es gleich zu der Großmutter  </a:t>
            </a:r>
            <a:r>
              <a:rPr lang="de-DE" sz="3600" i="1" kern="1000" dirty="0">
                <a:effectLst/>
                <a:latin typeface="Times New Roman" panose="02020603050405020304" pitchFamily="18" charset="0"/>
                <a:ea typeface="Calibri" panose="020F0502020204030204" pitchFamily="34" charset="0"/>
                <a:cs typeface="Times New Roman" panose="02020603050405020304" pitchFamily="18" charset="0"/>
              </a:rPr>
              <a:t>–</a:t>
            </a: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 </a:t>
            </a:r>
            <a:b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b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Kästner, Kap. 15</a:t>
            </a:r>
            <a:endParaRPr lang="de-DE"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044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97D658-1FE4-4BE4-8A45-0B945DBD9A96}"/>
              </a:ext>
            </a:extLst>
          </p:cNvPr>
          <p:cNvSpPr>
            <a:spLocks noGrp="1"/>
          </p:cNvSpPr>
          <p:nvPr>
            <p:ph type="title"/>
          </p:nvPr>
        </p:nvSpPr>
        <p:spPr>
          <a:xfrm>
            <a:off x="838200" y="1837354"/>
            <a:ext cx="10515600" cy="3183293"/>
          </a:xfrm>
        </p:spPr>
        <p:txBody>
          <a:bodyPr>
            <a:no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grammatikalische F</a:t>
            </a:r>
            <a:r>
              <a:rPr lang="de-DE" sz="3600" u="sng" dirty="0">
                <a:effectLst/>
                <a:latin typeface="Times New Roman" panose="02020603050405020304" pitchFamily="18" charset="0"/>
                <a:ea typeface="Calibri" panose="020F0502020204030204" pitchFamily="34" charset="0"/>
              </a:rPr>
              <a:t>igur </a:t>
            </a:r>
            <a:br>
              <a:rPr lang="de-DE" sz="3600" u="sng" dirty="0">
                <a:effectLst/>
                <a:latin typeface="Times New Roman" panose="02020603050405020304" pitchFamily="18" charset="0"/>
                <a:ea typeface="Calibri" panose="020F0502020204030204" pitchFamily="34" charset="0"/>
              </a:rPr>
            </a:br>
            <a:br>
              <a:rPr lang="de-DE" sz="3600" u="sng" dirty="0">
                <a:effectLst/>
                <a:latin typeface="Times New Roman" panose="02020603050405020304" pitchFamily="18" charset="0"/>
                <a:ea typeface="Calibri" panose="020F0502020204030204" pitchFamily="34" charset="0"/>
              </a:rPr>
            </a:br>
            <a:r>
              <a:rPr lang="de-DE" sz="3600" dirty="0">
                <a:effectLst/>
                <a:latin typeface="Times New Roman" panose="02020603050405020304" pitchFamily="18" charset="0"/>
                <a:ea typeface="Calibri" panose="020F0502020204030204" pitchFamily="34" charset="0"/>
              </a:rPr>
              <a:t>Unter dem Begriff „</a:t>
            </a:r>
            <a:r>
              <a:rPr lang="de-DE" sz="3600" kern="1000" dirty="0">
                <a:effectLst/>
                <a:latin typeface="Times New Roman" panose="02020603050405020304" pitchFamily="18" charset="0"/>
                <a:ea typeface="Calibri" panose="020F0502020204030204" pitchFamily="34" charset="0"/>
              </a:rPr>
              <a:t>Zeugma“ versteht man eine Satzkonstruktion, in der e</a:t>
            </a:r>
            <a:r>
              <a:rPr lang="de-DE" sz="3600" kern="1000" dirty="0">
                <a:solidFill>
                  <a:srgbClr val="000000"/>
                </a:solidFill>
                <a:effectLst/>
                <a:latin typeface="Times New Roman" panose="02020603050405020304" pitchFamily="18" charset="0"/>
                <a:ea typeface="Calibri" panose="020F0502020204030204" pitchFamily="34" charset="0"/>
              </a:rPr>
              <a:t>in Verb mit mehreren Substantiven verbunden wird, obwohl es inhaltlich (semantisch) nur einem entspricht.</a:t>
            </a:r>
            <a:endParaRPr lang="de-DE" sz="3600" dirty="0"/>
          </a:p>
        </p:txBody>
      </p:sp>
    </p:spTree>
    <p:extLst>
      <p:ext uri="{BB962C8B-B14F-4D97-AF65-F5344CB8AC3E}">
        <p14:creationId xmlns:p14="http://schemas.microsoft.com/office/powerpoint/2010/main" val="23731761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FE12C5-8237-426A-8F9A-4A73638D19B9}"/>
              </a:ext>
            </a:extLst>
          </p:cNvPr>
          <p:cNvSpPr>
            <a:spLocks noGrp="1"/>
          </p:cNvSpPr>
          <p:nvPr>
            <p:ph type="title"/>
          </p:nvPr>
        </p:nvSpPr>
        <p:spPr>
          <a:xfrm>
            <a:off x="838200" y="1897063"/>
            <a:ext cx="10515600" cy="3063875"/>
          </a:xfrm>
        </p:spPr>
        <p:txBody>
          <a:bodyPr>
            <a:noAutofit/>
          </a:bodyPr>
          <a:lstStyle/>
          <a:p>
            <a:pPr>
              <a:lnSpc>
                <a:spcPct val="107000"/>
              </a:lnSpc>
            </a:pPr>
            <a:r>
              <a:rPr lang="de-DE" sz="3600" dirty="0">
                <a:latin typeface="Times New Roman" panose="02020603050405020304" pitchFamily="18" charset="0"/>
                <a:cs typeface="Times New Roman" panose="02020603050405020304" pitchFamily="18" charset="0"/>
              </a:rPr>
              <a:t>Beispiel für die rhetorische Figur des Zeugmas:</a:t>
            </a:r>
            <a:br>
              <a:rPr lang="de-DE" sz="3600" dirty="0">
                <a:latin typeface="Times New Roman" panose="02020603050405020304" pitchFamily="18" charset="0"/>
                <a:cs typeface="Times New Roman" panose="02020603050405020304" pitchFamily="18" charset="0"/>
              </a:rPr>
            </a:br>
            <a:br>
              <a:rPr lang="de-DE" sz="3600" dirty="0">
                <a:latin typeface="Times New Roman" panose="02020603050405020304" pitchFamily="18" charset="0"/>
                <a:cs typeface="Times New Roman" panose="02020603050405020304" pitchFamily="18" charset="0"/>
              </a:rPr>
            </a:br>
            <a:r>
              <a:rPr lang="de-DE" sz="3600" i="1" dirty="0">
                <a:latin typeface="Times New Roman" panose="02020603050405020304" pitchFamily="18" charset="0"/>
                <a:cs typeface="Times New Roman" panose="02020603050405020304" pitchFamily="18" charset="0"/>
              </a:rPr>
              <a:t>„</a:t>
            </a:r>
            <a:r>
              <a:rPr lang="de-DE" sz="3600" i="1" kern="1000" dirty="0">
                <a:effectLst/>
                <a:latin typeface="Times New Roman" panose="02020603050405020304" pitchFamily="18" charset="0"/>
                <a:ea typeface="Calibri" panose="020F0502020204030204" pitchFamily="34" charset="0"/>
              </a:rPr>
              <a:t>Bis er der </a:t>
            </a:r>
            <a:r>
              <a:rPr lang="de-DE" sz="3600" i="1" kern="1000" dirty="0" err="1">
                <a:effectLst/>
                <a:latin typeface="Times New Roman" panose="02020603050405020304" pitchFamily="18" charset="0"/>
                <a:ea typeface="Calibri" panose="020F0502020204030204" pitchFamily="34" charset="0"/>
              </a:rPr>
              <a:t>Erd</a:t>
            </a:r>
            <a:r>
              <a:rPr lang="de-DE" sz="3600" i="1" kern="1000" dirty="0">
                <a:effectLst/>
                <a:latin typeface="Times New Roman" panose="02020603050405020304" pitchFamily="18" charset="0"/>
                <a:ea typeface="Calibri" panose="020F0502020204030204" pitchFamily="34" charset="0"/>
              </a:rPr>
              <a:t>‘ ihr End‘, uns wird den Himmel zeigen…“ </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Gryphius, Am Tage der Himmelfahrt des Herrn</a:t>
            </a:r>
            <a:endParaRPr lang="de-DE"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91622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90BAD9-D811-480D-83AB-4A66CC4E8883}"/>
              </a:ext>
            </a:extLst>
          </p:cNvPr>
          <p:cNvSpPr>
            <a:spLocks noGrp="1"/>
          </p:cNvSpPr>
          <p:nvPr>
            <p:ph type="title"/>
          </p:nvPr>
        </p:nvSpPr>
        <p:spPr>
          <a:xfrm>
            <a:off x="838200" y="2369616"/>
            <a:ext cx="10515600" cy="2118768"/>
          </a:xfrm>
        </p:spPr>
        <p:txBody>
          <a:bodyPr>
            <a:norm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grammatikalische F</a:t>
            </a:r>
            <a:r>
              <a:rPr lang="de-DE" sz="3600" u="sng" dirty="0">
                <a:effectLst/>
                <a:latin typeface="Times New Roman" panose="02020603050405020304" pitchFamily="18" charset="0"/>
                <a:ea typeface="Calibri" panose="020F0502020204030204" pitchFamily="34" charset="0"/>
              </a:rPr>
              <a:t>igur</a:t>
            </a:r>
            <a:br>
              <a:rPr lang="de-DE" sz="3600" u="sng" dirty="0">
                <a:effectLst/>
                <a:latin typeface="Times New Roman" panose="02020603050405020304" pitchFamily="18" charset="0"/>
                <a:ea typeface="Calibri" panose="020F0502020204030204" pitchFamily="34" charset="0"/>
              </a:rPr>
            </a:br>
            <a:br>
              <a:rPr lang="de-DE" sz="3600" u="sng" dirty="0">
                <a:effectLst/>
                <a:latin typeface="Times New Roman" panose="02020603050405020304" pitchFamily="18" charset="0"/>
                <a:ea typeface="Calibri" panose="020F0502020204030204" pitchFamily="34" charset="0"/>
              </a:rPr>
            </a:br>
            <a:r>
              <a:rPr lang="de-DE" sz="3600" dirty="0">
                <a:effectLst/>
                <a:latin typeface="Times New Roman" panose="02020603050405020304" pitchFamily="18" charset="0"/>
                <a:ea typeface="Calibri" panose="020F0502020204030204" pitchFamily="34" charset="0"/>
              </a:rPr>
              <a:t>Als Tmesis wird eine von der herkömmlichen Wortstellung abweichende Satzkonstruktion bezeichnet. </a:t>
            </a:r>
            <a:endParaRPr lang="de-DE" sz="3600" dirty="0"/>
          </a:p>
        </p:txBody>
      </p:sp>
    </p:spTree>
    <p:extLst>
      <p:ext uri="{BB962C8B-B14F-4D97-AF65-F5344CB8AC3E}">
        <p14:creationId xmlns:p14="http://schemas.microsoft.com/office/powerpoint/2010/main" val="20267088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C5D39-31D1-43E9-8F3D-A42561E8564C}"/>
              </a:ext>
            </a:extLst>
          </p:cNvPr>
          <p:cNvSpPr>
            <a:spLocks noGrp="1"/>
          </p:cNvSpPr>
          <p:nvPr>
            <p:ph type="title"/>
          </p:nvPr>
        </p:nvSpPr>
        <p:spPr>
          <a:xfrm>
            <a:off x="309350" y="970721"/>
            <a:ext cx="11573301" cy="4916559"/>
          </a:xfrm>
        </p:spPr>
        <p:txBody>
          <a:bodyPr>
            <a:noAutofit/>
          </a:bodyPr>
          <a:lstStyle/>
          <a:p>
            <a:pPr>
              <a:lnSpc>
                <a:spcPct val="150000"/>
              </a:lnSpc>
            </a:pPr>
            <a:r>
              <a:rPr lang="de-DE" sz="3600" dirty="0">
                <a:latin typeface="Times New Roman" panose="02020603050405020304" pitchFamily="18" charset="0"/>
                <a:cs typeface="Times New Roman" panose="02020603050405020304" pitchFamily="18" charset="0"/>
              </a:rPr>
              <a:t>Beispiel für die rhetorische Figur der Tmesis:</a:t>
            </a:r>
            <a:br>
              <a:rPr lang="de-DE" sz="3600" dirty="0">
                <a:latin typeface="Times New Roman" panose="02020603050405020304" pitchFamily="18" charset="0"/>
                <a:cs typeface="Times New Roman" panose="02020603050405020304" pitchFamily="18" charset="0"/>
              </a:rPr>
            </a:br>
            <a:br>
              <a:rPr lang="de-DE" sz="3600" dirty="0">
                <a:effectLst/>
                <a:latin typeface="Times New Roman" panose="02020603050405020304" pitchFamily="18" charset="0"/>
                <a:ea typeface="Times New Roman" panose="02020603050405020304" pitchFamily="18" charset="0"/>
              </a:rPr>
            </a:br>
            <a:r>
              <a:rPr lang="de-DE" sz="3600" dirty="0">
                <a:effectLst/>
                <a:latin typeface="Times New Roman" panose="02020603050405020304" pitchFamily="18" charset="0"/>
                <a:ea typeface="Times New Roman" panose="02020603050405020304" pitchFamily="18" charset="0"/>
              </a:rPr>
              <a:t>„…</a:t>
            </a:r>
            <a:r>
              <a:rPr lang="de-DE" sz="3600" i="1" dirty="0">
                <a:effectLst/>
                <a:latin typeface="Times New Roman" panose="02020603050405020304" pitchFamily="18" charset="0"/>
                <a:ea typeface="Times New Roman" panose="02020603050405020304" pitchFamily="18" charset="0"/>
              </a:rPr>
              <a:t>der Feind [= </a:t>
            </a:r>
            <a:r>
              <a:rPr lang="de-DE" sz="3600" dirty="0">
                <a:effectLst/>
                <a:latin typeface="Times New Roman" panose="02020603050405020304" pitchFamily="18" charset="0"/>
                <a:ea typeface="Times New Roman" panose="02020603050405020304" pitchFamily="18" charset="0"/>
              </a:rPr>
              <a:t>der Teufel</a:t>
            </a:r>
            <a:r>
              <a:rPr lang="de-DE" sz="3600" i="1" dirty="0">
                <a:effectLst/>
                <a:latin typeface="Times New Roman" panose="02020603050405020304" pitchFamily="18" charset="0"/>
                <a:ea typeface="Times New Roman" panose="02020603050405020304" pitchFamily="18" charset="0"/>
              </a:rPr>
              <a:t>] war vorgedrungen,</a:t>
            </a:r>
            <a:br>
              <a:rPr lang="de-DE" sz="3600" i="1" dirty="0">
                <a:effectLst/>
                <a:latin typeface="Times New Roman" panose="02020603050405020304" pitchFamily="18" charset="0"/>
                <a:ea typeface="Times New Roman" panose="02020603050405020304" pitchFamily="18" charset="0"/>
              </a:rPr>
            </a:br>
            <a:r>
              <a:rPr lang="de-DE" sz="3600" i="1" dirty="0">
                <a:effectLst/>
                <a:latin typeface="Times New Roman" panose="02020603050405020304" pitchFamily="18" charset="0"/>
                <a:ea typeface="Times New Roman" panose="02020603050405020304" pitchFamily="18" charset="0"/>
              </a:rPr>
              <a:t>von </a:t>
            </a:r>
            <a:r>
              <a:rPr lang="de-DE" sz="3600" i="1" dirty="0">
                <a:latin typeface="Times New Roman" panose="02020603050405020304" pitchFamily="18" charset="0"/>
                <a:ea typeface="Times New Roman" panose="02020603050405020304" pitchFamily="18" charset="0"/>
              </a:rPr>
              <a:t>Ch</a:t>
            </a:r>
            <a:r>
              <a:rPr lang="de-DE" sz="3600" i="1" dirty="0">
                <a:effectLst/>
                <a:latin typeface="Times New Roman" panose="02020603050405020304" pitchFamily="18" charset="0"/>
                <a:ea typeface="Times New Roman" panose="02020603050405020304" pitchFamily="18" charset="0"/>
              </a:rPr>
              <a:t>risto, aller Fürsten er der </a:t>
            </a:r>
            <a:r>
              <a:rPr lang="de-DE" sz="3600" i="1" dirty="0">
                <a:latin typeface="Times New Roman" panose="02020603050405020304" pitchFamily="18" charset="0"/>
                <a:ea typeface="Times New Roman" panose="02020603050405020304" pitchFamily="18" charset="0"/>
              </a:rPr>
              <a:t>B</a:t>
            </a:r>
            <a:r>
              <a:rPr lang="de-DE" sz="3600" i="1" dirty="0">
                <a:effectLst/>
                <a:latin typeface="Times New Roman" panose="02020603050405020304" pitchFamily="18" charset="0"/>
                <a:ea typeface="Times New Roman" panose="02020603050405020304" pitchFamily="18" charset="0"/>
              </a:rPr>
              <a:t>este …“</a:t>
            </a:r>
            <a:br>
              <a:rPr lang="de-DE" sz="3600" i="1" dirty="0">
                <a:effectLst/>
                <a:latin typeface="Times New Roman" panose="02020603050405020304" pitchFamily="18" charset="0"/>
                <a:ea typeface="Times New Roman" panose="02020603050405020304" pitchFamily="18" charset="0"/>
              </a:rPr>
            </a:br>
            <a:br>
              <a:rPr lang="de-DE" sz="3600" i="1" dirty="0">
                <a:effectLst/>
                <a:latin typeface="Times New Roman" panose="02020603050405020304" pitchFamily="18" charset="0"/>
                <a:ea typeface="Times New Roman" panose="02020603050405020304" pitchFamily="18" charset="0"/>
              </a:rPr>
            </a:br>
            <a:r>
              <a:rPr lang="de-DE" sz="3600" i="1" dirty="0">
                <a:effectLst/>
                <a:latin typeface="Times New Roman" panose="02020603050405020304" pitchFamily="18" charset="0"/>
                <a:ea typeface="Times New Roman" panose="02020603050405020304" pitchFamily="18" charset="0"/>
              </a:rPr>
              <a:t>geistliches Lied aus dem 15. Jahrhundert (Braunschweig)</a:t>
            </a:r>
            <a:endParaRPr lang="de-DE" sz="3600" i="1" dirty="0"/>
          </a:p>
        </p:txBody>
      </p:sp>
    </p:spTree>
    <p:extLst>
      <p:ext uri="{BB962C8B-B14F-4D97-AF65-F5344CB8AC3E}">
        <p14:creationId xmlns:p14="http://schemas.microsoft.com/office/powerpoint/2010/main" val="3741556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7D256D-FBC9-4187-93BE-3CCAF7BB1483}"/>
              </a:ext>
            </a:extLst>
          </p:cNvPr>
          <p:cNvSpPr>
            <a:spLocks noGrp="1"/>
          </p:cNvSpPr>
          <p:nvPr>
            <p:ph type="title"/>
          </p:nvPr>
        </p:nvSpPr>
        <p:spPr>
          <a:xfrm>
            <a:off x="838200" y="1714524"/>
            <a:ext cx="10515600" cy="3428953"/>
          </a:xfrm>
        </p:spPr>
        <p:txBody>
          <a:bodyPr>
            <a:no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Klangf</a:t>
            </a:r>
            <a:r>
              <a:rPr lang="de-DE" sz="3600" u="sng" dirty="0">
                <a:effectLst/>
                <a:latin typeface="Times New Roman" panose="02020603050405020304" pitchFamily="18" charset="0"/>
                <a:ea typeface="Calibri" panose="020F0502020204030204" pitchFamily="34" charset="0"/>
              </a:rPr>
              <a:t>igur</a:t>
            </a:r>
            <a:br>
              <a:rPr lang="de-DE" sz="3600" u="sng" dirty="0">
                <a:effectLst/>
                <a:latin typeface="Times New Roman" panose="02020603050405020304" pitchFamily="18" charset="0"/>
                <a:ea typeface="Calibri" panose="020F0502020204030204" pitchFamily="34" charset="0"/>
              </a:rPr>
            </a:br>
            <a:br>
              <a:rPr lang="de-DE" sz="3600" u="sng" dirty="0">
                <a:effectLst/>
                <a:latin typeface="Times New Roman" panose="02020603050405020304" pitchFamily="18" charset="0"/>
                <a:ea typeface="Calibri" panose="020F0502020204030204" pitchFamily="34" charset="0"/>
              </a:rPr>
            </a:br>
            <a:r>
              <a:rPr lang="de-DE" sz="3600" dirty="0">
                <a:effectLst/>
                <a:latin typeface="Times New Roman" panose="02020603050405020304" pitchFamily="18" charset="0"/>
                <a:ea typeface="Calibri" panose="020F0502020204030204" pitchFamily="34" charset="0"/>
              </a:rPr>
              <a:t>Als Alliteration wird die rhetorische Figur bezeichnet, bei der aufeinanderfolgende Sätze oder aufeinanderfolgende Verse mit dem gleichen Anlaut beginnen. Mit der Alliteration wird die Klangqualität des Textes intensiviert.</a:t>
            </a:r>
            <a:endParaRPr lang="de-DE" sz="3600" dirty="0"/>
          </a:p>
        </p:txBody>
      </p:sp>
    </p:spTree>
    <p:extLst>
      <p:ext uri="{BB962C8B-B14F-4D97-AF65-F5344CB8AC3E}">
        <p14:creationId xmlns:p14="http://schemas.microsoft.com/office/powerpoint/2010/main" val="19616128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7D121E-DDA3-402B-AF3B-8D633A61169D}"/>
              </a:ext>
            </a:extLst>
          </p:cNvPr>
          <p:cNvSpPr>
            <a:spLocks noGrp="1"/>
          </p:cNvSpPr>
          <p:nvPr>
            <p:ph type="title"/>
          </p:nvPr>
        </p:nvSpPr>
        <p:spPr>
          <a:xfrm>
            <a:off x="838200" y="1168613"/>
            <a:ext cx="10515600" cy="4520774"/>
          </a:xfrm>
        </p:spPr>
        <p:txBody>
          <a:bodyPr>
            <a:noAutofit/>
          </a:bodyPr>
          <a:lstStyle/>
          <a:p>
            <a:r>
              <a:rPr lang="de-DE" sz="3600" kern="1000" dirty="0">
                <a:effectLst/>
                <a:latin typeface="Times New Roman" panose="02020603050405020304" pitchFamily="18" charset="0"/>
                <a:ea typeface="Calibri" panose="020F0502020204030204" pitchFamily="34" charset="0"/>
              </a:rPr>
              <a:t>Beispiel </a:t>
            </a:r>
            <a:r>
              <a:rPr lang="de-DE" sz="3600" kern="1000" dirty="0">
                <a:latin typeface="Times New Roman" panose="02020603050405020304" pitchFamily="18" charset="0"/>
                <a:ea typeface="Calibri" panose="020F0502020204030204" pitchFamily="34" charset="0"/>
              </a:rPr>
              <a:t>für die rhetorische Figur der Alliteration:</a:t>
            </a:r>
            <a:br>
              <a:rPr lang="de-DE" sz="3600" kern="1000" dirty="0">
                <a:latin typeface="Times New Roman" panose="02020603050405020304" pitchFamily="18" charset="0"/>
                <a:ea typeface="Calibri" panose="020F0502020204030204" pitchFamily="34" charset="0"/>
              </a:rPr>
            </a:br>
            <a:br>
              <a:rPr lang="de-DE" sz="3600" kern="1000" dirty="0">
                <a:latin typeface="Times New Roman" panose="02020603050405020304" pitchFamily="18" charset="0"/>
                <a:ea typeface="Calibri" panose="020F0502020204030204" pitchFamily="34" charset="0"/>
              </a:rPr>
            </a:br>
            <a:r>
              <a:rPr lang="de-DE" sz="3600" i="1" kern="1000" dirty="0">
                <a:effectLst/>
                <a:latin typeface="Times New Roman" panose="02020603050405020304" pitchFamily="18" charset="0"/>
                <a:ea typeface="Calibri" panose="020F0502020204030204" pitchFamily="34" charset="0"/>
              </a:rPr>
              <a:t>Angesehener als die Schauspieler, „waren wir wieder wer,…“ </a:t>
            </a:r>
            <a:r>
              <a:rPr lang="de-DE" sz="3600" kern="1000" dirty="0">
                <a:effectLst/>
                <a:latin typeface="Times New Roman" panose="02020603050405020304" pitchFamily="18" charset="0"/>
                <a:ea typeface="Calibri" panose="020F0502020204030204" pitchFamily="34" charset="0"/>
              </a:rPr>
              <a:t>(Maiwald: Handys)</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Bei Rechtsformeln finden sich einige Beispiele für die Alliteration:</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dirty="0">
                <a:effectLst/>
                <a:latin typeface="Times New Roman" panose="02020603050405020304" pitchFamily="18" charset="0"/>
                <a:ea typeface="Calibri" panose="020F0502020204030204" pitchFamily="34" charset="0"/>
              </a:rPr>
              <a:t>„</a:t>
            </a:r>
            <a:r>
              <a:rPr lang="de-DE" sz="3600" i="1" dirty="0">
                <a:effectLst/>
                <a:latin typeface="Times New Roman" panose="02020603050405020304" pitchFamily="18" charset="0"/>
                <a:ea typeface="Calibri" panose="020F0502020204030204" pitchFamily="34" charset="0"/>
              </a:rPr>
              <a:t>Land und Leute</a:t>
            </a:r>
            <a:r>
              <a:rPr lang="de-DE" sz="3600" dirty="0">
                <a:effectLst/>
                <a:latin typeface="Times New Roman" panose="02020603050405020304" pitchFamily="18" charset="0"/>
                <a:ea typeface="Calibri" panose="020F0502020204030204" pitchFamily="34" charset="0"/>
              </a:rPr>
              <a:t>“; „</a:t>
            </a:r>
            <a:r>
              <a:rPr lang="de-DE" sz="3600" i="1" dirty="0">
                <a:effectLst/>
                <a:latin typeface="Times New Roman" panose="02020603050405020304" pitchFamily="18" charset="0"/>
                <a:ea typeface="Calibri" panose="020F0502020204030204" pitchFamily="34" charset="0"/>
              </a:rPr>
              <a:t>Haus und Hof</a:t>
            </a:r>
            <a:r>
              <a:rPr lang="de-DE" sz="3600" dirty="0">
                <a:effectLst/>
                <a:latin typeface="Times New Roman" panose="02020603050405020304" pitchFamily="18" charset="0"/>
                <a:ea typeface="Calibri" panose="020F0502020204030204" pitchFamily="34" charset="0"/>
              </a:rPr>
              <a:t>“; „</a:t>
            </a:r>
            <a:r>
              <a:rPr lang="de-DE" sz="3600" i="1" dirty="0">
                <a:effectLst/>
                <a:latin typeface="Times New Roman" panose="02020603050405020304" pitchFamily="18" charset="0"/>
                <a:ea typeface="Calibri" panose="020F0502020204030204" pitchFamily="34" charset="0"/>
              </a:rPr>
              <a:t>Kind und Kegel</a:t>
            </a:r>
            <a:r>
              <a:rPr lang="de-DE" sz="3600" dirty="0">
                <a:effectLst/>
                <a:latin typeface="Times New Roman" panose="02020603050405020304" pitchFamily="18" charset="0"/>
                <a:ea typeface="Calibri" panose="020F0502020204030204" pitchFamily="34" charset="0"/>
              </a:rPr>
              <a:t>“.</a:t>
            </a:r>
            <a:endParaRPr lang="de-DE" sz="3600" dirty="0"/>
          </a:p>
        </p:txBody>
      </p:sp>
    </p:spTree>
    <p:extLst>
      <p:ext uri="{BB962C8B-B14F-4D97-AF65-F5344CB8AC3E}">
        <p14:creationId xmlns:p14="http://schemas.microsoft.com/office/powerpoint/2010/main" val="1923160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16A3D5-4548-4294-82A8-68FD1FA04267}"/>
              </a:ext>
            </a:extLst>
          </p:cNvPr>
          <p:cNvSpPr>
            <a:spLocks noGrp="1"/>
          </p:cNvSpPr>
          <p:nvPr>
            <p:ph type="title"/>
          </p:nvPr>
        </p:nvSpPr>
        <p:spPr>
          <a:xfrm>
            <a:off x="1070212" y="2178547"/>
            <a:ext cx="10515600" cy="2500905"/>
          </a:xfrm>
        </p:spPr>
        <p:txBody>
          <a:bodyPr>
            <a:normAutofit/>
          </a:bodyPr>
          <a:lstStyle/>
          <a:p>
            <a:r>
              <a:rPr lang="de-DE" sz="3600" dirty="0">
                <a:latin typeface="Times New Roman" panose="02020603050405020304" pitchFamily="18" charset="0"/>
                <a:cs typeface="Times New Roman" panose="02020603050405020304" pitchFamily="18" charset="0"/>
              </a:rPr>
              <a:t>Beispiel einer Gemination:</a:t>
            </a:r>
            <a:br>
              <a:rPr lang="de-DE" sz="3600" dirty="0">
                <a:latin typeface="Times New Roman" panose="02020603050405020304" pitchFamily="18" charset="0"/>
                <a:cs typeface="Times New Roman" panose="02020603050405020304" pitchFamily="18" charset="0"/>
              </a:rPr>
            </a:br>
            <a:br>
              <a:rPr lang="de-DE" sz="3600" dirty="0"/>
            </a:br>
            <a:r>
              <a:rPr lang="de-DE" sz="3600" dirty="0">
                <a:solidFill>
                  <a:srgbClr val="000000"/>
                </a:solidFill>
                <a:effectLst/>
                <a:latin typeface="Times New Roman" panose="02020603050405020304" pitchFamily="18" charset="0"/>
                <a:ea typeface="Calibri" panose="020F0502020204030204" pitchFamily="34" charset="0"/>
              </a:rPr>
              <a:t>„</a:t>
            </a:r>
            <a:r>
              <a:rPr lang="de-DE" sz="3600" i="1" dirty="0">
                <a:solidFill>
                  <a:srgbClr val="000000"/>
                </a:solidFill>
                <a:effectLst/>
                <a:latin typeface="Times New Roman" panose="02020603050405020304" pitchFamily="18" charset="0"/>
                <a:ea typeface="Calibri" panose="020F0502020204030204" pitchFamily="34" charset="0"/>
              </a:rPr>
              <a:t>Mein Vater, mein Vater, jetzt rührt er mich an</a:t>
            </a:r>
            <a:r>
              <a:rPr lang="de-DE" sz="3600" dirty="0">
                <a:solidFill>
                  <a:srgbClr val="000000"/>
                </a:solidFill>
                <a:effectLst/>
                <a:latin typeface="Times New Roman" panose="02020603050405020304" pitchFamily="18" charset="0"/>
                <a:ea typeface="Calibri" panose="020F0502020204030204" pitchFamily="34" charset="0"/>
              </a:rPr>
              <a:t>…“ (Goethe Erlkönig)</a:t>
            </a:r>
            <a:endParaRPr lang="de-DE" sz="3600" dirty="0"/>
          </a:p>
        </p:txBody>
      </p:sp>
    </p:spTree>
    <p:extLst>
      <p:ext uri="{BB962C8B-B14F-4D97-AF65-F5344CB8AC3E}">
        <p14:creationId xmlns:p14="http://schemas.microsoft.com/office/powerpoint/2010/main" val="354063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8E6881-56D8-404F-8F70-09607B123B9E}"/>
              </a:ext>
            </a:extLst>
          </p:cNvPr>
          <p:cNvSpPr>
            <a:spLocks noGrp="1"/>
          </p:cNvSpPr>
          <p:nvPr>
            <p:ph type="title"/>
          </p:nvPr>
        </p:nvSpPr>
        <p:spPr>
          <a:xfrm>
            <a:off x="838200" y="610738"/>
            <a:ext cx="10515600" cy="5636524"/>
          </a:xfrm>
        </p:spPr>
        <p:txBody>
          <a:bodyPr>
            <a:noAutofit/>
          </a:bodyPr>
          <a:lstStyle/>
          <a:p>
            <a:r>
              <a:rPr lang="de-DE" sz="3600" dirty="0">
                <a:latin typeface="Times New Roman" panose="02020603050405020304" pitchFamily="18" charset="0"/>
                <a:cs typeface="Times New Roman" panose="02020603050405020304" pitchFamily="18" charset="0"/>
              </a:rPr>
              <a:t>Hier gehört auch die Form der Verdopplung von Worten her, die als „Zwillingsformen“ oder auch Pleonasmen bezeichnet werden.</a:t>
            </a:r>
            <a:br>
              <a:rPr lang="de-DE" sz="3600" dirty="0">
                <a:latin typeface="Times New Roman" panose="02020603050405020304" pitchFamily="18" charset="0"/>
                <a:cs typeface="Times New Roman" panose="02020603050405020304" pitchFamily="18" charset="0"/>
              </a:rPr>
            </a:br>
            <a:br>
              <a:rPr lang="de-DE" sz="3600" dirty="0">
                <a:latin typeface="Times New Roman" panose="02020603050405020304" pitchFamily="18" charset="0"/>
                <a:cs typeface="Times New Roman" panose="02020603050405020304" pitchFamily="18" charset="0"/>
              </a:rPr>
            </a:br>
            <a:r>
              <a:rPr lang="de-DE" sz="3600" dirty="0">
                <a:latin typeface="Times New Roman" panose="02020603050405020304" pitchFamily="18" charset="0"/>
                <a:cs typeface="Times New Roman" panose="02020603050405020304" pitchFamily="18" charset="0"/>
              </a:rPr>
              <a:t>Beispiele:</a:t>
            </a:r>
            <a:br>
              <a:rPr lang="de-DE" sz="3600" dirty="0">
                <a:latin typeface="Times New Roman" panose="02020603050405020304" pitchFamily="18" charset="0"/>
                <a:cs typeface="Times New Roman" panose="02020603050405020304" pitchFamily="18" charset="0"/>
              </a:rPr>
            </a:br>
            <a:r>
              <a:rPr lang="de-DE" sz="3600" dirty="0">
                <a:latin typeface="Times New Roman" panose="02020603050405020304" pitchFamily="18" charset="0"/>
                <a:cs typeface="Times New Roman" panose="02020603050405020304" pitchFamily="18" charset="0"/>
              </a:rPr>
              <a:t>„von Tag zu Tag“</a:t>
            </a:r>
            <a:br>
              <a:rPr lang="de-DE" sz="3600" dirty="0">
                <a:latin typeface="Times New Roman" panose="02020603050405020304" pitchFamily="18" charset="0"/>
                <a:cs typeface="Times New Roman" panose="02020603050405020304" pitchFamily="18" charset="0"/>
              </a:rPr>
            </a:br>
            <a:r>
              <a:rPr lang="de-DE" sz="3600" dirty="0">
                <a:latin typeface="Times New Roman" panose="02020603050405020304" pitchFamily="18" charset="0"/>
                <a:cs typeface="Times New Roman" panose="02020603050405020304" pitchFamily="18" charset="0"/>
              </a:rPr>
              <a:t>„von Monat zu Monat“</a:t>
            </a:r>
            <a:br>
              <a:rPr lang="de-DE" sz="3600" dirty="0">
                <a:latin typeface="Times New Roman" panose="02020603050405020304" pitchFamily="18" charset="0"/>
                <a:cs typeface="Times New Roman" panose="02020603050405020304" pitchFamily="18" charset="0"/>
              </a:rPr>
            </a:br>
            <a:r>
              <a:rPr lang="de-DE" sz="3600" dirty="0">
                <a:latin typeface="Times New Roman" panose="02020603050405020304" pitchFamily="18" charset="0"/>
                <a:cs typeface="Times New Roman" panose="02020603050405020304" pitchFamily="18" charset="0"/>
              </a:rPr>
              <a:t>„von Stunde zu Stunde“</a:t>
            </a:r>
            <a:br>
              <a:rPr lang="de-DE" sz="3600" dirty="0">
                <a:latin typeface="Times New Roman" panose="02020603050405020304" pitchFamily="18" charset="0"/>
                <a:cs typeface="Times New Roman" panose="02020603050405020304" pitchFamily="18" charset="0"/>
              </a:rPr>
            </a:br>
            <a:br>
              <a:rPr lang="de-DE" sz="3600" dirty="0">
                <a:latin typeface="Times New Roman" panose="02020603050405020304" pitchFamily="18" charset="0"/>
                <a:cs typeface="Times New Roman" panose="02020603050405020304" pitchFamily="18" charset="0"/>
              </a:rPr>
            </a:br>
            <a:r>
              <a:rPr lang="de-DE" sz="3600" dirty="0">
                <a:latin typeface="Times New Roman" panose="02020603050405020304" pitchFamily="18" charset="0"/>
                <a:cs typeface="Times New Roman" panose="02020603050405020304" pitchFamily="18" charset="0"/>
              </a:rPr>
              <a:t>Der Unterschied zum </a:t>
            </a: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Polyptoton (s.u.) besteht darin, dass die grammatikalischen Formen gleich zu </a:t>
            </a:r>
            <a:r>
              <a:rPr lang="de-DE" sz="3600" kern="1000">
                <a:effectLst/>
                <a:latin typeface="Times New Roman" panose="02020603050405020304" pitchFamily="18" charset="0"/>
                <a:ea typeface="Calibri" panose="020F0502020204030204" pitchFamily="34" charset="0"/>
                <a:cs typeface="Times New Roman" panose="02020603050405020304" pitchFamily="18" charset="0"/>
              </a:rPr>
              <a:t>sein scheinen</a:t>
            </a:r>
            <a:r>
              <a:rPr lang="de-DE" sz="3600" kern="1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de-DE"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4377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05099A-5DF6-42DB-B34B-E3179CB6F026}"/>
              </a:ext>
            </a:extLst>
          </p:cNvPr>
          <p:cNvSpPr>
            <a:spLocks noGrp="1"/>
          </p:cNvSpPr>
          <p:nvPr>
            <p:ph type="title"/>
          </p:nvPr>
        </p:nvSpPr>
        <p:spPr>
          <a:xfrm>
            <a:off x="838200" y="1853549"/>
            <a:ext cx="10515600" cy="3150903"/>
          </a:xfrm>
        </p:spPr>
        <p:txBody>
          <a:bodyPr>
            <a:noAutofit/>
          </a:bodyPr>
          <a:lstStyle/>
          <a:p>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Wortfiguren </a:t>
            </a:r>
            <a:br>
              <a:rPr lang="de-DE" sz="3600" u="sng" dirty="0">
                <a:latin typeface="Times New Roman" panose="02020603050405020304" pitchFamily="18" charset="0"/>
                <a:ea typeface="Calibri" panose="020F0502020204030204" pitchFamily="34" charset="0"/>
              </a:rPr>
            </a:br>
            <a:br>
              <a:rPr lang="de-DE" sz="3600" u="sng" dirty="0">
                <a:latin typeface="Times New Roman" panose="02020603050405020304" pitchFamily="18" charset="0"/>
                <a:ea typeface="Calibri" panose="020F0502020204030204" pitchFamily="34" charset="0"/>
              </a:rPr>
            </a:br>
            <a:r>
              <a:rPr lang="de-DE" sz="3600" dirty="0">
                <a:latin typeface="Times New Roman" panose="02020603050405020304" pitchFamily="18" charset="0"/>
                <a:ea typeface="Calibri" panose="020F0502020204030204" pitchFamily="34" charset="0"/>
              </a:rPr>
              <a:t>Als die Figur mit der Bezeichnung „</a:t>
            </a:r>
            <a:r>
              <a:rPr lang="de-DE" sz="3600" dirty="0">
                <a:effectLst/>
                <a:latin typeface="Times New Roman" panose="02020603050405020304" pitchFamily="18" charset="0"/>
                <a:ea typeface="Calibri" panose="020F0502020204030204" pitchFamily="34" charset="0"/>
              </a:rPr>
              <a:t>Epanodos“ (abgeleitet vom griechischen Wort für „Rückkehr“) wird die nachdrückliche Wiederholung eines Teils eines Satzes in umgekehrter Wortfolge bezeichnet:</a:t>
            </a:r>
            <a:endParaRPr lang="de-DE" sz="3600" dirty="0"/>
          </a:p>
        </p:txBody>
      </p:sp>
    </p:spTree>
    <p:extLst>
      <p:ext uri="{BB962C8B-B14F-4D97-AF65-F5344CB8AC3E}">
        <p14:creationId xmlns:p14="http://schemas.microsoft.com/office/powerpoint/2010/main" val="3126372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215C8C-44D1-4303-BFEE-CE31D5B102BD}"/>
              </a:ext>
            </a:extLst>
          </p:cNvPr>
          <p:cNvSpPr>
            <a:spLocks noGrp="1"/>
          </p:cNvSpPr>
          <p:nvPr>
            <p:ph type="title"/>
          </p:nvPr>
        </p:nvSpPr>
        <p:spPr>
          <a:xfrm>
            <a:off x="838200" y="2766219"/>
            <a:ext cx="10515600" cy="1325563"/>
          </a:xfrm>
        </p:spPr>
        <p:txBody>
          <a:bodyPr>
            <a:noAutofit/>
          </a:bodyPr>
          <a:lstStyle/>
          <a:p>
            <a:r>
              <a:rPr lang="de-DE" sz="3600" dirty="0">
                <a:latin typeface="Times New Roman" panose="02020603050405020304" pitchFamily="18" charset="0"/>
                <a:cs typeface="Times New Roman" panose="02020603050405020304" pitchFamily="18" charset="0"/>
              </a:rPr>
              <a:t>Als Beispiel für die rhetorische Figur „Epanodos“</a:t>
            </a:r>
            <a:br>
              <a:rPr lang="de-DE" sz="3600" dirty="0">
                <a:latin typeface="Times New Roman" panose="02020603050405020304" pitchFamily="18" charset="0"/>
                <a:cs typeface="Times New Roman" panose="02020603050405020304" pitchFamily="18" charset="0"/>
              </a:rPr>
            </a:br>
            <a:br>
              <a:rPr lang="de-DE" sz="3600" dirty="0">
                <a:latin typeface="Times New Roman" panose="02020603050405020304" pitchFamily="18" charset="0"/>
                <a:cs typeface="Times New Roman" panose="02020603050405020304" pitchFamily="18" charset="0"/>
              </a:rPr>
            </a:br>
            <a:r>
              <a:rPr lang="de-DE" sz="3600" kern="1000" dirty="0">
                <a:effectLst/>
                <a:latin typeface="Times New Roman" panose="02020603050405020304" pitchFamily="18" charset="0"/>
                <a:ea typeface="Calibri" panose="020F0502020204030204" pitchFamily="34" charset="0"/>
              </a:rPr>
              <a:t>„</a:t>
            </a:r>
            <a:r>
              <a:rPr lang="de-DE" sz="3600" i="1" kern="1000" dirty="0">
                <a:effectLst/>
                <a:latin typeface="Times New Roman" panose="02020603050405020304" pitchFamily="18" charset="0"/>
                <a:ea typeface="Calibri" panose="020F0502020204030204" pitchFamily="34" charset="0"/>
              </a:rPr>
              <a:t>Die Zeit ist, was ihr seid, und ihr seid, was die Zeit.“</a:t>
            </a:r>
            <a:r>
              <a:rPr lang="de-DE" sz="3600" kern="1000" dirty="0">
                <a:effectLst/>
                <a:latin typeface="Times New Roman" panose="02020603050405020304" pitchFamily="18" charset="0"/>
                <a:ea typeface="Calibri" panose="020F0502020204030204" pitchFamily="34" charset="0"/>
              </a:rPr>
              <a:t> (Fleming, Gedanken über die Zeit, 1642)</a:t>
            </a:r>
            <a:endParaRPr lang="de-DE" sz="3600" dirty="0"/>
          </a:p>
        </p:txBody>
      </p:sp>
    </p:spTree>
    <p:extLst>
      <p:ext uri="{BB962C8B-B14F-4D97-AF65-F5344CB8AC3E}">
        <p14:creationId xmlns:p14="http://schemas.microsoft.com/office/powerpoint/2010/main" val="677644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5E462F-0CFA-4DDC-900D-0E0AA216EE17}"/>
              </a:ext>
            </a:extLst>
          </p:cNvPr>
          <p:cNvSpPr>
            <a:spLocks noGrp="1"/>
          </p:cNvSpPr>
          <p:nvPr>
            <p:ph type="title"/>
          </p:nvPr>
        </p:nvSpPr>
        <p:spPr>
          <a:xfrm>
            <a:off x="382137" y="643175"/>
            <a:ext cx="11395881" cy="5571651"/>
          </a:xfrm>
        </p:spPr>
        <p:txBody>
          <a:bodyPr>
            <a:noAutofit/>
          </a:bodyPr>
          <a:lstStyle/>
          <a:p>
            <a:pPr marL="1143000" lvl="1" indent="-228600">
              <a:lnSpc>
                <a:spcPct val="107000"/>
              </a:lnSpc>
            </a:pPr>
            <a:r>
              <a:rPr lang="de-DE" sz="3600" u="sng" dirty="0">
                <a:effectLst/>
                <a:latin typeface="Times New Roman" panose="02020603050405020304" pitchFamily="18" charset="0"/>
                <a:ea typeface="Calibri" panose="020F0502020204030204" pitchFamily="34" charset="0"/>
              </a:rPr>
              <a:t>Rhetorische </a:t>
            </a:r>
            <a:r>
              <a:rPr lang="de-DE" sz="3600" u="sng" dirty="0">
                <a:latin typeface="Times New Roman" panose="02020603050405020304" pitchFamily="18" charset="0"/>
                <a:ea typeface="Calibri" panose="020F0502020204030204" pitchFamily="34" charset="0"/>
              </a:rPr>
              <a:t>Figuren / Wortfiguren </a:t>
            </a:r>
            <a:br>
              <a:rPr lang="de-DE" sz="3600" u="sng" dirty="0">
                <a:latin typeface="Times New Roman" panose="02020603050405020304" pitchFamily="18" charset="0"/>
                <a:ea typeface="Calibri" panose="020F0502020204030204" pitchFamily="34" charset="0"/>
              </a:rPr>
            </a:br>
            <a:br>
              <a:rPr lang="de-DE" sz="3600" u="sng" dirty="0">
                <a:latin typeface="Times New Roman" panose="02020603050405020304" pitchFamily="18" charset="0"/>
                <a:ea typeface="Calibri" panose="020F0502020204030204" pitchFamily="34" charset="0"/>
              </a:rPr>
            </a:br>
            <a:r>
              <a:rPr lang="de-DE" sz="3600" dirty="0">
                <a:latin typeface="Times New Roman" panose="02020603050405020304" pitchFamily="18" charset="0"/>
                <a:ea typeface="Calibri" panose="020F0502020204030204" pitchFamily="34" charset="0"/>
              </a:rPr>
              <a:t>Der Begriff </a:t>
            </a:r>
            <a:r>
              <a:rPr lang="de-DE" sz="3600" kern="1000" dirty="0">
                <a:effectLst/>
                <a:latin typeface="Times New Roman" panose="02020603050405020304" pitchFamily="18" charset="0"/>
                <a:ea typeface="Calibri" panose="020F0502020204030204" pitchFamily="34" charset="0"/>
              </a:rPr>
              <a:t>Anapher (nach dem griechischen Wort </a:t>
            </a:r>
            <a:r>
              <a:rPr lang="de-DE" sz="3600" i="1" kern="1000" dirty="0" err="1">
                <a:effectLst/>
                <a:latin typeface="Times New Roman" panose="02020603050405020304" pitchFamily="18" charset="0"/>
                <a:ea typeface="Calibri" panose="020F0502020204030204" pitchFamily="34" charset="0"/>
              </a:rPr>
              <a:t>anaphoron</a:t>
            </a:r>
            <a:r>
              <a:rPr lang="de-DE" sz="3600" kern="1000" dirty="0">
                <a:effectLst/>
                <a:latin typeface="Times New Roman" panose="02020603050405020304" pitchFamily="18" charset="0"/>
                <a:ea typeface="Calibri" panose="020F0502020204030204" pitchFamily="34" charset="0"/>
              </a:rPr>
              <a:t> = Rückbeziehung, Wiederaufnahme) bezeichnet eine Figur, die durch die Wiederholung eines Wortes oder einer Wortgruppe am Anfang mehrerer, aufeinanderfolgender Sätze, Satzteile, Verse oder Strophen geschaffen wird.</a:t>
            </a:r>
            <a:endParaRPr lang="de-DE" sz="3600" dirty="0"/>
          </a:p>
        </p:txBody>
      </p:sp>
    </p:spTree>
    <p:extLst>
      <p:ext uri="{BB962C8B-B14F-4D97-AF65-F5344CB8AC3E}">
        <p14:creationId xmlns:p14="http://schemas.microsoft.com/office/powerpoint/2010/main" val="2253180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7EBDC3-CD72-4BBF-823A-3D9E66CB54D7}"/>
              </a:ext>
            </a:extLst>
          </p:cNvPr>
          <p:cNvSpPr>
            <a:spLocks noGrp="1"/>
          </p:cNvSpPr>
          <p:nvPr>
            <p:ph type="title"/>
          </p:nvPr>
        </p:nvSpPr>
        <p:spPr>
          <a:xfrm>
            <a:off x="838200" y="1775939"/>
            <a:ext cx="10515600" cy="3306123"/>
          </a:xfrm>
        </p:spPr>
        <p:txBody>
          <a:bodyPr>
            <a:noAutofit/>
          </a:bodyPr>
          <a:lstStyle/>
          <a:p>
            <a:r>
              <a:rPr lang="de-DE" sz="3600" kern="1000" dirty="0">
                <a:effectLst/>
                <a:latin typeface="Times New Roman" panose="02020603050405020304" pitchFamily="18" charset="0"/>
                <a:ea typeface="Calibri" panose="020F0502020204030204" pitchFamily="34" charset="0"/>
              </a:rPr>
              <a:t>Beispiel für die rhetorische Figur der </a:t>
            </a:r>
            <a:r>
              <a:rPr lang="de-DE" sz="3600" kern="1000" dirty="0">
                <a:latin typeface="Times New Roman" panose="02020603050405020304" pitchFamily="18" charset="0"/>
                <a:ea typeface="Calibri" panose="020F0502020204030204" pitchFamily="34" charset="0"/>
              </a:rPr>
              <a:t>A</a:t>
            </a:r>
            <a:r>
              <a:rPr lang="de-DE" sz="3600" kern="1000" dirty="0">
                <a:effectLst/>
                <a:latin typeface="Times New Roman" panose="02020603050405020304" pitchFamily="18" charset="0"/>
                <a:ea typeface="Calibri" panose="020F0502020204030204" pitchFamily="34" charset="0"/>
              </a:rPr>
              <a:t>napher:</a:t>
            </a:r>
            <a:br>
              <a:rPr lang="de-DE" sz="3600" kern="1000" dirty="0">
                <a:effectLst/>
                <a:latin typeface="Times New Roman" panose="02020603050405020304" pitchFamily="18" charset="0"/>
                <a:ea typeface="Calibri" panose="020F0502020204030204" pitchFamily="34" charset="0"/>
              </a:rPr>
            </a:b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a:t>
            </a:r>
            <a:r>
              <a:rPr lang="de-DE" sz="3600" i="1" kern="1000" dirty="0">
                <a:effectLst/>
                <a:latin typeface="Times New Roman" panose="02020603050405020304" pitchFamily="18" charset="0"/>
                <a:ea typeface="Calibri" panose="020F0502020204030204" pitchFamily="34" charset="0"/>
              </a:rPr>
              <a:t>Plötzlich fanden wir alle ein Ohr. … Plötzlich piepste es wohl bei uns allen … Plötzlich war Einsamkeit ein Fremdwort. Plötzlich sagten wir uns …“</a:t>
            </a:r>
            <a:r>
              <a:rPr lang="de-DE" sz="3600" kern="1000" dirty="0">
                <a:effectLst/>
                <a:latin typeface="Times New Roman" panose="02020603050405020304" pitchFamily="18" charset="0"/>
                <a:ea typeface="Calibri" panose="020F0502020204030204" pitchFamily="34" charset="0"/>
              </a:rPr>
              <a:t> </a:t>
            </a:r>
            <a:br>
              <a:rPr lang="de-DE" sz="3600" kern="1000" dirty="0">
                <a:effectLst/>
                <a:latin typeface="Times New Roman" panose="02020603050405020304" pitchFamily="18" charset="0"/>
                <a:ea typeface="Calibri" panose="020F0502020204030204" pitchFamily="34" charset="0"/>
              </a:rPr>
            </a:br>
            <a:r>
              <a:rPr lang="de-DE" sz="3600" kern="1000" dirty="0">
                <a:effectLst/>
                <a:latin typeface="Times New Roman" panose="02020603050405020304" pitchFamily="18" charset="0"/>
                <a:ea typeface="Calibri" panose="020F0502020204030204" pitchFamily="34" charset="0"/>
              </a:rPr>
              <a:t>(Maiwald: Handys)</a:t>
            </a:r>
            <a:endParaRPr lang="de-DE" sz="3600" dirty="0"/>
          </a:p>
        </p:txBody>
      </p:sp>
    </p:spTree>
    <p:extLst>
      <p:ext uri="{BB962C8B-B14F-4D97-AF65-F5344CB8AC3E}">
        <p14:creationId xmlns:p14="http://schemas.microsoft.com/office/powerpoint/2010/main" val="120090304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1544</Words>
  <Application>Microsoft Office PowerPoint</Application>
  <PresentationFormat>Breitbild</PresentationFormat>
  <Paragraphs>39</Paragraphs>
  <Slides>37</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37</vt:i4>
      </vt:variant>
    </vt:vector>
  </HeadingPairs>
  <TitlesOfParts>
    <vt:vector size="42" baseType="lpstr">
      <vt:lpstr>Arial</vt:lpstr>
      <vt:lpstr>Calibri</vt:lpstr>
      <vt:lpstr>Calibri Light</vt:lpstr>
      <vt:lpstr>Times New Roman</vt:lpstr>
      <vt:lpstr>Office</vt:lpstr>
      <vt:lpstr>Zu einigen rhetorischen Figuren</vt:lpstr>
      <vt:lpstr>Rhetorische Figuren, worunter der „Schmuck“ der Rede gemeint ist, die zur Intensivierung ihrer Aussage dient. Nach ihren Funktionen kann man rhetorische Figuren in vier Gruppen ordnen:   a) Wortfiguren b) Sinnfiguren c) grammatische Figuren d) Klangfiguren</vt:lpstr>
      <vt:lpstr>Rhetorische Figuren / Wortfiguren  Geminatio –   Die unmittelbare Wiederholung eines Einzelwortes oder einer Wortgruppe an einer beliebigen Stelle im Satz.</vt:lpstr>
      <vt:lpstr>Beispiel einer Gemination:  „Mein Vater, mein Vater, jetzt rührt er mich an…“ (Goethe Erlkönig)</vt:lpstr>
      <vt:lpstr>Hier gehört auch die Form der Verdopplung von Worten her, die als „Zwillingsformen“ oder auch Pleonasmen bezeichnet werden.  Beispiele: „von Tag zu Tag“ „von Monat zu Monat“ „von Stunde zu Stunde“  Der Unterschied zum Polyptoton (s.u.) besteht darin, dass die grammatikalischen Formen gleich zu sein scheinen.</vt:lpstr>
      <vt:lpstr>Rhetorische Figuren / Wortfiguren   Als die Figur mit der Bezeichnung „Epanodos“ (abgeleitet vom griechischen Wort für „Rückkehr“) wird die nachdrückliche Wiederholung eines Teils eines Satzes in umgekehrter Wortfolge bezeichnet:</vt:lpstr>
      <vt:lpstr>Als Beispiel für die rhetorische Figur „Epanodos“  „Die Zeit ist, was ihr seid, und ihr seid, was die Zeit.“ (Fleming, Gedanken über die Zeit, 1642)</vt:lpstr>
      <vt:lpstr>Rhetorische Figuren / Wortfiguren   Der Begriff Anapher (nach dem griechischen Wort anaphoron = Rückbeziehung, Wiederaufnahme) bezeichnet eine Figur, die durch die Wiederholung eines Wortes oder einer Wortgruppe am Anfang mehrerer, aufeinanderfolgender Sätze, Satzteile, Verse oder Strophen geschaffen wird.</vt:lpstr>
      <vt:lpstr>Beispiel für die rhetorische Figur der Anapher:  „Plötzlich fanden wir alle ein Ohr. … Plötzlich piepste es wohl bei uns allen … Plötzlich war Einsamkeit ein Fremdwort. Plötzlich sagten wir uns …“  (Maiwald: Handys)</vt:lpstr>
      <vt:lpstr>Rhetorische Figuren / Wortfiguren  Der Begriff Polyptoton bezeichnet eine Wiederholung eines Wortes in einem Satz, wobei unterschiedliche Flexionsformen (bei Verben) verwendet werden. Bei Substantiven führt das oft zu Wortspielen in Verbindung mit Anaphern, Epiphora, Anadiplose …</vt:lpstr>
      <vt:lpstr>Beispiele für die rhetorische Figur des Polyptotons:  „Aug‘ um Auge, Zahn um Zahn“;  „Das Beste vom Besten“;  „König der Könige“;  „Homo homini lupus est.“ (Der Mensch ist dem Menschen ein Wolf.)</vt:lpstr>
      <vt:lpstr>Rhetorische Figuren / Wortfiguren   Als Paronomasie (Zusammenstellung lautlich ähnlicher Worte) wird eine Form des Wortspiels mit gleichklingenden Worten bezeichnet, die in nicht fernem Abstand miteinander verbunden sind oder einander gegenübergestellt werden.</vt:lpstr>
      <vt:lpstr>Beispiele für die rhetorische Figur der Paronomasie  „Eile mit Weile“;   im päpstlichen Segen:   „Urbi et orbi!“ = „Der Stadt und dem Erdkreis!“</vt:lpstr>
      <vt:lpstr>Zusatz zur Figur der Paronomasie  Die Paronomasie ist der Alliteration vergleichbar, nur werden Worte zusammengestellt, die unterschiedliche semantische Bereiche abdecken.</vt:lpstr>
      <vt:lpstr>Rhetorische Figuren / Wortfiguren   Accumulatio (= lat. Häufung) ist die Bezeichnung für die Detaillierung (Differenzierung/ Aufgliederung) eines übergeordneten Begriffes. Der übergeordnete Kollektivbegriff kann voran- oder nachgestellt sein, ggfs. kann er auch ganz fehlen. Die Accumulatio ist ein Mittel der Amplifikatio und dient zur Intensivierung, Veranschaulichung, Verlebendigung und Bildhaftigkeit der Aussage.</vt:lpstr>
      <vt:lpstr>Beispiele für die rhetorische Figur der Accumulatio:  Nun ruhen alle Wälder, Vieh, Mensch, Städt‘ und Felder Es schläft die ganze Welt“  [als Zusammenfassung] - Paul Gerhardt   „So bitt‘ ich Himmel, Lüfte, Wind, Hügel, Haine, Wälder, Wein, Brunnen, Wüstenei, Saat, Höhlen, Steine, Felder, …“ Opitz „Ihr Himmel, Luft und Wind…“</vt:lpstr>
      <vt:lpstr>Zusatz zur rhetorischen Figur der Accumulatio  Die Worte, die in der Aufreihung einer Accumulatio aufgeführt werden, können syndetisch (mit Bindewort verbundene Sätze oder Satzteile oder Worte) oder asyndetisch (unverbundene Sätze oder Satzteile oder Worte) auftreten.</vt:lpstr>
      <vt:lpstr>Rhetorische Figuren / Wortfiguren   Der Begriff Amplificatio bezeichnet das kunstvolle Anschwellen einer Aussage über das für die Verständigung Nötige hinaus. Sie ist eine Steigerung der Wirkung vom gesprochenen Wort und kann durch mehrere andere Wortfiguren geschaffen werden.</vt:lpstr>
      <vt:lpstr>Ein Beispiel für die rhetorische Figur der Amplificatio:   „Ihr Himmel, Luft und Wind, ihr Hügel voll von Schatten, ihr Hainen, ihr Gebüsch, und du, du edler Wein, ihr frischen Brunnen, ihr so reich am Wasser sein, ihr Wüsten, die ihr stets müsst an der Sonne braten.   Ihr durch den weißen Tau bereiften schönen Saaten, ihr Höhlen voller Moos, ihr aufgeritzten Stein‘, ihr Felder, welche ziert der zarten Blumen Schein, ihr Felsen, wo die Reim‘ am besten mir geraten,…“ (Opitz) </vt:lpstr>
      <vt:lpstr>Rhetorische Figuren / Wortfiguren   Unter dem Begriff der Tautologien versteht man die Ergänzung zu einem Begriff zur Intensivierung seiner Aussage, die sich aus dem Begriff bereits ergibt und daher überflüssig ist, weil sie kein neues Merkmal beisteuert.</vt:lpstr>
      <vt:lpstr>Beispiele zur rhetorischen Figur der Tautologie:   „weißer Tau“;  „weißer“ oder „grauer Schimmel“;   auch Zwillingsformen:  nie und nimmer:   „Ich habe es mit eigenen Augen gesehen!“  „…runde Kugel…“</vt:lpstr>
      <vt:lpstr>Rhetorische Figuren / Sinnfigur   Als Antithese bezeichnet man eine Konstruktion, in der entgegengesetzte Aussagen oder sich widersprechender Begriffe verbunden werden.</vt:lpstr>
      <vt:lpstr>Beispiel für die Konstruktion einer Antithese:  „Die Zeit ist was und nichts.“  (Fleming, Gedanken über die Zeit, 1642)</vt:lpstr>
      <vt:lpstr>Rhetorische Figuren / Sinnfigur   Eine Apostrophe ist gegeben, wenn in dem Text der Leser oder Hörer direkt angesprochen wird, der nicht zu den handelnden Figuren in z.B. einem Roman gehören.</vt:lpstr>
      <vt:lpstr>Rhetorische Figuren / Sinnfigur  Wandelt man eine Aussage in einen Ausruf um, so bezeichnet man diese rhetorische Figur als Exclamatio, die verlangsamt das Erzähltempo und steigert die Aufmerksamkeit beim Hörer oder Leser.</vt:lpstr>
      <vt:lpstr>Beispiel für die rhetorische Figur der Exclamatio:  „Als wir beschlossen, alle Handys zu werden, ging es uns gut, ach was sage ich besser.“ (Maiwald: Handys)</vt:lpstr>
      <vt:lpstr>Beispiele der Anrede der Leser in „Emil und die Detektive“, von Erich Kästner (Kapitel 1):   „Manche von euch werden sicher der Ansicht sein …“   „Könntet ihr es begreifen und werdet ihr nicht lachen …“</vt:lpstr>
      <vt:lpstr>Rhetorische Figuren / grammatikalische Figur  Unter einer Apokope versteht man den Fortfall der Schlusssilbe oder des Auslauts.</vt:lpstr>
      <vt:lpstr>Beispiele für die rhetorischen Figur der Apokope  „versteh‘ ich“ = verstehe ich – Kästner, Kap. 11  „Bis er der Erd‘ ihr End‘…“  Gryphius Am Tage der Himmelfahrt des Herrn</vt:lpstr>
      <vt:lpstr>Rhetorische Figuren / grammatikalische Figur  Als Elision bezeichnet man den Wegfall von Anlauten.</vt:lpstr>
      <vt:lpstr>Beispiele für die rhetorische Figur der Elision  „Sag‘s dem Schupo dort“ =  Sag es dem Schupo [= Schutzpolizisten] dort – Kästner, Kap. 8  „… ich bring’s gleich zur Großmutter“ =         ich bringe es gleich zu der Großmutter  –  Kästner, Kap. 15</vt:lpstr>
      <vt:lpstr>Rhetorische Figuren / grammatikalische Figur   Unter dem Begriff „Zeugma“ versteht man eine Satzkonstruktion, in der ein Verb mit mehreren Substantiven verbunden wird, obwohl es inhaltlich (semantisch) nur einem entspricht.</vt:lpstr>
      <vt:lpstr>Beispiel für die rhetorische Figur des Zeugmas:  „Bis er der Erd‘ ihr End‘, uns wird den Himmel zeigen…“  Gryphius, Am Tage der Himmelfahrt des Herrn</vt:lpstr>
      <vt:lpstr>Rhetorische Figuren / grammatikalische Figur  Als Tmesis wird eine von der herkömmlichen Wortstellung abweichende Satzkonstruktion bezeichnet. </vt:lpstr>
      <vt:lpstr>Beispiel für die rhetorische Figur der Tmesis:  „…der Feind [= der Teufel] war vorgedrungen, von Christo, aller Fürsten er der Beste …“  geistliches Lied aus dem 15. Jahrhundert (Braunschweig)</vt:lpstr>
      <vt:lpstr>Rhetorische Figuren / Klangfigur  Als Alliteration wird die rhetorische Figur bezeichnet, bei der aufeinanderfolgende Sätze oder aufeinanderfolgende Verse mit dem gleichen Anlaut beginnen. Mit der Alliteration wird die Klangqualität des Textes intensiviert.</vt:lpstr>
      <vt:lpstr>Beispiel für die rhetorische Figur der Alliteration:  Angesehener als die Schauspieler, „waren wir wieder wer,…“ (Maiwald: Handys)  Bei Rechtsformeln finden sich einige Beispiele für die Alliteration:  „Land und Leute“; „Haus und Hof“; „Kind und Kegel“.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Zur einigen rhetorischen Figuren</dc:title>
  <dc:creator>Paul Martin Langner</dc:creator>
  <cp:lastModifiedBy>Paul Martin Langner</cp:lastModifiedBy>
  <cp:revision>13</cp:revision>
  <dcterms:created xsi:type="dcterms:W3CDTF">2021-11-29T18:47:23Z</dcterms:created>
  <dcterms:modified xsi:type="dcterms:W3CDTF">2025-10-23T18:23:55Z</dcterms:modified>
</cp:coreProperties>
</file>