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59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0436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11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402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471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333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494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2106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323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946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64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71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7C34F1C0-9A62-4303-AA07-F13A30878245}" type="datetimeFigureOut">
              <a:rPr lang="cs-CZ" smtClean="0"/>
              <a:t>06.11.2024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045F7AAE-987C-4DA2-B756-5B087E9618B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248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bank.org/en/businessready/publications" TargetMode="External"/><Relationship Id="rId2" Type="http://schemas.openxmlformats.org/officeDocument/2006/relationships/hyperlink" Target="https://archive.doingbusiness.org/en/ranking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doklad.cz/blog/v-cem-podnikat-bez-velke-vstupni-investice-nebo-na-matersk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ingbusiness.org/content/dam/doingBusiness/media/Annual-Reports/English/DB2019-report_web-version.pdf" TargetMode="External"/><Relationship Id="rId2" Type="http://schemas.openxmlformats.org/officeDocument/2006/relationships/hyperlink" Target="https://openknowledge.worldbank.org/server/api/core/bitstreams/75ea67f9-4bcb-5766-ada6-6963a992d64c/cont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oingbusiness.org/content/dam/doingBusiness/media/Annual-Reports/English/DB16-Full-Report.pdf" TargetMode="External"/><Relationship Id="rId5" Type="http://schemas.openxmlformats.org/officeDocument/2006/relationships/hyperlink" Target="https://www.doingbusiness.org/content/dam/doingBusiness/media/Annual-Reports/English/DB17-Report.pdf" TargetMode="External"/><Relationship Id="rId4" Type="http://schemas.openxmlformats.org/officeDocument/2006/relationships/hyperlink" Target="https://www.doingbusiness.org/content/dam/doingBusiness/media/Annual-Reports/English/DB2018-Full-Report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Podnikání v 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Aneta </a:t>
            </a:r>
            <a:r>
              <a:rPr lang="cs-CZ" dirty="0" err="1" smtClean="0"/>
              <a:t>Zdrálková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937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čem se dnes vyplatí podnikat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Bahnschrift" panose="020B0502040204020203" pitchFamily="34" charset="0"/>
              </a:rPr>
              <a:t>oblasti bez velkých nákladů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řemeslná a výtvarní tvorba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služby v domácnosti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konzultace a poradenství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doučování</a:t>
            </a:r>
          </a:p>
          <a:p>
            <a:pPr lvl="1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929075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795693"/>
          </a:xfrm>
        </p:spPr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9527" y="1089891"/>
            <a:ext cx="10751128" cy="56618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https://www.businessinfo.cz/navody/zivnosti-ppbi/2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/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www.jake-james.cz/slovnik-pojmu/volne-zivnosti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www.jake-james.cz/slovnik-pojmu/remeslne-zivnosti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www.jake-james.cz/slovnik-pojmu/vazane-zivnosti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www.jake-james.cz/slovnik-pojmu/koncesovane-zivnosti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https://www.ipodnikatel.cz/6-predpokladu-uspechu-v-podnikani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/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https://www.mpo.gov.cz/cz/podnikani/zivnostenske-podnikani/statisticke-udaje-o-podnikatelich/</a:t>
            </a:r>
            <a:endParaRPr lang="cs-CZ" sz="1800" dirty="0" smtClean="0">
              <a:latin typeface="Bahnschrift" panose="020B0502040204020203" pitchFamily="34" charset="0"/>
              <a:hlinkClick r:id="rId2"/>
            </a:endParaRPr>
          </a:p>
          <a:p>
            <a:pPr marL="0" indent="0">
              <a:buNone/>
            </a:pP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https</a:t>
            </a:r>
            <a:r>
              <a:rPr lang="cs-CZ" sz="1800" dirty="0">
                <a:latin typeface="Bahnschrift" panose="020B0502040204020203" pitchFamily="34" charset="0"/>
                <a:hlinkClick r:id="rId2"/>
              </a:rPr>
              <a:t>://is.muni.cz/el/econ/jaro2006/PRRPP/Kapitola_1__2_a_4_-_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nastin.doc</a:t>
            </a: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csu.gov.cz/rychle-informace/zamestnanost-a-nezamestnanost-podle-vysledku-vsps-2-ctvrtleti-2024</a:t>
            </a:r>
          </a:p>
          <a:p>
            <a:pPr marL="0" indent="0">
              <a:buNone/>
            </a:pP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https</a:t>
            </a:r>
            <a:r>
              <a:rPr lang="cs-CZ" sz="1800" dirty="0">
                <a:latin typeface="Bahnschrift" panose="020B0502040204020203" pitchFamily="34" charset="0"/>
                <a:hlinkClick r:id="rId2"/>
              </a:rPr>
              <a:t>://</a:t>
            </a:r>
            <a:r>
              <a:rPr lang="cs-CZ" sz="1800" dirty="0" smtClean="0">
                <a:latin typeface="Bahnschrift" panose="020B0502040204020203" pitchFamily="34" charset="0"/>
                <a:hlinkClick r:id="rId2"/>
              </a:rPr>
              <a:t>archive.doingbusiness.org/en/rankings</a:t>
            </a:r>
            <a:endParaRPr lang="cs-CZ" sz="18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3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3"/>
              </a:rPr>
              <a:t>www.worldbank.org/en/businessready/publications</a:t>
            </a:r>
            <a:endParaRPr lang="cs-CZ" sz="18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sz="1800" dirty="0">
                <a:latin typeface="Bahnschrift" panose="020B0502040204020203" pitchFamily="34" charset="0"/>
                <a:hlinkClick r:id="rId4"/>
              </a:rPr>
              <a:t>https://</a:t>
            </a:r>
            <a:r>
              <a:rPr lang="cs-CZ" sz="1800" dirty="0" smtClean="0">
                <a:latin typeface="Bahnschrift" panose="020B0502040204020203" pitchFamily="34" charset="0"/>
                <a:hlinkClick r:id="rId4"/>
              </a:rPr>
              <a:t>www.idoklad.cz/blog/v-cem-podnikat-bez-velke-vstupni-investice-nebo-na-materske</a:t>
            </a:r>
            <a:endParaRPr lang="cs-CZ" sz="18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6966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591128"/>
            <a:ext cx="8595360" cy="558901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Bahnschrift" panose="020B0502040204020203" pitchFamily="34" charset="0"/>
                <a:hlinkClick r:id="rId2"/>
              </a:rPr>
              <a:t>https://</a:t>
            </a:r>
            <a:r>
              <a:rPr lang="cs-CZ" dirty="0" smtClean="0">
                <a:latin typeface="Bahnschrift" panose="020B0502040204020203" pitchFamily="34" charset="0"/>
                <a:hlinkClick r:id="rId2"/>
              </a:rPr>
              <a:t>openknowledge.worldbank.org/server/api/core/bitstreams/75ea67f9-4bcb-5766-ada6-6963a992d64c/content</a:t>
            </a:r>
            <a:endParaRPr lang="cs-CZ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dirty="0">
                <a:latin typeface="Bahnschrift" panose="020B0502040204020203" pitchFamily="34" charset="0"/>
                <a:hlinkClick r:id="rId3"/>
              </a:rPr>
              <a:t>https://</a:t>
            </a:r>
            <a:r>
              <a:rPr lang="cs-CZ" dirty="0" smtClean="0">
                <a:latin typeface="Bahnschrift" panose="020B0502040204020203" pitchFamily="34" charset="0"/>
                <a:hlinkClick r:id="rId3"/>
              </a:rPr>
              <a:t>www.doingbusiness.org/content/dam/doingBusiness/media/Annual-Reports/English/DB2019-report_web-version.pdf</a:t>
            </a:r>
            <a:endParaRPr lang="cs-CZ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dirty="0">
                <a:latin typeface="Bahnschrift" panose="020B0502040204020203" pitchFamily="34" charset="0"/>
                <a:hlinkClick r:id="rId4"/>
              </a:rPr>
              <a:t>https://</a:t>
            </a:r>
            <a:r>
              <a:rPr lang="cs-CZ" dirty="0" smtClean="0">
                <a:latin typeface="Bahnschrift" panose="020B0502040204020203" pitchFamily="34" charset="0"/>
                <a:hlinkClick r:id="rId4"/>
              </a:rPr>
              <a:t>www.doingbusiness.org/content/dam/doingBusiness/media/Annual-Reports/English/DB2018-Full-Report.pdf</a:t>
            </a:r>
            <a:endParaRPr lang="cs-CZ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dirty="0">
                <a:latin typeface="Bahnschrift" panose="020B0502040204020203" pitchFamily="34" charset="0"/>
                <a:hlinkClick r:id="rId5"/>
              </a:rPr>
              <a:t>https://</a:t>
            </a:r>
            <a:r>
              <a:rPr lang="cs-CZ" dirty="0" smtClean="0">
                <a:latin typeface="Bahnschrift" panose="020B0502040204020203" pitchFamily="34" charset="0"/>
                <a:hlinkClick r:id="rId5"/>
              </a:rPr>
              <a:t>www.doingbusiness.org/content/dam/doingBusiness/media/Annual-Reports/English/DB17-Report.pdf</a:t>
            </a:r>
            <a:endParaRPr lang="cs-CZ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cs-CZ" dirty="0">
                <a:latin typeface="Bahnschrift" panose="020B0502040204020203" pitchFamily="34" charset="0"/>
                <a:hlinkClick r:id="rId6"/>
              </a:rPr>
              <a:t>https://</a:t>
            </a:r>
            <a:r>
              <a:rPr lang="cs-CZ" dirty="0" smtClean="0">
                <a:latin typeface="Bahnschrift" panose="020B0502040204020203" pitchFamily="34" charset="0"/>
                <a:hlinkClick r:id="rId6"/>
              </a:rPr>
              <a:t>www.doingbusiness.org/content/dam/doingBusiness/media/Annual-Reports/English/DB16-Full-Report.pdf</a:t>
            </a:r>
            <a:endParaRPr lang="cs-CZ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802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Bahnschrift" panose="020B0502040204020203" pitchFamily="34" charset="0"/>
              </a:rPr>
              <a:t>předpoklady pro podnikání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předpoklady pro úspěch v podnikání</a:t>
            </a:r>
          </a:p>
          <a:p>
            <a:r>
              <a:rPr lang="cs-CZ" sz="2400" dirty="0">
                <a:latin typeface="Bahnschrift" panose="020B0502040204020203" pitchFamily="34" charset="0"/>
              </a:rPr>
              <a:t>p</a:t>
            </a:r>
            <a:r>
              <a:rPr lang="cs-CZ" sz="2400" dirty="0" smtClean="0">
                <a:latin typeface="Bahnschrift" panose="020B0502040204020203" pitchFamily="34" charset="0"/>
              </a:rPr>
              <a:t>odíl podnikatelské třídy</a:t>
            </a:r>
          </a:p>
          <a:p>
            <a:r>
              <a:rPr lang="cs-CZ" sz="2400" dirty="0">
                <a:latin typeface="Bahnschrift" panose="020B0502040204020203" pitchFamily="34" charset="0"/>
              </a:rPr>
              <a:t>v</a:t>
            </a:r>
            <a:r>
              <a:rPr lang="cs-CZ" sz="2400" dirty="0" smtClean="0">
                <a:latin typeface="Bahnschrift" panose="020B0502040204020203" pitchFamily="34" charset="0"/>
              </a:rPr>
              <a:t>ýznam podnikatelské třídy</a:t>
            </a:r>
          </a:p>
          <a:p>
            <a:r>
              <a:rPr lang="cs-CZ" sz="2400" dirty="0">
                <a:latin typeface="Bahnschrift" panose="020B0502040204020203" pitchFamily="34" charset="0"/>
              </a:rPr>
              <a:t>s</a:t>
            </a:r>
            <a:r>
              <a:rPr lang="cs-CZ" sz="2400" dirty="0" smtClean="0">
                <a:latin typeface="Bahnschrift" panose="020B0502040204020203" pitchFamily="34" charset="0"/>
              </a:rPr>
              <a:t>truktura české ekonomiky</a:t>
            </a:r>
          </a:p>
          <a:p>
            <a:r>
              <a:rPr lang="cs-CZ" sz="2400" dirty="0">
                <a:latin typeface="Bahnschrift" panose="020B0502040204020203" pitchFamily="34" charset="0"/>
              </a:rPr>
              <a:t>p</a:t>
            </a:r>
            <a:r>
              <a:rPr lang="cs-CZ" sz="2400" dirty="0" smtClean="0">
                <a:latin typeface="Bahnschrift" panose="020B0502040204020203" pitchFamily="34" charset="0"/>
              </a:rPr>
              <a:t>řívětivost podnikatelského prostředí</a:t>
            </a:r>
          </a:p>
          <a:p>
            <a:r>
              <a:rPr lang="cs-CZ" sz="2400" dirty="0">
                <a:latin typeface="Bahnschrift" panose="020B0502040204020203" pitchFamily="34" charset="0"/>
              </a:rPr>
              <a:t>v</a:t>
            </a:r>
            <a:r>
              <a:rPr lang="cs-CZ" sz="2400" dirty="0" smtClean="0">
                <a:latin typeface="Bahnschrift" panose="020B0502040204020203" pitchFamily="34" charset="0"/>
              </a:rPr>
              <a:t> čem se dnes vyplatí podnikat</a:t>
            </a:r>
            <a:endParaRPr lang="cs-CZ" sz="2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pro 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802909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Bahnschrift" panose="020B0502040204020203" pitchFamily="34" charset="0"/>
              </a:rPr>
              <a:t>svéprávnost a bezúhonnost v souvislosti s podnikáním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volná živnost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všeobecné podmínky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řemeslná živnost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odborná způsobilost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vázaná živnost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odborná způsobilost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koncesovaná živnost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odborná způsobilost, schválení státním orgánem</a:t>
            </a:r>
            <a:endParaRPr lang="cs-CZ" sz="2400" dirty="0">
              <a:latin typeface="Bahnschrift" panose="020B0502040204020203" pitchFamily="34" charset="0"/>
            </a:endParaRPr>
          </a:p>
          <a:p>
            <a:pPr marL="274320" lvl="1" indent="0">
              <a:buNone/>
            </a:pPr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0936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pro úspěch v 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Bahnschrift" panose="020B0502040204020203" pitchFamily="34" charset="0"/>
              </a:rPr>
              <a:t>otevřenost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zvědavost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flexibilita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víra ve své schopnosti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vytrvalost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pracovitost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5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6057"/>
          </a:xfrm>
        </p:spPr>
        <p:txBody>
          <a:bodyPr/>
          <a:lstStyle/>
          <a:p>
            <a:r>
              <a:rPr lang="cs-CZ" dirty="0" smtClean="0"/>
              <a:t>Podíl podnikatelské 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Bahnschrift" panose="020B0502040204020203" pitchFamily="34" charset="0"/>
              </a:rPr>
              <a:t>k</a:t>
            </a:r>
            <a:r>
              <a:rPr lang="cs-CZ" sz="2400" dirty="0" smtClean="0">
                <a:latin typeface="Bahnschrift" panose="020B0502040204020203" pitchFamily="34" charset="0"/>
              </a:rPr>
              <a:t>e konci roku 2023 - počet obyvatel: </a:t>
            </a:r>
            <a:r>
              <a:rPr lang="cs-CZ" sz="2400" b="1" dirty="0" smtClean="0">
                <a:latin typeface="Bahnschrift" panose="020B0502040204020203" pitchFamily="34" charset="0"/>
              </a:rPr>
              <a:t>10 882 235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p</a:t>
            </a:r>
            <a:r>
              <a:rPr lang="cs-CZ" sz="2400" dirty="0" smtClean="0">
                <a:latin typeface="Bahnschrift" panose="020B0502040204020203" pitchFamily="34" charset="0"/>
              </a:rPr>
              <a:t>latných ŽO: </a:t>
            </a:r>
            <a:r>
              <a:rPr lang="cs-CZ" sz="2400" b="1" dirty="0" smtClean="0">
                <a:latin typeface="Bahnschrift" panose="020B0502040204020203" pitchFamily="34" charset="0"/>
              </a:rPr>
              <a:t>3 868 230</a:t>
            </a:r>
          </a:p>
          <a:p>
            <a:pPr lvl="2"/>
            <a:r>
              <a:rPr lang="cs-CZ" sz="2400" dirty="0" smtClean="0">
                <a:latin typeface="Bahnschrift" panose="020B0502040204020203" pitchFamily="34" charset="0"/>
              </a:rPr>
              <a:t>cizinci: 161 827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p</a:t>
            </a:r>
            <a:r>
              <a:rPr lang="cs-CZ" sz="2400" dirty="0" smtClean="0">
                <a:latin typeface="Bahnschrift" panose="020B0502040204020203" pitchFamily="34" charset="0"/>
              </a:rPr>
              <a:t>odnikatelé: </a:t>
            </a:r>
            <a:r>
              <a:rPr lang="cs-CZ" sz="2400" b="1" dirty="0" smtClean="0">
                <a:latin typeface="Bahnschrift" panose="020B0502040204020203" pitchFamily="34" charset="0"/>
              </a:rPr>
              <a:t>2 452 846</a:t>
            </a:r>
          </a:p>
          <a:p>
            <a:pPr lvl="2"/>
            <a:r>
              <a:rPr lang="cs-CZ" sz="2400" dirty="0">
                <a:latin typeface="Bahnschrift" panose="020B0502040204020203" pitchFamily="34" charset="0"/>
              </a:rPr>
              <a:t>c</a:t>
            </a:r>
            <a:r>
              <a:rPr lang="cs-CZ" sz="2400" dirty="0" smtClean="0">
                <a:latin typeface="Bahnschrift" panose="020B0502040204020203" pitchFamily="34" charset="0"/>
              </a:rPr>
              <a:t>izinci: 118 383</a:t>
            </a:r>
            <a:endParaRPr lang="cs-CZ" sz="2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16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podnikatelské 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Bahnschrift" panose="020B0502040204020203" pitchFamily="34" charset="0"/>
              </a:rPr>
              <a:t>tvorba pracovních míst a příležitostí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ekonomický růst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soudržnost regionů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konkurence a zdravé ekonomické prostředí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široký sortiment pro spotřebitele</a:t>
            </a:r>
          </a:p>
          <a:p>
            <a:endParaRPr lang="cs-CZ" sz="2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české ekonomiky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Bahnschrift" panose="020B0502040204020203" pitchFamily="34" charset="0"/>
              </a:rPr>
              <a:t>s</a:t>
            </a:r>
            <a:r>
              <a:rPr lang="cs-CZ" sz="2400" dirty="0" smtClean="0">
                <a:latin typeface="Bahnschrift" panose="020B0502040204020203" pitchFamily="34" charset="0"/>
              </a:rPr>
              <a:t>ektory ekonomiky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p</a:t>
            </a:r>
            <a:r>
              <a:rPr lang="cs-CZ" sz="2400" dirty="0" smtClean="0">
                <a:latin typeface="Bahnschrift" panose="020B0502040204020203" pitchFamily="34" charset="0"/>
              </a:rPr>
              <a:t>rimární</a:t>
            </a:r>
          </a:p>
          <a:p>
            <a:pPr lvl="2"/>
            <a:r>
              <a:rPr lang="cs-CZ" sz="2400" dirty="0">
                <a:latin typeface="Bahnschrift" panose="020B0502040204020203" pitchFamily="34" charset="0"/>
              </a:rPr>
              <a:t>z</a:t>
            </a:r>
            <a:r>
              <a:rPr lang="cs-CZ" sz="2400" dirty="0" smtClean="0">
                <a:latin typeface="Bahnschrift" panose="020B0502040204020203" pitchFamily="34" charset="0"/>
              </a:rPr>
              <a:t>emědělství, lesnictví, těžba, rybolov</a:t>
            </a:r>
          </a:p>
          <a:p>
            <a:pPr lvl="2"/>
            <a:r>
              <a:rPr lang="cs-CZ" sz="2400" dirty="0" smtClean="0">
                <a:latin typeface="Bahnschrift" panose="020B0502040204020203" pitchFamily="34" charset="0"/>
              </a:rPr>
              <a:t>143 700 pracujících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s</a:t>
            </a:r>
            <a:r>
              <a:rPr lang="cs-CZ" sz="2400" dirty="0" smtClean="0">
                <a:latin typeface="Bahnschrift" panose="020B0502040204020203" pitchFamily="34" charset="0"/>
              </a:rPr>
              <a:t>ekundární</a:t>
            </a:r>
          </a:p>
          <a:p>
            <a:pPr lvl="2"/>
            <a:r>
              <a:rPr lang="cs-CZ" sz="2400" dirty="0">
                <a:latin typeface="Bahnschrift" panose="020B0502040204020203" pitchFamily="34" charset="0"/>
              </a:rPr>
              <a:t>v</a:t>
            </a:r>
            <a:r>
              <a:rPr lang="cs-CZ" sz="2400" dirty="0" smtClean="0">
                <a:latin typeface="Bahnschrift" panose="020B0502040204020203" pitchFamily="34" charset="0"/>
              </a:rPr>
              <a:t>ýroba a průmysl</a:t>
            </a:r>
          </a:p>
          <a:p>
            <a:pPr lvl="2"/>
            <a:r>
              <a:rPr lang="cs-CZ" sz="2400" dirty="0" smtClean="0">
                <a:latin typeface="Bahnschrift" panose="020B0502040204020203" pitchFamily="34" charset="0"/>
              </a:rPr>
              <a:t>1 826 900 pracujících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t</a:t>
            </a:r>
            <a:r>
              <a:rPr lang="cs-CZ" sz="2400" dirty="0" smtClean="0">
                <a:latin typeface="Bahnschrift" panose="020B0502040204020203" pitchFamily="34" charset="0"/>
              </a:rPr>
              <a:t>erciální</a:t>
            </a:r>
          </a:p>
          <a:p>
            <a:pPr lvl="2"/>
            <a:r>
              <a:rPr lang="cs-CZ" sz="2400" dirty="0">
                <a:latin typeface="Bahnschrift" panose="020B0502040204020203" pitchFamily="34" charset="0"/>
              </a:rPr>
              <a:t>s</a:t>
            </a:r>
            <a:r>
              <a:rPr lang="cs-CZ" sz="2400" dirty="0" smtClean="0">
                <a:latin typeface="Bahnschrift" panose="020B0502040204020203" pitchFamily="34" charset="0"/>
              </a:rPr>
              <a:t>lužby</a:t>
            </a:r>
          </a:p>
          <a:p>
            <a:pPr lvl="2"/>
            <a:r>
              <a:rPr lang="cs-CZ" sz="2400" dirty="0" smtClean="0">
                <a:latin typeface="Bahnschrift" panose="020B0502040204020203" pitchFamily="34" charset="0"/>
              </a:rPr>
              <a:t>3 196 700 pracujících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0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Přívětivost podnikatelského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Bahnschrift" panose="020B0502040204020203" pitchFamily="34" charset="0"/>
              </a:rPr>
              <a:t>Světová banka - index snadnosti podnikání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190 území</a:t>
            </a:r>
          </a:p>
          <a:p>
            <a:pPr lvl="1"/>
            <a:r>
              <a:rPr lang="cs-CZ" sz="2400" dirty="0">
                <a:latin typeface="Bahnschrift" panose="020B0502040204020203" pitchFamily="34" charset="0"/>
              </a:rPr>
              <a:t>z</a:t>
            </a:r>
            <a:r>
              <a:rPr lang="cs-CZ" sz="2400" dirty="0" smtClean="0">
                <a:latin typeface="Bahnschrift" panose="020B0502040204020203" pitchFamily="34" charset="0"/>
              </a:rPr>
              <a:t>ahájení podnikání, vyřizování stavebních povolení, získávání elektřiny, registrace majetku, získání úvěru, ochrana investorů, daně, obchod se zahraničím, vymáhání smluv, řešení insolvence</a:t>
            </a:r>
          </a:p>
          <a:p>
            <a:pPr lvl="1"/>
            <a:r>
              <a:rPr lang="cs-CZ" sz="2400" dirty="0" smtClean="0">
                <a:latin typeface="Bahnschrift" panose="020B0502040204020203" pitchFamily="34" charset="0"/>
              </a:rPr>
              <a:t>zrušeno v roce 2021</a:t>
            </a:r>
          </a:p>
          <a:p>
            <a:r>
              <a:rPr lang="cs-CZ" sz="2400" dirty="0" smtClean="0">
                <a:latin typeface="Bahnschrift" panose="020B0502040204020203" pitchFamily="34" charset="0"/>
              </a:rPr>
              <a:t>Business </a:t>
            </a:r>
            <a:r>
              <a:rPr lang="cs-CZ" sz="2400" dirty="0" err="1" smtClean="0">
                <a:latin typeface="Bahnschrift" panose="020B0502040204020203" pitchFamily="34" charset="0"/>
              </a:rPr>
              <a:t>Ready</a:t>
            </a:r>
            <a:r>
              <a:rPr lang="cs-CZ" sz="2400" dirty="0" smtClean="0">
                <a:latin typeface="Bahnschrift" panose="020B0502040204020203" pitchFamily="34" charset="0"/>
              </a:rPr>
              <a:t> - 2024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77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70085"/>
              </p:ext>
            </p:extLst>
          </p:nvPr>
        </p:nvGraphicFramePr>
        <p:xfrm>
          <a:off x="655784" y="157017"/>
          <a:ext cx="10437089" cy="6568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995">
                  <a:extLst>
                    <a:ext uri="{9D8B030D-6E8A-4147-A177-3AD203B41FA5}">
                      <a16:colId xmlns:a16="http://schemas.microsoft.com/office/drawing/2014/main" val="244087815"/>
                    </a:ext>
                  </a:extLst>
                </a:gridCol>
                <a:gridCol w="1682034">
                  <a:extLst>
                    <a:ext uri="{9D8B030D-6E8A-4147-A177-3AD203B41FA5}">
                      <a16:colId xmlns:a16="http://schemas.microsoft.com/office/drawing/2014/main" val="1927872688"/>
                    </a:ext>
                  </a:extLst>
                </a:gridCol>
                <a:gridCol w="1739515">
                  <a:extLst>
                    <a:ext uri="{9D8B030D-6E8A-4147-A177-3AD203B41FA5}">
                      <a16:colId xmlns:a16="http://schemas.microsoft.com/office/drawing/2014/main" val="1478081951"/>
                    </a:ext>
                  </a:extLst>
                </a:gridCol>
                <a:gridCol w="1739515">
                  <a:extLst>
                    <a:ext uri="{9D8B030D-6E8A-4147-A177-3AD203B41FA5}">
                      <a16:colId xmlns:a16="http://schemas.microsoft.com/office/drawing/2014/main" val="2355865764"/>
                    </a:ext>
                  </a:extLst>
                </a:gridCol>
                <a:gridCol w="1739515">
                  <a:extLst>
                    <a:ext uri="{9D8B030D-6E8A-4147-A177-3AD203B41FA5}">
                      <a16:colId xmlns:a16="http://schemas.microsoft.com/office/drawing/2014/main" val="3150553661"/>
                    </a:ext>
                  </a:extLst>
                </a:gridCol>
                <a:gridCol w="1739515">
                  <a:extLst>
                    <a:ext uri="{9D8B030D-6E8A-4147-A177-3AD203B41FA5}">
                      <a16:colId xmlns:a16="http://schemas.microsoft.com/office/drawing/2014/main" val="2124548504"/>
                    </a:ext>
                  </a:extLst>
                </a:gridCol>
              </a:tblGrid>
              <a:tr h="4807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2020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2018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2016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2933466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1.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Nový Zéland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Nový Zéland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Nový Zéland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Nový</a:t>
                      </a:r>
                      <a:r>
                        <a:rPr lang="cs-CZ" baseline="0" dirty="0" smtClean="0">
                          <a:latin typeface="Bahnschrift" panose="020B0502040204020203" pitchFamily="34" charset="0"/>
                        </a:rPr>
                        <a:t> Zéland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Singapur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221373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2.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Singapur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Singapur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Singapur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Singapur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Nový Zéland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8042975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3.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Hongkong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Dánsko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Dánsko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Dánsko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Dánsko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8487501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4.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Dánsko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Hongkong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Jižní Korea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Hongkong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Jižní Korea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6930497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5.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Jižní Korea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Jižní Korea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Hongkong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Jižní</a:t>
                      </a:r>
                      <a:r>
                        <a:rPr lang="cs-CZ" baseline="0" dirty="0" smtClean="0">
                          <a:latin typeface="Bahnschrift" panose="020B0502040204020203" pitchFamily="34" charset="0"/>
                        </a:rPr>
                        <a:t> Korea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Hongkong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6362567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6.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USA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Gruzie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USA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Norsko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Velká</a:t>
                      </a:r>
                      <a:r>
                        <a:rPr lang="cs-CZ" baseline="0" dirty="0" smtClean="0">
                          <a:latin typeface="Bahnschrift" panose="020B0502040204020203" pitchFamily="34" charset="0"/>
                        </a:rPr>
                        <a:t> Británie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5392811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7.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Gruzie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Norsko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Velká Británie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Velká Británie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USA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592722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8.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Velká Británie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USA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Norsko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USA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Švédsko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2289740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9.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Norsko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Velká Británie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Gruzie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Švédsko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Norsko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2691868"/>
                  </a:ext>
                </a:extLst>
              </a:tr>
              <a:tr h="64062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10.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Švédsko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Severní Makedonie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Švédsko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Severní Makedonie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Finsko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293301"/>
                  </a:ext>
                </a:extLst>
              </a:tr>
              <a:tr h="63739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Česká republika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41.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35.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30.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27.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atin typeface="Bahnschrift" panose="020B0502040204020203" pitchFamily="34" charset="0"/>
                        </a:rPr>
                        <a:t>36.</a:t>
                      </a:r>
                      <a:endParaRPr lang="cs-CZ" b="1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992270"/>
                  </a:ext>
                </a:extLst>
              </a:tr>
              <a:tr h="4807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Poslední místo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Somálsko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Somálsko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Somálsko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Somálsko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Bahnschrift" panose="020B0502040204020203" pitchFamily="34" charset="0"/>
                        </a:rPr>
                        <a:t>Eritrea</a:t>
                      </a:r>
                      <a:endParaRPr lang="cs-CZ" dirty="0">
                        <a:latin typeface="Bahnschrift" panose="020B0502040204020203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81205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38135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Pohled</Template>
  <TotalTime>344</TotalTime>
  <Words>400</Words>
  <Application>Microsoft Office PowerPoint</Application>
  <PresentationFormat>Širokoúhlá obrazovka</PresentationFormat>
  <Paragraphs>158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Bahnschrift</vt:lpstr>
      <vt:lpstr>Century Schoolbook</vt:lpstr>
      <vt:lpstr>Wingdings 2</vt:lpstr>
      <vt:lpstr>View</vt:lpstr>
      <vt:lpstr>Podnikání v ČR</vt:lpstr>
      <vt:lpstr>Obsah</vt:lpstr>
      <vt:lpstr>Předpoklady pro podnikání</vt:lpstr>
      <vt:lpstr>Předpoklady pro úspěch v podnikání</vt:lpstr>
      <vt:lpstr>Podíl podnikatelské třídy</vt:lpstr>
      <vt:lpstr>Význam podnikatelské třídy</vt:lpstr>
      <vt:lpstr>Struktura české ekonomiky</vt:lpstr>
      <vt:lpstr>Přívětivost podnikatelského prostředí</vt:lpstr>
      <vt:lpstr>Prezentace aplikace PowerPoint</vt:lpstr>
      <vt:lpstr>V čem se dnes vyplatí podnikat</vt:lpstr>
      <vt:lpstr>Zdroje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Podnikání v ČR</dc:title>
  <dc:creator>Hp</dc:creator>
  <cp:lastModifiedBy>Hp</cp:lastModifiedBy>
  <cp:revision>23</cp:revision>
  <dcterms:created xsi:type="dcterms:W3CDTF">2024-11-04T10:50:41Z</dcterms:created>
  <dcterms:modified xsi:type="dcterms:W3CDTF">2024-11-06T11:32:11Z</dcterms:modified>
</cp:coreProperties>
</file>