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6F0F9B-35F6-E460-6DE9-50CCC93DE7AC}" v="11" dt="2025-10-14T17:59:11.4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Schreier" userId="S::sch0170@ad.slu.cz::832da3ef-606f-498e-b683-509122df5ed9" providerId="AD" clId="Web-{646F0F9B-35F6-E460-6DE9-50CCC93DE7AC}"/>
    <pc:docChg chg="addSld delSld">
      <pc:chgData name="Jan Schreier" userId="S::sch0170@ad.slu.cz::832da3ef-606f-498e-b683-509122df5ed9" providerId="AD" clId="Web-{646F0F9B-35F6-E460-6DE9-50CCC93DE7AC}" dt="2025-10-14T17:59:11.421" v="10"/>
      <pc:docMkLst>
        <pc:docMk/>
      </pc:docMkLst>
      <pc:sldChg chg="del">
        <pc:chgData name="Jan Schreier" userId="S::sch0170@ad.slu.cz::832da3ef-606f-498e-b683-509122df5ed9" providerId="AD" clId="Web-{646F0F9B-35F6-E460-6DE9-50CCC93DE7AC}" dt="2025-10-14T17:52:25.139" v="0"/>
        <pc:sldMkLst>
          <pc:docMk/>
          <pc:sldMk cId="3862337251" sldId="257"/>
        </pc:sldMkLst>
      </pc:sldChg>
      <pc:sldChg chg="del">
        <pc:chgData name="Jan Schreier" userId="S::sch0170@ad.slu.cz::832da3ef-606f-498e-b683-509122df5ed9" providerId="AD" clId="Web-{646F0F9B-35F6-E460-6DE9-50CCC93DE7AC}" dt="2025-10-14T17:52:26.436" v="1"/>
        <pc:sldMkLst>
          <pc:docMk/>
          <pc:sldMk cId="2694602421" sldId="258"/>
        </pc:sldMkLst>
      </pc:sldChg>
      <pc:sldChg chg="del">
        <pc:chgData name="Jan Schreier" userId="S::sch0170@ad.slu.cz::832da3ef-606f-498e-b683-509122df5ed9" providerId="AD" clId="Web-{646F0F9B-35F6-E460-6DE9-50CCC93DE7AC}" dt="2025-10-14T17:52:27.327" v="2"/>
        <pc:sldMkLst>
          <pc:docMk/>
          <pc:sldMk cId="2782864880" sldId="259"/>
        </pc:sldMkLst>
      </pc:sldChg>
      <pc:sldChg chg="add del replId">
        <pc:chgData name="Jan Schreier" userId="S::sch0170@ad.slu.cz::832da3ef-606f-498e-b683-509122df5ed9" providerId="AD" clId="Web-{646F0F9B-35F6-E460-6DE9-50CCC93DE7AC}" dt="2025-10-14T17:59:05.233" v="7"/>
        <pc:sldMkLst>
          <pc:docMk/>
          <pc:sldMk cId="419953110" sldId="269"/>
        </pc:sldMkLst>
      </pc:sldChg>
      <pc:sldChg chg="add del replId">
        <pc:chgData name="Jan Schreier" userId="S::sch0170@ad.slu.cz::832da3ef-606f-498e-b683-509122df5ed9" providerId="AD" clId="Web-{646F0F9B-35F6-E460-6DE9-50CCC93DE7AC}" dt="2025-10-14T17:59:07.890" v="8"/>
        <pc:sldMkLst>
          <pc:docMk/>
          <pc:sldMk cId="2689185176" sldId="270"/>
        </pc:sldMkLst>
      </pc:sldChg>
      <pc:sldChg chg="add del replId">
        <pc:chgData name="Jan Schreier" userId="S::sch0170@ad.slu.cz::832da3ef-606f-498e-b683-509122df5ed9" providerId="AD" clId="Web-{646F0F9B-35F6-E460-6DE9-50CCC93DE7AC}" dt="2025-10-14T17:59:08.733" v="9"/>
        <pc:sldMkLst>
          <pc:docMk/>
          <pc:sldMk cId="1559505630" sldId="271"/>
        </pc:sldMkLst>
      </pc:sldChg>
      <pc:sldChg chg="add del replId">
        <pc:chgData name="Jan Schreier" userId="S::sch0170@ad.slu.cz::832da3ef-606f-498e-b683-509122df5ed9" providerId="AD" clId="Web-{646F0F9B-35F6-E460-6DE9-50CCC93DE7AC}" dt="2025-10-14T17:59:11.421" v="10"/>
        <pc:sldMkLst>
          <pc:docMk/>
          <pc:sldMk cId="1912932722" sldId="27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130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18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78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28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610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757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98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79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30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8594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3A43DF-04A3-4662-88CA-28FDED1CFC09}" type="datetimeFigureOut">
              <a:rPr lang="cs-CZ" smtClean="0"/>
              <a:t>14.10.2025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25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Vyčíslitelnost a složitost výpočtů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523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1E1AA7-2910-3241-E16D-F86C1D560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err="1"/>
              <a:t>Asymptotiky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443C44-E4FC-F20B-D5E8-24D6D565A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cs-CZ" b="1"/>
              <a:t>Sčítání funkcí:</a:t>
            </a:r>
          </a:p>
          <a:p>
            <a:r>
              <a:rPr lang="cs-CZ">
                <a:ea typeface="+mn-lt"/>
                <a:cs typeface="+mn-lt"/>
              </a:rPr>
              <a:t>Při sčítání dvou nebo více funkcí se při asymptotické analýze soustředíme na funkci, která roste nejrychleji, protože ta určuje celkovou asymptotickou rychlost růstu výsledné funkce.</a:t>
            </a:r>
            <a:endParaRPr lang="cs-CZ"/>
          </a:p>
          <a:p>
            <a:pPr>
              <a:buNone/>
            </a:pPr>
            <a:r>
              <a:rPr lang="cs-CZ" b="1"/>
              <a:t>Základní pravidlo sčítání funkcí:</a:t>
            </a:r>
            <a:endParaRPr lang="cs-CZ"/>
          </a:p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Rychlost růstu výsledné funkce odpovídá nejrychleji rostoucí funkci</a:t>
            </a:r>
            <a:r>
              <a:rPr lang="cs-CZ">
                <a:ea typeface="+mn-lt"/>
                <a:cs typeface="+mn-lt"/>
              </a:rPr>
              <a:t>. Ostatní pomaleji rostoucí funkce můžeme asymptoticky ignorovat, protože nemají významný vliv na rychlost růstu pro velké x.</a:t>
            </a:r>
            <a:endParaRPr lang="cs-CZ"/>
          </a:p>
          <a:p>
            <a:pPr marL="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4224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4AA656-B36C-6604-D42A-7B9321C61D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err="1">
                <a:ea typeface="+mj-lt"/>
                <a:cs typeface="+mj-lt"/>
              </a:rPr>
              <a:t>Asymptotiky</a:t>
            </a:r>
            <a:endParaRPr lang="cs-CZ" err="1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41DF3C4-DD6A-3367-7B11-95C37BCE4B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4333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C4501B-86BF-F5E7-3D02-A2D6030FC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err="1">
                <a:ea typeface="+mj-lt"/>
                <a:cs typeface="+mj-lt"/>
              </a:rPr>
              <a:t>Asymptotiky</a:t>
            </a:r>
            <a:endParaRPr lang="cs-CZ" err="1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D86E72-2E9F-4310-AABA-C6986FC5E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>
                <a:ea typeface="+mn-lt"/>
                <a:cs typeface="+mn-lt"/>
              </a:rPr>
              <a:t>V informatice se </a:t>
            </a:r>
            <a:r>
              <a:rPr lang="cs-CZ" err="1">
                <a:ea typeface="+mn-lt"/>
                <a:cs typeface="+mn-lt"/>
              </a:rPr>
              <a:t>asymptotika</a:t>
            </a:r>
            <a:r>
              <a:rPr lang="cs-CZ">
                <a:ea typeface="+mn-lt"/>
                <a:cs typeface="+mn-lt"/>
              </a:rPr>
              <a:t> používá k odhadu časové a prostorové složitosti algoritmů.</a:t>
            </a:r>
          </a:p>
          <a:p>
            <a:r>
              <a:rPr lang="cs-CZ">
                <a:ea typeface="+mn-lt"/>
                <a:cs typeface="+mn-lt"/>
              </a:rPr>
              <a:t>Porovnání efektivity algoritmů a výběr toho nejlepšího pro konkrétní problém.</a:t>
            </a:r>
            <a:endParaRPr lang="cs-CZ" b="1"/>
          </a:p>
          <a:p>
            <a:r>
              <a:rPr lang="cs-CZ">
                <a:ea typeface="+mn-lt"/>
                <a:cs typeface="+mn-lt"/>
              </a:rPr>
              <a:t>Zajištění škálovatelnosti systémů při růstu dat.</a:t>
            </a:r>
          </a:p>
          <a:p>
            <a:endParaRPr lang="cs-CZ" b="1">
              <a:ea typeface="+mn-lt"/>
              <a:cs typeface="+mn-lt"/>
            </a:endParaRPr>
          </a:p>
          <a:p>
            <a:endParaRPr lang="cs-CZ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61909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0DF808-A671-4AC9-6A70-19581D35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err="1"/>
              <a:t>Asymptotiky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18E834-E7F0-0BE1-0EE1-ADAF196453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b="1"/>
              <a:t>Nejhorší případ (</a:t>
            </a:r>
            <a:r>
              <a:rPr lang="cs-CZ" b="1" err="1"/>
              <a:t>worst</a:t>
            </a:r>
            <a:r>
              <a:rPr lang="cs-CZ" b="1"/>
              <a:t>-case)</a:t>
            </a:r>
          </a:p>
          <a:p>
            <a:r>
              <a:rPr lang="cs-CZ" b="1"/>
              <a:t>Průměrný případ (</a:t>
            </a:r>
            <a:r>
              <a:rPr lang="cs-CZ" b="1" err="1"/>
              <a:t>average</a:t>
            </a:r>
            <a:r>
              <a:rPr lang="cs-CZ" b="1"/>
              <a:t>-case)</a:t>
            </a:r>
            <a:endParaRPr lang="cs-CZ"/>
          </a:p>
          <a:p>
            <a:r>
              <a:rPr lang="cs-CZ" b="1"/>
              <a:t>Nejlepší případ (</a:t>
            </a:r>
            <a:r>
              <a:rPr lang="cs-CZ" b="1" err="1"/>
              <a:t>best</a:t>
            </a:r>
            <a:r>
              <a:rPr lang="cs-CZ" b="1"/>
              <a:t>-case)</a:t>
            </a:r>
            <a:endParaRPr lang="cs-CZ"/>
          </a:p>
          <a:p>
            <a:r>
              <a:rPr lang="cs-CZ" b="1" err="1"/>
              <a:t>Bubble</a:t>
            </a:r>
            <a:r>
              <a:rPr lang="cs-CZ" b="1"/>
              <a:t> Sort</a:t>
            </a:r>
            <a:r>
              <a:rPr lang="cs-CZ"/>
              <a:t>:</a:t>
            </a:r>
          </a:p>
          <a:p>
            <a:pPr lvl="1"/>
            <a:r>
              <a:rPr lang="cs-CZ"/>
              <a:t>Nejhorší případ: prvky jsou seřazeny v opačném pořadí.</a:t>
            </a:r>
          </a:p>
          <a:p>
            <a:pPr lvl="1"/>
            <a:r>
              <a:rPr lang="cs-CZ"/>
              <a:t>Průměrný případ:  je třeba provést mnoho porovnání.</a:t>
            </a:r>
          </a:p>
          <a:p>
            <a:pPr lvl="1"/>
            <a:r>
              <a:rPr lang="cs-CZ"/>
              <a:t>Nejlepší případ: prvky jsou již seřazené.</a:t>
            </a:r>
          </a:p>
          <a:p>
            <a:pPr marL="0" indent="0">
              <a:buNone/>
            </a:pP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1476232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A39C63-2F8B-5C18-B744-8592EFB3F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err="1">
                <a:ea typeface="+mj-lt"/>
                <a:cs typeface="+mj-lt"/>
              </a:rPr>
              <a:t>Asymptotiky</a:t>
            </a:r>
            <a:endParaRPr lang="cs-CZ" err="1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097F97-A336-71FE-5A67-C9DB2E1C6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b="1">
                <a:ea typeface="+mn-lt"/>
                <a:cs typeface="+mn-lt"/>
              </a:rPr>
              <a:t>Základní principy </a:t>
            </a:r>
            <a:r>
              <a:rPr lang="cs-CZ" b="1" err="1">
                <a:ea typeface="+mn-lt"/>
                <a:cs typeface="+mn-lt"/>
              </a:rPr>
              <a:t>asymptotik</a:t>
            </a:r>
            <a:r>
              <a:rPr lang="cs-CZ" b="1">
                <a:ea typeface="+mn-lt"/>
                <a:cs typeface="+mn-lt"/>
              </a:rPr>
              <a:t>:</a:t>
            </a:r>
          </a:p>
          <a:p>
            <a:pPr marL="0" indent="0">
              <a:buNone/>
            </a:pPr>
            <a:r>
              <a:rPr lang="cs-CZ" b="1">
                <a:ea typeface="+mn-lt"/>
                <a:cs typeface="+mn-lt"/>
              </a:rPr>
              <a:t>Ignorování konstant a menších členů</a:t>
            </a:r>
          </a:p>
          <a:p>
            <a:pPr marL="914400" lvl="1" indent="-457200"/>
            <a:r>
              <a:rPr lang="cs-CZ">
                <a:ea typeface="+mn-lt"/>
                <a:cs typeface="+mn-lt"/>
              </a:rPr>
              <a:t>Při porovnávání růstu funkcí asymptoticky nehrají roli aditivní ani                                       multiplikativní konstanty. </a:t>
            </a:r>
          </a:p>
          <a:p>
            <a:pPr marL="914400" lvl="1" indent="-457200"/>
            <a:r>
              <a:rPr lang="cs-CZ">
                <a:ea typeface="+mn-lt"/>
                <a:cs typeface="+mn-lt"/>
              </a:rPr>
              <a:t>Např. f(x)=x+100, g(x) = x // f(x)=5x,g(x)=x</a:t>
            </a:r>
            <a:endParaRPr lang="cs-CZ"/>
          </a:p>
          <a:p>
            <a:pPr marL="0" lvl="1" indent="0">
              <a:buNone/>
            </a:pPr>
            <a:r>
              <a:rPr lang="cs-CZ" b="1">
                <a:ea typeface="+mn-lt"/>
                <a:cs typeface="+mn-lt"/>
              </a:rPr>
              <a:t>Důraz na chování funkcí pro velké hodnoty argumentu</a:t>
            </a:r>
            <a:endParaRPr lang="cs-CZ">
              <a:ea typeface="+mn-lt"/>
              <a:cs typeface="+mn-lt"/>
            </a:endParaRPr>
          </a:p>
          <a:p>
            <a:pPr marL="342900" lvl="1" indent="-342900"/>
            <a:r>
              <a:rPr lang="cs-CZ" err="1">
                <a:ea typeface="+mn-lt"/>
                <a:cs typeface="+mn-lt"/>
              </a:rPr>
              <a:t>Asymptotika</a:t>
            </a:r>
            <a:r>
              <a:rPr lang="cs-CZ">
                <a:ea typeface="+mn-lt"/>
                <a:cs typeface="+mn-lt"/>
              </a:rPr>
              <a:t> se zaměřuje na růst funkcí pro velké vstupy. Chování funkcí pro malé hodnoty argumentu je ignorováno.</a:t>
            </a:r>
            <a:endParaRPr lang="cs-CZ"/>
          </a:p>
          <a:p>
            <a:pPr marL="342900" lvl="1" indent="-342900"/>
            <a:r>
              <a:rPr lang="cs-CZ">
                <a:ea typeface="+mn-lt"/>
                <a:cs typeface="+mn-lt"/>
              </a:rPr>
              <a:t>Například funkce 2x/10 roste pro malé x (mezi 1 a 10) pomaleji než x</a:t>
            </a:r>
            <a:r>
              <a:rPr lang="cs-CZ" baseline="30000">
                <a:ea typeface="+mn-lt"/>
                <a:cs typeface="+mn-lt"/>
              </a:rPr>
              <a:t>2</a:t>
            </a:r>
            <a:r>
              <a:rPr lang="cs-CZ">
                <a:ea typeface="+mn-lt"/>
                <a:cs typeface="+mn-lt"/>
              </a:rPr>
              <a:t>, ale pro velká x ji x</a:t>
            </a:r>
            <a:r>
              <a:rPr lang="cs-CZ" baseline="30000">
                <a:ea typeface="+mn-lt"/>
                <a:cs typeface="+mn-lt"/>
              </a:rPr>
              <a:t>2 </a:t>
            </a:r>
            <a:r>
              <a:rPr lang="cs-CZ" sz="1600" baseline="30000">
                <a:ea typeface="+mn-lt"/>
                <a:cs typeface="+mn-lt"/>
              </a:rPr>
              <a:t> </a:t>
            </a:r>
            <a:r>
              <a:rPr lang="cs-CZ">
                <a:ea typeface="+mn-lt"/>
                <a:cs typeface="+mn-lt"/>
              </a:rPr>
              <a:t>předčí.</a:t>
            </a:r>
          </a:p>
          <a:p>
            <a:pPr marL="342900" lvl="1" indent="-342900"/>
            <a:endParaRPr lang="cs-CZ">
              <a:ea typeface="+mn-lt"/>
              <a:cs typeface="+mn-lt"/>
            </a:endParaRPr>
          </a:p>
          <a:p>
            <a:pPr marL="57150" lvl="1" indent="-57150">
              <a:buNone/>
            </a:pPr>
            <a:endParaRPr lang="cs-CZ">
              <a:ea typeface="+mn-lt"/>
              <a:cs typeface="+mn-lt"/>
            </a:endParaRPr>
          </a:p>
          <a:p>
            <a:pPr marL="457200" lvl="1" indent="0">
              <a:buNone/>
            </a:pPr>
            <a:endParaRPr lang="cs-CZ">
              <a:ea typeface="+mn-lt"/>
              <a:cs typeface="+mn-lt"/>
            </a:endParaRPr>
          </a:p>
          <a:p>
            <a:pPr marL="457200" lvl="1" indent="0">
              <a:buNone/>
            </a:pPr>
            <a:endParaRPr lang="cs-CZ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1543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AA1DF4-D9B9-364C-B20C-BBD830B76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err="1"/>
              <a:t>Asymptotiky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3F7828-A73C-7C7B-096E-7D5B0636A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f(x)=O(g(x))</a:t>
            </a:r>
            <a:r>
              <a:rPr lang="cs-CZ">
                <a:ea typeface="+mn-lt"/>
                <a:cs typeface="+mn-lt"/>
              </a:rPr>
              <a:t>: Funkce f(x) roste nejvýše tak rychle jako g(x). (Horní odhad růstu.)</a:t>
            </a:r>
            <a:endParaRPr lang="cs-CZ"/>
          </a:p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f(x)=Ω(g(x))</a:t>
            </a:r>
            <a:r>
              <a:rPr lang="cs-CZ">
                <a:ea typeface="+mn-lt"/>
                <a:cs typeface="+mn-lt"/>
              </a:rPr>
              <a:t>: Funkce f(x) roste nejméně tak rychle jako g(x). (Dolní odhad růstu.)</a:t>
            </a:r>
            <a:endParaRPr lang="cs-CZ"/>
          </a:p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f(x)=Θ(g(x))</a:t>
            </a:r>
            <a:r>
              <a:rPr lang="cs-CZ">
                <a:ea typeface="+mn-lt"/>
                <a:cs typeface="+mn-lt"/>
              </a:rPr>
              <a:t>: Funkce f(x) a g(x) rostou stejně rychle. (Funkce mají stejnou asymptotickou rychlost růstu.)</a:t>
            </a:r>
            <a:endParaRPr lang="cs-CZ"/>
          </a:p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f(x)=o(g(x))</a:t>
            </a:r>
            <a:r>
              <a:rPr lang="cs-CZ">
                <a:ea typeface="+mn-lt"/>
                <a:cs typeface="+mn-lt"/>
              </a:rPr>
              <a:t>: Funkce f(x)roste pomaleji než g(x). (Rychlost růstu g(x) je větší než u f(x).</a:t>
            </a:r>
            <a:endParaRPr lang="cs-CZ"/>
          </a:p>
          <a:p>
            <a:pPr>
              <a:buFont typeface="Arial"/>
              <a:buChar char="•"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7829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1AF53A-8918-8DE5-E572-A8C14E206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err="1"/>
              <a:t>Asymptotiky</a:t>
            </a:r>
            <a:endParaRPr lang="en-US" err="1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A440B6-F89C-51D0-CAE9-7968E37F9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buNone/>
            </a:pPr>
            <a:r>
              <a:rPr lang="cs-CZ" b="1"/>
              <a:t>Pořadí rychlosti růstu funkcí</a:t>
            </a:r>
            <a:r>
              <a:rPr lang="cs-CZ"/>
              <a:t>:</a:t>
            </a:r>
          </a:p>
          <a:p>
            <a:r>
              <a:rPr lang="cs-CZ">
                <a:ea typeface="+mn-lt"/>
                <a:cs typeface="+mn-lt"/>
              </a:rPr>
              <a:t>Různé typy funkcí mají různé asymptotické rychlosti růstu. Nejčastěji používané funkce v analýze algoritmů seřazujeme podle jejich rychlosti růstu:</a:t>
            </a:r>
            <a:endParaRPr lang="cs-CZ"/>
          </a:p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Logaritmické funkce</a:t>
            </a:r>
            <a:r>
              <a:rPr lang="cs-CZ">
                <a:ea typeface="+mn-lt"/>
                <a:cs typeface="+mn-lt"/>
              </a:rPr>
              <a:t>: log(x), log₂(x), log₃(x), ...</a:t>
            </a:r>
            <a:endParaRPr lang="cs-CZ"/>
          </a:p>
          <a:p>
            <a:pPr indent="0">
              <a:buNone/>
            </a:pPr>
            <a:r>
              <a:rPr lang="cs-CZ">
                <a:ea typeface="+mn-lt"/>
                <a:cs typeface="+mn-lt"/>
              </a:rPr>
              <a:t>Tyto funkce rostou velmi pomalu.</a:t>
            </a:r>
            <a:endParaRPr lang="cs-CZ"/>
          </a:p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Polynomy</a:t>
            </a:r>
            <a:r>
              <a:rPr lang="cs-CZ">
                <a:ea typeface="+mn-lt"/>
                <a:cs typeface="+mn-lt"/>
              </a:rPr>
              <a:t>: x, x², x³, ...</a:t>
            </a:r>
            <a:endParaRPr lang="cs-CZ"/>
          </a:p>
          <a:p>
            <a:pPr indent="0">
              <a:buNone/>
            </a:pPr>
            <a:r>
              <a:rPr lang="cs-CZ">
                <a:ea typeface="+mn-lt"/>
                <a:cs typeface="+mn-lt"/>
              </a:rPr>
              <a:t>Polynomy rostou rychleji než logaritmické funkce.</a:t>
            </a:r>
            <a:endParaRPr lang="cs-CZ"/>
          </a:p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Exponenciální funkce</a:t>
            </a:r>
            <a:r>
              <a:rPr lang="cs-CZ">
                <a:ea typeface="+mn-lt"/>
                <a:cs typeface="+mn-lt"/>
              </a:rPr>
              <a:t>: 2ˣ, 3ˣ, 4ˣ, ...</a:t>
            </a:r>
            <a:endParaRPr lang="cs-CZ"/>
          </a:p>
          <a:p>
            <a:pPr indent="0">
              <a:buNone/>
            </a:pPr>
            <a:r>
              <a:rPr lang="cs-CZ">
                <a:ea typeface="+mn-lt"/>
                <a:cs typeface="+mn-lt"/>
              </a:rPr>
              <a:t>Exponenciální funkce rostou rychleji než polynomy.</a:t>
            </a:r>
            <a:endParaRPr lang="cs-CZ"/>
          </a:p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Funkce vyššího řádu</a:t>
            </a:r>
            <a:r>
              <a:rPr lang="cs-CZ">
                <a:ea typeface="+mn-lt"/>
                <a:cs typeface="+mn-lt"/>
              </a:rPr>
              <a:t>: 2^(x²), 2^(x³), ...</a:t>
            </a:r>
            <a:endParaRPr lang="cs-CZ"/>
          </a:p>
          <a:p>
            <a:pPr indent="0">
              <a:buNone/>
            </a:pPr>
            <a:r>
              <a:rPr lang="cs-CZ">
                <a:ea typeface="+mn-lt"/>
                <a:cs typeface="+mn-lt"/>
              </a:rPr>
              <a:t>Tyto funkce rostou extrémně rychle.</a:t>
            </a:r>
            <a:endParaRPr lang="cs-CZ"/>
          </a:p>
          <a:p>
            <a:pPr marL="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9856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BEA48F-9E96-600B-B84A-B811B7195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err="1"/>
              <a:t>Asymptotiky</a:t>
            </a:r>
            <a:endParaRPr lang="en-US" err="1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3816A5-879B-D710-6C89-286B9B05D1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pPr>
              <a:buNone/>
            </a:pPr>
            <a:r>
              <a:rPr lang="cs-CZ" b="1"/>
              <a:t>Odečtení pomaleji rostoucí funkce od rychleji rostoucí</a:t>
            </a:r>
            <a:r>
              <a:rPr lang="cs-CZ"/>
              <a:t>:</a:t>
            </a:r>
          </a:p>
          <a:p>
            <a:r>
              <a:rPr lang="cs-CZ">
                <a:ea typeface="+mn-lt"/>
                <a:cs typeface="+mn-lt"/>
              </a:rPr>
              <a:t>Pokud od rychleji rostoucí funkce odečteme pomaleji rostoucí funkci, výsledná funkce stále roste stejně rychle jako ta původní, rychleji rostoucí funkce. </a:t>
            </a:r>
          </a:p>
          <a:p>
            <a:pPr marL="0" indent="0">
              <a:buNone/>
            </a:pPr>
            <a:r>
              <a:rPr lang="cs-CZ" b="1">
                <a:ea typeface="+mn-lt"/>
                <a:cs typeface="+mn-lt"/>
              </a:rPr>
              <a:t>Příklad</a:t>
            </a:r>
            <a:r>
              <a:rPr lang="cs-CZ">
                <a:ea typeface="+mn-lt"/>
                <a:cs typeface="+mn-lt"/>
              </a:rPr>
              <a:t>:</a:t>
            </a:r>
            <a:endParaRPr lang="cs-CZ"/>
          </a:p>
          <a:p>
            <a:r>
              <a:rPr lang="cs-CZ">
                <a:ea typeface="+mn-lt"/>
                <a:cs typeface="+mn-lt"/>
              </a:rPr>
              <a:t>Mějme funkce f(x)=x</a:t>
            </a:r>
            <a:r>
              <a:rPr lang="cs-CZ" baseline="30000">
                <a:ea typeface="+mn-lt"/>
                <a:cs typeface="+mn-lt"/>
              </a:rPr>
              <a:t>2</a:t>
            </a:r>
            <a:r>
              <a:rPr lang="cs-CZ">
                <a:ea typeface="+mn-lt"/>
                <a:cs typeface="+mn-lt"/>
              </a:rPr>
              <a:t> a g(x)=x.</a:t>
            </a:r>
            <a:endParaRPr lang="cs-CZ"/>
          </a:p>
          <a:p>
            <a:r>
              <a:rPr lang="cs-CZ">
                <a:ea typeface="+mn-lt"/>
                <a:cs typeface="+mn-lt"/>
              </a:rPr>
              <a:t>Když odečteme g(x) od f(x), tedy f(x)−g(x)=x</a:t>
            </a:r>
            <a:r>
              <a:rPr lang="cs-CZ" baseline="30000">
                <a:ea typeface="+mn-lt"/>
                <a:cs typeface="+mn-lt"/>
              </a:rPr>
              <a:t>2</a:t>
            </a:r>
            <a:r>
              <a:rPr lang="cs-CZ">
                <a:ea typeface="+mn-lt"/>
                <a:cs typeface="+mn-lt"/>
              </a:rPr>
              <a:t>, výsledek stále roste asymptoticky stejně rychle jako x</a:t>
            </a:r>
            <a:r>
              <a:rPr lang="cs-CZ" baseline="30000">
                <a:ea typeface="+mn-lt"/>
                <a:cs typeface="+mn-lt"/>
              </a:rPr>
              <a:t>2</a:t>
            </a:r>
            <a:r>
              <a:rPr lang="cs-CZ">
                <a:ea typeface="+mn-lt"/>
                <a:cs typeface="+mn-lt"/>
              </a:rPr>
              <a:t>, protože x</a:t>
            </a:r>
            <a:r>
              <a:rPr lang="cs-CZ" baseline="30000">
                <a:ea typeface="+mn-lt"/>
                <a:cs typeface="+mn-lt"/>
              </a:rPr>
              <a:t>2</a:t>
            </a:r>
            <a:r>
              <a:rPr lang="cs-CZ">
                <a:ea typeface="+mn-lt"/>
                <a:cs typeface="+mn-lt"/>
              </a:rPr>
              <a:t> roste mnohem rychleji než x pro velká x.</a:t>
            </a:r>
            <a:endParaRPr lang="cs-CZ"/>
          </a:p>
          <a:p>
            <a:r>
              <a:rPr lang="cs-CZ">
                <a:ea typeface="+mn-lt"/>
                <a:cs typeface="+mn-lt"/>
              </a:rPr>
              <a:t>Funkci x můžeme tedy ignorovat při odhadu asymptotického růstu.</a:t>
            </a:r>
            <a:endParaRPr lang="cs-CZ"/>
          </a:p>
          <a:p>
            <a:endParaRPr lang="cs-CZ"/>
          </a:p>
          <a:p>
            <a:pPr marL="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3090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5FECC3-C90F-BB5C-27D4-997EDCA2E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err="1"/>
              <a:t>Asymptotiky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CC940D-2F7F-ACA5-7234-AD81F2206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cs-CZ" b="1"/>
              <a:t>Násobení dvou rostoucích funkcí</a:t>
            </a:r>
            <a:r>
              <a:rPr lang="cs-CZ"/>
              <a:t>:</a:t>
            </a:r>
          </a:p>
          <a:p>
            <a:r>
              <a:rPr lang="cs-CZ">
                <a:ea typeface="+mn-lt"/>
                <a:cs typeface="+mn-lt"/>
              </a:rPr>
              <a:t>Pokud vynásobíme dvě rostoucí funkce, výsledná funkce poroste rychleji než kterákoliv z původních funkcí.</a:t>
            </a:r>
            <a:endParaRPr lang="cs-CZ"/>
          </a:p>
          <a:p>
            <a:pPr>
              <a:buNone/>
            </a:pPr>
            <a:r>
              <a:rPr lang="cs-CZ" b="1">
                <a:ea typeface="+mn-lt"/>
                <a:cs typeface="+mn-lt"/>
              </a:rPr>
              <a:t>Příklad</a:t>
            </a:r>
            <a:r>
              <a:rPr lang="cs-CZ">
                <a:ea typeface="+mn-lt"/>
                <a:cs typeface="+mn-lt"/>
              </a:rPr>
              <a:t>:</a:t>
            </a:r>
            <a:endParaRPr lang="cs-CZ"/>
          </a:p>
          <a:p>
            <a:pPr>
              <a:buFont typeface="Arial"/>
              <a:buChar char="•"/>
            </a:pPr>
            <a:r>
              <a:rPr lang="cs-CZ">
                <a:ea typeface="+mn-lt"/>
                <a:cs typeface="+mn-lt"/>
              </a:rPr>
              <a:t>Mějme funkce f(x)=x a g(x)=log ⁡x.</a:t>
            </a:r>
            <a:endParaRPr lang="cs-CZ"/>
          </a:p>
          <a:p>
            <a:pPr>
              <a:buFont typeface="Arial"/>
              <a:buChar char="•"/>
            </a:pPr>
            <a:r>
              <a:rPr lang="cs-CZ">
                <a:ea typeface="+mn-lt"/>
                <a:cs typeface="+mn-lt"/>
              </a:rPr>
              <a:t>Pokud je vynásobíme, výsledná funkce bude f(x)⋅g(x)=x log⁡ x.</a:t>
            </a:r>
            <a:endParaRPr lang="cs-CZ"/>
          </a:p>
          <a:p>
            <a:pPr>
              <a:buFont typeface="Arial"/>
              <a:buChar char="•"/>
            </a:pPr>
            <a:r>
              <a:rPr lang="cs-CZ">
                <a:ea typeface="+mn-lt"/>
                <a:cs typeface="+mn-lt"/>
              </a:rPr>
              <a:t>Funkce x log x roste rychleji než x a také rychleji než log ⁡x. Rychlost růstu této nové funkce je tedy vyšší než rychlost růstu každé z původních funkcí.</a:t>
            </a:r>
            <a:endParaRPr lang="cs-CZ"/>
          </a:p>
          <a:p>
            <a:pPr marL="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3492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celář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Motiv systému Office</vt:lpstr>
      <vt:lpstr>Vyčíslitelnost a složitost výpočtů</vt:lpstr>
      <vt:lpstr>Asymptotiky</vt:lpstr>
      <vt:lpstr>Asymptotiky</vt:lpstr>
      <vt:lpstr>Asymptotiky</vt:lpstr>
      <vt:lpstr>Asymptotiky</vt:lpstr>
      <vt:lpstr>Asymptotiky</vt:lpstr>
      <vt:lpstr>Asymptotiky</vt:lpstr>
      <vt:lpstr>Asymptotiky</vt:lpstr>
      <vt:lpstr>Asymptotiky</vt:lpstr>
      <vt:lpstr>Asymptotiky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16</cp:revision>
  <dcterms:created xsi:type="dcterms:W3CDTF">2024-10-09T09:13:13Z</dcterms:created>
  <dcterms:modified xsi:type="dcterms:W3CDTF">2025-10-14T17:59:15Z</dcterms:modified>
</cp:coreProperties>
</file>