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264" r:id="rId4"/>
    <p:sldId id="265" r:id="rId5"/>
    <p:sldId id="267" r:id="rId6"/>
    <p:sldId id="266" r:id="rId7"/>
    <p:sldId id="268" r:id="rId8"/>
    <p:sldId id="269" r:id="rId9"/>
    <p:sldId id="270" r:id="rId10"/>
    <p:sldId id="271" r:id="rId11"/>
    <p:sldId id="272" r:id="rId12"/>
    <p:sldId id="273" r:id="rId13"/>
    <p:sldId id="277" r:id="rId14"/>
    <p:sldId id="275" r:id="rId15"/>
    <p:sldId id="276" r:id="rId16"/>
    <p:sldId id="278" r:id="rId17"/>
    <p:sldId id="279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980C2F-996A-6FE0-7D9A-03D32E1D8359}" v="28" dt="2025-10-22T12:55:16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11980C2F-996A-6FE0-7D9A-03D32E1D8359}"/>
    <pc:docChg chg="addSld delSld">
      <pc:chgData name="Jan Schreier" userId="S::sch0170@ad.slu.cz::832da3ef-606f-498e-b683-509122df5ed9" providerId="AD" clId="Web-{11980C2F-996A-6FE0-7D9A-03D32E1D8359}" dt="2025-10-22T12:55:16.129" v="13"/>
      <pc:docMkLst>
        <pc:docMk/>
      </pc:docMkLst>
      <pc:sldChg chg="add del">
        <pc:chgData name="Jan Schreier" userId="S::sch0170@ad.slu.cz::832da3ef-606f-498e-b683-509122df5ed9" providerId="AD" clId="Web-{11980C2F-996A-6FE0-7D9A-03D32E1D8359}" dt="2025-10-22T12:55:16.129" v="13"/>
        <pc:sldMkLst>
          <pc:docMk/>
          <pc:sldMk cId="1775686032" sldId="274"/>
        </pc:sldMkLst>
      </pc:sldChg>
      <pc:sldChg chg="add del">
        <pc:chgData name="Jan Schreier" userId="S::sch0170@ad.slu.cz::832da3ef-606f-498e-b683-509122df5ed9" providerId="AD" clId="Web-{11980C2F-996A-6FE0-7D9A-03D32E1D8359}" dt="2025-10-22T12:50:31.286" v="9"/>
        <pc:sldMkLst>
          <pc:docMk/>
          <pc:sldMk cId="1282315165" sldId="275"/>
        </pc:sldMkLst>
      </pc:sldChg>
      <pc:sldChg chg="add del">
        <pc:chgData name="Jan Schreier" userId="S::sch0170@ad.slu.cz::832da3ef-606f-498e-b683-509122df5ed9" providerId="AD" clId="Web-{11980C2F-996A-6FE0-7D9A-03D32E1D8359}" dt="2025-10-22T12:50:31.317" v="10"/>
        <pc:sldMkLst>
          <pc:docMk/>
          <pc:sldMk cId="524678194" sldId="276"/>
        </pc:sldMkLst>
      </pc:sldChg>
      <pc:sldChg chg="add del">
        <pc:chgData name="Jan Schreier" userId="S::sch0170@ad.slu.cz::832da3ef-606f-498e-b683-509122df5ed9" providerId="AD" clId="Web-{11980C2F-996A-6FE0-7D9A-03D32E1D8359}" dt="2025-10-22T12:50:31.254" v="8"/>
        <pc:sldMkLst>
          <pc:docMk/>
          <pc:sldMk cId="3834205010" sldId="277"/>
        </pc:sldMkLst>
      </pc:sldChg>
      <pc:sldChg chg="add del">
        <pc:chgData name="Jan Schreier" userId="S::sch0170@ad.slu.cz::832da3ef-606f-498e-b683-509122df5ed9" providerId="AD" clId="Web-{11980C2F-996A-6FE0-7D9A-03D32E1D8359}" dt="2025-10-22T12:50:31.348" v="11"/>
        <pc:sldMkLst>
          <pc:docMk/>
          <pc:sldMk cId="3709811983" sldId="278"/>
        </pc:sldMkLst>
      </pc:sldChg>
      <pc:sldChg chg="add del">
        <pc:chgData name="Jan Schreier" userId="S::sch0170@ad.slu.cz::832da3ef-606f-498e-b683-509122df5ed9" providerId="AD" clId="Web-{11980C2F-996A-6FE0-7D9A-03D32E1D8359}" dt="2025-10-22T12:50:31.426" v="12"/>
        <pc:sldMkLst>
          <pc:docMk/>
          <pc:sldMk cId="2281023222" sldId="279"/>
        </pc:sldMkLst>
      </pc:sldChg>
      <pc:sldChg chg="del">
        <pc:chgData name="Jan Schreier" userId="S::sch0170@ad.slu.cz::832da3ef-606f-498e-b683-509122df5ed9" providerId="AD" clId="Web-{11980C2F-996A-6FE0-7D9A-03D32E1D8359}" dt="2025-10-22T11:21:24.416" v="0"/>
        <pc:sldMkLst>
          <pc:docMk/>
          <pc:sldMk cId="1021322366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B5E69-E453-446F-9715-6A24B2FB0A8F}" type="datetimeFigureOut">
              <a:t>10/22/2025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AF9A2-BB13-441D-8C8B-1DAD699B6AB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267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err="1"/>
              <a:t>Každým</a:t>
            </a:r>
            <a:r>
              <a:rPr lang="en-US"/>
              <a:t> </a:t>
            </a:r>
            <a:r>
              <a:rPr lang="en-US" err="1"/>
              <a:t>krokem</a:t>
            </a:r>
            <a:r>
              <a:rPr lang="en-US"/>
              <a:t> </a:t>
            </a:r>
            <a:r>
              <a:rPr lang="en-US" err="1"/>
              <a:t>binární</a:t>
            </a:r>
            <a:r>
              <a:rPr lang="en-US"/>
              <a:t> </a:t>
            </a:r>
            <a:r>
              <a:rPr lang="en-US" err="1"/>
              <a:t>vyhledávání</a:t>
            </a:r>
            <a:r>
              <a:rPr lang="en-US"/>
              <a:t> </a:t>
            </a:r>
            <a:r>
              <a:rPr lang="en-US" err="1"/>
              <a:t>dělí</a:t>
            </a:r>
            <a:r>
              <a:rPr lang="en-US"/>
              <a:t> </a:t>
            </a:r>
            <a:r>
              <a:rPr lang="en-US" err="1"/>
              <a:t>seznam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polovinu</a:t>
            </a:r>
            <a:r>
              <a:rPr lang="en-US"/>
              <a:t>. </a:t>
            </a:r>
            <a:r>
              <a:rPr lang="en-US" err="1"/>
              <a:t>Pokud</a:t>
            </a:r>
            <a:r>
              <a:rPr lang="en-US"/>
              <a:t> </a:t>
            </a:r>
            <a:r>
              <a:rPr lang="en-US" err="1"/>
              <a:t>máte</a:t>
            </a:r>
            <a:r>
              <a:rPr lang="en-US"/>
              <a:t> pole s n </a:t>
            </a:r>
            <a:r>
              <a:rPr lang="en-US" err="1"/>
              <a:t>prvky</a:t>
            </a:r>
            <a:r>
              <a:rPr lang="en-US"/>
              <a:t>, po </a:t>
            </a:r>
            <a:r>
              <a:rPr lang="en-US" err="1"/>
              <a:t>prvním</a:t>
            </a:r>
            <a:r>
              <a:rPr lang="en-US"/>
              <a:t> </a:t>
            </a:r>
            <a:r>
              <a:rPr lang="en-US" err="1"/>
              <a:t>kroku</a:t>
            </a:r>
            <a:r>
              <a:rPr lang="en-US"/>
              <a:t> </a:t>
            </a:r>
            <a:r>
              <a:rPr lang="en-US" err="1"/>
              <a:t>zůstane</a:t>
            </a:r>
            <a:r>
              <a:rPr lang="en-US"/>
              <a:t> n/2, po </a:t>
            </a:r>
            <a:r>
              <a:rPr lang="en-US" err="1"/>
              <a:t>druhém</a:t>
            </a:r>
            <a:r>
              <a:rPr lang="en-US"/>
              <a:t> </a:t>
            </a:r>
            <a:r>
              <a:rPr lang="en-US" err="1"/>
              <a:t>kroku</a:t>
            </a:r>
            <a:r>
              <a:rPr lang="en-US"/>
              <a:t> n/4, po </a:t>
            </a:r>
            <a:r>
              <a:rPr lang="en-US" err="1"/>
              <a:t>třetím</a:t>
            </a:r>
            <a:r>
              <a:rPr lang="en-US"/>
              <a:t> n/8 </a:t>
            </a:r>
            <a:r>
              <a:rPr lang="en-US" err="1"/>
              <a:t>atd</a:t>
            </a:r>
            <a:r>
              <a:rPr lang="en-US"/>
              <a:t>. Proces </a:t>
            </a:r>
            <a:r>
              <a:rPr lang="en-US" err="1"/>
              <a:t>pokračuje</a:t>
            </a:r>
            <a:r>
              <a:rPr lang="en-US"/>
              <a:t>, </a:t>
            </a:r>
            <a:r>
              <a:rPr lang="en-US" err="1"/>
              <a:t>dokud</a:t>
            </a:r>
            <a:r>
              <a:rPr lang="en-US"/>
              <a:t> </a:t>
            </a:r>
            <a:r>
              <a:rPr lang="en-US" err="1"/>
              <a:t>není</a:t>
            </a:r>
            <a:r>
              <a:rPr lang="en-US"/>
              <a:t> </a:t>
            </a:r>
            <a:r>
              <a:rPr lang="en-US" err="1"/>
              <a:t>hledaný</a:t>
            </a:r>
            <a:r>
              <a:rPr lang="en-US"/>
              <a:t> </a:t>
            </a:r>
            <a:r>
              <a:rPr lang="en-US" err="1"/>
              <a:t>prvek</a:t>
            </a:r>
            <a:r>
              <a:rPr lang="en-US"/>
              <a:t> </a:t>
            </a:r>
            <a:r>
              <a:rPr lang="en-US" err="1"/>
              <a:t>nalezen</a:t>
            </a:r>
            <a:r>
              <a:rPr lang="en-US"/>
              <a:t> </a:t>
            </a:r>
            <a:r>
              <a:rPr lang="en-US" err="1"/>
              <a:t>nebo</a:t>
            </a:r>
            <a:r>
              <a:rPr lang="en-US"/>
              <a:t> </a:t>
            </a:r>
            <a:r>
              <a:rPr lang="en-US" err="1"/>
              <a:t>nezbyde</a:t>
            </a:r>
            <a:r>
              <a:rPr lang="en-US"/>
              <a:t> </a:t>
            </a:r>
            <a:r>
              <a:rPr lang="en-US" err="1"/>
              <a:t>žádný</a:t>
            </a:r>
            <a:r>
              <a:rPr lang="en-US"/>
              <a:t> </a:t>
            </a:r>
            <a:r>
              <a:rPr lang="en-US" err="1"/>
              <a:t>prvek</a:t>
            </a:r>
            <a:r>
              <a:rPr lang="en-US"/>
              <a:t>.</a:t>
            </a:r>
            <a:endParaRPr lang="cs-CZ"/>
          </a:p>
          <a:p>
            <a:pPr marL="285750" indent="-285750">
              <a:buFont typeface="Arial"/>
              <a:buChar char="•"/>
            </a:pPr>
            <a:r>
              <a:rPr lang="en-US"/>
              <a:t>Ano, v </a:t>
            </a:r>
            <a:r>
              <a:rPr lang="en-US" err="1"/>
              <a:t>případě</a:t>
            </a:r>
            <a:r>
              <a:rPr lang="en-US"/>
              <a:t> </a:t>
            </a:r>
            <a:r>
              <a:rPr lang="en-US" b="1" err="1"/>
              <a:t>binárního</a:t>
            </a:r>
            <a:r>
              <a:rPr lang="en-US" b="1"/>
              <a:t> </a:t>
            </a:r>
            <a:r>
              <a:rPr lang="en-US" b="1" err="1"/>
              <a:t>vyhledávání</a:t>
            </a:r>
            <a:r>
              <a:rPr lang="en-US"/>
              <a:t> je </a:t>
            </a:r>
            <a:r>
              <a:rPr lang="en-US" err="1"/>
              <a:t>skutečně</a:t>
            </a:r>
            <a:r>
              <a:rPr lang="en-US"/>
              <a:t> </a:t>
            </a:r>
            <a:r>
              <a:rPr lang="en-US" err="1"/>
              <a:t>volání</a:t>
            </a:r>
            <a:r>
              <a:rPr lang="en-US"/>
              <a:t> </a:t>
            </a:r>
            <a:r>
              <a:rPr lang="en-US" err="1"/>
              <a:t>rekurze</a:t>
            </a:r>
            <a:r>
              <a:rPr lang="en-US"/>
              <a:t> </a:t>
            </a:r>
            <a:r>
              <a:rPr lang="en-US" err="1"/>
              <a:t>založeno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dělení</a:t>
            </a:r>
            <a:r>
              <a:rPr lang="en-US"/>
              <a:t> </a:t>
            </a:r>
            <a:r>
              <a:rPr lang="en-US" err="1"/>
              <a:t>problému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polovinu</a:t>
            </a:r>
          </a:p>
          <a:p>
            <a:pPr marL="285750" indent="-285750">
              <a:buFont typeface="Arial"/>
              <a:buChar char="•"/>
            </a:pPr>
            <a:r>
              <a:rPr lang="en-US" err="1"/>
              <a:t>Tento</a:t>
            </a:r>
            <a:r>
              <a:rPr lang="en-US"/>
              <a:t> </a:t>
            </a:r>
            <a:r>
              <a:rPr lang="en-US" err="1"/>
              <a:t>dělicí</a:t>
            </a:r>
            <a:r>
              <a:rPr lang="en-US"/>
              <a:t> </a:t>
            </a:r>
            <a:r>
              <a:rPr lang="en-US" err="1"/>
              <a:t>proces</a:t>
            </a:r>
            <a:r>
              <a:rPr lang="en-US"/>
              <a:t> </a:t>
            </a:r>
            <a:r>
              <a:rPr lang="en-US" err="1"/>
              <a:t>má</a:t>
            </a:r>
            <a:r>
              <a:rPr lang="en-US"/>
              <a:t> </a:t>
            </a:r>
            <a:r>
              <a:rPr lang="en-US" err="1"/>
              <a:t>logaritmický</a:t>
            </a:r>
            <a:r>
              <a:rPr lang="en-US"/>
              <a:t> </a:t>
            </a:r>
            <a:r>
              <a:rPr lang="en-US" err="1"/>
              <a:t>charakter</a:t>
            </a:r>
            <a:r>
              <a:rPr lang="en-US"/>
              <a:t>, </a:t>
            </a:r>
            <a:r>
              <a:rPr lang="en-US" err="1"/>
              <a:t>což</a:t>
            </a:r>
            <a:r>
              <a:rPr lang="en-US"/>
              <a:t> </a:t>
            </a:r>
            <a:r>
              <a:rPr lang="en-US" err="1"/>
              <a:t>znamená</a:t>
            </a:r>
            <a:r>
              <a:rPr lang="en-US"/>
              <a:t>, </a:t>
            </a:r>
            <a:r>
              <a:rPr lang="en-US" err="1"/>
              <a:t>že</a:t>
            </a:r>
            <a:r>
              <a:rPr lang="en-US"/>
              <a:t> </a:t>
            </a:r>
            <a:r>
              <a:rPr lang="en-US" err="1"/>
              <a:t>časová</a:t>
            </a:r>
            <a:r>
              <a:rPr lang="en-US"/>
              <a:t> </a:t>
            </a:r>
            <a:r>
              <a:rPr lang="en-US" err="1"/>
              <a:t>složitost</a:t>
            </a:r>
            <a:r>
              <a:rPr lang="en-US"/>
              <a:t> je </a:t>
            </a:r>
            <a:r>
              <a:rPr lang="en-US" b="1"/>
              <a:t>O(log n)</a:t>
            </a:r>
            <a:r>
              <a:rPr lang="en-US"/>
              <a:t>.</a:t>
            </a:r>
            <a:endParaRPr lang="cs-CZ"/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AF9A2-BB13-441D-8C8B-1DAD699B6ABA}" type="slidenum"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8024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cs-CZ" b="1"/>
              <a:t>Nejlepší případ (seřazený seznam):</a:t>
            </a:r>
            <a:r>
              <a:rPr lang="cs-CZ"/>
              <a:t> O(n)</a:t>
            </a:r>
          </a:p>
          <a:p>
            <a:pPr marL="171450" indent="-171450">
              <a:buFont typeface="Arial"/>
              <a:buChar char="•"/>
            </a:pPr>
            <a:r>
              <a:rPr lang="cs-CZ" b="1"/>
              <a:t>Průměrný případ:</a:t>
            </a:r>
            <a:r>
              <a:rPr lang="cs-CZ"/>
              <a:t> O(n²)</a:t>
            </a:r>
            <a:endParaRPr lang="cs-CZ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cs-CZ" b="1"/>
              <a:t>Nejhorší případ (opačně seřazený seznam):</a:t>
            </a:r>
            <a:r>
              <a:rPr lang="cs-CZ"/>
              <a:t> O(n²)</a:t>
            </a:r>
            <a:endParaRPr lang="cs-CZ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cs-CZ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cs-CZ"/>
              <a:t>což znamená, že celkový počet operací je úměrný n * n = n²</a:t>
            </a:r>
            <a:endParaRPr lang="cs-CZ">
              <a:ea typeface="Calibri"/>
              <a:cs typeface="Calibri"/>
            </a:endParaRPr>
          </a:p>
          <a:p>
            <a:endParaRPr lang="cs-CZ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AF9A2-BB13-441D-8C8B-1DAD699B6ABA}" type="slidenum"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015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b="1" err="1"/>
              <a:t>Nejlepší</a:t>
            </a:r>
            <a:r>
              <a:rPr lang="en-US" b="1"/>
              <a:t> </a:t>
            </a:r>
            <a:r>
              <a:rPr lang="en-US" b="1" err="1"/>
              <a:t>případ</a:t>
            </a:r>
            <a:r>
              <a:rPr lang="en-US" b="1"/>
              <a:t>:</a:t>
            </a:r>
            <a:r>
              <a:rPr lang="en-US"/>
              <a:t> O(n) (</a:t>
            </a:r>
            <a:r>
              <a:rPr lang="en-US" err="1"/>
              <a:t>když</a:t>
            </a:r>
            <a:r>
              <a:rPr lang="en-US"/>
              <a:t> je </a:t>
            </a:r>
            <a:r>
              <a:rPr lang="en-US" err="1"/>
              <a:t>seznam</a:t>
            </a:r>
            <a:r>
              <a:rPr lang="en-US"/>
              <a:t> </a:t>
            </a:r>
            <a:r>
              <a:rPr lang="en-US" err="1"/>
              <a:t>již</a:t>
            </a:r>
            <a:r>
              <a:rPr lang="en-US"/>
              <a:t> </a:t>
            </a:r>
            <a:r>
              <a:rPr lang="en-US" err="1"/>
              <a:t>setříděný</a:t>
            </a:r>
            <a:r>
              <a:rPr lang="en-US"/>
              <a:t>)</a:t>
            </a:r>
            <a:endParaRPr lang="cs-CZ"/>
          </a:p>
          <a:p>
            <a:pPr marL="285750" indent="-285750">
              <a:buFont typeface="Arial"/>
              <a:buChar char="•"/>
            </a:pPr>
            <a:r>
              <a:rPr lang="en-US" b="1" err="1"/>
              <a:t>Průměrný</a:t>
            </a:r>
            <a:r>
              <a:rPr lang="en-US" b="1"/>
              <a:t> </a:t>
            </a:r>
            <a:r>
              <a:rPr lang="en-US" b="1" err="1"/>
              <a:t>případ</a:t>
            </a:r>
            <a:r>
              <a:rPr lang="en-US" b="1"/>
              <a:t>:</a:t>
            </a:r>
            <a:r>
              <a:rPr lang="en-US"/>
              <a:t> O(n²)</a:t>
            </a:r>
            <a:endParaRPr lang="cs-CZ"/>
          </a:p>
          <a:p>
            <a:pPr marL="285750" indent="-285750">
              <a:buFont typeface="Arial"/>
              <a:buChar char="•"/>
            </a:pPr>
            <a:r>
              <a:rPr lang="en-US" b="1" err="1"/>
              <a:t>Nejhorší</a:t>
            </a:r>
            <a:r>
              <a:rPr lang="en-US" b="1"/>
              <a:t> </a:t>
            </a:r>
            <a:r>
              <a:rPr lang="en-US" b="1" err="1"/>
              <a:t>případ</a:t>
            </a:r>
            <a:r>
              <a:rPr lang="en-US" b="1"/>
              <a:t>:</a:t>
            </a:r>
            <a:r>
              <a:rPr lang="en-US"/>
              <a:t> O(n²)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AF9A2-BB13-441D-8C8B-1DAD699B6ABA}" type="slidenum"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951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Tato </a:t>
            </a:r>
            <a:r>
              <a:rPr lang="en-US" err="1"/>
              <a:t>časová</a:t>
            </a:r>
            <a:r>
              <a:rPr lang="en-US"/>
              <a:t> </a:t>
            </a:r>
            <a:r>
              <a:rPr lang="en-US" err="1"/>
              <a:t>složitost</a:t>
            </a:r>
            <a:r>
              <a:rPr lang="en-US"/>
              <a:t> se </a:t>
            </a:r>
            <a:r>
              <a:rPr lang="en-US" err="1"/>
              <a:t>vysvětluje</a:t>
            </a:r>
            <a:r>
              <a:rPr lang="en-US"/>
              <a:t> </a:t>
            </a:r>
            <a:r>
              <a:rPr lang="en-US" err="1"/>
              <a:t>tím</a:t>
            </a:r>
            <a:r>
              <a:rPr lang="en-US"/>
              <a:t>, </a:t>
            </a:r>
            <a:r>
              <a:rPr lang="en-US" err="1"/>
              <a:t>že</a:t>
            </a:r>
            <a:r>
              <a:rPr lang="en-US"/>
              <a:t> v </a:t>
            </a:r>
            <a:r>
              <a:rPr lang="en-US" err="1"/>
              <a:t>průměru</a:t>
            </a:r>
            <a:r>
              <a:rPr lang="en-US"/>
              <a:t> se pole </a:t>
            </a:r>
            <a:r>
              <a:rPr lang="en-US" err="1"/>
              <a:t>při</a:t>
            </a:r>
            <a:r>
              <a:rPr lang="en-US"/>
              <a:t> </a:t>
            </a:r>
            <a:r>
              <a:rPr lang="en-US" err="1"/>
              <a:t>každé</a:t>
            </a:r>
            <a:r>
              <a:rPr lang="en-US"/>
              <a:t> </a:t>
            </a:r>
            <a:r>
              <a:rPr lang="en-US" err="1"/>
              <a:t>iteraci</a:t>
            </a:r>
            <a:r>
              <a:rPr lang="en-US"/>
              <a:t> </a:t>
            </a:r>
            <a:r>
              <a:rPr lang="en-US" err="1"/>
              <a:t>rozdělí</a:t>
            </a:r>
            <a:r>
              <a:rPr lang="en-US"/>
              <a:t> </a:t>
            </a:r>
            <a:r>
              <a:rPr lang="en-US" err="1"/>
              <a:t>přibližně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dvě</a:t>
            </a:r>
            <a:r>
              <a:rPr lang="en-US"/>
              <a:t> </a:t>
            </a:r>
            <a:r>
              <a:rPr lang="en-US" err="1"/>
              <a:t>stejné</a:t>
            </a:r>
            <a:r>
              <a:rPr lang="en-US"/>
              <a:t> </a:t>
            </a:r>
            <a:r>
              <a:rPr lang="en-US" err="1"/>
              <a:t>části</a:t>
            </a:r>
            <a:r>
              <a:rPr lang="en-US"/>
              <a:t>, </a:t>
            </a:r>
            <a:r>
              <a:rPr lang="en-US" err="1"/>
              <a:t>což</a:t>
            </a:r>
            <a:r>
              <a:rPr lang="en-US"/>
              <a:t> </a:t>
            </a:r>
            <a:r>
              <a:rPr lang="en-US" err="1"/>
              <a:t>vytváří</a:t>
            </a:r>
            <a:r>
              <a:rPr lang="en-US"/>
              <a:t> </a:t>
            </a:r>
            <a:r>
              <a:rPr lang="en-US" b="1"/>
              <a:t>log n</a:t>
            </a:r>
            <a:r>
              <a:rPr lang="en-US"/>
              <a:t> </a:t>
            </a:r>
            <a:r>
              <a:rPr lang="en-US" err="1"/>
              <a:t>úrovní</a:t>
            </a:r>
            <a:r>
              <a:rPr lang="en-US"/>
              <a:t> </a:t>
            </a:r>
            <a:r>
              <a:rPr lang="en-US" err="1"/>
              <a:t>rekurzivního</a:t>
            </a:r>
            <a:r>
              <a:rPr lang="en-US"/>
              <a:t> </a:t>
            </a:r>
            <a:r>
              <a:rPr lang="en-US" err="1"/>
              <a:t>volání</a:t>
            </a:r>
            <a:r>
              <a:rPr lang="en-US"/>
              <a:t>. </a:t>
            </a:r>
            <a:endParaRPr lang="cs-CZ"/>
          </a:p>
          <a:p>
            <a:r>
              <a:rPr lang="en-US"/>
              <a:t>Na </a:t>
            </a:r>
            <a:r>
              <a:rPr lang="en-US" err="1"/>
              <a:t>každé</a:t>
            </a:r>
            <a:r>
              <a:rPr lang="en-US"/>
              <a:t> z </a:t>
            </a:r>
            <a:r>
              <a:rPr lang="en-US" err="1"/>
              <a:t>těchto</a:t>
            </a:r>
            <a:r>
              <a:rPr lang="en-US"/>
              <a:t> </a:t>
            </a:r>
            <a:r>
              <a:rPr lang="en-US" err="1"/>
              <a:t>úrovní</a:t>
            </a:r>
            <a:r>
              <a:rPr lang="en-US"/>
              <a:t> </a:t>
            </a:r>
            <a:r>
              <a:rPr lang="en-US" err="1"/>
              <a:t>probíhá</a:t>
            </a:r>
            <a:r>
              <a:rPr lang="en-US"/>
              <a:t> </a:t>
            </a:r>
            <a:r>
              <a:rPr lang="en-US" err="1"/>
              <a:t>rozdělení</a:t>
            </a:r>
            <a:r>
              <a:rPr lang="en-US"/>
              <a:t> pole, </a:t>
            </a:r>
            <a:r>
              <a:rPr lang="en-US" err="1"/>
              <a:t>které</a:t>
            </a:r>
            <a:r>
              <a:rPr lang="en-US"/>
              <a:t> </a:t>
            </a:r>
            <a:r>
              <a:rPr lang="en-US" err="1"/>
              <a:t>vyžaduje</a:t>
            </a:r>
            <a:r>
              <a:rPr lang="en-US"/>
              <a:t> </a:t>
            </a:r>
            <a:r>
              <a:rPr lang="en-US" b="1"/>
              <a:t>O(n)</a:t>
            </a:r>
            <a:r>
              <a:rPr lang="en-US"/>
              <a:t> </a:t>
            </a:r>
            <a:r>
              <a:rPr lang="en-US" err="1"/>
              <a:t>času</a:t>
            </a:r>
            <a:r>
              <a:rPr lang="en-US"/>
              <a:t>, </a:t>
            </a:r>
            <a:r>
              <a:rPr lang="en-US" err="1"/>
              <a:t>což</a:t>
            </a:r>
            <a:r>
              <a:rPr lang="en-US"/>
              <a:t> v </a:t>
            </a:r>
            <a:r>
              <a:rPr lang="en-US" err="1"/>
              <a:t>celkovém</a:t>
            </a:r>
            <a:r>
              <a:rPr lang="en-US"/>
              <a:t> </a:t>
            </a:r>
            <a:r>
              <a:rPr lang="en-US" err="1"/>
              <a:t>výsledku</a:t>
            </a:r>
            <a:r>
              <a:rPr lang="en-US"/>
              <a:t> </a:t>
            </a:r>
            <a:r>
              <a:rPr lang="en-US" err="1"/>
              <a:t>dává</a:t>
            </a:r>
            <a:r>
              <a:rPr lang="en-US"/>
              <a:t> </a:t>
            </a:r>
            <a:r>
              <a:rPr lang="en-US" b="1"/>
              <a:t>O(n log n)</a:t>
            </a:r>
            <a:r>
              <a:rPr lang="en-US"/>
              <a:t>.</a:t>
            </a:r>
            <a:endParaRPr lang="en-US">
              <a:ea typeface="Calibri"/>
              <a:cs typeface="Calibri"/>
            </a:endParaRPr>
          </a:p>
          <a:p>
            <a:r>
              <a:rPr lang="en-US" err="1">
                <a:ea typeface="Calibri"/>
                <a:cs typeface="Calibri"/>
              </a:rPr>
              <a:t>nejhorsi</a:t>
            </a:r>
          </a:p>
          <a:p>
            <a:r>
              <a:rPr lang="en-US"/>
              <a:t>V </a:t>
            </a:r>
            <a:r>
              <a:rPr lang="en-US" err="1"/>
              <a:t>takovém</a:t>
            </a:r>
            <a:r>
              <a:rPr lang="en-US"/>
              <a:t> </a:t>
            </a:r>
            <a:r>
              <a:rPr lang="en-US" err="1"/>
              <a:t>případě</a:t>
            </a:r>
            <a:r>
              <a:rPr lang="en-US"/>
              <a:t> je </a:t>
            </a:r>
            <a:r>
              <a:rPr lang="en-US" err="1"/>
              <a:t>časová</a:t>
            </a:r>
            <a:r>
              <a:rPr lang="en-US"/>
              <a:t> </a:t>
            </a:r>
            <a:r>
              <a:rPr lang="en-US" err="1"/>
              <a:t>složitost</a:t>
            </a:r>
            <a:r>
              <a:rPr lang="en-US"/>
              <a:t> </a:t>
            </a:r>
            <a:r>
              <a:rPr lang="en-US" b="1"/>
              <a:t>O(n²)</a:t>
            </a:r>
            <a:r>
              <a:rPr lang="en-US"/>
              <a:t>, </a:t>
            </a:r>
            <a:r>
              <a:rPr lang="en-US" err="1"/>
              <a:t>protože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každé</a:t>
            </a:r>
            <a:r>
              <a:rPr lang="en-US"/>
              <a:t> </a:t>
            </a:r>
            <a:r>
              <a:rPr lang="en-US" err="1"/>
              <a:t>úrovni</a:t>
            </a:r>
            <a:r>
              <a:rPr lang="en-US"/>
              <a:t> </a:t>
            </a:r>
            <a:r>
              <a:rPr lang="en-US" err="1"/>
              <a:t>zpracováváme</a:t>
            </a:r>
            <a:r>
              <a:rPr lang="en-US"/>
              <a:t> </a:t>
            </a:r>
            <a:r>
              <a:rPr lang="en-US" b="1"/>
              <a:t>n</a:t>
            </a:r>
            <a:r>
              <a:rPr lang="en-US"/>
              <a:t> </a:t>
            </a:r>
            <a:r>
              <a:rPr lang="en-US" err="1"/>
              <a:t>prvků</a:t>
            </a:r>
            <a:r>
              <a:rPr lang="en-US"/>
              <a:t> a </a:t>
            </a:r>
            <a:r>
              <a:rPr lang="en-US" err="1"/>
              <a:t>máme</a:t>
            </a:r>
            <a:r>
              <a:rPr lang="en-US"/>
              <a:t> </a:t>
            </a:r>
            <a:r>
              <a:rPr lang="en-US" b="1"/>
              <a:t>n</a:t>
            </a:r>
            <a:r>
              <a:rPr lang="en-US"/>
              <a:t> </a:t>
            </a:r>
            <a:r>
              <a:rPr lang="en-US" err="1"/>
              <a:t>úrovní</a:t>
            </a:r>
            <a:r>
              <a:rPr lang="en-US"/>
              <a:t>.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AF9A2-BB13-441D-8C8B-1DAD699B6ABA}" type="slidenum"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812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>
                <a:ea typeface="Calibri"/>
                <a:cs typeface="Calibri"/>
              </a:rPr>
              <a:t>Nejhorší</a:t>
            </a:r>
            <a:r>
              <a:rPr lang="en-US" b="1" dirty="0">
                <a:ea typeface="Calibri"/>
                <a:cs typeface="Calibri"/>
              </a:rPr>
              <a:t> a </a:t>
            </a:r>
            <a:r>
              <a:rPr lang="en-US" b="1" dirty="0" err="1">
                <a:ea typeface="Calibri"/>
                <a:cs typeface="Calibri"/>
              </a:rPr>
              <a:t>průměrný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případ</a:t>
            </a:r>
            <a:r>
              <a:rPr lang="en-US" b="1" dirty="0">
                <a:ea typeface="Calibri"/>
                <a:cs typeface="Calibri"/>
              </a:rPr>
              <a:t>: O(n²)</a:t>
            </a:r>
            <a:endParaRPr lang="cs-CZ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dirty="0" err="1">
                <a:ea typeface="Calibri"/>
                <a:cs typeface="Calibri"/>
              </a:rPr>
              <a:t>Algoritmus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má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dvě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vnořené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smyčky</a:t>
            </a:r>
            <a:r>
              <a:rPr lang="en-US" dirty="0">
                <a:ea typeface="Calibri"/>
                <a:cs typeface="Calibri"/>
              </a:rPr>
              <a:t>:</a:t>
            </a:r>
            <a:endParaRPr lang="en-US" dirty="0"/>
          </a:p>
          <a:p>
            <a:pPr marL="628650" lvl="1" indent="-171450">
              <a:buFont typeface="Arial"/>
              <a:buChar char="•"/>
            </a:pPr>
            <a:r>
              <a:rPr lang="en-US" dirty="0" err="1">
                <a:ea typeface="Calibri"/>
                <a:cs typeface="Calibri"/>
              </a:rPr>
              <a:t>První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smyčka</a:t>
            </a:r>
            <a:r>
              <a:rPr lang="en-US" dirty="0">
                <a:ea typeface="Calibri"/>
                <a:cs typeface="Calibri"/>
              </a:rPr>
              <a:t> (</a:t>
            </a:r>
            <a:r>
              <a:rPr lang="en-US" dirty="0" err="1">
                <a:ea typeface="Calibri"/>
                <a:cs typeface="Calibri"/>
              </a:rPr>
              <a:t>i</a:t>
            </a:r>
            <a:r>
              <a:rPr lang="en-US" dirty="0">
                <a:ea typeface="Calibri"/>
                <a:cs typeface="Calibri"/>
              </a:rPr>
              <a:t>) </a:t>
            </a:r>
            <a:r>
              <a:rPr lang="en-US" dirty="0" err="1">
                <a:ea typeface="Calibri"/>
                <a:cs typeface="Calibri"/>
              </a:rPr>
              <a:t>běží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přes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všechny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prvky</a:t>
            </a:r>
            <a:r>
              <a:rPr lang="en-US" dirty="0">
                <a:ea typeface="Calibri"/>
                <a:cs typeface="Calibri"/>
              </a:rPr>
              <a:t> (n-1 </a:t>
            </a:r>
            <a:r>
              <a:rPr lang="en-US" dirty="0" err="1">
                <a:ea typeface="Calibri"/>
                <a:cs typeface="Calibri"/>
              </a:rPr>
              <a:t>průchodů</a:t>
            </a:r>
            <a:r>
              <a:rPr lang="en-US" dirty="0">
                <a:ea typeface="Calibri"/>
                <a:cs typeface="Calibri"/>
              </a:rPr>
              <a:t>).</a:t>
            </a:r>
            <a:endParaRPr lang="en-US" dirty="0"/>
          </a:p>
          <a:p>
            <a:pPr marL="628650" lvl="1" indent="-171450">
              <a:buFont typeface="Arial"/>
              <a:buChar char="•"/>
            </a:pPr>
            <a:r>
              <a:rPr lang="en-US" dirty="0" err="1">
                <a:ea typeface="Calibri"/>
                <a:cs typeface="Calibri"/>
              </a:rPr>
              <a:t>Druhá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smyčka</a:t>
            </a:r>
            <a:r>
              <a:rPr lang="en-US" dirty="0">
                <a:ea typeface="Calibri"/>
                <a:cs typeface="Calibri"/>
              </a:rPr>
              <a:t> (j) </a:t>
            </a:r>
            <a:r>
              <a:rPr lang="en-US" dirty="0" err="1">
                <a:ea typeface="Calibri"/>
                <a:cs typeface="Calibri"/>
              </a:rPr>
              <a:t>hledá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nejmenší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prvek</a:t>
            </a:r>
            <a:r>
              <a:rPr lang="en-US" dirty="0">
                <a:ea typeface="Calibri"/>
                <a:cs typeface="Calibri"/>
              </a:rPr>
              <a:t> v </a:t>
            </a:r>
            <a:r>
              <a:rPr lang="en-US" dirty="0" err="1">
                <a:ea typeface="Calibri"/>
                <a:cs typeface="Calibri"/>
              </a:rPr>
              <a:t>zbývající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neprohledané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části</a:t>
            </a:r>
            <a:r>
              <a:rPr lang="en-US" dirty="0">
                <a:ea typeface="Calibri"/>
                <a:cs typeface="Calibri"/>
              </a:rPr>
              <a:t> pole (</a:t>
            </a:r>
            <a:r>
              <a:rPr lang="en-US" dirty="0" err="1">
                <a:ea typeface="Calibri"/>
                <a:cs typeface="Calibri"/>
              </a:rPr>
              <a:t>přibližně</a:t>
            </a:r>
            <a:r>
              <a:rPr lang="en-US" dirty="0">
                <a:ea typeface="Calibri"/>
                <a:cs typeface="Calibri"/>
              </a:rPr>
              <a:t> n-</a:t>
            </a:r>
            <a:r>
              <a:rPr lang="en-US" dirty="0" err="1">
                <a:ea typeface="Calibri"/>
                <a:cs typeface="Calibri"/>
              </a:rPr>
              <a:t>i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iterací</a:t>
            </a:r>
            <a:r>
              <a:rPr lang="en-US" dirty="0">
                <a:ea typeface="Calibri"/>
                <a:cs typeface="Calibri"/>
              </a:rPr>
              <a:t>).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Proto </a:t>
            </a:r>
            <a:r>
              <a:rPr lang="en-US" dirty="0" err="1">
                <a:ea typeface="Calibri"/>
                <a:cs typeface="Calibri"/>
              </a:rPr>
              <a:t>musí</a:t>
            </a:r>
            <a:r>
              <a:rPr lang="en-US" dirty="0">
                <a:ea typeface="Calibri"/>
                <a:cs typeface="Calibri"/>
              </a:rPr>
              <a:t> Selection sort pro </a:t>
            </a:r>
            <a:r>
              <a:rPr lang="en-US" dirty="0" err="1">
                <a:ea typeface="Calibri"/>
                <a:cs typeface="Calibri"/>
              </a:rPr>
              <a:t>každý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prvek</a:t>
            </a:r>
            <a:r>
              <a:rPr lang="en-US" dirty="0">
                <a:ea typeface="Calibri"/>
                <a:cs typeface="Calibri"/>
              </a:rPr>
              <a:t> v poli </a:t>
            </a:r>
            <a:r>
              <a:rPr lang="en-US" dirty="0" err="1">
                <a:ea typeface="Calibri"/>
                <a:cs typeface="Calibri"/>
              </a:rPr>
              <a:t>najít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nejmenší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prvek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což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vede</a:t>
            </a:r>
            <a:r>
              <a:rPr lang="en-US" dirty="0">
                <a:ea typeface="Calibri"/>
                <a:cs typeface="Calibri"/>
              </a:rPr>
              <a:t> k </a:t>
            </a:r>
            <a:r>
              <a:rPr lang="en-US" dirty="0" err="1">
                <a:ea typeface="Calibri"/>
                <a:cs typeface="Calibri"/>
              </a:rPr>
              <a:t>celkovému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počtu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operací</a:t>
            </a:r>
            <a:r>
              <a:rPr lang="en-US" dirty="0">
                <a:ea typeface="Calibri"/>
                <a:cs typeface="Calibri"/>
              </a:rPr>
              <a:t> n * (n-1) / 2, </a:t>
            </a:r>
            <a:r>
              <a:rPr lang="en-US" dirty="0" err="1">
                <a:ea typeface="Calibri"/>
                <a:cs typeface="Calibri"/>
              </a:rPr>
              <a:t>což</a:t>
            </a:r>
            <a:r>
              <a:rPr lang="en-US" dirty="0">
                <a:ea typeface="Calibri"/>
                <a:cs typeface="Calibri"/>
              </a:rPr>
              <a:t> je </a:t>
            </a:r>
            <a:r>
              <a:rPr lang="en-US" b="1" dirty="0">
                <a:ea typeface="Calibri"/>
                <a:cs typeface="Calibri"/>
              </a:rPr>
              <a:t>O(n²)</a:t>
            </a:r>
            <a:r>
              <a:rPr lang="en-US" dirty="0">
                <a:ea typeface="Calibri"/>
                <a:cs typeface="Calibri"/>
              </a:rPr>
              <a:t>.</a:t>
            </a:r>
          </a:p>
          <a:p>
            <a:pPr marL="171450" indent="-171450">
              <a:buFont typeface="Arial"/>
              <a:buChar char="•"/>
            </a:pPr>
            <a:r>
              <a:rPr lang="en-US" dirty="0" err="1">
                <a:ea typeface="Calibri"/>
                <a:cs typeface="Calibri"/>
              </a:rPr>
              <a:t>Aritmeticny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soucet</a:t>
            </a:r>
            <a:r>
              <a:rPr lang="en-US" dirty="0">
                <a:ea typeface="Calibri"/>
                <a:cs typeface="Calibri"/>
              </a:rPr>
              <a:t> S=(n−1)×n/2 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V </a:t>
            </a:r>
            <a:r>
              <a:rPr lang="en-US" dirty="0" err="1">
                <a:ea typeface="Calibri"/>
                <a:cs typeface="Calibri"/>
              </a:rPr>
              <a:t>nejhorším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průměrném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případě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má</a:t>
            </a:r>
            <a:r>
              <a:rPr lang="en-US" dirty="0">
                <a:ea typeface="Calibri"/>
                <a:cs typeface="Calibri"/>
              </a:rPr>
              <a:t> Selection sort </a:t>
            </a:r>
            <a:r>
              <a:rPr lang="en-US" dirty="0" err="1">
                <a:ea typeface="Calibri"/>
                <a:cs typeface="Calibri"/>
              </a:rPr>
              <a:t>časovou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složitost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b="1" dirty="0">
                <a:ea typeface="Calibri"/>
                <a:cs typeface="Calibri"/>
              </a:rPr>
              <a:t>O(n²)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protože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stále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musí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porovnávat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všechny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prvky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i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když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jsou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již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seřazeny</a:t>
            </a:r>
            <a:r>
              <a:rPr lang="en-US" dirty="0">
                <a:ea typeface="Calibri"/>
                <a:cs typeface="Calibri"/>
              </a:rPr>
              <a:t>.</a:t>
            </a:r>
            <a:endParaRPr lang="en-US"/>
          </a:p>
          <a:p>
            <a:r>
              <a:rPr lang="en-US" dirty="0">
                <a:ea typeface="Calibri"/>
                <a:cs typeface="Calibri"/>
              </a:rPr>
              <a:t>2. </a:t>
            </a:r>
            <a:r>
              <a:rPr lang="en-US" b="1" dirty="0" err="1">
                <a:ea typeface="Calibri"/>
                <a:cs typeface="Calibri"/>
              </a:rPr>
              <a:t>Nejlepší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případ</a:t>
            </a:r>
            <a:r>
              <a:rPr lang="en-US" b="1" dirty="0">
                <a:ea typeface="Calibri"/>
                <a:cs typeface="Calibri"/>
              </a:rPr>
              <a:t>: O(n²)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Selection sort </a:t>
            </a:r>
            <a:r>
              <a:rPr lang="en-US" dirty="0" err="1">
                <a:ea typeface="Calibri"/>
                <a:cs typeface="Calibri"/>
              </a:rPr>
              <a:t>má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také</a:t>
            </a:r>
            <a:r>
              <a:rPr lang="en-US" dirty="0">
                <a:ea typeface="Calibri"/>
                <a:cs typeface="Calibri"/>
              </a:rPr>
              <a:t> v </a:t>
            </a:r>
            <a:r>
              <a:rPr lang="en-US" dirty="0" err="1">
                <a:ea typeface="Calibri"/>
                <a:cs typeface="Calibri"/>
              </a:rPr>
              <a:t>nejlepším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případě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časovou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složitost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b="1" dirty="0">
                <a:ea typeface="Calibri"/>
                <a:cs typeface="Calibri"/>
              </a:rPr>
              <a:t>O(n²)</a:t>
            </a:r>
            <a:r>
              <a:rPr lang="en-US" dirty="0">
                <a:ea typeface="Calibri"/>
                <a:cs typeface="Calibri"/>
              </a:rPr>
              <a:t>. I </a:t>
            </a:r>
            <a:r>
              <a:rPr lang="en-US" dirty="0" err="1">
                <a:ea typeface="Calibri"/>
                <a:cs typeface="Calibri"/>
              </a:rPr>
              <a:t>když</a:t>
            </a:r>
            <a:r>
              <a:rPr lang="en-US" dirty="0">
                <a:ea typeface="Calibri"/>
                <a:cs typeface="Calibri"/>
              </a:rPr>
              <a:t> je pole </a:t>
            </a:r>
            <a:r>
              <a:rPr lang="en-US" dirty="0" err="1">
                <a:ea typeface="Calibri"/>
                <a:cs typeface="Calibri"/>
              </a:rPr>
              <a:t>již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setříděné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algoritmus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stále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prohledává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zbytek</a:t>
            </a:r>
            <a:r>
              <a:rPr lang="en-US" dirty="0">
                <a:ea typeface="Calibri"/>
                <a:cs typeface="Calibri"/>
              </a:rPr>
              <a:t> pole, aby </a:t>
            </a:r>
            <a:r>
              <a:rPr lang="en-US" dirty="0" err="1">
                <a:ea typeface="Calibri"/>
                <a:cs typeface="Calibri"/>
              </a:rPr>
              <a:t>našel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nejmenší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prvek</a:t>
            </a:r>
            <a:r>
              <a:rPr lang="en-US" dirty="0">
                <a:ea typeface="Calibri"/>
                <a:cs typeface="Calibri"/>
              </a:rPr>
              <a:t> a </a:t>
            </a:r>
            <a:r>
              <a:rPr lang="en-US" dirty="0" err="1">
                <a:ea typeface="Calibri"/>
                <a:cs typeface="Calibri"/>
              </a:rPr>
              <a:t>pokračuje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výměnách</a:t>
            </a:r>
            <a:r>
              <a:rPr lang="en-US" dirty="0">
                <a:ea typeface="Calibri"/>
                <a:cs typeface="Calibri"/>
              </a:rPr>
              <a:t>.</a:t>
            </a:r>
            <a:endParaRPr lang="en-US" dirty="0"/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AF9A2-BB13-441D-8C8B-1DAD699B6ABA}" type="slidenum"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569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Vyčíslitelnost a složitost výpočtů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2DCE82-27A9-907D-B71A-5B20D956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85B25A-5699-6926-22C0-4739F1A58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/>
              <a:t>2. Analýza smyčky</a:t>
            </a:r>
            <a:endParaRPr lang="cs-CZ"/>
          </a:p>
          <a:p>
            <a:r>
              <a:rPr lang="cs-CZ">
                <a:ea typeface="+mn-lt"/>
                <a:cs typeface="+mn-lt"/>
              </a:rPr>
              <a:t>Smyčky (cykly) mají velký vliv na časovou složitost algoritmu, protože určují, jak často se provádí základní operace.</a:t>
            </a:r>
            <a:endParaRPr lang="cs-CZ"/>
          </a:p>
          <a:p>
            <a:r>
              <a:rPr lang="cs-CZ" b="1">
                <a:ea typeface="+mn-lt"/>
                <a:cs typeface="+mn-lt"/>
              </a:rPr>
              <a:t>Jednoduchá smyčka, která běží </a:t>
            </a:r>
            <a:r>
              <a:rPr lang="cs-CZ" b="1">
                <a:latin typeface="Consolas"/>
              </a:rPr>
              <a:t>n</a:t>
            </a:r>
            <a:r>
              <a:rPr lang="cs-CZ" b="1">
                <a:ea typeface="+mn-lt"/>
                <a:cs typeface="+mn-lt"/>
              </a:rPr>
              <a:t> krát</a:t>
            </a:r>
            <a:r>
              <a:rPr lang="cs-CZ">
                <a:ea typeface="+mn-lt"/>
                <a:cs typeface="+mn-lt"/>
              </a:rPr>
              <a:t> má časovou složitost </a:t>
            </a:r>
            <a:r>
              <a:rPr lang="cs-CZ" b="1">
                <a:ea typeface="+mn-lt"/>
                <a:cs typeface="+mn-lt"/>
              </a:rPr>
              <a:t>O(n)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r>
              <a:rPr lang="cs-CZ" b="1">
                <a:ea typeface="+mn-lt"/>
                <a:cs typeface="+mn-lt"/>
              </a:rPr>
              <a:t>Smyčka uvnitř smyčky</a:t>
            </a:r>
            <a:r>
              <a:rPr lang="cs-CZ">
                <a:ea typeface="+mn-lt"/>
                <a:cs typeface="+mn-lt"/>
              </a:rPr>
              <a:t> (vnořená smyčka) má složitost násobenou, tj. pro dvě vnořené smyčky, kde každá běží </a:t>
            </a:r>
            <a:r>
              <a:rPr lang="cs-CZ">
                <a:latin typeface="Consolas"/>
              </a:rPr>
              <a:t>n</a:t>
            </a:r>
            <a:r>
              <a:rPr lang="cs-CZ">
                <a:ea typeface="+mn-lt"/>
                <a:cs typeface="+mn-lt"/>
              </a:rPr>
              <a:t> krát, bude celková složitost </a:t>
            </a:r>
            <a:r>
              <a:rPr lang="cs-CZ" b="1">
                <a:ea typeface="+mn-lt"/>
                <a:cs typeface="+mn-lt"/>
              </a:rPr>
              <a:t>O(n²)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119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14DC0D-819F-03C4-15C5-4F5665117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D74BFB-5F2B-A440-B2AD-B404547D3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3. Podmínky</a:t>
            </a:r>
            <a:endParaRPr lang="cs-CZ">
              <a:ea typeface="+mn-lt"/>
              <a:cs typeface="+mn-lt"/>
            </a:endParaRPr>
          </a:p>
          <a:p>
            <a:r>
              <a:rPr lang="cs-CZ">
                <a:ea typeface="+mn-lt"/>
                <a:cs typeface="+mn-lt"/>
              </a:rPr>
              <a:t>Podmínky (</a:t>
            </a:r>
            <a:r>
              <a:rPr lang="cs-CZ" err="1">
                <a:ea typeface="+mn-lt"/>
                <a:cs typeface="+mn-lt"/>
              </a:rPr>
              <a:t>if-else</a:t>
            </a:r>
            <a:r>
              <a:rPr lang="cs-CZ">
                <a:ea typeface="+mn-lt"/>
                <a:cs typeface="+mn-lt"/>
              </a:rPr>
              <a:t>) mohou mít různé větve, ale z hlediska asymptotické notace se uvažuje vždy ta nejhorší možná větev (</a:t>
            </a:r>
            <a:r>
              <a:rPr lang="cs-CZ" i="1" err="1">
                <a:ea typeface="+mn-lt"/>
                <a:cs typeface="+mn-lt"/>
              </a:rPr>
              <a:t>worst</a:t>
            </a:r>
            <a:r>
              <a:rPr lang="cs-CZ" i="1">
                <a:ea typeface="+mn-lt"/>
                <a:cs typeface="+mn-lt"/>
              </a:rPr>
              <a:t>-case</a:t>
            </a:r>
            <a:r>
              <a:rPr lang="cs-CZ">
                <a:ea typeface="+mn-lt"/>
                <a:cs typeface="+mn-lt"/>
              </a:rPr>
              <a:t> analýza).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Pokud rozhodnutí v podmínce nijak neovlivňuje složitost (provádí se jen jednou), přidává jen </a:t>
            </a:r>
            <a:r>
              <a:rPr lang="cs-CZ" b="1">
                <a:ea typeface="+mn-lt"/>
                <a:cs typeface="+mn-lt"/>
              </a:rPr>
              <a:t>O(1)</a:t>
            </a:r>
            <a:r>
              <a:rPr lang="cs-CZ">
                <a:ea typeface="+mn-lt"/>
                <a:cs typeface="+mn-lt"/>
              </a:rPr>
              <a:t> (konstantní složitost).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776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A0D8C3-1A67-67E5-CBBB-04F5FEF41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268519-C0F3-9633-7740-44736318F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/>
              <a:t>4. Rekurze</a:t>
            </a:r>
            <a:endParaRPr lang="cs-CZ"/>
          </a:p>
          <a:p>
            <a:r>
              <a:rPr lang="cs-CZ">
                <a:ea typeface="+mn-lt"/>
                <a:cs typeface="+mn-lt"/>
              </a:rPr>
              <a:t>U rekurzivních algoritmů musíte vytvořit tzv. rekurentní vztah a analyzovat ho.</a:t>
            </a:r>
            <a:endParaRPr lang="cs-CZ"/>
          </a:p>
          <a:p>
            <a:pPr marL="0" indent="0">
              <a:buNone/>
            </a:pPr>
            <a:r>
              <a:rPr lang="cs-CZ">
                <a:ea typeface="+mn-lt"/>
                <a:cs typeface="+mn-lt"/>
              </a:rPr>
              <a:t>Příklad:</a:t>
            </a:r>
            <a:endParaRPr lang="cs-CZ"/>
          </a:p>
          <a:p>
            <a:r>
              <a:rPr lang="cs-CZ" b="1">
                <a:ea typeface="+mn-lt"/>
                <a:cs typeface="+mn-lt"/>
              </a:rPr>
              <a:t>Binární vyhledávání</a:t>
            </a:r>
            <a:r>
              <a:rPr lang="cs-CZ">
                <a:ea typeface="+mn-lt"/>
                <a:cs typeface="+mn-lt"/>
              </a:rPr>
              <a:t>: Rozdělí vstup na polovinu v každém kroku, což vede k </a:t>
            </a:r>
            <a:r>
              <a:rPr lang="cs-CZ" b="1">
                <a:ea typeface="+mn-lt"/>
                <a:cs typeface="+mn-lt"/>
              </a:rPr>
              <a:t>O(log n)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r>
              <a:rPr lang="cs-CZ" b="1">
                <a:ea typeface="+mn-lt"/>
                <a:cs typeface="+mn-lt"/>
              </a:rPr>
              <a:t>Třídění pomocí </a:t>
            </a:r>
            <a:r>
              <a:rPr lang="cs-CZ" b="1" err="1">
                <a:ea typeface="+mn-lt"/>
                <a:cs typeface="+mn-lt"/>
              </a:rPr>
              <a:t>merge</a:t>
            </a:r>
            <a:r>
              <a:rPr lang="cs-CZ" b="1">
                <a:ea typeface="+mn-lt"/>
                <a:cs typeface="+mn-lt"/>
              </a:rPr>
              <a:t> sortu</a:t>
            </a:r>
            <a:r>
              <a:rPr lang="cs-CZ">
                <a:ea typeface="+mn-lt"/>
                <a:cs typeface="+mn-lt"/>
              </a:rPr>
              <a:t>: Rozděluje vstupní seznam a kombinuje je zpět, což vede k </a:t>
            </a:r>
            <a:r>
              <a:rPr lang="cs-CZ" b="1">
                <a:ea typeface="+mn-lt"/>
                <a:cs typeface="+mn-lt"/>
              </a:rPr>
              <a:t>O(n log n)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987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69CD04-66B9-DD73-8442-3246DDDE3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Časová složitost algoritmu</a:t>
            </a:r>
            <a:endParaRPr lang="en-US" dirty="0"/>
          </a:p>
        </p:txBody>
      </p:sp>
      <p:pic>
        <p:nvPicPr>
          <p:cNvPr id="4" name="Zástupný obsah 3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F32A44C7-6AAD-1E61-2092-D41F57897F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04542" y="1943894"/>
            <a:ext cx="3982915" cy="4114800"/>
          </a:xfrm>
        </p:spPr>
      </p:pic>
    </p:spTree>
    <p:extLst>
      <p:ext uri="{BB962C8B-B14F-4D97-AF65-F5344CB8AC3E}">
        <p14:creationId xmlns:p14="http://schemas.microsoft.com/office/powerpoint/2010/main" val="3834205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80601-48A8-672B-9A93-87B86C9D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Časová složitost algoritmu</a:t>
            </a:r>
            <a:endParaRPr lang="en-US" dirty="0"/>
          </a:p>
        </p:txBody>
      </p:sp>
      <p:pic>
        <p:nvPicPr>
          <p:cNvPr id="10" name="Zástupný obsah 9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F15C92B8-2B50-F75F-C707-6EE38134A4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12716" y="2475980"/>
            <a:ext cx="5779704" cy="2840420"/>
          </a:xfrm>
        </p:spPr>
      </p:pic>
    </p:spTree>
    <p:extLst>
      <p:ext uri="{BB962C8B-B14F-4D97-AF65-F5344CB8AC3E}">
        <p14:creationId xmlns:p14="http://schemas.microsoft.com/office/powerpoint/2010/main" val="1282315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485AA4-F57E-4042-C812-F7BFA9661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Časová složitost algoritmu</a:t>
            </a:r>
          </a:p>
        </p:txBody>
      </p:sp>
      <p:pic>
        <p:nvPicPr>
          <p:cNvPr id="4" name="Zástupný obsah 3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CCC83CBB-B997-A7AD-2919-CB6AF292E2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43337" y="2098656"/>
            <a:ext cx="4505325" cy="3228975"/>
          </a:xfrm>
        </p:spPr>
      </p:pic>
    </p:spTree>
    <p:extLst>
      <p:ext uri="{BB962C8B-B14F-4D97-AF65-F5344CB8AC3E}">
        <p14:creationId xmlns:p14="http://schemas.microsoft.com/office/powerpoint/2010/main" val="524678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F6B84B-9C0E-4A26-5774-96FC5007B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Časová složitost algoritmu</a:t>
            </a:r>
            <a:endParaRPr lang="en-US" dirty="0"/>
          </a:p>
        </p:txBody>
      </p:sp>
      <p:pic>
        <p:nvPicPr>
          <p:cNvPr id="4" name="Zástupný obsah 3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1BEDAC19-3152-FC28-5255-9DE0D2601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5545" y="1694273"/>
            <a:ext cx="4809392" cy="4114800"/>
          </a:xfrm>
        </p:spPr>
      </p:pic>
      <p:pic>
        <p:nvPicPr>
          <p:cNvPr id="5" name="Obrázek 4" descr="Obsah obrázku diagram, Plán, řada/pruh, Technický výkres&#10;&#10;Popis se vygeneroval automaticky.">
            <a:extLst>
              <a:ext uri="{FF2B5EF4-FFF2-40B4-BE49-F238E27FC236}">
                <a16:creationId xmlns:a16="http://schemas.microsoft.com/office/drawing/2014/main" id="{09714777-499F-3F49-9F39-41C61FE3DA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3065" y="1686582"/>
            <a:ext cx="31432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811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5D971A-7967-E620-F9EC-22DC2F99F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  <a:endParaRPr lang="en-US"/>
          </a:p>
        </p:txBody>
      </p:sp>
      <p:pic>
        <p:nvPicPr>
          <p:cNvPr id="7" name="Zástupný obsah 6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4BF5CF92-0DAC-C9BA-F7C6-24592F5B00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7080" y="2393170"/>
            <a:ext cx="5210175" cy="2076450"/>
          </a:xfrm>
        </p:spPr>
      </p:pic>
      <p:pic>
        <p:nvPicPr>
          <p:cNvPr id="9" name="Obrázek 8" descr="Obsah obrázku text, Písmo, bílé, typografie&#10;&#10;Popis se vygeneroval automaticky.">
            <a:extLst>
              <a:ext uri="{FF2B5EF4-FFF2-40B4-BE49-F238E27FC236}">
                <a16:creationId xmlns:a16="http://schemas.microsoft.com/office/drawing/2014/main" id="{D7425F44-FCDF-626A-1C2B-0B14872178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2547" y="2390694"/>
            <a:ext cx="1793981" cy="228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023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C4501B-86BF-F5E7-3D02-A2D6030FC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ea typeface="+mj-lt"/>
                <a:cs typeface="+mj-lt"/>
              </a:rPr>
              <a:t>Asymptotiky</a:t>
            </a:r>
            <a:endParaRPr lang="cs-CZ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D86E72-2E9F-4310-AABA-C6986FC5E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ea typeface="+mn-lt"/>
                <a:cs typeface="+mn-lt"/>
              </a:rPr>
              <a:t>V informatice se </a:t>
            </a:r>
            <a:r>
              <a:rPr lang="cs-CZ" err="1">
                <a:ea typeface="+mn-lt"/>
                <a:cs typeface="+mn-lt"/>
              </a:rPr>
              <a:t>asymptotika</a:t>
            </a:r>
            <a:r>
              <a:rPr lang="cs-CZ">
                <a:ea typeface="+mn-lt"/>
                <a:cs typeface="+mn-lt"/>
              </a:rPr>
              <a:t> používá k odhadu časové a prostorové složitosti algoritmů.</a:t>
            </a:r>
          </a:p>
          <a:p>
            <a:r>
              <a:rPr lang="cs-CZ">
                <a:ea typeface="+mn-lt"/>
                <a:cs typeface="+mn-lt"/>
              </a:rPr>
              <a:t>Porovnání efektivity algoritmů a výběr toho nejlepšího pro konkrétní problém.</a:t>
            </a:r>
            <a:endParaRPr lang="cs-CZ" b="1"/>
          </a:p>
          <a:p>
            <a:r>
              <a:rPr lang="cs-CZ">
                <a:ea typeface="+mn-lt"/>
                <a:cs typeface="+mn-lt"/>
              </a:rPr>
              <a:t>Zajištění škálovatelnosti systémů při růstu dat.</a:t>
            </a:r>
          </a:p>
          <a:p>
            <a:endParaRPr lang="cs-CZ" b="1">
              <a:ea typeface="+mn-lt"/>
              <a:cs typeface="+mn-lt"/>
            </a:endParaRPr>
          </a:p>
          <a:p>
            <a:endParaRPr lang="cs-CZ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1909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A1DF4-D9B9-364C-B20C-BBD830B76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Asymptotiky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3F7828-A73C-7C7B-096E-7D5B0636A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f(x)=O(g(x))</a:t>
            </a:r>
            <a:r>
              <a:rPr lang="cs-CZ">
                <a:ea typeface="+mn-lt"/>
                <a:cs typeface="+mn-lt"/>
              </a:rPr>
              <a:t>: Funkce f(x) roste nejvýše tak rychle jako g(x). (Horní odhad růstu.)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f(x)=Ω(g(x))</a:t>
            </a:r>
            <a:r>
              <a:rPr lang="cs-CZ">
                <a:ea typeface="+mn-lt"/>
                <a:cs typeface="+mn-lt"/>
              </a:rPr>
              <a:t>: Funkce f(x) roste nejméně tak rychle jako g(x). (Dolní odhad růstu.)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f(x)=Θ(g(x))</a:t>
            </a:r>
            <a:r>
              <a:rPr lang="cs-CZ">
                <a:ea typeface="+mn-lt"/>
                <a:cs typeface="+mn-lt"/>
              </a:rPr>
              <a:t>: Funkce f(x) a g(x) rostou stejně rychle. (Funkce mají stejnou asymptotickou rychlost růstu.)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f(x)=o(g(x))</a:t>
            </a:r>
            <a:r>
              <a:rPr lang="cs-CZ">
                <a:ea typeface="+mn-lt"/>
                <a:cs typeface="+mn-lt"/>
              </a:rPr>
              <a:t>: Funkce f(x)roste pomaleji než g(x). (Rychlost růstu g(x) je větší než u f(x).</a:t>
            </a:r>
            <a:endParaRPr lang="cs-CZ"/>
          </a:p>
          <a:p>
            <a:pPr>
              <a:buFont typeface="Arial"/>
              <a:buChar char="•"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82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1AF53A-8918-8DE5-E572-A8C14E206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Asymptotiky</a:t>
            </a:r>
            <a:endParaRPr lang="en-US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A440B6-F89C-51D0-CAE9-7968E37F9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None/>
            </a:pPr>
            <a:r>
              <a:rPr lang="cs-CZ" b="1"/>
              <a:t>Pořadí rychlosti růstu funkcí</a:t>
            </a:r>
            <a:r>
              <a:rPr lang="cs-CZ"/>
              <a:t>:</a:t>
            </a:r>
          </a:p>
          <a:p>
            <a:r>
              <a:rPr lang="cs-CZ">
                <a:ea typeface="+mn-lt"/>
                <a:cs typeface="+mn-lt"/>
              </a:rPr>
              <a:t>Různé typy funkcí mají různé asymptotické rychlosti růstu. Nejčastěji používané funkce v analýze algoritmů seřazujeme podle jejich rychlosti růstu: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Logaritmické funkce</a:t>
            </a:r>
            <a:r>
              <a:rPr lang="cs-CZ">
                <a:ea typeface="+mn-lt"/>
                <a:cs typeface="+mn-lt"/>
              </a:rPr>
              <a:t>: log(x), log₂(x), log₃(x), ...</a:t>
            </a:r>
            <a:endParaRPr lang="cs-CZ"/>
          </a:p>
          <a:p>
            <a:pPr indent="0">
              <a:buNone/>
            </a:pPr>
            <a:r>
              <a:rPr lang="cs-CZ">
                <a:ea typeface="+mn-lt"/>
                <a:cs typeface="+mn-lt"/>
              </a:rPr>
              <a:t>Tyto funkce rostou velmi pomalu.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Polynomy</a:t>
            </a:r>
            <a:r>
              <a:rPr lang="cs-CZ">
                <a:ea typeface="+mn-lt"/>
                <a:cs typeface="+mn-lt"/>
              </a:rPr>
              <a:t>: x, x², x³, ...</a:t>
            </a:r>
            <a:endParaRPr lang="cs-CZ"/>
          </a:p>
          <a:p>
            <a:pPr indent="0">
              <a:buNone/>
            </a:pPr>
            <a:r>
              <a:rPr lang="cs-CZ">
                <a:ea typeface="+mn-lt"/>
                <a:cs typeface="+mn-lt"/>
              </a:rPr>
              <a:t>Polynomy rostou rychleji než logaritmické funkce.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Exponenciální funkce</a:t>
            </a:r>
            <a:r>
              <a:rPr lang="cs-CZ">
                <a:ea typeface="+mn-lt"/>
                <a:cs typeface="+mn-lt"/>
              </a:rPr>
              <a:t>: 2ˣ, 3ˣ, 4ˣ, ...</a:t>
            </a:r>
            <a:endParaRPr lang="cs-CZ"/>
          </a:p>
          <a:p>
            <a:pPr indent="0">
              <a:buNone/>
            </a:pPr>
            <a:r>
              <a:rPr lang="cs-CZ">
                <a:ea typeface="+mn-lt"/>
                <a:cs typeface="+mn-lt"/>
              </a:rPr>
              <a:t>Exponenciální funkce rostou rychleji než polynomy.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Funkce vyššího řádu</a:t>
            </a:r>
            <a:r>
              <a:rPr lang="cs-CZ">
                <a:ea typeface="+mn-lt"/>
                <a:cs typeface="+mn-lt"/>
              </a:rPr>
              <a:t>: 2^(x²), 2^(x³), ...</a:t>
            </a:r>
            <a:endParaRPr lang="cs-CZ"/>
          </a:p>
          <a:p>
            <a:pPr indent="0">
              <a:buNone/>
            </a:pPr>
            <a:r>
              <a:rPr lang="cs-CZ">
                <a:ea typeface="+mn-lt"/>
                <a:cs typeface="+mn-lt"/>
              </a:rPr>
              <a:t>Tyto funkce rostou extrémně rychle.</a:t>
            </a: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856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5B8412-BBD8-AFA9-D394-EF58DCDA03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Časová složitost algoritmu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C5108E6-3EF7-0034-4F4A-4FEE0DBEA0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072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A96320-C97C-F892-AE96-9C12AAC6C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>
                <a:ea typeface="+mj-lt"/>
                <a:cs typeface="+mj-lt"/>
              </a:rPr>
              <a:t>Časová složitost algoritmu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9A4FDE-22BD-6A26-56B2-C16875D8C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ea typeface="+mn-lt"/>
                <a:cs typeface="+mn-lt"/>
              </a:rPr>
              <a:t>Časová složitost algoritmu popisuje, jak se doba běhu algoritmu mění v závislosti na velikosti vstupních dat.</a:t>
            </a:r>
          </a:p>
          <a:p>
            <a:r>
              <a:rPr lang="cs-CZ">
                <a:ea typeface="+mn-lt"/>
                <a:cs typeface="+mn-lt"/>
              </a:rPr>
              <a:t>Především u velkých dat.</a:t>
            </a:r>
          </a:p>
          <a:p>
            <a:r>
              <a:rPr lang="cs-CZ">
                <a:ea typeface="+mn-lt"/>
                <a:cs typeface="+mn-lt"/>
              </a:rPr>
              <a:t>Časová složitost se obvykle vyjadřuje pomocí tzv. </a:t>
            </a:r>
            <a:r>
              <a:rPr lang="cs-CZ" b="1">
                <a:ea typeface="+mn-lt"/>
                <a:cs typeface="+mn-lt"/>
              </a:rPr>
              <a:t>asymptotické notace </a:t>
            </a:r>
            <a:r>
              <a:rPr lang="cs-CZ">
                <a:ea typeface="+mn-lt"/>
                <a:cs typeface="+mn-lt"/>
              </a:rPr>
              <a:t>(Horní odhad růstu).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391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B29E64-FD61-F747-43E5-6CFA49F81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Časová složitost algoritmu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799880-BE83-E74C-D9D0-173F16C65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O(1)</a:t>
            </a:r>
            <a:r>
              <a:rPr lang="cs-CZ">
                <a:ea typeface="+mn-lt"/>
                <a:cs typeface="+mn-lt"/>
              </a:rPr>
              <a:t> – Konstanta: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Algoritmus běží vždy ve stejném čase bez ohledu na velikost vstupu.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Příklad: Přístup k prvku v poli pomocí indexu.</a:t>
            </a:r>
            <a:endParaRPr lang="cs-CZ"/>
          </a:p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O(n)</a:t>
            </a:r>
            <a:r>
              <a:rPr lang="cs-CZ">
                <a:ea typeface="+mn-lt"/>
                <a:cs typeface="+mn-lt"/>
              </a:rPr>
              <a:t> – Lineární: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Doba běhu algoritmu roste přímo úměrně s velikostí vstupu.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Příklad: Prohledání nesetříděného seznamu s </a:t>
            </a:r>
            <a:r>
              <a:rPr lang="cs-CZ">
                <a:latin typeface="Consolas"/>
              </a:rPr>
              <a:t>n</a:t>
            </a:r>
            <a:r>
              <a:rPr lang="cs-CZ">
                <a:ea typeface="+mn-lt"/>
                <a:cs typeface="+mn-lt"/>
              </a:rPr>
              <a:t> prvky.</a:t>
            </a:r>
            <a:endParaRPr lang="cs-CZ"/>
          </a:p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O(log n)</a:t>
            </a:r>
            <a:r>
              <a:rPr lang="cs-CZ">
                <a:ea typeface="+mn-lt"/>
                <a:cs typeface="+mn-lt"/>
              </a:rPr>
              <a:t> – Logaritmická: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Časová složitost roste pomaleji než velikost vstupu, což je typické pro algoritmy, které opakovaně dělí problém na menší části.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Příklad: Binární vyhledávání.</a:t>
            </a:r>
            <a:endParaRPr lang="cs-CZ"/>
          </a:p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O(n log n)</a:t>
            </a:r>
            <a:r>
              <a:rPr lang="cs-CZ">
                <a:ea typeface="+mn-lt"/>
                <a:cs typeface="+mn-lt"/>
              </a:rPr>
              <a:t> – Lineárně logaritmická: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Typická pro efektivní třídicí algoritmy jako je </a:t>
            </a:r>
            <a:r>
              <a:rPr lang="cs-CZ" i="1" err="1">
                <a:ea typeface="+mn-lt"/>
                <a:cs typeface="+mn-lt"/>
              </a:rPr>
              <a:t>quicksort</a:t>
            </a:r>
            <a:r>
              <a:rPr lang="cs-CZ">
                <a:ea typeface="+mn-lt"/>
                <a:cs typeface="+mn-lt"/>
              </a:rPr>
              <a:t> nebo </a:t>
            </a:r>
            <a:r>
              <a:rPr lang="cs-CZ" i="1" err="1">
                <a:ea typeface="+mn-lt"/>
                <a:cs typeface="+mn-lt"/>
              </a:rPr>
              <a:t>mergesort</a:t>
            </a:r>
            <a:r>
              <a:rPr lang="cs-CZ">
                <a:ea typeface="+mn-lt"/>
                <a:cs typeface="+mn-lt"/>
              </a:rPr>
              <a:t>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Časová složitost roste rychleji než lineární, ale pomaleji než kvadratická.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5969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FE0F86-5017-45CD-2D2C-DBEE6232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8C9512-6C74-D844-FAF4-524B3FEF8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cs-CZ" sz="2400" b="1">
                <a:ea typeface="+mn-lt"/>
                <a:cs typeface="+mn-lt"/>
              </a:rPr>
              <a:t>O(n</a:t>
            </a:r>
            <a:r>
              <a:rPr lang="cs-CZ" sz="2400" b="1" baseline="30000">
                <a:ea typeface="+mn-lt"/>
                <a:cs typeface="+mn-lt"/>
              </a:rPr>
              <a:t>2</a:t>
            </a:r>
            <a:r>
              <a:rPr lang="cs-CZ" sz="2400" b="1">
                <a:ea typeface="+mn-lt"/>
                <a:cs typeface="+mn-lt"/>
              </a:rPr>
              <a:t>)</a:t>
            </a:r>
            <a:r>
              <a:rPr lang="cs-CZ" sz="2400">
                <a:ea typeface="+mn-lt"/>
                <a:cs typeface="+mn-lt"/>
              </a:rPr>
              <a:t> – Kvadratická:</a:t>
            </a:r>
            <a:endParaRPr lang="cs-CZ" sz="2400"/>
          </a:p>
          <a:p>
            <a:r>
              <a:rPr lang="cs-CZ" sz="2400">
                <a:ea typeface="+mn-lt"/>
                <a:cs typeface="+mn-lt"/>
              </a:rPr>
              <a:t>Doba běhu roste úměrně druhé mocnině velikosti vstupu.</a:t>
            </a:r>
          </a:p>
          <a:p>
            <a:r>
              <a:rPr lang="cs-CZ" sz="2400">
                <a:ea typeface="+mn-lt"/>
                <a:cs typeface="+mn-lt"/>
              </a:rPr>
              <a:t>Příklad: Třídění bublinkou (</a:t>
            </a:r>
            <a:r>
              <a:rPr lang="cs-CZ" sz="2400" err="1">
                <a:ea typeface="+mn-lt"/>
                <a:cs typeface="+mn-lt"/>
              </a:rPr>
              <a:t>bubble</a:t>
            </a:r>
            <a:r>
              <a:rPr lang="cs-CZ" sz="2400">
                <a:ea typeface="+mn-lt"/>
                <a:cs typeface="+mn-lt"/>
              </a:rPr>
              <a:t> sort).</a:t>
            </a:r>
          </a:p>
          <a:p>
            <a:pPr marL="0" indent="0">
              <a:buNone/>
            </a:pPr>
            <a:r>
              <a:rPr lang="cs-CZ" sz="2400" b="1">
                <a:ea typeface="+mn-lt"/>
                <a:cs typeface="+mn-lt"/>
              </a:rPr>
              <a:t>O(2</a:t>
            </a:r>
            <a:r>
              <a:rPr lang="cs-CZ" sz="2400" b="1" baseline="30000">
                <a:ea typeface="+mn-lt"/>
                <a:cs typeface="+mn-lt"/>
              </a:rPr>
              <a:t>n</a:t>
            </a:r>
            <a:r>
              <a:rPr lang="cs-CZ" sz="2400" b="1">
                <a:ea typeface="+mn-lt"/>
                <a:cs typeface="+mn-lt"/>
              </a:rPr>
              <a:t>)</a:t>
            </a:r>
            <a:r>
              <a:rPr lang="cs-CZ" sz="2400">
                <a:ea typeface="+mn-lt"/>
                <a:cs typeface="+mn-lt"/>
              </a:rPr>
              <a:t> – Exponenciální:</a:t>
            </a:r>
          </a:p>
          <a:p>
            <a:r>
              <a:rPr lang="cs-CZ" sz="2400">
                <a:ea typeface="+mn-lt"/>
                <a:cs typeface="+mn-lt"/>
              </a:rPr>
              <a:t>Časová složitost exponenciálně roste s velikostí vstupu.</a:t>
            </a:r>
          </a:p>
          <a:p>
            <a:r>
              <a:rPr lang="cs-CZ" sz="2400">
                <a:ea typeface="+mn-lt"/>
                <a:cs typeface="+mn-lt"/>
              </a:rPr>
              <a:t>Příklad: Rekurzivní řešení problému cestujícího obchodníka.</a:t>
            </a:r>
          </a:p>
          <a:p>
            <a:pPr marL="0" indent="0">
              <a:buNone/>
            </a:pPr>
            <a:r>
              <a:rPr lang="cs-CZ" sz="2400" b="1">
                <a:ea typeface="+mn-lt"/>
                <a:cs typeface="+mn-lt"/>
              </a:rPr>
              <a:t>O(n!)</a:t>
            </a:r>
            <a:r>
              <a:rPr lang="cs-CZ" sz="2400">
                <a:ea typeface="+mn-lt"/>
                <a:cs typeface="+mn-lt"/>
              </a:rPr>
              <a:t> – Faktoriální:</a:t>
            </a:r>
          </a:p>
          <a:p>
            <a:r>
              <a:rPr lang="cs-CZ" sz="2400">
                <a:ea typeface="+mn-lt"/>
                <a:cs typeface="+mn-lt"/>
              </a:rPr>
              <a:t>Extrémně náročné algoritmy, kde doba běhu dramaticky roste s velikostí vstupu.</a:t>
            </a:r>
          </a:p>
          <a:p>
            <a:r>
              <a:rPr lang="cs-CZ" sz="2400">
                <a:ea typeface="+mn-lt"/>
                <a:cs typeface="+mn-lt"/>
              </a:rPr>
              <a:t>Příklad: </a:t>
            </a:r>
            <a:r>
              <a:rPr lang="cs-CZ" sz="2400" err="1">
                <a:ea typeface="+mn-lt"/>
                <a:cs typeface="+mn-lt"/>
              </a:rPr>
              <a:t>Brute-force</a:t>
            </a:r>
            <a:r>
              <a:rPr lang="cs-CZ" sz="2400">
                <a:ea typeface="+mn-lt"/>
                <a:cs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7477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95310A-7A19-E2AA-ACA6-30F22F2A4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Časová složitost algoritmu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62D6DD-FFFE-D3F5-3C45-2FDA74FE0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cs-CZ" b="1"/>
              <a:t>1. Identifikace základních operací algoritmu</a:t>
            </a:r>
            <a:endParaRPr lang="cs-CZ"/>
          </a:p>
          <a:p>
            <a:pPr>
              <a:buNone/>
            </a:pPr>
            <a:r>
              <a:rPr lang="cs-CZ">
                <a:ea typeface="+mn-lt"/>
                <a:cs typeface="+mn-lt"/>
              </a:rPr>
              <a:t>Každý algoritmus je sestaven z jednotlivých operací, jako jsou: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Přiřazení hodnot proměnným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Podmínky (</a:t>
            </a:r>
            <a:r>
              <a:rPr lang="cs-CZ" err="1">
                <a:ea typeface="+mn-lt"/>
                <a:cs typeface="+mn-lt"/>
              </a:rPr>
              <a:t>if-else</a:t>
            </a:r>
            <a:r>
              <a:rPr lang="cs-CZ">
                <a:ea typeface="+mn-lt"/>
                <a:cs typeface="+mn-lt"/>
              </a:rPr>
              <a:t>)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Smyčky (</a:t>
            </a:r>
            <a:r>
              <a:rPr lang="cs-CZ" err="1">
                <a:ea typeface="+mn-lt"/>
                <a:cs typeface="+mn-lt"/>
              </a:rPr>
              <a:t>for</a:t>
            </a:r>
            <a:r>
              <a:rPr lang="cs-CZ">
                <a:ea typeface="+mn-lt"/>
                <a:cs typeface="+mn-lt"/>
              </a:rPr>
              <a:t>, </a:t>
            </a:r>
            <a:r>
              <a:rPr lang="cs-CZ" err="1">
                <a:ea typeface="+mn-lt"/>
                <a:cs typeface="+mn-lt"/>
              </a:rPr>
              <a:t>while</a:t>
            </a:r>
            <a:r>
              <a:rPr lang="cs-CZ">
                <a:ea typeface="+mn-lt"/>
                <a:cs typeface="+mn-lt"/>
              </a:rPr>
              <a:t>)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Rekurze</a:t>
            </a: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0370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17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Motiv systému Office</vt:lpstr>
      <vt:lpstr>Vyčíslitelnost a složitost výpočtů</vt:lpstr>
      <vt:lpstr>Asymptotiky</vt:lpstr>
      <vt:lpstr>Asymptotiky</vt:lpstr>
      <vt:lpstr>Asymptotiky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  <vt:lpstr>Časová složitost algoritmu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9</cp:revision>
  <dcterms:created xsi:type="dcterms:W3CDTF">2024-10-16T07:26:38Z</dcterms:created>
  <dcterms:modified xsi:type="dcterms:W3CDTF">2025-10-22T12:55:16Z</dcterms:modified>
</cp:coreProperties>
</file>