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/>
              <a:t>Skriptovací jazyky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Datové typy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40E32-0CC8-43BE-BE71-9A5EE830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1AFF2D-62AF-46F2-AA29-A02173DCF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bool</a:t>
            </a:r>
            <a:r>
              <a:rPr lang="cs-CZ" b="1" dirty="0"/>
              <a:t> </a:t>
            </a:r>
          </a:p>
          <a:p>
            <a:pPr lvl="1"/>
            <a:r>
              <a:rPr lang="cs-CZ" i="1" dirty="0" err="1"/>
              <a:t>True</a:t>
            </a:r>
            <a:r>
              <a:rPr lang="cs-CZ" i="1" dirty="0"/>
              <a:t> </a:t>
            </a:r>
            <a:r>
              <a:rPr lang="cs-CZ" dirty="0"/>
              <a:t>(</a:t>
            </a:r>
            <a:r>
              <a:rPr lang="cs-CZ" i="1" dirty="0"/>
              <a:t>pravda</a:t>
            </a:r>
            <a:r>
              <a:rPr lang="cs-CZ" dirty="0"/>
              <a:t>) a </a:t>
            </a:r>
            <a:r>
              <a:rPr lang="cs-CZ" i="1" dirty="0" err="1"/>
              <a:t>False</a:t>
            </a:r>
            <a:r>
              <a:rPr lang="cs-CZ" i="1" dirty="0"/>
              <a:t> </a:t>
            </a:r>
            <a:r>
              <a:rPr lang="cs-CZ" dirty="0"/>
              <a:t>(</a:t>
            </a:r>
            <a:r>
              <a:rPr lang="cs-CZ" i="1" dirty="0"/>
              <a:t>nepravda</a:t>
            </a:r>
            <a:r>
              <a:rPr lang="cs-CZ" dirty="0"/>
              <a:t>). </a:t>
            </a:r>
          </a:p>
          <a:p>
            <a:pPr lvl="1"/>
            <a:r>
              <a:rPr lang="cs-CZ" dirty="0"/>
              <a:t>!!!!! </a:t>
            </a:r>
            <a:r>
              <a:rPr lang="cs-CZ" b="1" dirty="0"/>
              <a:t>Důležité je velké písmeno na počátku slova.</a:t>
            </a:r>
          </a:p>
          <a:p>
            <a:pPr lvl="1"/>
            <a:r>
              <a:rPr lang="cs-CZ" dirty="0"/>
              <a:t>Využití podmínky a cykly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3E7F576-36F0-4AA5-81F3-079BE2BE45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527" y="4355111"/>
            <a:ext cx="7782273" cy="90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332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Převod datových typů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datové typy nelze měnit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DED3F84-1ABF-43E1-BB6A-24409B37A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3140968"/>
            <a:ext cx="6514081" cy="1569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2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Převod datových typů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datový_typ</a:t>
            </a:r>
            <a:r>
              <a:rPr lang="cs-CZ" dirty="0"/>
              <a:t>(objekt)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B102830-972D-4FC6-BB26-AF688C5BC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424112"/>
            <a:ext cx="8054485" cy="323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250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Převod datových typů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převod na </a:t>
            </a:r>
            <a:r>
              <a:rPr lang="cs-CZ" dirty="0" err="1"/>
              <a:t>int</a:t>
            </a:r>
            <a:r>
              <a:rPr lang="cs-CZ" dirty="0"/>
              <a:t> dělá </a:t>
            </a:r>
            <a:r>
              <a:rPr lang="cs-CZ" dirty="0" err="1"/>
              <a:t>trunc</a:t>
            </a:r>
            <a:r>
              <a:rPr lang="cs-CZ" dirty="0"/>
              <a:t> </a:t>
            </a:r>
            <a:r>
              <a:rPr lang="en-US" dirty="0"/>
              <a:t>=&gt; </a:t>
            </a:r>
            <a:r>
              <a:rPr lang="cs-CZ" dirty="0"/>
              <a:t>lépe nejprve zaokrouhlit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0A5BCB6-259D-41B6-A349-8435CB3BD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3717032"/>
            <a:ext cx="5497328" cy="962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239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Kolekce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err="1"/>
              <a:t>tuple</a:t>
            </a:r>
            <a:r>
              <a:rPr lang="cs-CZ" dirty="0"/>
              <a:t> (n-</a:t>
            </a:r>
            <a:r>
              <a:rPr lang="cs-CZ" dirty="0" err="1"/>
              <a:t>tice</a:t>
            </a:r>
            <a:r>
              <a:rPr lang="cs-CZ" dirty="0"/>
              <a:t>)</a:t>
            </a:r>
          </a:p>
          <a:p>
            <a:r>
              <a:rPr lang="cs-CZ" dirty="0"/>
              <a:t>list (seznam)</a:t>
            </a:r>
          </a:p>
          <a:p>
            <a:r>
              <a:rPr lang="cs-CZ" dirty="0" err="1"/>
              <a:t>dict</a:t>
            </a:r>
            <a:r>
              <a:rPr lang="cs-CZ" dirty="0"/>
              <a:t> (slovník) – klíč x hodnota (pole/tabulka)</a:t>
            </a:r>
          </a:p>
        </p:txBody>
      </p:sp>
    </p:spTree>
    <p:extLst>
      <p:ext uri="{BB962C8B-B14F-4D97-AF65-F5344CB8AC3E}">
        <p14:creationId xmlns:p14="http://schemas.microsoft.com/office/powerpoint/2010/main" val="3970858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Kolekce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tuple</a:t>
            </a:r>
            <a:r>
              <a:rPr lang="cs-CZ" dirty="0"/>
              <a:t> (n-</a:t>
            </a:r>
            <a:r>
              <a:rPr lang="cs-CZ" dirty="0" err="1"/>
              <a:t>tice</a:t>
            </a:r>
            <a:r>
              <a:rPr lang="cs-CZ" dirty="0"/>
              <a:t>)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6D0B771-178D-4E5C-89B8-460983A4A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343150"/>
            <a:ext cx="7287683" cy="353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8508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Kolekce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list (seznam)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– měnitelné na rozdíl od n-</a:t>
            </a:r>
            <a:r>
              <a:rPr lang="cs-CZ" dirty="0" err="1"/>
              <a:t>tic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6DCDDB8-86F6-42D1-AC24-D77FE3AE6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279005"/>
            <a:ext cx="7378354" cy="1584176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450AC4C-7398-4D67-B7E7-162322028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982" y="4511161"/>
            <a:ext cx="6913710" cy="136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661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Kolekce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list (seznam) – operace</a:t>
            </a:r>
          </a:p>
          <a:p>
            <a:pPr lvl="2"/>
            <a:r>
              <a:rPr lang="cs-CZ" i="1" dirty="0" err="1"/>
              <a:t>seznam.append</a:t>
            </a:r>
            <a:r>
              <a:rPr lang="cs-CZ" i="1" dirty="0"/>
              <a:t>(x) </a:t>
            </a:r>
            <a:r>
              <a:rPr lang="cs-CZ" dirty="0"/>
              <a:t>– přidá prvek </a:t>
            </a:r>
            <a:r>
              <a:rPr lang="cs-CZ" i="1" dirty="0"/>
              <a:t>x </a:t>
            </a:r>
            <a:r>
              <a:rPr lang="cs-CZ" dirty="0"/>
              <a:t>na konec seznamu,</a:t>
            </a:r>
          </a:p>
          <a:p>
            <a:pPr lvl="2"/>
            <a:r>
              <a:rPr lang="cs-CZ" i="1" dirty="0" err="1"/>
              <a:t>seznam.remove</a:t>
            </a:r>
            <a:r>
              <a:rPr lang="cs-CZ" i="1" dirty="0"/>
              <a:t>(x) – </a:t>
            </a:r>
            <a:r>
              <a:rPr lang="cs-CZ" dirty="0"/>
              <a:t>odstraní první výskyt prvku, jehož hodnota je ekvivalentní k </a:t>
            </a:r>
            <a:r>
              <a:rPr lang="cs-CZ" i="1" dirty="0"/>
              <a:t>x</a:t>
            </a:r>
            <a:r>
              <a:rPr lang="cs-CZ" dirty="0"/>
              <a:t>,</a:t>
            </a:r>
          </a:p>
          <a:p>
            <a:pPr lvl="2"/>
            <a:r>
              <a:rPr lang="pl-PL" i="1" dirty="0"/>
              <a:t>seznam.insert(i, x) </a:t>
            </a:r>
            <a:r>
              <a:rPr lang="pl-PL" dirty="0"/>
              <a:t>– přidá prvek </a:t>
            </a:r>
            <a:r>
              <a:rPr lang="pl-PL" i="1" dirty="0"/>
              <a:t>x </a:t>
            </a:r>
            <a:r>
              <a:rPr lang="pl-PL" dirty="0"/>
              <a:t>na pozici s indexem </a:t>
            </a:r>
            <a:r>
              <a:rPr lang="pl-PL" i="1" dirty="0"/>
              <a:t>i </a:t>
            </a:r>
            <a:r>
              <a:rPr lang="pl-PL" dirty="0"/>
              <a:t>v seznamu,</a:t>
            </a:r>
          </a:p>
          <a:p>
            <a:pPr lvl="2"/>
            <a:r>
              <a:rPr lang="cs-CZ" i="1" dirty="0" err="1"/>
              <a:t>seznam.pop</a:t>
            </a:r>
            <a:r>
              <a:rPr lang="cs-CZ" i="1" dirty="0"/>
              <a:t>(i) </a:t>
            </a:r>
            <a:r>
              <a:rPr lang="cs-CZ" dirty="0"/>
              <a:t>– vrátí hodnotu prvku s indexem i a odstraní tento prvek ze seznamu,</a:t>
            </a:r>
          </a:p>
          <a:p>
            <a:pPr lvl="2"/>
            <a:r>
              <a:rPr lang="cs-CZ" i="1" dirty="0" err="1"/>
              <a:t>seznam.clear</a:t>
            </a:r>
            <a:r>
              <a:rPr lang="cs-CZ" i="1" dirty="0"/>
              <a:t>() </a:t>
            </a:r>
            <a:r>
              <a:rPr lang="cs-CZ" dirty="0"/>
              <a:t>– odstraní ze seznamu všechny jeho prvky.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6893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Kolekce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dict</a:t>
            </a:r>
            <a:r>
              <a:rPr lang="cs-CZ" dirty="0"/>
              <a:t> (slovník)</a:t>
            </a:r>
          </a:p>
          <a:p>
            <a:pPr lvl="1"/>
            <a:r>
              <a:rPr lang="cs-CZ" dirty="0"/>
              <a:t>definujeme výčtem prvků oddělenými čárkou, které jsou ohraničeny</a:t>
            </a:r>
            <a:r>
              <a:rPr lang="en-US" dirty="0"/>
              <a:t> </a:t>
            </a:r>
            <a:r>
              <a:rPr lang="cs-CZ" dirty="0"/>
              <a:t>složenými závorkami, tedy {}. </a:t>
            </a:r>
            <a:endParaRPr lang="en-US" dirty="0"/>
          </a:p>
          <a:p>
            <a:pPr lvl="1"/>
            <a:r>
              <a:rPr lang="cs-CZ" i="1" dirty="0"/>
              <a:t>Klíč </a:t>
            </a:r>
            <a:r>
              <a:rPr lang="cs-CZ" dirty="0"/>
              <a:t>je pak od hodnoty k němu přiřazené oddělen</a:t>
            </a:r>
            <a:r>
              <a:rPr lang="en-US" dirty="0"/>
              <a:t> </a:t>
            </a:r>
            <a:r>
              <a:rPr lang="cs-CZ" dirty="0"/>
              <a:t>dvojtečkou. </a:t>
            </a:r>
            <a:endParaRPr lang="en-US"/>
          </a:p>
          <a:p>
            <a:pPr lvl="1"/>
            <a:r>
              <a:rPr lang="cs-CZ" i="1"/>
              <a:t>Klíče </a:t>
            </a:r>
            <a:r>
              <a:rPr lang="cs-CZ" dirty="0"/>
              <a:t>i </a:t>
            </a:r>
            <a:r>
              <a:rPr lang="cs-CZ" i="1" dirty="0"/>
              <a:t>hodnoty </a:t>
            </a:r>
            <a:r>
              <a:rPr lang="cs-CZ" dirty="0"/>
              <a:t>mohou být libovolných datových typů.</a:t>
            </a:r>
          </a:p>
        </p:txBody>
      </p:sp>
    </p:spTree>
    <p:extLst>
      <p:ext uri="{BB962C8B-B14F-4D97-AF65-F5344CB8AC3E}">
        <p14:creationId xmlns:p14="http://schemas.microsoft.com/office/powerpoint/2010/main" val="813719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715990-1D70-4DDF-8D6B-06CC490F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Kolekce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A769F9-CAF9-40F7-BF66-74581086B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dict</a:t>
            </a:r>
            <a:r>
              <a:rPr lang="cs-CZ" dirty="0"/>
              <a:t> (slovník)</a:t>
            </a:r>
          </a:p>
          <a:p>
            <a:pPr lvl="1"/>
            <a:r>
              <a:rPr lang="cs-CZ" dirty="0"/>
              <a:t>tabulka x sdružování informací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554AEC3-539A-4524-A4C2-EB6A5E15C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024" y="3093112"/>
            <a:ext cx="8715952" cy="217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43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381580-439D-4B9E-B57E-7CA4E852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Python – netypový jazyk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111609-9552-4909-90F7-DCD480DB8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=&gt; nemusíme definovat datový typ</a:t>
            </a:r>
          </a:p>
          <a:p>
            <a:pPr marL="0" indent="0">
              <a:buNone/>
            </a:pPr>
            <a:r>
              <a:rPr lang="cs-CZ" dirty="0"/>
              <a:t>=&gt; dán konkrétní hodnotou</a:t>
            </a:r>
          </a:p>
          <a:p>
            <a:endParaRPr lang="cs-CZ" dirty="0"/>
          </a:p>
          <a:p>
            <a:r>
              <a:rPr lang="cs-CZ" dirty="0"/>
              <a:t>Proměnné formou odkazu na objekt</a:t>
            </a:r>
          </a:p>
          <a:p>
            <a:pPr marL="1714500" lvl="4" indent="0">
              <a:buNone/>
            </a:pPr>
            <a:r>
              <a:rPr lang="cs-CZ" dirty="0"/>
              <a:t>&gt;&gt;&gt; x = "červená"</a:t>
            </a:r>
          </a:p>
          <a:p>
            <a:pPr marL="1714500" lvl="4" indent="0">
              <a:buNone/>
            </a:pPr>
            <a:r>
              <a:rPr lang="cs-CZ" dirty="0"/>
              <a:t>&gt;&gt;&gt; y = "zelená"</a:t>
            </a:r>
          </a:p>
          <a:p>
            <a:pPr marL="1714500" lvl="4" indent="0">
              <a:buNone/>
            </a:pPr>
            <a:r>
              <a:rPr lang="cs-CZ" dirty="0"/>
              <a:t>&gt;&gt;&gt; z = x</a:t>
            </a:r>
          </a:p>
          <a:p>
            <a:pPr marL="1714500" lvl="4" indent="0">
              <a:buNone/>
            </a:pPr>
            <a:r>
              <a:rPr lang="cs-CZ" dirty="0"/>
              <a:t>&gt;&gt;&gt; </a:t>
            </a:r>
            <a:r>
              <a:rPr lang="cs-CZ" dirty="0" err="1"/>
              <a:t>print</a:t>
            </a:r>
            <a:r>
              <a:rPr lang="cs-CZ" dirty="0"/>
              <a:t> (z)</a:t>
            </a:r>
          </a:p>
          <a:p>
            <a:pPr marL="1714500" lvl="4" indent="0">
              <a:buNone/>
            </a:pPr>
            <a:r>
              <a:rPr lang="cs-CZ" dirty="0"/>
              <a:t>červená</a:t>
            </a:r>
          </a:p>
        </p:txBody>
      </p:sp>
    </p:spTree>
    <p:extLst>
      <p:ext uri="{BB962C8B-B14F-4D97-AF65-F5344CB8AC3E}">
        <p14:creationId xmlns:p14="http://schemas.microsoft.com/office/powerpoint/2010/main" val="282403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945C73-A1E6-4D6A-8648-8A99C054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Datový typ přiřazen až při zpracování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3A662514-D97C-4A46-B2BB-4D3AF1FEA4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2636912"/>
            <a:ext cx="7658018" cy="191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5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945C73-A1E6-4D6A-8648-8A99C054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Explicitní definice typu proměnné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1208EB7-CA6A-4773-9036-954F3B877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7200" dirty="0"/>
          </a:p>
          <a:p>
            <a:endParaRPr lang="cs-CZ" sz="7200" dirty="0"/>
          </a:p>
          <a:p>
            <a:endParaRPr lang="cs-CZ" sz="7200" dirty="0"/>
          </a:p>
          <a:p>
            <a:endParaRPr lang="cs-CZ" sz="7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CBC7268-7876-4E6E-97B9-5BC426B35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420888"/>
            <a:ext cx="7502417" cy="229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741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0B1EFB-16DB-416D-A30B-C75783E1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Lokální proměnné v rámci bloku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81F94912-2FB0-494E-AACD-9C67D7FF6A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5736" y="2564904"/>
            <a:ext cx="4584999" cy="237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012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9B1F56-7D48-4F0A-A85A-E314956F3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datové typy</a:t>
            </a:r>
          </a:p>
        </p:txBody>
      </p:sp>
      <p:pic>
        <p:nvPicPr>
          <p:cNvPr id="8" name="Zástupný symbol pro obsah 7">
            <a:extLst>
              <a:ext uri="{FF2B5EF4-FFF2-40B4-BE49-F238E27FC236}">
                <a16:creationId xmlns:a16="http://schemas.microsoft.com/office/drawing/2014/main" id="{968FB2CF-DE8C-4F29-836B-3D5626703F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356115"/>
            <a:ext cx="8229600" cy="301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40E32-0CC8-43BE-BE71-9A5EE830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1AFF2D-62AF-46F2-AA29-A02173DCF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integer</a:t>
            </a:r>
            <a:r>
              <a:rPr lang="cs-CZ" b="1" dirty="0"/>
              <a:t> </a:t>
            </a:r>
            <a:r>
              <a:rPr lang="cs-CZ" dirty="0"/>
              <a:t>– nemá pevný počet bytů, omezen pouze velikostí paměti</a:t>
            </a:r>
          </a:p>
          <a:p>
            <a:r>
              <a:rPr lang="cs-CZ" b="1" dirty="0" err="1"/>
              <a:t>float</a:t>
            </a:r>
            <a:r>
              <a:rPr lang="cs-CZ" b="1" dirty="0"/>
              <a:t> </a:t>
            </a:r>
            <a:r>
              <a:rPr lang="cs-CZ" dirty="0"/>
              <a:t>- omezen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pPr marL="800100" lvl="2" indent="0">
              <a:buNone/>
            </a:pPr>
            <a:r>
              <a:rPr lang="cs-CZ" dirty="0" err="1"/>
              <a:t>Inf</a:t>
            </a:r>
            <a:r>
              <a:rPr lang="cs-CZ" dirty="0"/>
              <a:t> </a:t>
            </a:r>
            <a:r>
              <a:rPr lang="en-US" dirty="0"/>
              <a:t>= </a:t>
            </a:r>
            <a:r>
              <a:rPr lang="en-US" dirty="0" err="1"/>
              <a:t>nekone</a:t>
            </a:r>
            <a:r>
              <a:rPr lang="cs-CZ" dirty="0" err="1"/>
              <a:t>čno</a:t>
            </a:r>
            <a:r>
              <a:rPr lang="cs-CZ" dirty="0"/>
              <a:t> (lze používat v matematických operacích jako „číslo“)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0A2F3BA-6AC4-445E-99E5-60AD62243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632" y="3212976"/>
            <a:ext cx="7794168" cy="1750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963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40E32-0CC8-43BE-BE71-9A5EE830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1AFF2D-62AF-46F2-AA29-A02173DCF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str</a:t>
            </a:r>
            <a:r>
              <a:rPr lang="cs-CZ" b="1" dirty="0"/>
              <a:t> </a:t>
            </a:r>
            <a:r>
              <a:rPr lang="cs-CZ" dirty="0"/>
              <a:t>– posloupnost znaků ohraničená uvozovkami – jednoduchými nebo dvojitými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AC8E994-1B3D-4683-BBBE-BF7455E3D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3212976"/>
            <a:ext cx="7491343" cy="161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02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40E32-0CC8-43BE-BE71-9A5EE830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1AFF2D-62AF-46F2-AA29-A02173DCF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str</a:t>
            </a:r>
            <a:r>
              <a:rPr lang="cs-CZ" b="1" dirty="0"/>
              <a:t> </a:t>
            </a:r>
          </a:p>
          <a:p>
            <a:pPr lvl="1"/>
            <a:r>
              <a:rPr lang="cs-CZ" dirty="0"/>
              <a:t>jednotlivé znaky řetězce – posloupnost</a:t>
            </a:r>
          </a:p>
          <a:p>
            <a:pPr lvl="1"/>
            <a:r>
              <a:rPr lang="en-US" dirty="0"/>
              <a:t>p</a:t>
            </a:r>
            <a:r>
              <a:rPr lang="cs-CZ" dirty="0" err="1"/>
              <a:t>řístup</a:t>
            </a:r>
            <a:r>
              <a:rPr lang="cs-CZ" dirty="0"/>
              <a:t> pomocí </a:t>
            </a:r>
            <a:r>
              <a:rPr lang="en-US" dirty="0"/>
              <a:t>[] s </a:t>
            </a:r>
            <a:r>
              <a:rPr lang="en-US" dirty="0" err="1"/>
              <a:t>indexov</a:t>
            </a:r>
            <a:r>
              <a:rPr lang="cs-CZ" dirty="0" err="1"/>
              <a:t>áním</a:t>
            </a:r>
            <a:r>
              <a:rPr lang="cs-CZ" dirty="0"/>
              <a:t> od 0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C4102F6-E8BA-4CBA-BD18-360FC9BF5A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293" y="3284984"/>
            <a:ext cx="7545543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8426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346</Words>
  <Application>Microsoft Office PowerPoint</Application>
  <PresentationFormat>Předvádění na obrazovce (4:3)</PresentationFormat>
  <Paragraphs>68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Calibri</vt:lpstr>
      <vt:lpstr>Motiv sady Office</vt:lpstr>
      <vt:lpstr>Skriptovací jazyky</vt:lpstr>
      <vt:lpstr>Python – netypový jazyk</vt:lpstr>
      <vt:lpstr>Datový typ přiřazen až při zpracování</vt:lpstr>
      <vt:lpstr>Explicitní definice typu proměnné</vt:lpstr>
      <vt:lpstr>Lokální proměnné v rámci bloku</vt:lpstr>
      <vt:lpstr>Základní datové typy</vt:lpstr>
      <vt:lpstr>Prezentace aplikace PowerPoint</vt:lpstr>
      <vt:lpstr>Prezentace aplikace PowerPoint</vt:lpstr>
      <vt:lpstr>Prezentace aplikace PowerPoint</vt:lpstr>
      <vt:lpstr>Prezentace aplikace PowerPoint</vt:lpstr>
      <vt:lpstr>Převod datových typů</vt:lpstr>
      <vt:lpstr>Převod datových typů</vt:lpstr>
      <vt:lpstr>Převod datových typů</vt:lpstr>
      <vt:lpstr>Kolekce</vt:lpstr>
      <vt:lpstr>Kolekce</vt:lpstr>
      <vt:lpstr>Kolekce</vt:lpstr>
      <vt:lpstr>Kolekce</vt:lpstr>
      <vt:lpstr>Kolekce</vt:lpstr>
      <vt:lpstr>Kolekce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102</cp:revision>
  <dcterms:created xsi:type="dcterms:W3CDTF">2021-02-16T12:07:54Z</dcterms:created>
  <dcterms:modified xsi:type="dcterms:W3CDTF">2021-10-11T15:14:17Z</dcterms:modified>
</cp:coreProperties>
</file>