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6" r:id="rId3"/>
    <p:sldId id="268" r:id="rId4"/>
    <p:sldId id="269" r:id="rId5"/>
    <p:sldId id="270" r:id="rId6"/>
    <p:sldId id="271" r:id="rId7"/>
    <p:sldId id="276" r:id="rId8"/>
    <p:sldId id="272" r:id="rId9"/>
    <p:sldId id="273" r:id="rId10"/>
    <p:sldId id="294" r:id="rId11"/>
    <p:sldId id="295" r:id="rId12"/>
    <p:sldId id="296" r:id="rId13"/>
    <p:sldId id="267" r:id="rId14"/>
    <p:sldId id="279" r:id="rId15"/>
    <p:sldId id="280" r:id="rId16"/>
    <p:sldId id="281" r:id="rId17"/>
    <p:sldId id="297" r:id="rId18"/>
    <p:sldId id="282" r:id="rId19"/>
    <p:sldId id="283" r:id="rId20"/>
    <p:sldId id="284" r:id="rId21"/>
    <p:sldId id="285" r:id="rId22"/>
    <p:sldId id="286" r:id="rId23"/>
    <p:sldId id="277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1CA96C-AD98-3951-4593-0D4F5BB1E8AE}" v="169" dt="2025-10-29T10:39:27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D61CA96C-AD98-3951-4593-0D4F5BB1E8AE}"/>
    <pc:docChg chg="addSld delSld modSld">
      <pc:chgData name="Jan Schreier" userId="S::sch0170@ad.slu.cz::832da3ef-606f-498e-b683-509122df5ed9" providerId="AD" clId="Web-{D61CA96C-AD98-3951-4593-0D4F5BB1E8AE}" dt="2025-10-29T10:39:24.141" v="160" actId="20577"/>
      <pc:docMkLst>
        <pc:docMk/>
      </pc:docMkLst>
      <pc:sldChg chg="del">
        <pc:chgData name="Jan Schreier" userId="S::sch0170@ad.slu.cz::832da3ef-606f-498e-b683-509122df5ed9" providerId="AD" clId="Web-{D61CA96C-AD98-3951-4593-0D4F5BB1E8AE}" dt="2025-10-29T09:08:49.356" v="0"/>
        <pc:sldMkLst>
          <pc:docMk/>
          <pc:sldMk cId="1282315165" sldId="275"/>
        </pc:sldMkLst>
      </pc:sldChg>
      <pc:sldChg chg="delSp modSp">
        <pc:chgData name="Jan Schreier" userId="S::sch0170@ad.slu.cz::832da3ef-606f-498e-b683-509122df5ed9" providerId="AD" clId="Web-{D61CA96C-AD98-3951-4593-0D4F5BB1E8AE}" dt="2025-10-29T09:22:57.886" v="22" actId="1076"/>
        <pc:sldMkLst>
          <pc:docMk/>
          <pc:sldMk cId="3834205010" sldId="277"/>
        </pc:sldMkLst>
        <pc:picChg chg="del">
          <ac:chgData name="Jan Schreier" userId="S::sch0170@ad.slu.cz::832da3ef-606f-498e-b683-509122df5ed9" providerId="AD" clId="Web-{D61CA96C-AD98-3951-4593-0D4F5BB1E8AE}" dt="2025-10-29T09:22:52.761" v="21"/>
          <ac:picMkLst>
            <pc:docMk/>
            <pc:sldMk cId="3834205010" sldId="277"/>
            <ac:picMk id="3" creationId="{E57D9EC7-8AA4-5C7A-4375-DC81416A98EE}"/>
          </ac:picMkLst>
        </pc:picChg>
        <pc:picChg chg="mod">
          <ac:chgData name="Jan Schreier" userId="S::sch0170@ad.slu.cz::832da3ef-606f-498e-b683-509122df5ed9" providerId="AD" clId="Web-{D61CA96C-AD98-3951-4593-0D4F5BB1E8AE}" dt="2025-10-29T09:22:57.886" v="22" actId="1076"/>
          <ac:picMkLst>
            <pc:docMk/>
            <pc:sldMk cId="3834205010" sldId="277"/>
            <ac:picMk id="4" creationId="{F32A44C7-6AAD-1E61-2092-D41F57897FAA}"/>
          </ac:picMkLst>
        </pc:picChg>
      </pc:sldChg>
      <pc:sldChg chg="del">
        <pc:chgData name="Jan Schreier" userId="S::sch0170@ad.slu.cz::832da3ef-606f-498e-b683-509122df5ed9" providerId="AD" clId="Web-{D61CA96C-AD98-3951-4593-0D4F5BB1E8AE}" dt="2025-10-29T09:08:53.777" v="1"/>
        <pc:sldMkLst>
          <pc:docMk/>
          <pc:sldMk cId="3709811983" sldId="278"/>
        </pc:sldMkLst>
      </pc:sldChg>
      <pc:sldChg chg="modSp">
        <pc:chgData name="Jan Schreier" userId="S::sch0170@ad.slu.cz::832da3ef-606f-498e-b683-509122df5ed9" providerId="AD" clId="Web-{D61CA96C-AD98-3951-4593-0D4F5BB1E8AE}" dt="2025-10-29T10:36:49.352" v="131" actId="20577"/>
        <pc:sldMkLst>
          <pc:docMk/>
          <pc:sldMk cId="82985668" sldId="280"/>
        </pc:sldMkLst>
        <pc:spChg chg="mod">
          <ac:chgData name="Jan Schreier" userId="S::sch0170@ad.slu.cz::832da3ef-606f-498e-b683-509122df5ed9" providerId="AD" clId="Web-{D61CA96C-AD98-3951-4593-0D4F5BB1E8AE}" dt="2025-10-29T10:36:49.352" v="131" actId="20577"/>
          <ac:spMkLst>
            <pc:docMk/>
            <pc:sldMk cId="82985668" sldId="280"/>
            <ac:spMk id="3" creationId="{82E3DC47-7D78-4219-72D1-4F8AA311443F}"/>
          </ac:spMkLst>
        </pc:spChg>
      </pc:sldChg>
      <pc:sldChg chg="modSp">
        <pc:chgData name="Jan Schreier" userId="S::sch0170@ad.slu.cz::832da3ef-606f-498e-b683-509122df5ed9" providerId="AD" clId="Web-{D61CA96C-AD98-3951-4593-0D4F5BB1E8AE}" dt="2025-10-29T10:38:53.655" v="157" actId="20577"/>
        <pc:sldMkLst>
          <pc:docMk/>
          <pc:sldMk cId="4233385371" sldId="281"/>
        </pc:sldMkLst>
        <pc:spChg chg="mod">
          <ac:chgData name="Jan Schreier" userId="S::sch0170@ad.slu.cz::832da3ef-606f-498e-b683-509122df5ed9" providerId="AD" clId="Web-{D61CA96C-AD98-3951-4593-0D4F5BB1E8AE}" dt="2025-10-29T10:38:53.655" v="157" actId="20577"/>
          <ac:spMkLst>
            <pc:docMk/>
            <pc:sldMk cId="4233385371" sldId="281"/>
            <ac:spMk id="3" creationId="{12F89463-9364-A76E-1D0D-4C15D7B14E8D}"/>
          </ac:spMkLst>
        </pc:spChg>
      </pc:sldChg>
      <pc:sldChg chg="del">
        <pc:chgData name="Jan Schreier" userId="S::sch0170@ad.slu.cz::832da3ef-606f-498e-b683-509122df5ed9" providerId="AD" clId="Web-{D61CA96C-AD98-3951-4593-0D4F5BB1E8AE}" dt="2025-10-29T10:12:56.651" v="74"/>
        <pc:sldMkLst>
          <pc:docMk/>
          <pc:sldMk cId="3192279975" sldId="287"/>
        </pc:sldMkLst>
      </pc:sldChg>
      <pc:sldChg chg="del">
        <pc:chgData name="Jan Schreier" userId="S::sch0170@ad.slu.cz::832da3ef-606f-498e-b683-509122df5ed9" providerId="AD" clId="Web-{D61CA96C-AD98-3951-4593-0D4F5BB1E8AE}" dt="2025-10-29T10:03:13.136" v="23"/>
        <pc:sldMkLst>
          <pc:docMk/>
          <pc:sldMk cId="198810052" sldId="288"/>
        </pc:sldMkLst>
      </pc:sldChg>
      <pc:sldChg chg="del">
        <pc:chgData name="Jan Schreier" userId="S::sch0170@ad.slu.cz::832da3ef-606f-498e-b683-509122df5ed9" providerId="AD" clId="Web-{D61CA96C-AD98-3951-4593-0D4F5BB1E8AE}" dt="2025-10-29T10:03:14.636" v="24"/>
        <pc:sldMkLst>
          <pc:docMk/>
          <pc:sldMk cId="2245562181" sldId="289"/>
        </pc:sldMkLst>
      </pc:sldChg>
      <pc:sldChg chg="del">
        <pc:chgData name="Jan Schreier" userId="S::sch0170@ad.slu.cz::832da3ef-606f-498e-b683-509122df5ed9" providerId="AD" clId="Web-{D61CA96C-AD98-3951-4593-0D4F5BB1E8AE}" dt="2025-10-29T10:03:15.589" v="25"/>
        <pc:sldMkLst>
          <pc:docMk/>
          <pc:sldMk cId="2291074480" sldId="290"/>
        </pc:sldMkLst>
      </pc:sldChg>
      <pc:sldChg chg="del">
        <pc:chgData name="Jan Schreier" userId="S::sch0170@ad.slu.cz::832da3ef-606f-498e-b683-509122df5ed9" providerId="AD" clId="Web-{D61CA96C-AD98-3951-4593-0D4F5BB1E8AE}" dt="2025-10-29T09:20:18.972" v="19"/>
        <pc:sldMkLst>
          <pc:docMk/>
          <pc:sldMk cId="899036138" sldId="291"/>
        </pc:sldMkLst>
      </pc:sldChg>
      <pc:sldChg chg="del">
        <pc:chgData name="Jan Schreier" userId="S::sch0170@ad.slu.cz::832da3ef-606f-498e-b683-509122df5ed9" providerId="AD" clId="Web-{D61CA96C-AD98-3951-4593-0D4F5BB1E8AE}" dt="2025-10-29T09:20:12.612" v="18"/>
        <pc:sldMkLst>
          <pc:docMk/>
          <pc:sldMk cId="2404510744" sldId="292"/>
        </pc:sldMkLst>
      </pc:sldChg>
      <pc:sldChg chg="del">
        <pc:chgData name="Jan Schreier" userId="S::sch0170@ad.slu.cz::832da3ef-606f-498e-b683-509122df5ed9" providerId="AD" clId="Web-{D61CA96C-AD98-3951-4593-0D4F5BB1E8AE}" dt="2025-10-29T09:20:21.284" v="20"/>
        <pc:sldMkLst>
          <pc:docMk/>
          <pc:sldMk cId="880226211" sldId="293"/>
        </pc:sldMkLst>
      </pc:sldChg>
      <pc:sldChg chg="addSp delSp modSp new">
        <pc:chgData name="Jan Schreier" userId="S::sch0170@ad.slu.cz::832da3ef-606f-498e-b683-509122df5ed9" providerId="AD" clId="Web-{D61CA96C-AD98-3951-4593-0D4F5BB1E8AE}" dt="2025-10-29T09:19:08.377" v="7" actId="1076"/>
        <pc:sldMkLst>
          <pc:docMk/>
          <pc:sldMk cId="3203067644" sldId="294"/>
        </pc:sldMkLst>
        <pc:spChg chg="mod">
          <ac:chgData name="Jan Schreier" userId="S::sch0170@ad.slu.cz::832da3ef-606f-498e-b683-509122df5ed9" providerId="AD" clId="Web-{D61CA96C-AD98-3951-4593-0D4F5BB1E8AE}" dt="2025-10-29T09:18:44.423" v="4" actId="20577"/>
          <ac:spMkLst>
            <pc:docMk/>
            <pc:sldMk cId="3203067644" sldId="294"/>
            <ac:spMk id="2" creationId="{1F544EC5-3889-BCB2-50EA-1D780354BA6C}"/>
          </ac:spMkLst>
        </pc:spChg>
        <pc:spChg chg="del">
          <ac:chgData name="Jan Schreier" userId="S::sch0170@ad.slu.cz::832da3ef-606f-498e-b683-509122df5ed9" providerId="AD" clId="Web-{D61CA96C-AD98-3951-4593-0D4F5BB1E8AE}" dt="2025-10-29T09:18:56.877" v="5"/>
          <ac:spMkLst>
            <pc:docMk/>
            <pc:sldMk cId="3203067644" sldId="294"/>
            <ac:spMk id="3" creationId="{E70F0B33-76CF-465B-29BE-0E50EA010B62}"/>
          </ac:spMkLst>
        </pc:spChg>
        <pc:picChg chg="add mod ord">
          <ac:chgData name="Jan Schreier" userId="S::sch0170@ad.slu.cz::832da3ef-606f-498e-b683-509122df5ed9" providerId="AD" clId="Web-{D61CA96C-AD98-3951-4593-0D4F5BB1E8AE}" dt="2025-10-29T09:19:08.377" v="7" actId="1076"/>
          <ac:picMkLst>
            <pc:docMk/>
            <pc:sldMk cId="3203067644" sldId="294"/>
            <ac:picMk id="4" creationId="{A55B7A9B-C18B-E482-E77F-00CC7E33C6DD}"/>
          </ac:picMkLst>
        </pc:picChg>
      </pc:sldChg>
      <pc:sldChg chg="addSp delSp modSp add replId">
        <pc:chgData name="Jan Schreier" userId="S::sch0170@ad.slu.cz::832da3ef-606f-498e-b683-509122df5ed9" providerId="AD" clId="Web-{D61CA96C-AD98-3951-4593-0D4F5BB1E8AE}" dt="2025-10-29T09:19:40.487" v="13" actId="1076"/>
        <pc:sldMkLst>
          <pc:docMk/>
          <pc:sldMk cId="668613019" sldId="295"/>
        </pc:sldMkLst>
        <pc:spChg chg="add del mod">
          <ac:chgData name="Jan Schreier" userId="S::sch0170@ad.slu.cz::832da3ef-606f-498e-b683-509122df5ed9" providerId="AD" clId="Web-{D61CA96C-AD98-3951-4593-0D4F5BB1E8AE}" dt="2025-10-29T09:19:31.065" v="11"/>
          <ac:spMkLst>
            <pc:docMk/>
            <pc:sldMk cId="668613019" sldId="295"/>
            <ac:spMk id="5" creationId="{9D4B9280-45AA-01D1-E1DF-C93256759962}"/>
          </ac:spMkLst>
        </pc:spChg>
        <pc:picChg chg="del">
          <ac:chgData name="Jan Schreier" userId="S::sch0170@ad.slu.cz::832da3ef-606f-498e-b683-509122df5ed9" providerId="AD" clId="Web-{D61CA96C-AD98-3951-4593-0D4F5BB1E8AE}" dt="2025-10-29T09:19:23.471" v="10"/>
          <ac:picMkLst>
            <pc:docMk/>
            <pc:sldMk cId="668613019" sldId="295"/>
            <ac:picMk id="4" creationId="{66B45156-7E13-FB7A-D50D-71580192188F}"/>
          </ac:picMkLst>
        </pc:picChg>
        <pc:picChg chg="add mod ord">
          <ac:chgData name="Jan Schreier" userId="S::sch0170@ad.slu.cz::832da3ef-606f-498e-b683-509122df5ed9" providerId="AD" clId="Web-{D61CA96C-AD98-3951-4593-0D4F5BB1E8AE}" dt="2025-10-29T09:19:40.487" v="13" actId="1076"/>
          <ac:picMkLst>
            <pc:docMk/>
            <pc:sldMk cId="668613019" sldId="295"/>
            <ac:picMk id="6" creationId="{BDE10DE8-72E8-FCAD-6048-86F87AE58A95}"/>
          </ac:picMkLst>
        </pc:picChg>
      </pc:sldChg>
      <pc:sldChg chg="addSp delSp modSp add replId">
        <pc:chgData name="Jan Schreier" userId="S::sch0170@ad.slu.cz::832da3ef-606f-498e-b683-509122df5ed9" providerId="AD" clId="Web-{D61CA96C-AD98-3951-4593-0D4F5BB1E8AE}" dt="2025-10-29T09:20:05.128" v="17" actId="1076"/>
        <pc:sldMkLst>
          <pc:docMk/>
          <pc:sldMk cId="231701867" sldId="296"/>
        </pc:sldMkLst>
        <pc:spChg chg="add del mod">
          <ac:chgData name="Jan Schreier" userId="S::sch0170@ad.slu.cz::832da3ef-606f-498e-b683-509122df5ed9" providerId="AD" clId="Web-{D61CA96C-AD98-3951-4593-0D4F5BB1E8AE}" dt="2025-10-29T09:19:56.237" v="15"/>
          <ac:spMkLst>
            <pc:docMk/>
            <pc:sldMk cId="231701867" sldId="296"/>
            <ac:spMk id="5" creationId="{CC664B88-7E5A-B61E-1D97-4B6202E804D1}"/>
          </ac:spMkLst>
        </pc:spChg>
        <pc:picChg chg="del">
          <ac:chgData name="Jan Schreier" userId="S::sch0170@ad.slu.cz::832da3ef-606f-498e-b683-509122df5ed9" providerId="AD" clId="Web-{D61CA96C-AD98-3951-4593-0D4F5BB1E8AE}" dt="2025-10-29T09:19:47.659" v="14"/>
          <ac:picMkLst>
            <pc:docMk/>
            <pc:sldMk cId="231701867" sldId="296"/>
            <ac:picMk id="4" creationId="{51F68ED3-00CC-773F-C500-96EA4C99E3D3}"/>
          </ac:picMkLst>
        </pc:picChg>
        <pc:picChg chg="add mod ord">
          <ac:chgData name="Jan Schreier" userId="S::sch0170@ad.slu.cz::832da3ef-606f-498e-b683-509122df5ed9" providerId="AD" clId="Web-{D61CA96C-AD98-3951-4593-0D4F5BB1E8AE}" dt="2025-10-29T09:20:05.128" v="17" actId="1076"/>
          <ac:picMkLst>
            <pc:docMk/>
            <pc:sldMk cId="231701867" sldId="296"/>
            <ac:picMk id="6" creationId="{33349FF8-CCDC-54C0-E96D-937684B43F5E}"/>
          </ac:picMkLst>
        </pc:picChg>
      </pc:sldChg>
      <pc:sldChg chg="modSp new add del">
        <pc:chgData name="Jan Schreier" userId="S::sch0170@ad.slu.cz::832da3ef-606f-498e-b683-509122df5ed9" providerId="AD" clId="Web-{D61CA96C-AD98-3951-4593-0D4F5BB1E8AE}" dt="2025-10-29T10:39:24.141" v="160" actId="20577"/>
        <pc:sldMkLst>
          <pc:docMk/>
          <pc:sldMk cId="3627596190" sldId="297"/>
        </pc:sldMkLst>
        <pc:spChg chg="mod">
          <ac:chgData name="Jan Schreier" userId="S::sch0170@ad.slu.cz::832da3ef-606f-498e-b683-509122df5ed9" providerId="AD" clId="Web-{D61CA96C-AD98-3951-4593-0D4F5BB1E8AE}" dt="2025-10-29T10:39:24.141" v="160" actId="20577"/>
          <ac:spMkLst>
            <pc:docMk/>
            <pc:sldMk cId="3627596190" sldId="297"/>
            <ac:spMk id="2" creationId="{9DA46A74-6B22-FA75-C9DA-5B9475F6CB8B}"/>
          </ac:spMkLst>
        </pc:spChg>
        <pc:spChg chg="mod">
          <ac:chgData name="Jan Schreier" userId="S::sch0170@ad.slu.cz::832da3ef-606f-498e-b683-509122df5ed9" providerId="AD" clId="Web-{D61CA96C-AD98-3951-4593-0D4F5BB1E8AE}" dt="2025-10-29T10:39:17.281" v="158" actId="20577"/>
          <ac:spMkLst>
            <pc:docMk/>
            <pc:sldMk cId="3627596190" sldId="297"/>
            <ac:spMk id="3" creationId="{9F68E76F-08A8-7A70-CE4C-A43776A13F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88016-E9DB-4B53-A374-6ABCC838AD67}" type="datetimeFigureOut">
              <a:t>10/29/2025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D6CC2-ECBE-4B51-9A1A-C2C38393E23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86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Log n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024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29.10.2025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Vyčíslitelnost a složitost výpočtů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4EC5-3889-BCB2-50EA-1D780354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4" name="Content Placeholder 3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A55B7A9B-C18B-E482-E77F-00CC7E33C6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1985" y="1692128"/>
            <a:ext cx="6028031" cy="369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67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1367C-F876-F12D-4912-3B2FEC267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B85D-E987-E831-95FB-780047762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6" name="Content Placeholder 5" descr="A computer screen shot of text&#10;&#10;AI-generated content may be incorrect.">
            <a:extLst>
              <a:ext uri="{FF2B5EF4-FFF2-40B4-BE49-F238E27FC236}">
                <a16:creationId xmlns:a16="http://schemas.microsoft.com/office/drawing/2014/main" id="{BDE10DE8-72E8-FCAD-6048-86F87AE58A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6916" y="2413088"/>
            <a:ext cx="5487575" cy="203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61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C575A-66C6-9B29-F455-976A342B1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E7BE-E991-55FB-CE2F-50984D093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6" name="Content Placeholder 5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33349FF8-CCDC-54C0-E96D-937684B43F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7201" y="2069836"/>
            <a:ext cx="6467004" cy="3119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0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B8412-BBD8-AFA9-D394-EF58DCDA03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Prostorová složitost algoritmů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C5108E6-3EF7-0034-4F4A-4FEE0DBEA0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072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0D2B6-5D4F-6CE9-8336-8E62D2E1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Prostorová složitost </a:t>
            </a:r>
            <a:r>
              <a:rPr lang="cs-CZ" dirty="0">
                <a:ea typeface="+mj-lt"/>
                <a:cs typeface="+mj-lt"/>
              </a:rPr>
              <a:t>algoritmů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B0F4BA-A353-D86A-010C-A1CCE000D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Množství paměti potřebné pro běh algoritmu vzhledem k velikosti vstupu.</a:t>
            </a:r>
          </a:p>
          <a:p>
            <a:r>
              <a:rPr lang="cs-CZ" dirty="0">
                <a:ea typeface="+mn-lt"/>
                <a:cs typeface="+mn-lt"/>
              </a:rPr>
              <a:t>U paměťově náročných výpočtů nebo aplikací, kde je omezená paměť.</a:t>
            </a:r>
          </a:p>
          <a:p>
            <a:r>
              <a:rPr lang="cs-CZ" dirty="0">
                <a:ea typeface="+mn-lt"/>
                <a:cs typeface="+mn-lt"/>
              </a:rPr>
              <a:t>Časová složitost hodnotí, jak dlouho algoritmus běží, zatímco prostorová složitost zohledňuje, kolik paměti využívá.</a:t>
            </a:r>
          </a:p>
          <a:p>
            <a:r>
              <a:rPr lang="cs-CZ" dirty="0">
                <a:ea typeface="+mn-lt"/>
                <a:cs typeface="+mn-lt"/>
              </a:rPr>
              <a:t>Ideální algoritmy jsou efektivní jak časově, tak prostorově, ale často je potřeba najít kompromis mezi těmito dvěma faktory.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228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00579-CB21-A5A9-810C-0D343FE4C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E3DC47-7D78-4219-72D1-4F8AA3114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600" b="1" dirty="0">
                <a:ea typeface="+mn-lt"/>
                <a:cs typeface="+mn-lt"/>
              </a:rPr>
              <a:t>O(1) </a:t>
            </a:r>
            <a:r>
              <a:rPr lang="cs-CZ" sz="2600" dirty="0">
                <a:ea typeface="+mn-lt"/>
                <a:cs typeface="+mn-lt"/>
              </a:rPr>
              <a:t>– Konstantní:</a:t>
            </a:r>
            <a:endParaRPr lang="cs-CZ" sz="2600" dirty="0"/>
          </a:p>
          <a:p>
            <a:pPr lvl="1"/>
            <a:r>
              <a:rPr lang="cs-CZ" sz="2200" dirty="0">
                <a:ea typeface="+mn-lt"/>
                <a:cs typeface="+mn-lt"/>
              </a:rPr>
              <a:t>Algoritmus potřebuje konstantní paměť, bez ohledu na velikost vstupu.</a:t>
            </a:r>
            <a:endParaRPr lang="cs-CZ" sz="2200"/>
          </a:p>
          <a:p>
            <a:pPr lvl="1"/>
            <a:r>
              <a:rPr lang="cs-CZ" sz="2200" dirty="0">
                <a:ea typeface="+mn-lt"/>
                <a:cs typeface="+mn-lt"/>
              </a:rPr>
              <a:t>Příklad: Vyhledání minimálního nebo maximálního čísla v seznamu (pouze několik proměnných).</a:t>
            </a:r>
            <a:endParaRPr lang="cs-CZ" sz="2200" dirty="0"/>
          </a:p>
          <a:p>
            <a:pPr>
              <a:buFont typeface="Arial"/>
            </a:pPr>
            <a:r>
              <a:rPr lang="cs-CZ" sz="2600" b="1" dirty="0">
                <a:ea typeface="+mn-lt"/>
                <a:cs typeface="+mn-lt"/>
              </a:rPr>
              <a:t>O(log n)</a:t>
            </a:r>
            <a:r>
              <a:rPr lang="cs-CZ" sz="2600" dirty="0">
                <a:ea typeface="+mn-lt"/>
                <a:cs typeface="+mn-lt"/>
              </a:rPr>
              <a:t> – Logaritmická:</a:t>
            </a:r>
            <a:endParaRPr lang="en-US" sz="2200" dirty="0">
              <a:ea typeface="+mn-lt"/>
              <a:cs typeface="+mn-lt"/>
            </a:endParaRPr>
          </a:p>
          <a:p>
            <a:pPr lvl="1">
              <a:buFont typeface="Arial"/>
            </a:pPr>
            <a:r>
              <a:rPr lang="cs-CZ" sz="2200" dirty="0">
                <a:ea typeface="+mn-lt"/>
                <a:cs typeface="+mn-lt"/>
              </a:rPr>
              <a:t>Objevuje se u rekurzivních algoritmů, které dělí problém na poloviny</a:t>
            </a:r>
            <a:r>
              <a:rPr lang="cs-CZ" sz="1800" dirty="0">
                <a:ea typeface="+mn-lt"/>
                <a:cs typeface="+mn-lt"/>
              </a:rPr>
              <a:t>.</a:t>
            </a:r>
            <a:endParaRPr lang="cs-CZ" dirty="0">
              <a:ea typeface="+mn-lt"/>
              <a:cs typeface="+mn-lt"/>
            </a:endParaRPr>
          </a:p>
          <a:p>
            <a:pPr lvl="1">
              <a:buFont typeface="Arial"/>
            </a:pPr>
            <a:r>
              <a:rPr lang="cs-CZ" sz="2200" dirty="0">
                <a:ea typeface="+mn-lt"/>
                <a:cs typeface="+mn-lt"/>
              </a:rPr>
              <a:t>Příklad: rekurzivní binární hledání.</a:t>
            </a:r>
            <a:endParaRPr lang="cs-CZ" dirty="0"/>
          </a:p>
          <a:p>
            <a:r>
              <a:rPr lang="cs-CZ" sz="2600" b="1" dirty="0">
                <a:ea typeface="+mn-lt"/>
                <a:cs typeface="+mn-lt"/>
              </a:rPr>
              <a:t>O(n) </a:t>
            </a:r>
            <a:r>
              <a:rPr lang="cs-CZ" sz="2600" dirty="0">
                <a:ea typeface="+mn-lt"/>
                <a:cs typeface="+mn-lt"/>
              </a:rPr>
              <a:t>– Lineární:</a:t>
            </a:r>
            <a:endParaRPr lang="cs-CZ" sz="2600" dirty="0"/>
          </a:p>
          <a:p>
            <a:pPr lvl="1"/>
            <a:r>
              <a:rPr lang="cs-CZ" sz="2200" dirty="0">
                <a:ea typeface="+mn-lt"/>
                <a:cs typeface="+mn-lt"/>
              </a:rPr>
              <a:t>Paměťové nároky algoritmu rostou přímo úměrně velikosti vstupu.</a:t>
            </a:r>
            <a:endParaRPr lang="cs-CZ" sz="2200"/>
          </a:p>
          <a:p>
            <a:pPr lvl="1"/>
            <a:r>
              <a:rPr lang="cs-CZ" sz="2200" dirty="0">
                <a:ea typeface="+mn-lt"/>
                <a:cs typeface="+mn-lt"/>
              </a:rPr>
              <a:t>Příklad: Kopírování pole, kde je potřeba nová paměť pro každý prvek vstupního pole.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2985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C6B484-F576-A00F-7F3D-0B7FAAF5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F89463-9364-A76E-1D0D-4C15D7B14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sz="2400" b="1" dirty="0">
                <a:ea typeface="+mn-lt"/>
                <a:cs typeface="+mn-lt"/>
              </a:rPr>
              <a:t>O(n log n)</a:t>
            </a:r>
            <a:r>
              <a:rPr lang="en-GB" sz="2400" dirty="0">
                <a:ea typeface="+mn-lt"/>
                <a:cs typeface="+mn-lt"/>
              </a:rPr>
              <a:t> </a:t>
            </a:r>
            <a:r>
              <a:rPr lang="cs-CZ" sz="2400" dirty="0">
                <a:ea typeface="+mn-lt"/>
                <a:cs typeface="+mn-lt"/>
              </a:rPr>
              <a:t>–</a:t>
            </a:r>
            <a:r>
              <a:rPr lang="en-GB" sz="2400" dirty="0">
                <a:ea typeface="+mn-lt"/>
                <a:cs typeface="+mn-lt"/>
              </a:rPr>
              <a:t> </a:t>
            </a:r>
            <a:r>
              <a:rPr lang="en-GB" sz="2400" dirty="0" err="1">
                <a:ea typeface="+mn-lt"/>
                <a:cs typeface="+mn-lt"/>
              </a:rPr>
              <a:t>Lineárně-logaritmická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prostorová</a:t>
            </a:r>
            <a:r>
              <a:rPr lang="en-GB" sz="2400" dirty="0">
                <a:ea typeface="+mn-lt"/>
                <a:cs typeface="+mn-lt"/>
              </a:rPr>
              <a:t> </a:t>
            </a:r>
            <a:r>
              <a:rPr lang="en-GB" sz="2400" dirty="0" err="1">
                <a:ea typeface="+mn-lt"/>
                <a:cs typeface="+mn-lt"/>
              </a:rPr>
              <a:t>složitost</a:t>
            </a:r>
            <a:endParaRPr lang="en-GB" sz="2400" dirty="0">
              <a:ea typeface="+mn-lt"/>
              <a:cs typeface="+mn-lt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Vzácné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cs-CZ" dirty="0">
                <a:ea typeface="+mn-lt"/>
                <a:cs typeface="+mn-lt"/>
              </a:rPr>
              <a:t>– </a:t>
            </a:r>
            <a:r>
              <a:rPr lang="en-GB" dirty="0" err="1">
                <a:ea typeface="+mn-lt"/>
                <a:cs typeface="+mn-lt"/>
              </a:rPr>
              <a:t>nastává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pouze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když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na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každé</a:t>
            </a:r>
            <a:r>
              <a:rPr lang="en-GB" b="1" dirty="0">
                <a:ea typeface="+mn-lt"/>
                <a:cs typeface="+mn-lt"/>
              </a:rPr>
              <a:t> z log n </a:t>
            </a:r>
            <a:r>
              <a:rPr lang="en-GB" b="1" dirty="0" err="1">
                <a:ea typeface="+mn-lt"/>
                <a:cs typeface="+mn-lt"/>
              </a:rPr>
              <a:t>úrovní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dělení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vzniká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nová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kopie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dat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která</a:t>
            </a:r>
            <a:r>
              <a:rPr lang="en-GB" dirty="0">
                <a:ea typeface="+mn-lt"/>
                <a:cs typeface="+mn-lt"/>
              </a:rPr>
              <a:t> se </a:t>
            </a:r>
            <a:r>
              <a:rPr lang="en-GB" b="1" dirty="0" err="1">
                <a:ea typeface="+mn-lt"/>
                <a:cs typeface="+mn-lt"/>
              </a:rPr>
              <a:t>uchovává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/>
              <a:t>zároveň</a:t>
            </a:r>
            <a:endParaRPr lang="cs-CZ" dirty="0" err="1"/>
          </a:p>
          <a:p>
            <a:r>
              <a:rPr lang="cs-CZ" sz="2400" b="1" dirty="0">
                <a:ea typeface="+mn-lt"/>
                <a:cs typeface="+mn-lt"/>
              </a:rPr>
              <a:t>O(n</a:t>
            </a:r>
            <a:r>
              <a:rPr lang="cs-CZ" sz="2400" b="1" baseline="30000" dirty="0">
                <a:ea typeface="+mn-lt"/>
                <a:cs typeface="+mn-lt"/>
              </a:rPr>
              <a:t>2</a:t>
            </a:r>
            <a:r>
              <a:rPr lang="cs-CZ" sz="2400" b="1" dirty="0">
                <a:ea typeface="+mn-lt"/>
                <a:cs typeface="+mn-lt"/>
              </a:rPr>
              <a:t>) </a:t>
            </a:r>
            <a:r>
              <a:rPr lang="cs-CZ" sz="2400" dirty="0">
                <a:ea typeface="+mn-lt"/>
                <a:cs typeface="+mn-lt"/>
              </a:rPr>
              <a:t>– Kvadratická:</a:t>
            </a:r>
          </a:p>
          <a:p>
            <a:pPr lvl="1"/>
            <a:r>
              <a:rPr lang="cs-CZ" dirty="0">
                <a:ea typeface="+mn-lt"/>
                <a:cs typeface="+mn-lt"/>
              </a:rPr>
              <a:t>Algoritmus potřebuje paměť, která roste kvadraticky s velikostí vstupu.</a:t>
            </a:r>
          </a:p>
          <a:p>
            <a:pPr lvl="1"/>
            <a:r>
              <a:rPr lang="cs-CZ" dirty="0">
                <a:ea typeface="+mn-lt"/>
                <a:cs typeface="+mn-lt"/>
              </a:rPr>
              <a:t>Příklad: Dynamické programování.</a:t>
            </a:r>
            <a:endParaRPr lang="cs-CZ" dirty="0"/>
          </a:p>
          <a:p>
            <a:r>
              <a:rPr lang="cs-CZ" sz="2400" b="1" dirty="0">
                <a:ea typeface="+mn-lt"/>
                <a:cs typeface="+mn-lt"/>
              </a:rPr>
              <a:t>O(2ⁿ) </a:t>
            </a:r>
            <a:r>
              <a:rPr lang="cs-CZ" sz="2400" dirty="0">
                <a:ea typeface="+mn-lt"/>
                <a:cs typeface="+mn-lt"/>
              </a:rPr>
              <a:t>– Exponenciální prostorová složitost</a:t>
            </a:r>
          </a:p>
          <a:p>
            <a:pPr lvl="1"/>
            <a:r>
              <a:rPr lang="cs-CZ" dirty="0">
                <a:ea typeface="+mn-lt"/>
                <a:cs typeface="+mn-lt"/>
              </a:rPr>
              <a:t>Objevuje se v algoritmech, které generují nebo ukládají </a:t>
            </a:r>
            <a:r>
              <a:rPr lang="cs-CZ" b="1" dirty="0">
                <a:ea typeface="+mn-lt"/>
                <a:cs typeface="+mn-lt"/>
              </a:rPr>
              <a:t>všechny podmnožiny</a:t>
            </a:r>
            <a:r>
              <a:rPr lang="cs-CZ" dirty="0">
                <a:ea typeface="+mn-lt"/>
                <a:cs typeface="+mn-lt"/>
              </a:rPr>
              <a:t> nebo </a:t>
            </a:r>
            <a:r>
              <a:rPr lang="cs-CZ" b="1" dirty="0">
                <a:ea typeface="+mn-lt"/>
                <a:cs typeface="+mn-lt"/>
              </a:rPr>
              <a:t>kombinace</a:t>
            </a:r>
            <a:r>
              <a:rPr lang="cs-CZ" dirty="0">
                <a:ea typeface="+mn-lt"/>
                <a:cs typeface="+mn-lt"/>
              </a:rPr>
              <a:t> prvků, protože počet těchto množin je 2ⁿ.</a:t>
            </a:r>
          </a:p>
          <a:p>
            <a:pPr lvl="1"/>
            <a:r>
              <a:rPr lang="cs-CZ" dirty="0">
                <a:ea typeface="+mn-lt"/>
                <a:cs typeface="+mn-lt"/>
              </a:rPr>
              <a:t>Ukládání všech podmnožin množiny.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3385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46A74-6B22-FA75-C9DA-5B9475F6C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8E76F-08A8-7A70-CE4C-A43776A13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b="1" dirty="0"/>
              <a:t>O(n!)</a:t>
            </a:r>
            <a:r>
              <a:rPr lang="cs-CZ" sz="2400" dirty="0"/>
              <a:t> – Faktoriální prostorová složitost</a:t>
            </a:r>
          </a:p>
          <a:p>
            <a:pPr lvl="1"/>
            <a:r>
              <a:rPr lang="cs-CZ" dirty="0">
                <a:ea typeface="+mn-lt"/>
                <a:cs typeface="+mn-lt"/>
              </a:rPr>
              <a:t>Nastává v případech</a:t>
            </a:r>
            <a:r>
              <a:rPr lang="cs-CZ" dirty="0"/>
              <a:t>, kdy algoritmus ukládá všechna možná uspořádání nebo kombinace prvků. Běžně </a:t>
            </a:r>
            <a:r>
              <a:rPr lang="cs-CZ" dirty="0">
                <a:ea typeface="+mn-lt"/>
                <a:cs typeface="+mn-lt"/>
              </a:rPr>
              <a:t>se objevuje u algoritmů, které generují a ukládají všechna řešení (například všechny permutace).</a:t>
            </a:r>
            <a:endParaRPr lang="cs-CZ" dirty="0"/>
          </a:p>
          <a:p>
            <a:pPr lvl="1"/>
            <a:r>
              <a:rPr lang="cs-CZ" dirty="0">
                <a:ea typeface="+mn-lt"/>
                <a:cs typeface="+mn-lt"/>
              </a:rPr>
              <a:t>Příklad: generování a ukládání všech permutací n prvků.</a:t>
            </a:r>
            <a:endParaRPr lang="cs-CZ" dirty="0"/>
          </a:p>
          <a:p>
            <a:pPr lvl="1"/>
            <a:endParaRPr lang="cs-CZ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596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B23C70-63F1-5DB1-107C-B80CED4C6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D08C68-D8D3-DCC4-6779-7C0A46F0C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>
                <a:ea typeface="+mn-lt"/>
                <a:cs typeface="+mn-lt"/>
              </a:rPr>
              <a:t>Identifikace konstantní paměti:</a:t>
            </a:r>
          </a:p>
          <a:p>
            <a:r>
              <a:rPr lang="cs-CZ" b="1" dirty="0">
                <a:ea typeface="+mn-lt"/>
                <a:cs typeface="+mn-lt"/>
              </a:rPr>
              <a:t>Statické datové struktury:</a:t>
            </a:r>
            <a:r>
              <a:rPr lang="cs-CZ" dirty="0">
                <a:ea typeface="+mn-lt"/>
                <a:cs typeface="+mn-lt"/>
              </a:rPr>
              <a:t> Pole, seznamy nebo objekty s pevnou velikostí (například pole s pevnou délkou) představují konstantní paměť, O(1)</a:t>
            </a:r>
          </a:p>
          <a:p>
            <a:r>
              <a:rPr lang="cs-CZ" dirty="0" err="1">
                <a:ea typeface="+mn-lt"/>
                <a:cs typeface="+mn-lt"/>
              </a:rPr>
              <a:t>int</a:t>
            </a:r>
            <a:r>
              <a:rPr lang="cs-CZ" dirty="0">
                <a:ea typeface="+mn-lt"/>
                <a:cs typeface="+mn-lt"/>
              </a:rPr>
              <a:t> a = 5; </a:t>
            </a:r>
            <a:r>
              <a:rPr lang="cs-CZ" dirty="0" err="1">
                <a:ea typeface="+mn-lt"/>
                <a:cs typeface="+mn-lt"/>
              </a:rPr>
              <a:t>int</a:t>
            </a:r>
            <a:r>
              <a:rPr lang="cs-CZ" dirty="0">
                <a:ea typeface="+mn-lt"/>
                <a:cs typeface="+mn-lt"/>
              </a:rPr>
              <a:t> b = 10;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465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883F5-17A7-4833-009F-1D6B8958C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3DE2E-28E6-7C1E-CD02-954E70AB1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>
                <a:ea typeface="+mn-lt"/>
                <a:cs typeface="+mn-lt"/>
              </a:rPr>
              <a:t>Analýza dynamicky alokovaných datových struktur:</a:t>
            </a:r>
          </a:p>
          <a:p>
            <a:r>
              <a:rPr lang="cs-CZ" b="1" dirty="0">
                <a:ea typeface="+mn-lt"/>
                <a:cs typeface="+mn-lt"/>
              </a:rPr>
              <a:t>Pole, seznamy, objekty:</a:t>
            </a:r>
            <a:r>
              <a:rPr lang="cs-CZ" dirty="0">
                <a:ea typeface="+mn-lt"/>
                <a:cs typeface="+mn-lt"/>
              </a:rPr>
              <a:t> Pokud kód obsahuje struktury, jejichž velikost roste s velikostí vstupu (například seznam, který ukládá všechny prvky z pole), sledujte, jak se mění jejich velikost. Taková struktura obvykle představuje lineární prostorovou složitost O(n).</a:t>
            </a:r>
            <a:endParaRPr lang="cs-CZ" b="1" dirty="0">
              <a:ea typeface="+mn-lt"/>
              <a:cs typeface="+mn-lt"/>
            </a:endParaRPr>
          </a:p>
          <a:p>
            <a:endParaRPr lang="cs-CZ" b="1" dirty="0"/>
          </a:p>
        </p:txBody>
      </p:sp>
      <p:pic>
        <p:nvPicPr>
          <p:cNvPr id="4" name="Obrázek 3" descr="Obsah obrázku text, Písmo, snímek obrazovky, bílé&#10;&#10;Popis se vygeneroval automaticky.">
            <a:extLst>
              <a:ext uri="{FF2B5EF4-FFF2-40B4-BE49-F238E27FC236}">
                <a16:creationId xmlns:a16="http://schemas.microsoft.com/office/drawing/2014/main" id="{7790EF80-6646-9372-0EF8-B98A66DEF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042" y="4443095"/>
            <a:ext cx="4907915" cy="138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33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96320-C97C-F892-AE96-9C12AAC6C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>
                <a:ea typeface="+mj-lt"/>
                <a:cs typeface="+mj-lt"/>
              </a:rPr>
              <a:t>Časová složitost algoritmu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A4FDE-22BD-6A26-56B2-C16875D8C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Časová složitost algoritmu popisuje, jak se doba běhu algoritmu mění v závislosti na velikosti vstupních dat.</a:t>
            </a:r>
          </a:p>
          <a:p>
            <a:r>
              <a:rPr lang="cs-CZ">
                <a:ea typeface="+mn-lt"/>
                <a:cs typeface="+mn-lt"/>
              </a:rPr>
              <a:t>Především u velkých dat.</a:t>
            </a:r>
          </a:p>
          <a:p>
            <a:r>
              <a:rPr lang="cs-CZ">
                <a:ea typeface="+mn-lt"/>
                <a:cs typeface="+mn-lt"/>
              </a:rPr>
              <a:t>Časová složitost se obvykle vyjadřuje pomocí tzv. </a:t>
            </a:r>
            <a:r>
              <a:rPr lang="cs-CZ" b="1">
                <a:ea typeface="+mn-lt"/>
                <a:cs typeface="+mn-lt"/>
              </a:rPr>
              <a:t>asymptotické notace </a:t>
            </a:r>
            <a:r>
              <a:rPr lang="cs-CZ">
                <a:ea typeface="+mn-lt"/>
                <a:cs typeface="+mn-lt"/>
              </a:rPr>
              <a:t>(Horní odhad růstu).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391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871D05-1581-CE04-D5F3-C633AE88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2883AB-A85C-6356-A9C7-1FE0083B3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>
                <a:ea typeface="+mn-lt"/>
                <a:cs typeface="+mn-lt"/>
              </a:rPr>
              <a:t>Dvourozměrné datové struktury:</a:t>
            </a:r>
          </a:p>
          <a:p>
            <a:r>
              <a:rPr lang="cs-CZ" dirty="0">
                <a:ea typeface="+mn-lt"/>
                <a:cs typeface="+mn-lt"/>
              </a:rPr>
              <a:t>Kvadratická prostorová složitost O(n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) nastává, když algoritmus vyžaduje paměť, která roste s druhou mocninou velikosti vstupu. To se často stává, když algoritmus pracuje s dvourozměrnými datovými strukturami, jako jsou matice nebo tabulky, kde je třeba uložit informace pro každou kombinaci nebo dvojici prvků.</a:t>
            </a:r>
            <a:endParaRPr lang="cs-CZ" b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4306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E59933-4111-B74F-4C6B-5D6A812D7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pic>
        <p:nvPicPr>
          <p:cNvPr id="4" name="Zástupný obsah 3" descr="Obsah obrázku text, Písmo, snímek obrazovky, řada/pruh&#10;&#10;Popis se vygeneroval automaticky.">
            <a:extLst>
              <a:ext uri="{FF2B5EF4-FFF2-40B4-BE49-F238E27FC236}">
                <a16:creationId xmlns:a16="http://schemas.microsoft.com/office/drawing/2014/main" id="{8895DD18-900B-5054-74A5-9F211253A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8435" y="2422684"/>
            <a:ext cx="7039610" cy="2547620"/>
          </a:xfrm>
        </p:spPr>
      </p:pic>
    </p:spTree>
    <p:extLst>
      <p:ext uri="{BB962C8B-B14F-4D97-AF65-F5344CB8AC3E}">
        <p14:creationId xmlns:p14="http://schemas.microsoft.com/office/powerpoint/2010/main" val="20705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F2FD93-B13C-70FA-B7AB-F20E37CA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0FF9FB-86B2-934F-947F-43C83A156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 b="1" dirty="0"/>
              <a:t>Logaritmická </a:t>
            </a:r>
            <a:r>
              <a:rPr lang="cs-CZ" sz="2400" b="1" dirty="0">
                <a:ea typeface="+mn-lt"/>
                <a:cs typeface="+mn-lt"/>
              </a:rPr>
              <a:t>prostorová složitost:</a:t>
            </a:r>
          </a:p>
          <a:p>
            <a:pPr marL="342900" indent="-342900"/>
            <a:r>
              <a:rPr lang="cs-CZ" sz="2400" dirty="0">
                <a:ea typeface="+mn-lt"/>
                <a:cs typeface="+mn-lt"/>
              </a:rPr>
              <a:t>Prostorová složitost </a:t>
            </a:r>
            <a:r>
              <a:rPr lang="cs-CZ" sz="2400" b="1" dirty="0">
                <a:ea typeface="+mn-lt"/>
                <a:cs typeface="+mn-lt"/>
              </a:rPr>
              <a:t>O(log ⁡n)</a:t>
            </a:r>
            <a:r>
              <a:rPr lang="cs-CZ" sz="2400" dirty="0">
                <a:ea typeface="+mn-lt"/>
                <a:cs typeface="+mn-lt"/>
              </a:rPr>
              <a:t> znamená, že algoritmus vyžaduje paměť, která roste logaritmicky vzhledem k velikosti vstupu. To je typické pro algoritmy, které uchovávají pouze malé množství informací o každé úrovni při zmenšování problému na polovinu nebo na jiný pevný zlomek původní velikosti.</a:t>
            </a:r>
          </a:p>
        </p:txBody>
      </p:sp>
    </p:spTree>
    <p:extLst>
      <p:ext uri="{BB962C8B-B14F-4D97-AF65-F5344CB8AC3E}">
        <p14:creationId xmlns:p14="http://schemas.microsoft.com/office/powerpoint/2010/main" val="23504378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69CD04-66B9-DD73-8442-3246DDDE3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Prostorová složitost algoritmů</a:t>
            </a:r>
            <a:endParaRPr lang="en-US" dirty="0"/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F32A44C7-6AAD-1E61-2092-D41F57897F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07929" y="1689894"/>
            <a:ext cx="3982915" cy="4114800"/>
          </a:xfrm>
        </p:spPr>
      </p:pic>
    </p:spTree>
    <p:extLst>
      <p:ext uri="{BB962C8B-B14F-4D97-AF65-F5344CB8AC3E}">
        <p14:creationId xmlns:p14="http://schemas.microsoft.com/office/powerpoint/2010/main" val="383420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B29E64-FD61-F747-43E5-6CFA49F81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Časová složitost algoritmu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799880-BE83-E74C-D9D0-173F16C65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O(1)</a:t>
            </a:r>
            <a:r>
              <a:rPr lang="cs-CZ">
                <a:ea typeface="+mn-lt"/>
                <a:cs typeface="+mn-lt"/>
              </a:rPr>
              <a:t> – Konstanta: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Algoritmus běží vždy ve stejném čase bez ohledu na velikost vstupu.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Přístup k prvku v poli pomocí indexu.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O(n)</a:t>
            </a:r>
            <a:r>
              <a:rPr lang="cs-CZ">
                <a:ea typeface="+mn-lt"/>
                <a:cs typeface="+mn-lt"/>
              </a:rPr>
              <a:t> – Lineární: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Doba běhu algoritmu roste přímo úměrně s velikostí vstupu.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Prohledání nesetříděného seznamu s </a:t>
            </a:r>
            <a:r>
              <a:rPr lang="cs-CZ">
                <a:latin typeface="Consolas"/>
              </a:rPr>
              <a:t>n</a:t>
            </a:r>
            <a:r>
              <a:rPr lang="cs-CZ">
                <a:ea typeface="+mn-lt"/>
                <a:cs typeface="+mn-lt"/>
              </a:rPr>
              <a:t> prvky.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O(log n)</a:t>
            </a:r>
            <a:r>
              <a:rPr lang="cs-CZ">
                <a:ea typeface="+mn-lt"/>
                <a:cs typeface="+mn-lt"/>
              </a:rPr>
              <a:t> – Logaritmická: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Časová složitost roste pomaleji než velikost vstupu, což je typické pro algoritmy, které opakovaně dělí problém na menší části.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Binární vyhledávání.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O(n log n)</a:t>
            </a:r>
            <a:r>
              <a:rPr lang="cs-CZ">
                <a:ea typeface="+mn-lt"/>
                <a:cs typeface="+mn-lt"/>
              </a:rPr>
              <a:t> – Lineárně logaritmická: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Typická pro efektivní třídicí algoritmy jako je </a:t>
            </a:r>
            <a:r>
              <a:rPr lang="cs-CZ" i="1" err="1">
                <a:ea typeface="+mn-lt"/>
                <a:cs typeface="+mn-lt"/>
              </a:rPr>
              <a:t>quicksort</a:t>
            </a:r>
            <a:r>
              <a:rPr lang="cs-CZ">
                <a:ea typeface="+mn-lt"/>
                <a:cs typeface="+mn-lt"/>
              </a:rPr>
              <a:t> nebo </a:t>
            </a:r>
            <a:r>
              <a:rPr lang="cs-CZ" i="1" err="1">
                <a:ea typeface="+mn-lt"/>
                <a:cs typeface="+mn-lt"/>
              </a:rPr>
              <a:t>mergesort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Časová složitost roste rychleji než lineární, ale pomaleji než kvadratická.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96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FE0F86-5017-45CD-2D2C-DBEE6232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8C9512-6C74-D844-FAF4-524B3FEF8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O(n</a:t>
            </a:r>
            <a:r>
              <a:rPr lang="cs-CZ" sz="2400" b="1" baseline="30000">
                <a:ea typeface="+mn-lt"/>
                <a:cs typeface="+mn-lt"/>
              </a:rPr>
              <a:t>2</a:t>
            </a:r>
            <a:r>
              <a:rPr lang="cs-CZ" sz="2400" b="1">
                <a:ea typeface="+mn-lt"/>
                <a:cs typeface="+mn-lt"/>
              </a:rPr>
              <a:t>)</a:t>
            </a:r>
            <a:r>
              <a:rPr lang="cs-CZ" sz="2400">
                <a:ea typeface="+mn-lt"/>
                <a:cs typeface="+mn-lt"/>
              </a:rPr>
              <a:t> – Kvadratická:</a:t>
            </a:r>
            <a:endParaRPr lang="cs-CZ" sz="2400"/>
          </a:p>
          <a:p>
            <a:r>
              <a:rPr lang="cs-CZ" sz="2400">
                <a:ea typeface="+mn-lt"/>
                <a:cs typeface="+mn-lt"/>
              </a:rPr>
              <a:t>Doba běhu roste úměrně druhé mocnině velikosti vstupu.</a:t>
            </a:r>
          </a:p>
          <a:p>
            <a:r>
              <a:rPr lang="cs-CZ" sz="2400">
                <a:ea typeface="+mn-lt"/>
                <a:cs typeface="+mn-lt"/>
              </a:rPr>
              <a:t>Příklad: Třídění bublinkou (</a:t>
            </a:r>
            <a:r>
              <a:rPr lang="cs-CZ" sz="2400" err="1">
                <a:ea typeface="+mn-lt"/>
                <a:cs typeface="+mn-lt"/>
              </a:rPr>
              <a:t>bubble</a:t>
            </a:r>
            <a:r>
              <a:rPr lang="cs-CZ" sz="2400">
                <a:ea typeface="+mn-lt"/>
                <a:cs typeface="+mn-lt"/>
              </a:rPr>
              <a:t> sort).</a:t>
            </a:r>
          </a:p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O(2</a:t>
            </a:r>
            <a:r>
              <a:rPr lang="cs-CZ" sz="2400" b="1" baseline="30000">
                <a:ea typeface="+mn-lt"/>
                <a:cs typeface="+mn-lt"/>
              </a:rPr>
              <a:t>n</a:t>
            </a:r>
            <a:r>
              <a:rPr lang="cs-CZ" sz="2400" b="1">
                <a:ea typeface="+mn-lt"/>
                <a:cs typeface="+mn-lt"/>
              </a:rPr>
              <a:t>)</a:t>
            </a:r>
            <a:r>
              <a:rPr lang="cs-CZ" sz="2400">
                <a:ea typeface="+mn-lt"/>
                <a:cs typeface="+mn-lt"/>
              </a:rPr>
              <a:t> – Exponenciální:</a:t>
            </a:r>
          </a:p>
          <a:p>
            <a:r>
              <a:rPr lang="cs-CZ" sz="2400">
                <a:ea typeface="+mn-lt"/>
                <a:cs typeface="+mn-lt"/>
              </a:rPr>
              <a:t>Časová složitost exponenciálně roste s velikostí vstupu.</a:t>
            </a:r>
          </a:p>
          <a:p>
            <a:r>
              <a:rPr lang="cs-CZ" sz="2400">
                <a:ea typeface="+mn-lt"/>
                <a:cs typeface="+mn-lt"/>
              </a:rPr>
              <a:t>Příklad: Rekurzivní řešení problému cestujícího obchodníka.</a:t>
            </a:r>
          </a:p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O(n!)</a:t>
            </a:r>
            <a:r>
              <a:rPr lang="cs-CZ" sz="2400">
                <a:ea typeface="+mn-lt"/>
                <a:cs typeface="+mn-lt"/>
              </a:rPr>
              <a:t> – Faktoriální:</a:t>
            </a:r>
          </a:p>
          <a:p>
            <a:r>
              <a:rPr lang="cs-CZ" sz="2400">
                <a:ea typeface="+mn-lt"/>
                <a:cs typeface="+mn-lt"/>
              </a:rPr>
              <a:t>Extrémně náročné algoritmy, kde doba běhu dramaticky roste s velikostí vstupu.</a:t>
            </a:r>
          </a:p>
          <a:p>
            <a:r>
              <a:rPr lang="cs-CZ" sz="2400">
                <a:ea typeface="+mn-lt"/>
                <a:cs typeface="+mn-lt"/>
              </a:rPr>
              <a:t>Příklad: </a:t>
            </a:r>
            <a:r>
              <a:rPr lang="cs-CZ" sz="2400" err="1">
                <a:ea typeface="+mn-lt"/>
                <a:cs typeface="+mn-lt"/>
              </a:rPr>
              <a:t>Brute-force</a:t>
            </a:r>
            <a:r>
              <a:rPr lang="cs-CZ" sz="2400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747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5310A-7A19-E2AA-ACA6-30F22F2A4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2D6DD-FFFE-D3F5-3C45-2FDA74FE0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 b="1"/>
              <a:t>1. Identifikace základních operací algoritmu</a:t>
            </a:r>
            <a:endParaRPr lang="cs-CZ"/>
          </a:p>
          <a:p>
            <a:pPr>
              <a:buNone/>
            </a:pPr>
            <a:r>
              <a:rPr lang="cs-CZ">
                <a:ea typeface="+mn-lt"/>
                <a:cs typeface="+mn-lt"/>
              </a:rPr>
              <a:t>Každý algoritmus je sestaven z jednotlivých operací, jako jsou: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Přiřazení hodnot proměnným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Podmínky (</a:t>
            </a:r>
            <a:r>
              <a:rPr lang="cs-CZ" err="1">
                <a:ea typeface="+mn-lt"/>
                <a:cs typeface="+mn-lt"/>
              </a:rPr>
              <a:t>if-else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Smyčky (</a:t>
            </a:r>
            <a:r>
              <a:rPr lang="cs-CZ" err="1">
                <a:ea typeface="+mn-lt"/>
                <a:cs typeface="+mn-lt"/>
              </a:rPr>
              <a:t>for</a:t>
            </a:r>
            <a:r>
              <a:rPr lang="cs-CZ">
                <a:ea typeface="+mn-lt"/>
                <a:cs typeface="+mn-lt"/>
              </a:rPr>
              <a:t>, </a:t>
            </a:r>
            <a:r>
              <a:rPr lang="cs-CZ" err="1">
                <a:ea typeface="+mn-lt"/>
                <a:cs typeface="+mn-lt"/>
              </a:rPr>
              <a:t>while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Rekurze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03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5310A-7A19-E2AA-ACA6-30F22F2A4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2D6DD-FFFE-D3F5-3C45-2FDA74FE0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 b="1"/>
              <a:t>1. Identifikace základních operací algoritmu</a:t>
            </a:r>
            <a:endParaRPr lang="cs-CZ"/>
          </a:p>
          <a:p>
            <a:pPr>
              <a:buNone/>
            </a:pPr>
            <a:r>
              <a:rPr lang="cs-CZ">
                <a:ea typeface="+mn-lt"/>
                <a:cs typeface="+mn-lt"/>
              </a:rPr>
              <a:t>Každý algoritmus je sestaven z jednotlivých operací, jako jsou: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Přiřazení hodnot proměnným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Podmínky (</a:t>
            </a:r>
            <a:r>
              <a:rPr lang="cs-CZ" err="1">
                <a:ea typeface="+mn-lt"/>
                <a:cs typeface="+mn-lt"/>
              </a:rPr>
              <a:t>if-else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Smyčky (</a:t>
            </a:r>
            <a:r>
              <a:rPr lang="cs-CZ" err="1">
                <a:ea typeface="+mn-lt"/>
                <a:cs typeface="+mn-lt"/>
              </a:rPr>
              <a:t>for</a:t>
            </a:r>
            <a:r>
              <a:rPr lang="cs-CZ">
                <a:ea typeface="+mn-lt"/>
                <a:cs typeface="+mn-lt"/>
              </a:rPr>
              <a:t>, </a:t>
            </a:r>
            <a:r>
              <a:rPr lang="cs-CZ" err="1">
                <a:ea typeface="+mn-lt"/>
                <a:cs typeface="+mn-lt"/>
              </a:rPr>
              <a:t>while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Rekurze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121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2DCE82-27A9-907D-B71A-5B20D956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85B25A-5699-6926-22C0-4739F1A58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/>
              <a:t>2. Analýza smyčky</a:t>
            </a:r>
            <a:endParaRPr lang="cs-CZ"/>
          </a:p>
          <a:p>
            <a:r>
              <a:rPr lang="cs-CZ">
                <a:ea typeface="+mn-lt"/>
                <a:cs typeface="+mn-lt"/>
              </a:rPr>
              <a:t>Smyčky (cykly) mají velký vliv na časovou složitost algoritmu, protože určují, jak často se provádí základní operace.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Jednoduchá smyčka, která běží </a:t>
            </a:r>
            <a:r>
              <a:rPr lang="cs-CZ" b="1">
                <a:latin typeface="Consolas"/>
              </a:rPr>
              <a:t>n</a:t>
            </a:r>
            <a:r>
              <a:rPr lang="cs-CZ" b="1">
                <a:ea typeface="+mn-lt"/>
                <a:cs typeface="+mn-lt"/>
              </a:rPr>
              <a:t> krát</a:t>
            </a:r>
            <a:r>
              <a:rPr lang="cs-CZ">
                <a:ea typeface="+mn-lt"/>
                <a:cs typeface="+mn-lt"/>
              </a:rPr>
              <a:t> má časovou složitost </a:t>
            </a:r>
            <a:r>
              <a:rPr lang="cs-CZ" b="1">
                <a:ea typeface="+mn-lt"/>
                <a:cs typeface="+mn-lt"/>
              </a:rPr>
              <a:t>O(n)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Smyčka uvnitř smyčky</a:t>
            </a:r>
            <a:r>
              <a:rPr lang="cs-CZ">
                <a:ea typeface="+mn-lt"/>
                <a:cs typeface="+mn-lt"/>
              </a:rPr>
              <a:t> (vnořená smyčka) má složitost násobenou, tj. pro dvě vnořené smyčky, kde každá běží </a:t>
            </a:r>
            <a:r>
              <a:rPr lang="cs-CZ">
                <a:latin typeface="Consolas"/>
              </a:rPr>
              <a:t>n</a:t>
            </a:r>
            <a:r>
              <a:rPr lang="cs-CZ">
                <a:ea typeface="+mn-lt"/>
                <a:cs typeface="+mn-lt"/>
              </a:rPr>
              <a:t> krát, bude celková složitost </a:t>
            </a:r>
            <a:r>
              <a:rPr lang="cs-CZ" b="1">
                <a:ea typeface="+mn-lt"/>
                <a:cs typeface="+mn-lt"/>
              </a:rPr>
              <a:t>O(n²)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119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14DC0D-819F-03C4-15C5-4F566511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D74BFB-5F2B-A440-B2AD-B404547D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3. Podmínky</a:t>
            </a:r>
            <a:endParaRPr lang="cs-CZ">
              <a:ea typeface="+mn-lt"/>
              <a:cs typeface="+mn-lt"/>
            </a:endParaRPr>
          </a:p>
          <a:p>
            <a:r>
              <a:rPr lang="cs-CZ">
                <a:ea typeface="+mn-lt"/>
                <a:cs typeface="+mn-lt"/>
              </a:rPr>
              <a:t>Podmínky (</a:t>
            </a:r>
            <a:r>
              <a:rPr lang="cs-CZ" err="1">
                <a:ea typeface="+mn-lt"/>
                <a:cs typeface="+mn-lt"/>
              </a:rPr>
              <a:t>if-else</a:t>
            </a:r>
            <a:r>
              <a:rPr lang="cs-CZ">
                <a:ea typeface="+mn-lt"/>
                <a:cs typeface="+mn-lt"/>
              </a:rPr>
              <a:t>) mohou mít různé větve, ale z hlediska asymptotické notace se uvažuje vždy ta nejhorší možná větev (</a:t>
            </a:r>
            <a:r>
              <a:rPr lang="cs-CZ" i="1" err="1">
                <a:ea typeface="+mn-lt"/>
                <a:cs typeface="+mn-lt"/>
              </a:rPr>
              <a:t>worst</a:t>
            </a:r>
            <a:r>
              <a:rPr lang="cs-CZ" i="1">
                <a:ea typeface="+mn-lt"/>
                <a:cs typeface="+mn-lt"/>
              </a:rPr>
              <a:t>-case</a:t>
            </a:r>
            <a:r>
              <a:rPr lang="cs-CZ">
                <a:ea typeface="+mn-lt"/>
                <a:cs typeface="+mn-lt"/>
              </a:rPr>
              <a:t> analýza).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Pokud rozhodnutí v podmínce nijak neovlivňuje složitost (provádí se jen jednou), přidává jen </a:t>
            </a:r>
            <a:r>
              <a:rPr lang="cs-CZ" b="1">
                <a:ea typeface="+mn-lt"/>
                <a:cs typeface="+mn-lt"/>
              </a:rPr>
              <a:t>O(1)</a:t>
            </a:r>
            <a:r>
              <a:rPr lang="cs-CZ">
                <a:ea typeface="+mn-lt"/>
                <a:cs typeface="+mn-lt"/>
              </a:rPr>
              <a:t> (konstantní složitost).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776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0D8C3-1A67-67E5-CBBB-04F5FEF41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268519-C0F3-9633-7740-44736318F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/>
              <a:t>4. Rekurze</a:t>
            </a:r>
            <a:endParaRPr lang="cs-CZ"/>
          </a:p>
          <a:p>
            <a:r>
              <a:rPr lang="cs-CZ">
                <a:ea typeface="+mn-lt"/>
                <a:cs typeface="+mn-lt"/>
              </a:rPr>
              <a:t>U rekurzivních algoritmů musíte vytvořit tzv. rekurentní vztah a analyzovat ho.</a:t>
            </a:r>
            <a:endParaRPr lang="cs-CZ"/>
          </a:p>
          <a:p>
            <a:pPr marL="0" indent="0">
              <a:buNone/>
            </a:pPr>
            <a:r>
              <a:rPr lang="cs-CZ">
                <a:ea typeface="+mn-lt"/>
                <a:cs typeface="+mn-lt"/>
              </a:rPr>
              <a:t>Příklad: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Binární vyhledávání</a:t>
            </a:r>
            <a:r>
              <a:rPr lang="cs-CZ">
                <a:ea typeface="+mn-lt"/>
                <a:cs typeface="+mn-lt"/>
              </a:rPr>
              <a:t>: Rozdělí vstup na polovinu v každém kroku, což vede k </a:t>
            </a:r>
            <a:r>
              <a:rPr lang="cs-CZ" b="1">
                <a:ea typeface="+mn-lt"/>
                <a:cs typeface="+mn-lt"/>
              </a:rPr>
              <a:t>O(log 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Třídění pomocí </a:t>
            </a:r>
            <a:r>
              <a:rPr lang="cs-CZ" b="1" err="1">
                <a:ea typeface="+mn-lt"/>
                <a:cs typeface="+mn-lt"/>
              </a:rPr>
              <a:t>merge</a:t>
            </a:r>
            <a:r>
              <a:rPr lang="cs-CZ" b="1">
                <a:ea typeface="+mn-lt"/>
                <a:cs typeface="+mn-lt"/>
              </a:rPr>
              <a:t> sortu</a:t>
            </a:r>
            <a:r>
              <a:rPr lang="cs-CZ">
                <a:ea typeface="+mn-lt"/>
                <a:cs typeface="+mn-lt"/>
              </a:rPr>
              <a:t>: Rozděluje vstupní seznam a kombinuje je zpět, což vede k </a:t>
            </a:r>
            <a:r>
              <a:rPr lang="cs-CZ" b="1">
                <a:ea typeface="+mn-lt"/>
                <a:cs typeface="+mn-lt"/>
              </a:rPr>
              <a:t>O(n log 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9879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Motiv systému Office</vt:lpstr>
      <vt:lpstr>Vyčíslitelnost a složitost výpočtů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  <vt:lpstr>Prostorová složitost algoritmů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272</cp:revision>
  <dcterms:created xsi:type="dcterms:W3CDTF">2024-10-30T08:09:59Z</dcterms:created>
  <dcterms:modified xsi:type="dcterms:W3CDTF">2025-10-29T10:39:28Z</dcterms:modified>
</cp:coreProperties>
</file>