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3" r:id="rId5"/>
    <p:sldId id="259" r:id="rId6"/>
    <p:sldId id="274" r:id="rId7"/>
    <p:sldId id="275" r:id="rId8"/>
    <p:sldId id="276" r:id="rId9"/>
    <p:sldId id="277" r:id="rId10"/>
    <p:sldId id="279" r:id="rId11"/>
    <p:sldId id="280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1BFF99-49AE-B35F-BF11-A783020919EB}" v="1" dt="2025-11-04T10:41:03.1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Schreier" userId="S::sch0170@ad.slu.cz::832da3ef-606f-498e-b683-509122df5ed9" providerId="AD" clId="Web-{411BFF99-49AE-B35F-BF11-A783020919EB}"/>
    <pc:docChg chg="delSld">
      <pc:chgData name="Jan Schreier" userId="S::sch0170@ad.slu.cz::832da3ef-606f-498e-b683-509122df5ed9" providerId="AD" clId="Web-{411BFF99-49AE-B35F-BF11-A783020919EB}" dt="2025-11-04T10:41:03.190" v="0"/>
      <pc:docMkLst>
        <pc:docMk/>
      </pc:docMkLst>
      <pc:sldChg chg="del">
        <pc:chgData name="Jan Schreier" userId="S::sch0170@ad.slu.cz::832da3ef-606f-498e-b683-509122df5ed9" providerId="AD" clId="Web-{411BFF99-49AE-B35F-BF11-A783020919EB}" dt="2025-11-04T10:41:03.190" v="0"/>
        <pc:sldMkLst>
          <pc:docMk/>
          <pc:sldMk cId="2228102355" sldId="27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130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18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78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28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610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757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98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79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30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8594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3A43DF-04A3-4662-88CA-28FDED1CFC09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25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Vyčíslitelnost a složitost výpočtů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523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8E8E03-8795-2D58-7861-6DEAFA73B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6000" dirty="0"/>
              <a:t>Dynamické programování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3478EE-8311-2E1E-AB9B-6F6C615B0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b="1" dirty="0" err="1">
                <a:ea typeface="+mn-lt"/>
                <a:cs typeface="+mn-lt"/>
              </a:rPr>
              <a:t>Partition</a:t>
            </a:r>
            <a:r>
              <a:rPr lang="cs-CZ" b="1" dirty="0">
                <a:ea typeface="+mn-lt"/>
                <a:cs typeface="+mn-lt"/>
              </a:rPr>
              <a:t> </a:t>
            </a:r>
            <a:r>
              <a:rPr lang="cs-CZ" b="1" dirty="0" err="1">
                <a:ea typeface="+mn-lt"/>
                <a:cs typeface="+mn-lt"/>
              </a:rPr>
              <a:t>problem</a:t>
            </a:r>
            <a:r>
              <a:rPr lang="cs-CZ" dirty="0">
                <a:ea typeface="+mn-lt"/>
                <a:cs typeface="+mn-lt"/>
              </a:rPr>
              <a:t> je klasický problém dynamického programování, jehož cílem je zjistit, zda lze danou množinu rozdělit na dvě podmnožiny tak, aby součet prvků v obou podmnožinách byl stejný.</a:t>
            </a:r>
            <a:endParaRPr lang="cs-CZ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cs-CZ" b="1" dirty="0">
                <a:ea typeface="+mn-lt"/>
                <a:cs typeface="+mn-lt"/>
              </a:rPr>
              <a:t>Vstup:</a:t>
            </a:r>
            <a:r>
              <a:rPr lang="cs-CZ" dirty="0">
                <a:ea typeface="+mn-lt"/>
                <a:cs typeface="+mn-lt"/>
              </a:rPr>
              <a:t> Množina S </a:t>
            </a:r>
            <a:r>
              <a:rPr lang="cs-CZ" dirty="0" err="1">
                <a:ea typeface="+mn-lt"/>
                <a:cs typeface="+mn-lt"/>
              </a:rPr>
              <a:t>s</a:t>
            </a:r>
            <a:r>
              <a:rPr lang="cs-CZ" dirty="0">
                <a:ea typeface="+mn-lt"/>
                <a:cs typeface="+mn-lt"/>
              </a:rPr>
              <a:t> n kladnými celými čísly: S={s</a:t>
            </a:r>
            <a:r>
              <a:rPr lang="cs-CZ" baseline="30000" dirty="0">
                <a:ea typeface="+mn-lt"/>
                <a:cs typeface="+mn-lt"/>
              </a:rPr>
              <a:t>1</a:t>
            </a:r>
            <a:r>
              <a:rPr lang="cs-CZ" dirty="0">
                <a:ea typeface="+mn-lt"/>
                <a:cs typeface="+mn-lt"/>
              </a:rPr>
              <a:t>,s</a:t>
            </a:r>
            <a:r>
              <a:rPr lang="cs-CZ" baseline="30000" dirty="0">
                <a:ea typeface="+mn-lt"/>
                <a:cs typeface="+mn-lt"/>
              </a:rPr>
              <a:t>2</a:t>
            </a:r>
            <a:r>
              <a:rPr lang="cs-CZ" dirty="0">
                <a:ea typeface="+mn-lt"/>
                <a:cs typeface="+mn-lt"/>
              </a:rPr>
              <a:t>,…,</a:t>
            </a:r>
            <a:r>
              <a:rPr lang="cs-CZ" dirty="0" err="1">
                <a:ea typeface="+mn-lt"/>
                <a:cs typeface="+mn-lt"/>
              </a:rPr>
              <a:t>s</a:t>
            </a:r>
            <a:r>
              <a:rPr lang="cs-CZ" baseline="30000" dirty="0" err="1">
                <a:ea typeface="+mn-lt"/>
                <a:cs typeface="+mn-lt"/>
              </a:rPr>
              <a:t>n</a:t>
            </a:r>
            <a:r>
              <a:rPr lang="cs-CZ" dirty="0">
                <a:ea typeface="+mn-lt"/>
                <a:cs typeface="+mn-lt"/>
              </a:rPr>
              <a:t>}</a:t>
            </a:r>
            <a:endParaRPr lang="cs-CZ" dirty="0"/>
          </a:p>
          <a:p>
            <a:pPr>
              <a:buFont typeface="Arial"/>
              <a:buChar char="•"/>
            </a:pPr>
            <a:r>
              <a:rPr lang="cs-CZ" b="1" dirty="0">
                <a:ea typeface="+mn-lt"/>
                <a:cs typeface="+mn-lt"/>
              </a:rPr>
              <a:t>Cíl:</a:t>
            </a:r>
            <a:r>
              <a:rPr lang="cs-CZ" dirty="0">
                <a:ea typeface="+mn-lt"/>
                <a:cs typeface="+mn-lt"/>
              </a:rPr>
              <a:t> Zjistit, zda lze S rozdělit na dvě podmnožiny S1  a S2 , tak aby: </a:t>
            </a:r>
            <a:endParaRPr lang="cs-CZ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cs-CZ" dirty="0">
                <a:ea typeface="+mn-lt"/>
                <a:cs typeface="+mn-lt"/>
              </a:rPr>
              <a:t>sum(S1 )=sum(S2 )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688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EAAE31-E927-092B-B190-A80387565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6000" dirty="0"/>
              <a:t>Dynamické programování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D0DD21-7D53-130A-D62D-AEC8D69AD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ea typeface="+mn-lt"/>
                <a:cs typeface="+mn-lt"/>
              </a:rPr>
              <a:t>Pokud je součet všech prvků v množině lichý, řešení neexistuje.</a:t>
            </a:r>
          </a:p>
          <a:p>
            <a:r>
              <a:rPr lang="cs-CZ" dirty="0">
                <a:ea typeface="+mn-lt"/>
                <a:cs typeface="+mn-lt"/>
              </a:rPr>
              <a:t>Pokud je součet sudý, hledáme podmnožinu S1 , jejíž součet je polovina celkového součtu:  </a:t>
            </a:r>
            <a:r>
              <a:rPr lang="cs-CZ" dirty="0" err="1">
                <a:ea typeface="+mn-lt"/>
                <a:cs typeface="+mn-lt"/>
              </a:rPr>
              <a:t>target</a:t>
            </a:r>
            <a:r>
              <a:rPr lang="cs-CZ" dirty="0">
                <a:ea typeface="+mn-lt"/>
                <a:cs typeface="+mn-lt"/>
              </a:rPr>
              <a:t> sum=sum(S)/2</a:t>
            </a:r>
          </a:p>
        </p:txBody>
      </p:sp>
    </p:spTree>
    <p:extLst>
      <p:ext uri="{BB962C8B-B14F-4D97-AF65-F5344CB8AC3E}">
        <p14:creationId xmlns:p14="http://schemas.microsoft.com/office/powerpoint/2010/main" val="1327331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932A36-B393-EA93-7DDB-DA306F2CD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6000" dirty="0"/>
              <a:t>Dynamické programování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C82D59-B622-1E9E-15CC-269E3F075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b="1" dirty="0"/>
              <a:t>Podstata DP</a:t>
            </a:r>
            <a:r>
              <a:rPr lang="cs-CZ" dirty="0"/>
              <a:t>: DP je ideální pro problémy, které mají </a:t>
            </a:r>
            <a:r>
              <a:rPr lang="cs-CZ" i="1" dirty="0"/>
              <a:t>překrývající se </a:t>
            </a:r>
            <a:r>
              <a:rPr lang="cs-CZ" i="1" dirty="0" err="1"/>
              <a:t>podúlohy</a:t>
            </a:r>
            <a:r>
              <a:rPr lang="cs-CZ" dirty="0"/>
              <a:t> a </a:t>
            </a:r>
            <a:r>
              <a:rPr lang="cs-CZ" i="1" dirty="0"/>
              <a:t>optimální podstrukturu</a:t>
            </a:r>
            <a:r>
              <a:rPr lang="cs-CZ" dirty="0"/>
              <a:t>:</a:t>
            </a:r>
          </a:p>
          <a:p>
            <a:pPr marL="971550" lvl="1" indent="-285750">
              <a:buFont typeface="Arial"/>
            </a:pPr>
            <a:r>
              <a:rPr lang="cs-CZ" dirty="0"/>
              <a:t>Překrývající se </a:t>
            </a:r>
            <a:r>
              <a:rPr lang="cs-CZ" dirty="0" err="1"/>
              <a:t>podúlohy</a:t>
            </a:r>
            <a:r>
              <a:rPr lang="cs-CZ" dirty="0"/>
              <a:t>: </a:t>
            </a:r>
            <a:r>
              <a:rPr lang="cs-CZ" dirty="0" err="1"/>
              <a:t>Podúlohy</a:t>
            </a:r>
            <a:r>
              <a:rPr lang="cs-CZ" dirty="0"/>
              <a:t> se opakují, což umožňuje efektivně využít již získaná řešení.</a:t>
            </a:r>
          </a:p>
          <a:p>
            <a:pPr marL="971550" lvl="1" indent="-285750">
              <a:buFont typeface="Arial"/>
            </a:pPr>
            <a:r>
              <a:rPr lang="cs-CZ" dirty="0"/>
              <a:t>Optimální podstruktura: Optimální řešení celého problému lze sestavit z optimálních řešení </a:t>
            </a:r>
            <a:r>
              <a:rPr lang="cs-CZ" dirty="0" err="1"/>
              <a:t>podúloh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185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99E74B-6D38-F96C-1A56-E3BC98BFB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6000" dirty="0"/>
              <a:t>Dynamické programování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4CCD4B-E8D4-1AAF-3C97-16BCD9172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sz="2600" b="1"/>
              <a:t>Memoizace (Top-Down přístup):</a:t>
            </a:r>
            <a:endParaRPr lang="cs-CZ"/>
          </a:p>
          <a:p>
            <a:r>
              <a:rPr lang="cs-CZ" sz="2600"/>
              <a:t>V top-</a:t>
            </a:r>
            <a:r>
              <a:rPr lang="cs-CZ" sz="2600" err="1"/>
              <a:t>down</a:t>
            </a:r>
            <a:r>
              <a:rPr lang="cs-CZ" sz="2600"/>
              <a:t> přístupu se problém řeší rekurzivně od nejvyšší úrovně, přičemž se výsledky ukládají do paměti (např. v poli nebo mapě), aby se při dalším výskytu stejné </a:t>
            </a:r>
            <a:r>
              <a:rPr lang="cs-CZ" sz="2600" err="1"/>
              <a:t>podúlohy</a:t>
            </a:r>
            <a:r>
              <a:rPr lang="cs-CZ" sz="2600"/>
              <a:t> jednoduše načetly.</a:t>
            </a:r>
          </a:p>
          <a:p>
            <a:pPr marL="0" indent="0">
              <a:buNone/>
            </a:pPr>
            <a:r>
              <a:rPr lang="cs-CZ" sz="2600" b="1" dirty="0"/>
              <a:t>Tabulace (</a:t>
            </a:r>
            <a:r>
              <a:rPr lang="cs-CZ" sz="2600" b="1" dirty="0" err="1"/>
              <a:t>Bottom</a:t>
            </a:r>
            <a:r>
              <a:rPr lang="cs-CZ" sz="2600" b="1"/>
              <a:t>-Up přístup):</a:t>
            </a:r>
            <a:endParaRPr lang="cs-CZ"/>
          </a:p>
          <a:p>
            <a:r>
              <a:rPr lang="cs-CZ" sz="2600"/>
              <a:t>V bottom-up přístupu řešíme problém iterativně od základní úrovně. Postupujeme po jednotlivých krocích, přičemž každá následující hodnota závisí na dříve vypočítaných hodnotách.</a:t>
            </a:r>
            <a:endParaRPr lang="cs-CZ" sz="2600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9683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60A929-D480-8E6F-C8B8-1E4554196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6000"/>
              <a:t>Dynamické programování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3A4953E-2361-76BF-91F8-BCD25A57C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ea typeface="+mn-lt"/>
                <a:cs typeface="+mn-lt"/>
              </a:rPr>
              <a:t>Problém "balení batohu" (</a:t>
            </a:r>
            <a:r>
              <a:rPr lang="cs-CZ" i="1" dirty="0" err="1">
                <a:ea typeface="+mn-lt"/>
                <a:cs typeface="+mn-lt"/>
              </a:rPr>
              <a:t>Knapsack</a:t>
            </a:r>
            <a:r>
              <a:rPr lang="cs-CZ" i="1" dirty="0">
                <a:ea typeface="+mn-lt"/>
                <a:cs typeface="+mn-lt"/>
              </a:rPr>
              <a:t> </a:t>
            </a:r>
            <a:r>
              <a:rPr lang="cs-CZ" i="1" dirty="0" err="1">
                <a:ea typeface="+mn-lt"/>
                <a:cs typeface="+mn-lt"/>
              </a:rPr>
              <a:t>problem</a:t>
            </a:r>
            <a:r>
              <a:rPr lang="cs-CZ" dirty="0">
                <a:ea typeface="+mn-lt"/>
                <a:cs typeface="+mn-lt"/>
              </a:rPr>
              <a:t>) je klasický optimalizační problém, který lze řešit různými přístupy, včetně dynamického programování. Zadání je obvykle následující: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Máme batoh s pevnou kapacitou W a několik předmětů, každý s danou hodnotou a váhou.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Cílem je vybrat takové předměty, aby jejich celková váha nepřesáhla kapacitu batohu W a celková hodnota vybraných předmětů byla co nejvyšší.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6007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A41A96-742E-62A2-495A-1CD823841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6700" dirty="0"/>
              <a:t>Dynamické programování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D911D1-B246-6AF9-D35A-B76C173B7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b="1" dirty="0">
                <a:ea typeface="+mn-lt"/>
                <a:cs typeface="+mn-lt"/>
              </a:rPr>
              <a:t>Máme batoh</a:t>
            </a:r>
            <a:r>
              <a:rPr lang="cs-CZ" dirty="0">
                <a:ea typeface="+mn-lt"/>
                <a:cs typeface="+mn-lt"/>
              </a:rPr>
              <a:t> s omezenou nosností (kapacitou).</a:t>
            </a:r>
            <a:endParaRPr lang="cs-CZ" dirty="0"/>
          </a:p>
          <a:p>
            <a:r>
              <a:rPr lang="cs-CZ" b="1" dirty="0">
                <a:ea typeface="+mn-lt"/>
                <a:cs typeface="+mn-lt"/>
              </a:rPr>
              <a:t>Máme předměty</a:t>
            </a:r>
            <a:r>
              <a:rPr lang="cs-CZ" dirty="0">
                <a:ea typeface="+mn-lt"/>
                <a:cs typeface="+mn-lt"/>
              </a:rPr>
              <a:t>, z nichž každý má:</a:t>
            </a:r>
            <a:endParaRPr lang="cs-CZ" dirty="0"/>
          </a:p>
          <a:p>
            <a:pPr lvl="1" indent="-285750"/>
            <a:r>
              <a:rPr lang="cs-CZ" b="1" dirty="0">
                <a:ea typeface="+mn-lt"/>
                <a:cs typeface="+mn-lt"/>
              </a:rPr>
              <a:t>Hodnotu</a:t>
            </a:r>
            <a:r>
              <a:rPr lang="cs-CZ" dirty="0">
                <a:ea typeface="+mn-lt"/>
                <a:cs typeface="+mn-lt"/>
              </a:rPr>
              <a:t>, která představuje jeho význam nebo užitečnost.</a:t>
            </a:r>
            <a:endParaRPr lang="cs-CZ" dirty="0"/>
          </a:p>
          <a:p>
            <a:pPr lvl="1" indent="-285750"/>
            <a:r>
              <a:rPr lang="cs-CZ" b="1" dirty="0">
                <a:ea typeface="+mn-lt"/>
                <a:cs typeface="+mn-lt"/>
              </a:rPr>
              <a:t>Hmotnost</a:t>
            </a:r>
            <a:r>
              <a:rPr lang="cs-CZ" dirty="0">
                <a:ea typeface="+mn-lt"/>
                <a:cs typeface="+mn-lt"/>
              </a:rPr>
              <a:t>, která určuje, kolik místa v batohu zabere.</a:t>
            </a:r>
            <a:endParaRPr lang="cs-CZ" dirty="0"/>
          </a:p>
          <a:p>
            <a:r>
              <a:rPr lang="cs-CZ" b="1" dirty="0">
                <a:ea typeface="+mn-lt"/>
                <a:cs typeface="+mn-lt"/>
              </a:rPr>
              <a:t>Cíl:</a:t>
            </a:r>
            <a:r>
              <a:rPr lang="cs-CZ" dirty="0">
                <a:ea typeface="+mn-lt"/>
                <a:cs typeface="+mn-lt"/>
              </a:rPr>
              <a:t> Vybrat předměty tak, aby:</a:t>
            </a:r>
            <a:endParaRPr lang="cs-CZ" dirty="0"/>
          </a:p>
          <a:p>
            <a:pPr lvl="1" indent="-285750"/>
            <a:r>
              <a:rPr lang="cs-CZ" dirty="0">
                <a:ea typeface="+mn-lt"/>
                <a:cs typeface="+mn-lt"/>
              </a:rPr>
              <a:t>Celková váha nepřesáhla kapacitu batohu.</a:t>
            </a:r>
            <a:endParaRPr lang="cs-CZ"/>
          </a:p>
          <a:p>
            <a:pPr lvl="1" indent="-285750"/>
            <a:r>
              <a:rPr lang="cs-CZ" dirty="0">
                <a:ea typeface="+mn-lt"/>
                <a:cs typeface="+mn-lt"/>
              </a:rPr>
              <a:t>Celková hodnota vybraných předmětů byla co nejvyšší.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2308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C6DF20-ED37-F9A7-04F2-C9937AC56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6000" dirty="0"/>
              <a:t>Dynamické programování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1D56D96-C078-0B57-6FBC-911BFD782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ea typeface="+mn-lt"/>
                <a:cs typeface="+mn-lt"/>
              </a:rPr>
              <a:t>Každý předmět může být buď:</a:t>
            </a:r>
            <a:endParaRPr lang="cs-CZ" dirty="0"/>
          </a:p>
          <a:p>
            <a:pPr lvl="1" indent="-285750"/>
            <a:r>
              <a:rPr lang="cs-CZ" b="1" dirty="0">
                <a:ea typeface="+mn-lt"/>
                <a:cs typeface="+mn-lt"/>
              </a:rPr>
              <a:t>Zahrnut do batohu</a:t>
            </a:r>
            <a:r>
              <a:rPr lang="cs-CZ" dirty="0">
                <a:ea typeface="+mn-lt"/>
                <a:cs typeface="+mn-lt"/>
              </a:rPr>
              <a:t> (vezmeme ho), nebo</a:t>
            </a:r>
            <a:endParaRPr lang="cs-CZ"/>
          </a:p>
          <a:p>
            <a:pPr lvl="1" indent="-285750"/>
            <a:r>
              <a:rPr lang="cs-CZ" b="1" dirty="0">
                <a:ea typeface="+mn-lt"/>
                <a:cs typeface="+mn-lt"/>
              </a:rPr>
              <a:t>Vynechán</a:t>
            </a:r>
            <a:r>
              <a:rPr lang="cs-CZ" dirty="0">
                <a:ea typeface="+mn-lt"/>
                <a:cs typeface="+mn-lt"/>
              </a:rPr>
              <a:t> (nevezmeme ho).</a:t>
            </a:r>
            <a:endParaRPr lang="cs-CZ"/>
          </a:p>
          <a:p>
            <a:r>
              <a:rPr lang="cs-CZ" dirty="0">
                <a:ea typeface="+mn-lt"/>
                <a:cs typeface="+mn-lt"/>
              </a:rPr>
              <a:t>Není možné vzít jen část předmětu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815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658433-7DB6-0DA8-46D0-3F7686DCC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6000" dirty="0"/>
              <a:t>Dynamické programování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B951AF-12E7-5DBA-8B21-2AFC42FC4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b="1" dirty="0"/>
              <a:t>Postup řešení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Problém se řeší tak, že postupně rozhodujeme pro každý předmět, zda ho:</a:t>
            </a:r>
            <a:endParaRPr lang="cs-CZ" dirty="0"/>
          </a:p>
          <a:p>
            <a:pPr lvl="1" indent="-285750"/>
            <a:r>
              <a:rPr lang="cs-CZ" b="1" dirty="0">
                <a:ea typeface="+mn-lt"/>
                <a:cs typeface="+mn-lt"/>
              </a:rPr>
              <a:t>Vezmeme do batohu:</a:t>
            </a:r>
            <a:r>
              <a:rPr lang="cs-CZ" dirty="0">
                <a:ea typeface="+mn-lt"/>
                <a:cs typeface="+mn-lt"/>
              </a:rPr>
              <a:t> Získáme jeho hodnotu, ale také snížíme zbývající kapacitu batohu.</a:t>
            </a:r>
            <a:endParaRPr lang="cs-CZ"/>
          </a:p>
          <a:p>
            <a:pPr marL="628650" lvl="1"/>
            <a:r>
              <a:rPr lang="cs-CZ" b="1" dirty="0">
                <a:ea typeface="+mn-lt"/>
                <a:cs typeface="+mn-lt"/>
              </a:rPr>
              <a:t>Nevezmeme:</a:t>
            </a:r>
            <a:r>
              <a:rPr lang="cs-CZ" dirty="0">
                <a:ea typeface="+mn-lt"/>
                <a:cs typeface="+mn-lt"/>
              </a:rPr>
              <a:t> Hodnota se nezmění, ale máme více prostoru pro jiné předměty.</a:t>
            </a:r>
            <a:endParaRPr lang="cs-CZ"/>
          </a:p>
          <a:p>
            <a:r>
              <a:rPr lang="cs-CZ" dirty="0">
                <a:ea typeface="+mn-lt"/>
                <a:cs typeface="+mn-lt"/>
              </a:rPr>
              <a:t>Tyto volby opakujeme pro všechny předměty a postupně hledáme kombinaci, která přinese nejvyšší možnou hodnotu.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5580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BF40F1-B795-9A78-0501-DD4C47209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6000" dirty="0"/>
              <a:t>Dynamické programování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E579F17-5A05-355D-4BE1-CD47AF6F1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Strategie řešení</a:t>
            </a:r>
            <a:endParaRPr lang="cs-CZ" dirty="0"/>
          </a:p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Problém řešíme pomocí dynamického programování, kde rozdělujeme úlohu na menší podproblémy:</a:t>
            </a:r>
            <a:endParaRPr lang="cs-CZ" dirty="0"/>
          </a:p>
          <a:p>
            <a:pPr marL="514350" indent="-514350">
              <a:buAutoNum type="arabicPeriod"/>
            </a:pPr>
            <a:r>
              <a:rPr lang="cs-CZ" dirty="0">
                <a:ea typeface="+mn-lt"/>
                <a:cs typeface="+mn-lt"/>
              </a:rPr>
              <a:t>Začínáme s prázdným batohem a postupně zkoumáme jednotlivé předměty.</a:t>
            </a:r>
            <a:endParaRPr lang="cs-CZ" dirty="0"/>
          </a:p>
          <a:p>
            <a:pPr marL="514350" indent="-514350">
              <a:buAutoNum type="arabicPeriod"/>
            </a:pPr>
            <a:r>
              <a:rPr lang="cs-CZ" dirty="0">
                <a:ea typeface="+mn-lt"/>
                <a:cs typeface="+mn-lt"/>
              </a:rPr>
              <a:t>Pro každý předmět se rozhodujeme, zda ho do batohu přidat.</a:t>
            </a:r>
            <a:endParaRPr lang="cs-CZ" dirty="0"/>
          </a:p>
          <a:p>
            <a:pPr marL="514350" indent="-514350">
              <a:buAutoNum type="arabicPeriod"/>
            </a:pPr>
            <a:r>
              <a:rPr lang="cs-CZ" dirty="0">
                <a:ea typeface="+mn-lt"/>
                <a:cs typeface="+mn-lt"/>
              </a:rPr>
              <a:t>Výsledky průběžně ukládáme, abychom nemuseli opakovaně počítat stejné situace.</a:t>
            </a:r>
            <a:endParaRPr lang="cs-CZ" dirty="0"/>
          </a:p>
          <a:p>
            <a:pPr marL="514350" indent="-514350">
              <a:buAutoNum type="arabicPeriod"/>
            </a:pPr>
            <a:r>
              <a:rPr lang="cs-CZ" dirty="0">
                <a:ea typeface="+mn-lt"/>
                <a:cs typeface="+mn-lt"/>
              </a:rPr>
              <a:t>Na konci zjistíme maximální hodnotu, které lze dosáhnout při dané kapacitě batohu.</a:t>
            </a:r>
            <a:endParaRPr lang="cs-CZ" dirty="0"/>
          </a:p>
          <a:p>
            <a:pPr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0251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240472-19A7-7026-2FFA-9EEDCCCA9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6000" dirty="0"/>
              <a:t>Dynamické programování</a:t>
            </a:r>
            <a:endParaRPr lang="en-US" sz="6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E8FDE6-D976-9838-72DF-B613EC9D5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Představte si, že máte následující předměty:</a:t>
            </a:r>
          </a:p>
          <a:p>
            <a:r>
              <a:rPr lang="cs-CZ" b="1" dirty="0">
                <a:ea typeface="+mn-lt"/>
                <a:cs typeface="+mn-lt"/>
              </a:rPr>
              <a:t>Předmět 1:</a:t>
            </a:r>
            <a:r>
              <a:rPr lang="cs-CZ" dirty="0">
                <a:ea typeface="+mn-lt"/>
                <a:cs typeface="+mn-lt"/>
              </a:rPr>
              <a:t> Hodnota 60, hmotnost 10.</a:t>
            </a:r>
          </a:p>
          <a:p>
            <a:r>
              <a:rPr lang="cs-CZ" b="1" dirty="0">
                <a:ea typeface="+mn-lt"/>
                <a:cs typeface="+mn-lt"/>
              </a:rPr>
              <a:t>Předmět 2:</a:t>
            </a:r>
            <a:r>
              <a:rPr lang="cs-CZ" dirty="0">
                <a:ea typeface="+mn-lt"/>
                <a:cs typeface="+mn-lt"/>
              </a:rPr>
              <a:t> Hodnota 100, hmotnost 20.</a:t>
            </a:r>
          </a:p>
          <a:p>
            <a:r>
              <a:rPr lang="cs-CZ" b="1" dirty="0">
                <a:ea typeface="+mn-lt"/>
                <a:cs typeface="+mn-lt"/>
              </a:rPr>
              <a:t>Předmět 3:</a:t>
            </a:r>
            <a:r>
              <a:rPr lang="cs-CZ" dirty="0">
                <a:ea typeface="+mn-lt"/>
                <a:cs typeface="+mn-lt"/>
              </a:rPr>
              <a:t> Hodnota 120, hmotnost 30.</a:t>
            </a:r>
          </a:p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Batoh má kapacitu 50.</a:t>
            </a:r>
          </a:p>
          <a:p>
            <a:r>
              <a:rPr lang="cs-CZ" dirty="0">
                <a:ea typeface="+mn-lt"/>
                <a:cs typeface="+mn-lt"/>
              </a:rPr>
              <a:t>Pokud vezmete </a:t>
            </a:r>
            <a:r>
              <a:rPr lang="cs-CZ" b="1" dirty="0">
                <a:ea typeface="+mn-lt"/>
                <a:cs typeface="+mn-lt"/>
              </a:rPr>
              <a:t>předmět 1 a 2</a:t>
            </a:r>
            <a:r>
              <a:rPr lang="cs-CZ" dirty="0">
                <a:ea typeface="+mn-lt"/>
                <a:cs typeface="+mn-lt"/>
              </a:rPr>
              <a:t>, hodnota je 60+100=160, váha je 10+20=30.</a:t>
            </a:r>
          </a:p>
          <a:p>
            <a:r>
              <a:rPr lang="cs-CZ" dirty="0">
                <a:ea typeface="+mn-lt"/>
                <a:cs typeface="+mn-lt"/>
              </a:rPr>
              <a:t>Pokud vezmete </a:t>
            </a:r>
            <a:r>
              <a:rPr lang="cs-CZ" b="1" dirty="0">
                <a:ea typeface="+mn-lt"/>
                <a:cs typeface="+mn-lt"/>
              </a:rPr>
              <a:t>předmět 2 a 3</a:t>
            </a:r>
            <a:r>
              <a:rPr lang="cs-CZ" dirty="0">
                <a:ea typeface="+mn-lt"/>
                <a:cs typeface="+mn-lt"/>
              </a:rPr>
              <a:t>, hodnota je 100+120=220, váha je 20+30=50.</a:t>
            </a:r>
          </a:p>
          <a:p>
            <a:r>
              <a:rPr lang="cs-CZ" dirty="0">
                <a:ea typeface="+mn-lt"/>
                <a:cs typeface="+mn-lt"/>
              </a:rPr>
              <a:t>Maximální hodnota je 220, takže nejlepší je vzít </a:t>
            </a:r>
            <a:r>
              <a:rPr lang="cs-CZ" b="1" dirty="0">
                <a:ea typeface="+mn-lt"/>
                <a:cs typeface="+mn-lt"/>
              </a:rPr>
              <a:t>předmět 2 a 3</a:t>
            </a:r>
            <a:r>
              <a:rPr lang="cs-CZ" dirty="0">
                <a:ea typeface="+mn-lt"/>
                <a:cs typeface="+mn-lt"/>
              </a:rPr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992164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celář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Motiv systému Office</vt:lpstr>
      <vt:lpstr>Vyčíslitelnost a složitost výpočtů</vt:lpstr>
      <vt:lpstr>Dynamické programování</vt:lpstr>
      <vt:lpstr>Dynamické programování</vt:lpstr>
      <vt:lpstr>Dynamické programování</vt:lpstr>
      <vt:lpstr>Dynamické programování</vt:lpstr>
      <vt:lpstr>Dynamické programování</vt:lpstr>
      <vt:lpstr>Dynamické programování</vt:lpstr>
      <vt:lpstr>Dynamické programování</vt:lpstr>
      <vt:lpstr>Dynamické programování</vt:lpstr>
      <vt:lpstr>Dynamické programování</vt:lpstr>
      <vt:lpstr>Dynamické programování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96</cp:revision>
  <dcterms:created xsi:type="dcterms:W3CDTF">2024-11-20T12:21:19Z</dcterms:created>
  <dcterms:modified xsi:type="dcterms:W3CDTF">2025-11-04T11:35:08Z</dcterms:modified>
</cp:coreProperties>
</file>