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8" r:id="rId6"/>
    <p:sldId id="272" r:id="rId7"/>
    <p:sldId id="257" r:id="rId8"/>
    <p:sldId id="273" r:id="rId9"/>
    <p:sldId id="280" r:id="rId10"/>
    <p:sldId id="281" r:id="rId11"/>
    <p:sldId id="285" r:id="rId12"/>
    <p:sldId id="283" r:id="rId13"/>
    <p:sldId id="284" r:id="rId14"/>
    <p:sldId id="27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jjWi5PizX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76FEA-A004-4118-E8F5-FE69A0CD9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173485"/>
            <a:ext cx="9448800" cy="1825096"/>
          </a:xfrm>
        </p:spPr>
        <p:txBody>
          <a:bodyPr/>
          <a:lstStyle/>
          <a:p>
            <a:r>
              <a:rPr lang="cs-CZ" dirty="0"/>
              <a:t>Geometrie vesmíru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0EDADC-7577-AE06-65A4-F1A659565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1"/>
            <a:ext cx="9448800" cy="320810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Friedmannova</a:t>
            </a:r>
            <a:r>
              <a:rPr lang="cs-CZ" dirty="0"/>
              <a:t> rovnice a geometrie vesmíru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Možné geometrie a jejich vlastnosti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Nekonečnost vesmíru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Kde byl </a:t>
            </a:r>
            <a:r>
              <a:rPr lang="cs-CZ"/>
              <a:t>velký třesk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96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0AC52-EE8E-2963-9FE4-283E39151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byl velký třesk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9D6B-E9D2-0FA8-D4F1-5ECC50186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solidFill>
                  <a:schemeClr val="accent1"/>
                </a:solidFill>
              </a:rPr>
              <a:t>Olbersův</a:t>
            </a:r>
            <a:r>
              <a:rPr lang="cs-CZ" dirty="0">
                <a:solidFill>
                  <a:schemeClr val="accent1"/>
                </a:solidFill>
              </a:rPr>
              <a:t> paradox: </a:t>
            </a:r>
            <a:r>
              <a:rPr lang="cs-CZ" dirty="0"/>
              <a:t>vidíme hvězdy, </a:t>
            </a:r>
            <a:r>
              <a:rPr lang="cs-CZ"/>
              <a:t>ne nekonečnou zářící </a:t>
            </a:r>
            <a:r>
              <a:rPr lang="cs-CZ" dirty="0"/>
              <a:t>oblohu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  <a:p>
            <a:r>
              <a:rPr lang="cs-CZ" dirty="0" err="1"/>
              <a:t>Rozfukující</a:t>
            </a:r>
            <a:r>
              <a:rPr lang="cs-CZ" dirty="0"/>
              <a:t> se vesmír má počátek = </a:t>
            </a:r>
            <a:r>
              <a:rPr lang="cs-CZ" dirty="0">
                <a:solidFill>
                  <a:srgbClr val="00B0F0"/>
                </a:solidFill>
              </a:rPr>
              <a:t>Velký třesk</a:t>
            </a:r>
          </a:p>
          <a:p>
            <a:endParaRPr lang="cs-CZ" dirty="0"/>
          </a:p>
          <a:p>
            <a:r>
              <a:rPr lang="cs-CZ" dirty="0"/>
              <a:t>Při velkém třesku </a:t>
            </a:r>
            <a:r>
              <a:rPr lang="cs-CZ" dirty="0">
                <a:solidFill>
                  <a:srgbClr val="FF0000"/>
                </a:solidFill>
              </a:rPr>
              <a:t>selhávají</a:t>
            </a:r>
            <a:r>
              <a:rPr lang="cs-CZ" dirty="0"/>
              <a:t> naše teorie – chybí </a:t>
            </a:r>
            <a:r>
              <a:rPr lang="cs-CZ" dirty="0">
                <a:solidFill>
                  <a:srgbClr val="00B0F0"/>
                </a:solidFill>
              </a:rPr>
              <a:t>jednotná</a:t>
            </a:r>
            <a:r>
              <a:rPr lang="cs-CZ" dirty="0"/>
              <a:t> teorie gravitace a 								kvantové mechaniky</a:t>
            </a:r>
          </a:p>
          <a:p>
            <a:endParaRPr lang="cs-CZ" dirty="0"/>
          </a:p>
          <a:p>
            <a:r>
              <a:rPr lang="cs-CZ" dirty="0"/>
              <a:t>Veškerý prostor byl v při velkém třesku v </a:t>
            </a:r>
            <a:r>
              <a:rPr lang="cs-CZ" dirty="0">
                <a:solidFill>
                  <a:srgbClr val="FF0000"/>
                </a:solidFill>
              </a:rPr>
              <a:t>jednom bodě</a:t>
            </a:r>
            <a:r>
              <a:rPr lang="cs-CZ" dirty="0"/>
              <a:t>, ten se vyvinul v dnešní vesmír -&gt; velký třesk byl všude a nikde</a:t>
            </a:r>
          </a:p>
          <a:p>
            <a:endParaRPr lang="cs-CZ" dirty="0"/>
          </a:p>
          <a:p>
            <a:r>
              <a:rPr lang="cs-CZ" dirty="0"/>
              <a:t>Musíme přijmout relativistický pohled, kdy </a:t>
            </a:r>
            <a:r>
              <a:rPr lang="cs-CZ" dirty="0">
                <a:solidFill>
                  <a:srgbClr val="FF0000"/>
                </a:solidFill>
              </a:rPr>
              <a:t>čas a prostor je spojen</a:t>
            </a:r>
            <a:r>
              <a:rPr lang="cs-CZ" dirty="0"/>
              <a:t>, nejde tedy  jen o bod ve vesmíru, ale i čas.</a:t>
            </a:r>
          </a:p>
        </p:txBody>
      </p:sp>
    </p:spTree>
    <p:extLst>
      <p:ext uri="{BB962C8B-B14F-4D97-AF65-F5344CB8AC3E}">
        <p14:creationId xmlns:p14="http://schemas.microsoft.com/office/powerpoint/2010/main" val="356292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176C2-CD76-0888-958B-6B387DC4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3ED23-4015-25F1-D7D5-9DC6D25A0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Ačkoli by plochý vesmír nemusel být nekonečný, přijímáme tuto myšlenku. Navrhněte odůvodnění.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err="1"/>
              <a:t>hint</a:t>
            </a:r>
            <a:r>
              <a:rPr lang="cs-CZ" dirty="0"/>
              <a:t>: Co by způsobil konec vesmíru a jaký jiný silný předpoklad by to narušilo.)</a:t>
            </a:r>
          </a:p>
        </p:txBody>
      </p:sp>
    </p:spTree>
    <p:extLst>
      <p:ext uri="{BB962C8B-B14F-4D97-AF65-F5344CB8AC3E}">
        <p14:creationId xmlns:p14="http://schemas.microsoft.com/office/powerpoint/2010/main" val="277150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ACC2B-BBCB-9298-A720-B92C1D90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Friedmannova</a:t>
            </a:r>
            <a:r>
              <a:rPr lang="cs-CZ" dirty="0"/>
              <a:t> rovnice a geometrie vesmíru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E7DE67F-67AC-ED58-AAD2-03272777B8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17520" y="2684304"/>
            <a:ext cx="2673268" cy="74469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ECFF8F0-0825-B951-3189-BF6F8E4C8711}"/>
              </a:ext>
            </a:extLst>
          </p:cNvPr>
          <p:cNvSpPr txBox="1"/>
          <p:nvPr/>
        </p:nvSpPr>
        <p:spPr>
          <a:xfrm>
            <a:off x="213360" y="2865676"/>
            <a:ext cx="89611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Friedmannova</a:t>
            </a:r>
            <a:r>
              <a:rPr lang="cs-CZ" dirty="0"/>
              <a:t> rovnice:</a:t>
            </a:r>
          </a:p>
          <a:p>
            <a:endParaRPr lang="cs-CZ" dirty="0"/>
          </a:p>
          <a:p>
            <a:endParaRPr lang="cs-CZ" dirty="0"/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Newtonova interpretace </a:t>
            </a:r>
            <a:r>
              <a:rPr lang="cs-CZ" i="1" dirty="0">
                <a:solidFill>
                  <a:schemeClr val="accent1"/>
                </a:solidFill>
              </a:rPr>
              <a:t>k</a:t>
            </a:r>
            <a:r>
              <a:rPr lang="cs-CZ" i="1" dirty="0"/>
              <a:t>  </a:t>
            </a:r>
            <a:r>
              <a:rPr lang="cs-CZ" dirty="0"/>
              <a:t>je energie na částici </a:t>
            </a:r>
          </a:p>
          <a:p>
            <a:endParaRPr lang="cs-CZ" dirty="0"/>
          </a:p>
          <a:p>
            <a:r>
              <a:rPr lang="cs-CZ" dirty="0"/>
              <a:t>Relativistická interpretace </a:t>
            </a:r>
            <a:r>
              <a:rPr lang="cs-CZ" i="1" dirty="0">
                <a:solidFill>
                  <a:srgbClr val="FF0000"/>
                </a:solidFill>
              </a:rPr>
              <a:t>k</a:t>
            </a:r>
            <a:r>
              <a:rPr lang="cs-CZ" i="1" dirty="0"/>
              <a:t> </a:t>
            </a:r>
            <a:r>
              <a:rPr lang="cs-CZ" dirty="0"/>
              <a:t>je křivost vesmíru</a:t>
            </a:r>
          </a:p>
          <a:p>
            <a:endParaRPr lang="cs-CZ" dirty="0"/>
          </a:p>
          <a:p>
            <a:r>
              <a:rPr lang="cs-CZ" dirty="0"/>
              <a:t>Křivost </a:t>
            </a:r>
            <a:r>
              <a:rPr lang="cs-CZ" i="1" dirty="0">
                <a:solidFill>
                  <a:srgbClr val="FF0000"/>
                </a:solidFill>
              </a:rPr>
              <a:t>k </a:t>
            </a:r>
            <a:r>
              <a:rPr lang="cs-CZ" dirty="0"/>
              <a:t>může nabývat (po normování) tří základních hodnot: </a:t>
            </a:r>
            <a:r>
              <a:rPr lang="cs-CZ" dirty="0">
                <a:solidFill>
                  <a:schemeClr val="accent6"/>
                </a:solidFill>
              </a:rPr>
              <a:t>-1, 0, 1</a:t>
            </a:r>
            <a:endParaRPr lang="cs-CZ" dirty="0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F18B71D5-A7C8-7E27-58E9-CA6C00B55A1A}"/>
              </a:ext>
            </a:extLst>
          </p:cNvPr>
          <p:cNvSpPr/>
          <p:nvPr/>
        </p:nvSpPr>
        <p:spPr>
          <a:xfrm>
            <a:off x="5171440" y="2684304"/>
            <a:ext cx="198714" cy="3926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1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9672-2436-B355-E7AC-DFA6DE45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Rozpoznání geometrií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375A329-5116-F65F-48D3-173DC3E37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3728" y="1737360"/>
            <a:ext cx="10568112" cy="3556000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9DF7963-476F-A617-8E30-429F271331C9}"/>
              </a:ext>
            </a:extLst>
          </p:cNvPr>
          <p:cNvSpPr txBox="1"/>
          <p:nvPr/>
        </p:nvSpPr>
        <p:spPr>
          <a:xfrm>
            <a:off x="0" y="5328194"/>
            <a:ext cx="1150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Křivost </a:t>
            </a:r>
            <a:r>
              <a:rPr lang="cs-CZ" i="1" dirty="0">
                <a:solidFill>
                  <a:schemeClr val="accent1"/>
                </a:solidFill>
              </a:rPr>
              <a:t>k</a:t>
            </a:r>
            <a:r>
              <a:rPr lang="cs-CZ" dirty="0"/>
              <a:t>:</a:t>
            </a:r>
            <a:r>
              <a:rPr lang="cs-CZ" i="1" dirty="0">
                <a:solidFill>
                  <a:schemeClr val="accent1"/>
                </a:solidFill>
              </a:rPr>
              <a:t>				   k &gt; 1							  k &lt; 1						     k </a:t>
            </a:r>
            <a:r>
              <a:rPr lang="cs-CZ" i="1">
                <a:solidFill>
                  <a:schemeClr val="accent1"/>
                </a:solidFill>
              </a:rPr>
              <a:t>= 0</a:t>
            </a:r>
            <a:endParaRPr lang="cs-CZ" i="1" dirty="0">
              <a:solidFill>
                <a:schemeClr val="accent1"/>
              </a:solidFill>
            </a:endParaRPr>
          </a:p>
          <a:p>
            <a:r>
              <a:rPr lang="cs-CZ" dirty="0"/>
              <a:t>		</a:t>
            </a:r>
          </a:p>
          <a:p>
            <a:r>
              <a:rPr lang="cs-CZ" dirty="0"/>
              <a:t>Součet úhlů v     :                </a:t>
            </a:r>
            <a:r>
              <a:rPr lang="cs-CZ" dirty="0">
                <a:solidFill>
                  <a:schemeClr val="accent6"/>
                </a:solidFill>
              </a:rPr>
              <a:t>&gt; 180</a:t>
            </a:r>
            <a:r>
              <a:rPr lang="cs-CZ" baseline="50000" dirty="0">
                <a:solidFill>
                  <a:schemeClr val="accent6"/>
                </a:solidFill>
              </a:rPr>
              <a:t>○ </a:t>
            </a:r>
            <a:r>
              <a:rPr lang="cs-CZ" dirty="0">
                <a:solidFill>
                  <a:schemeClr val="accent6"/>
                </a:solidFill>
              </a:rPr>
              <a:t>	                                             &lt;180</a:t>
            </a:r>
            <a:r>
              <a:rPr lang="cs-CZ" baseline="50000" dirty="0">
                <a:solidFill>
                  <a:schemeClr val="accent6"/>
                </a:solidFill>
              </a:rPr>
              <a:t>○                                                                 </a:t>
            </a:r>
            <a:r>
              <a:rPr lang="cs-CZ" dirty="0">
                <a:solidFill>
                  <a:schemeClr val="accent6"/>
                </a:solidFill>
              </a:rPr>
              <a:t>=180</a:t>
            </a:r>
            <a:r>
              <a:rPr lang="cs-CZ" baseline="50000" dirty="0">
                <a:solidFill>
                  <a:schemeClr val="accent6"/>
                </a:solidFill>
              </a:rPr>
              <a:t>○</a:t>
            </a:r>
            <a:r>
              <a:rPr lang="cs-CZ" dirty="0">
                <a:solidFill>
                  <a:schemeClr val="accent6"/>
                </a:solidFill>
              </a:rPr>
              <a:t> </a:t>
            </a:r>
          </a:p>
          <a:p>
            <a:endParaRPr lang="cs-CZ" dirty="0"/>
          </a:p>
          <a:p>
            <a:r>
              <a:rPr lang="cs-CZ" dirty="0"/>
              <a:t>Obvod kruhu : 			  </a:t>
            </a:r>
            <a:r>
              <a:rPr lang="cs-CZ" dirty="0">
                <a:solidFill>
                  <a:schemeClr val="accent6"/>
                </a:solidFill>
              </a:rPr>
              <a:t>&gt; 2</a:t>
            </a:r>
            <a:r>
              <a:rPr lang="el-GR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							  &lt; </a:t>
            </a:r>
            <a:r>
              <a:rPr lang="cs-CZ" dirty="0">
                <a:solidFill>
                  <a:schemeClr val="accent6"/>
                </a:solidFill>
              </a:rPr>
              <a:t>2</a:t>
            </a:r>
            <a:r>
              <a:rPr lang="el-GR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						      = </a:t>
            </a:r>
            <a:r>
              <a:rPr lang="cs-CZ" dirty="0">
                <a:solidFill>
                  <a:schemeClr val="accent6"/>
                </a:solidFill>
              </a:rPr>
              <a:t>2</a:t>
            </a:r>
            <a:r>
              <a:rPr lang="el-GR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endParaRPr lang="cs-CZ" dirty="0">
              <a:solidFill>
                <a:schemeClr val="accent6"/>
              </a:solidFill>
            </a:endParaRPr>
          </a:p>
          <a:p>
            <a:endParaRPr lang="cs-CZ" dirty="0"/>
          </a:p>
        </p:txBody>
      </p:sp>
      <p:sp>
        <p:nvSpPr>
          <p:cNvPr id="5" name="Rovnoramenný trojúhelník 4">
            <a:extLst>
              <a:ext uri="{FF2B5EF4-FFF2-40B4-BE49-F238E27FC236}">
                <a16:creationId xmlns:a16="http://schemas.microsoft.com/office/drawing/2014/main" id="{BB004B6B-1BF4-2F84-6975-85168DA70499}"/>
              </a:ext>
            </a:extLst>
          </p:cNvPr>
          <p:cNvSpPr/>
          <p:nvPr/>
        </p:nvSpPr>
        <p:spPr>
          <a:xfrm>
            <a:off x="1662056" y="5928359"/>
            <a:ext cx="176902" cy="228014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7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A21674B9-F75F-FE9D-F822-42DF1246DD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0" y="746964"/>
            <a:ext cx="8534400" cy="6161836"/>
          </a:xfrm>
        </p:spPr>
      </p:pic>
    </p:spTree>
    <p:extLst>
      <p:ext uri="{BB962C8B-B14F-4D97-AF65-F5344CB8AC3E}">
        <p14:creationId xmlns:p14="http://schemas.microsoft.com/office/powerpoint/2010/main" val="4254001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A19EB-FA14-44B9-AE64-6AC46DFD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Nulová křivost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57EE8-B8C5-5B54-2BA5-1ABC9ED6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53" y="2255178"/>
            <a:ext cx="10820400" cy="45720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i="1" dirty="0">
                <a:solidFill>
                  <a:schemeClr val="accent1"/>
                </a:solidFill>
              </a:rPr>
              <a:t>k = 0 </a:t>
            </a:r>
            <a:r>
              <a:rPr lang="cs-CZ" dirty="0"/>
              <a:t>(plochý vesmír)</a:t>
            </a:r>
            <a:endParaRPr lang="cs-CZ" i="1" dirty="0">
              <a:solidFill>
                <a:schemeClr val="accent1"/>
              </a:solidFill>
            </a:endParaRPr>
          </a:p>
          <a:p>
            <a:endParaRPr lang="cs-CZ" i="1" dirty="0"/>
          </a:p>
          <a:p>
            <a:r>
              <a:rPr lang="cs-CZ" dirty="0"/>
              <a:t>Obvod kruhu: 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= </a:t>
            </a:r>
            <a:r>
              <a:rPr lang="cs-CZ" dirty="0">
                <a:solidFill>
                  <a:schemeClr val="accent1"/>
                </a:solidFill>
              </a:rPr>
              <a:t>2</a:t>
            </a:r>
            <a:r>
              <a:rPr lang="el-G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</a:p>
          <a:p>
            <a:endParaRPr lang="cs-CZ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Součet úhlů v trojúhelníku </a:t>
            </a:r>
            <a:r>
              <a:rPr lang="cs-CZ" dirty="0">
                <a:solidFill>
                  <a:schemeClr val="accent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dirty="0">
                <a:solidFill>
                  <a:schemeClr val="accent1"/>
                </a:solidFill>
              </a:rPr>
              <a:t>180</a:t>
            </a:r>
            <a:r>
              <a:rPr lang="cs-CZ" baseline="50000" dirty="0">
                <a:solidFill>
                  <a:schemeClr val="accent1"/>
                </a:solidFill>
              </a:rPr>
              <a:t>○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r>
              <a:rPr lang="cs-CZ" dirty="0"/>
              <a:t>Rovnoběžky od sebe udržují </a:t>
            </a:r>
            <a:r>
              <a:rPr lang="cs-CZ" dirty="0">
                <a:solidFill>
                  <a:schemeClr val="accent1"/>
                </a:solidFill>
              </a:rPr>
              <a:t>stejnou</a:t>
            </a:r>
            <a:r>
              <a:rPr lang="cs-CZ" dirty="0"/>
              <a:t> vzdálenost	</a:t>
            </a:r>
          </a:p>
          <a:p>
            <a:endParaRPr lang="cs-CZ" dirty="0"/>
          </a:p>
          <a:p>
            <a:r>
              <a:rPr lang="cs-CZ" dirty="0"/>
              <a:t>Otevřený vesmír: (asymptoticky) nekonečné rozměry</a:t>
            </a:r>
          </a:p>
          <a:p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5C72B50-9967-22A5-0784-20620865D62D}"/>
              </a:ext>
            </a:extLst>
          </p:cNvPr>
          <p:cNvCxnSpPr>
            <a:cxnSpLocks/>
          </p:cNvCxnSpPr>
          <p:nvPr/>
        </p:nvCxnSpPr>
        <p:spPr>
          <a:xfrm>
            <a:off x="8280400" y="5252720"/>
            <a:ext cx="1127760" cy="1442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F840729-2ED7-84E1-1D42-8C8972B917D3}"/>
              </a:ext>
            </a:extLst>
          </p:cNvPr>
          <p:cNvCxnSpPr>
            <a:cxnSpLocks/>
          </p:cNvCxnSpPr>
          <p:nvPr/>
        </p:nvCxnSpPr>
        <p:spPr>
          <a:xfrm>
            <a:off x="8453120" y="5161280"/>
            <a:ext cx="1127760" cy="1442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35AB18B-1D04-6FFE-83C5-941B8498827A}"/>
              </a:ext>
            </a:extLst>
          </p:cNvPr>
          <p:cNvCxnSpPr>
            <a:cxnSpLocks/>
          </p:cNvCxnSpPr>
          <p:nvPr/>
        </p:nvCxnSpPr>
        <p:spPr>
          <a:xfrm>
            <a:off x="8625840" y="5049520"/>
            <a:ext cx="1127760" cy="1442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C0D7FC2-EE20-2F29-F52D-0F6390456A19}"/>
              </a:ext>
            </a:extLst>
          </p:cNvPr>
          <p:cNvCxnSpPr>
            <a:cxnSpLocks/>
          </p:cNvCxnSpPr>
          <p:nvPr/>
        </p:nvCxnSpPr>
        <p:spPr>
          <a:xfrm>
            <a:off x="8829040" y="4947920"/>
            <a:ext cx="1127760" cy="1442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98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A19EB-FA14-44B9-AE64-6AC46DFD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Kladná křivost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57EE8-B8C5-5B54-2BA5-1ABC9ED6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260601"/>
            <a:ext cx="11150600" cy="45720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i="1" dirty="0">
                <a:solidFill>
                  <a:schemeClr val="accent1"/>
                </a:solidFill>
              </a:rPr>
              <a:t>k = +1  </a:t>
            </a:r>
            <a:r>
              <a:rPr lang="cs-CZ" dirty="0"/>
              <a:t>(Sférický vesmír)</a:t>
            </a:r>
            <a:endParaRPr lang="cs-CZ" i="1" dirty="0">
              <a:solidFill>
                <a:schemeClr val="accent1"/>
              </a:solidFill>
            </a:endParaRPr>
          </a:p>
          <a:p>
            <a:endParaRPr lang="cs-CZ" dirty="0"/>
          </a:p>
          <a:p>
            <a:r>
              <a:rPr lang="cs-CZ" dirty="0"/>
              <a:t>Obvod kruhu: 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&lt; </a:t>
            </a:r>
            <a:r>
              <a:rPr lang="cs-CZ" dirty="0">
                <a:solidFill>
                  <a:schemeClr val="accent1"/>
                </a:solidFill>
              </a:rPr>
              <a:t>2</a:t>
            </a:r>
            <a:r>
              <a:rPr lang="el-G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</a:p>
          <a:p>
            <a:endParaRPr lang="cs-CZ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Součet úhlů v trojúhelníku </a:t>
            </a:r>
            <a:r>
              <a:rPr lang="cs-CZ" dirty="0">
                <a:solidFill>
                  <a:schemeClr val="accent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cs-CZ" dirty="0">
                <a:solidFill>
                  <a:schemeClr val="accent1"/>
                </a:solidFill>
              </a:rPr>
              <a:t>180</a:t>
            </a:r>
            <a:r>
              <a:rPr lang="cs-CZ" baseline="50000" dirty="0">
                <a:solidFill>
                  <a:schemeClr val="accent1"/>
                </a:solidFill>
              </a:rPr>
              <a:t>○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r>
              <a:rPr lang="cs-CZ" dirty="0"/>
              <a:t>Rovnoběžky se </a:t>
            </a:r>
            <a:r>
              <a:rPr lang="cs-CZ" dirty="0">
                <a:solidFill>
                  <a:schemeClr val="accent1"/>
                </a:solidFill>
              </a:rPr>
              <a:t>přibližují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dirty="0"/>
              <a:t>Uzavřený vesmír: konečné rozměry</a:t>
            </a:r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35AB18B-1D04-6FFE-83C5-941B8498827A}"/>
              </a:ext>
            </a:extLst>
          </p:cNvPr>
          <p:cNvCxnSpPr>
            <a:cxnSpLocks/>
          </p:cNvCxnSpPr>
          <p:nvPr/>
        </p:nvCxnSpPr>
        <p:spPr>
          <a:xfrm>
            <a:off x="8625840" y="4988560"/>
            <a:ext cx="1330960" cy="14643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louk 6">
            <a:extLst>
              <a:ext uri="{FF2B5EF4-FFF2-40B4-BE49-F238E27FC236}">
                <a16:creationId xmlns:a16="http://schemas.microsoft.com/office/drawing/2014/main" id="{12F3CF3D-1A62-2947-E822-5291684A712B}"/>
              </a:ext>
            </a:extLst>
          </p:cNvPr>
          <p:cNvSpPr/>
          <p:nvPr/>
        </p:nvSpPr>
        <p:spPr>
          <a:xfrm>
            <a:off x="7498080" y="4965867"/>
            <a:ext cx="2550160" cy="2580640"/>
          </a:xfrm>
          <a:prstGeom prst="arc">
            <a:avLst>
              <a:gd name="adj1" fmla="val 16200000"/>
              <a:gd name="adj2" fmla="val 46852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>
            <a:extLst>
              <a:ext uri="{FF2B5EF4-FFF2-40B4-BE49-F238E27FC236}">
                <a16:creationId xmlns:a16="http://schemas.microsoft.com/office/drawing/2014/main" id="{87D3AA89-4EF2-974C-F19E-08CCBD97BE4C}"/>
              </a:ext>
            </a:extLst>
          </p:cNvPr>
          <p:cNvSpPr/>
          <p:nvPr/>
        </p:nvSpPr>
        <p:spPr>
          <a:xfrm>
            <a:off x="8566630" y="3921364"/>
            <a:ext cx="2550160" cy="2580640"/>
          </a:xfrm>
          <a:prstGeom prst="arc">
            <a:avLst>
              <a:gd name="adj1" fmla="val 4993266"/>
              <a:gd name="adj2" fmla="val 1125329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louk 9">
            <a:extLst>
              <a:ext uri="{FF2B5EF4-FFF2-40B4-BE49-F238E27FC236}">
                <a16:creationId xmlns:a16="http://schemas.microsoft.com/office/drawing/2014/main" id="{BBD6399D-A9B9-EF74-5374-48576FA14039}"/>
              </a:ext>
            </a:extLst>
          </p:cNvPr>
          <p:cNvSpPr/>
          <p:nvPr/>
        </p:nvSpPr>
        <p:spPr>
          <a:xfrm>
            <a:off x="5212080" y="4768911"/>
            <a:ext cx="4978400" cy="5289633"/>
          </a:xfrm>
          <a:prstGeom prst="arc">
            <a:avLst>
              <a:gd name="adj1" fmla="val 17557193"/>
              <a:gd name="adj2" fmla="val 20209690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>
            <a:extLst>
              <a:ext uri="{FF2B5EF4-FFF2-40B4-BE49-F238E27FC236}">
                <a16:creationId xmlns:a16="http://schemas.microsoft.com/office/drawing/2014/main" id="{C13FFAF3-81B7-453C-F4EB-5D24A07ACA84}"/>
              </a:ext>
            </a:extLst>
          </p:cNvPr>
          <p:cNvSpPr/>
          <p:nvPr/>
        </p:nvSpPr>
        <p:spPr>
          <a:xfrm>
            <a:off x="8461530" y="1410887"/>
            <a:ext cx="4978400" cy="5289633"/>
          </a:xfrm>
          <a:prstGeom prst="arc">
            <a:avLst>
              <a:gd name="adj1" fmla="val 6757083"/>
              <a:gd name="adj2" fmla="val 9434752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louk 13">
            <a:extLst>
              <a:ext uri="{FF2B5EF4-FFF2-40B4-BE49-F238E27FC236}">
                <a16:creationId xmlns:a16="http://schemas.microsoft.com/office/drawing/2014/main" id="{BE498662-29AB-DB89-AEF0-709914EAE607}"/>
              </a:ext>
            </a:extLst>
          </p:cNvPr>
          <p:cNvSpPr/>
          <p:nvPr/>
        </p:nvSpPr>
        <p:spPr>
          <a:xfrm>
            <a:off x="5212080" y="4789930"/>
            <a:ext cx="4978400" cy="5289633"/>
          </a:xfrm>
          <a:prstGeom prst="arc">
            <a:avLst>
              <a:gd name="adj1" fmla="val 17557193"/>
              <a:gd name="adj2" fmla="val 20202126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4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A19EB-FA14-44B9-AE64-6AC46DFD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záporná křivost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57EE8-B8C5-5B54-2BA5-1ABC9ED64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260601"/>
            <a:ext cx="11150600" cy="45720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i="1" dirty="0">
                <a:solidFill>
                  <a:schemeClr val="accent1"/>
                </a:solidFill>
              </a:rPr>
              <a:t>k = -1  </a:t>
            </a:r>
            <a:r>
              <a:rPr lang="cs-CZ" dirty="0"/>
              <a:t>(Sedlový vesmír)</a:t>
            </a:r>
            <a:endParaRPr lang="cs-CZ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Obvod kruhu: </a:t>
            </a:r>
            <a:r>
              <a:rPr lang="cs-CZ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&gt; </a:t>
            </a:r>
            <a:r>
              <a:rPr lang="cs-CZ" dirty="0">
                <a:solidFill>
                  <a:schemeClr val="accent1"/>
                </a:solidFill>
              </a:rPr>
              <a:t>2</a:t>
            </a:r>
            <a:r>
              <a:rPr lang="el-G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cs-CZ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</a:p>
          <a:p>
            <a:endParaRPr lang="cs-CZ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Součet úhlů v trojúhelníku </a:t>
            </a:r>
            <a:r>
              <a:rPr lang="cs-CZ" dirty="0">
                <a:solidFill>
                  <a:schemeClr val="accent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cs-CZ" dirty="0">
                <a:solidFill>
                  <a:schemeClr val="accent1"/>
                </a:solidFill>
              </a:rPr>
              <a:t>180</a:t>
            </a:r>
            <a:r>
              <a:rPr lang="cs-CZ" baseline="50000" dirty="0">
                <a:solidFill>
                  <a:schemeClr val="accent1"/>
                </a:solidFill>
              </a:rPr>
              <a:t>○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endParaRPr lang="cs-CZ" dirty="0">
              <a:solidFill>
                <a:schemeClr val="accent6"/>
              </a:solidFill>
            </a:endParaRPr>
          </a:p>
          <a:p>
            <a:r>
              <a:rPr lang="cs-CZ" dirty="0"/>
              <a:t>Rovnoběžky se </a:t>
            </a:r>
            <a:r>
              <a:rPr lang="cs-CZ" dirty="0">
                <a:solidFill>
                  <a:schemeClr val="accent1"/>
                </a:solidFill>
              </a:rPr>
              <a:t>vzdalují</a:t>
            </a:r>
            <a:r>
              <a:rPr lang="cs-CZ" dirty="0"/>
              <a:t> </a:t>
            </a:r>
          </a:p>
          <a:p>
            <a:endParaRPr lang="cs-CZ" i="1" dirty="0"/>
          </a:p>
          <a:p>
            <a:r>
              <a:rPr lang="cs-CZ" dirty="0"/>
              <a:t>Otevřený vesmír: nekonečné rozměry    </a:t>
            </a:r>
            <a:r>
              <a:rPr lang="cs-CZ" dirty="0">
                <a:hlinkClick r:id="rId2"/>
              </a:rPr>
              <a:t>video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35AB18B-1D04-6FFE-83C5-941B8498827A}"/>
              </a:ext>
            </a:extLst>
          </p:cNvPr>
          <p:cNvCxnSpPr>
            <a:cxnSpLocks/>
          </p:cNvCxnSpPr>
          <p:nvPr/>
        </p:nvCxnSpPr>
        <p:spPr>
          <a:xfrm>
            <a:off x="8625840" y="4988560"/>
            <a:ext cx="1330960" cy="14643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louk 6">
            <a:extLst>
              <a:ext uri="{FF2B5EF4-FFF2-40B4-BE49-F238E27FC236}">
                <a16:creationId xmlns:a16="http://schemas.microsoft.com/office/drawing/2014/main" id="{12F3CF3D-1A62-2947-E822-5291684A712B}"/>
              </a:ext>
            </a:extLst>
          </p:cNvPr>
          <p:cNvSpPr/>
          <p:nvPr/>
        </p:nvSpPr>
        <p:spPr>
          <a:xfrm>
            <a:off x="6891908" y="5438484"/>
            <a:ext cx="2550160" cy="2580640"/>
          </a:xfrm>
          <a:prstGeom prst="arc">
            <a:avLst>
              <a:gd name="adj1" fmla="val 16200000"/>
              <a:gd name="adj2" fmla="val 15548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>
            <a:extLst>
              <a:ext uri="{FF2B5EF4-FFF2-40B4-BE49-F238E27FC236}">
                <a16:creationId xmlns:a16="http://schemas.microsoft.com/office/drawing/2014/main" id="{87D3AA89-4EF2-974C-F19E-08CCBD97BE4C}"/>
              </a:ext>
            </a:extLst>
          </p:cNvPr>
          <p:cNvSpPr/>
          <p:nvPr/>
        </p:nvSpPr>
        <p:spPr>
          <a:xfrm>
            <a:off x="9267601" y="3501267"/>
            <a:ext cx="2550160" cy="2580640"/>
          </a:xfrm>
          <a:prstGeom prst="arc">
            <a:avLst>
              <a:gd name="adj1" fmla="val 5294661"/>
              <a:gd name="adj2" fmla="val 1125329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>
            <a:extLst>
              <a:ext uri="{FF2B5EF4-FFF2-40B4-BE49-F238E27FC236}">
                <a16:creationId xmlns:a16="http://schemas.microsoft.com/office/drawing/2014/main" id="{C13FFAF3-81B7-453C-F4EB-5D24A07ACA84}"/>
              </a:ext>
            </a:extLst>
          </p:cNvPr>
          <p:cNvSpPr/>
          <p:nvPr/>
        </p:nvSpPr>
        <p:spPr>
          <a:xfrm>
            <a:off x="8770123" y="1255006"/>
            <a:ext cx="4978400" cy="5289633"/>
          </a:xfrm>
          <a:prstGeom prst="arc">
            <a:avLst>
              <a:gd name="adj1" fmla="val 6757083"/>
              <a:gd name="adj2" fmla="val 9434752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louk 13">
            <a:extLst>
              <a:ext uri="{FF2B5EF4-FFF2-40B4-BE49-F238E27FC236}">
                <a16:creationId xmlns:a16="http://schemas.microsoft.com/office/drawing/2014/main" id="{BE498662-29AB-DB89-AEF0-709914EAE607}"/>
              </a:ext>
            </a:extLst>
          </p:cNvPr>
          <p:cNvSpPr/>
          <p:nvPr/>
        </p:nvSpPr>
        <p:spPr>
          <a:xfrm>
            <a:off x="4914132" y="4954316"/>
            <a:ext cx="4978400" cy="5289633"/>
          </a:xfrm>
          <a:prstGeom prst="arc">
            <a:avLst>
              <a:gd name="adj1" fmla="val 17557193"/>
              <a:gd name="adj2" fmla="val 20202126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93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DB37D-BAFA-6B97-70D2-B19868ED4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</a:t>
            </a:r>
            <a:r>
              <a:rPr lang="cs-CZ" i="1" dirty="0"/>
              <a:t>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E1F982-2A4A-479C-77CB-D6EEA8B16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Rovnice jdou </a:t>
            </a:r>
            <a:r>
              <a:rPr lang="cs-CZ" dirty="0" err="1"/>
              <a:t>přeškálovat</a:t>
            </a:r>
            <a:r>
              <a:rPr lang="cs-CZ" dirty="0"/>
              <a:t> tak, aby typologicky bylo možné rozlišit pouze </a:t>
            </a:r>
            <a:r>
              <a:rPr lang="cs-CZ" dirty="0">
                <a:solidFill>
                  <a:srgbClr val="FF0000"/>
                </a:solidFill>
              </a:rPr>
              <a:t>tři</a:t>
            </a:r>
            <a:r>
              <a:rPr lang="cs-CZ" dirty="0"/>
              <a:t> možné geometrie vesmíru</a:t>
            </a:r>
          </a:p>
          <a:p>
            <a:endParaRPr lang="cs-CZ" dirty="0"/>
          </a:p>
          <a:p>
            <a:r>
              <a:rPr lang="cs-CZ" dirty="0"/>
              <a:t>Budeme se zabývat variantou </a:t>
            </a:r>
            <a:r>
              <a:rPr lang="cs-CZ" dirty="0">
                <a:solidFill>
                  <a:srgbClr val="FF0000"/>
                </a:solidFill>
              </a:rPr>
              <a:t>k=0</a:t>
            </a:r>
          </a:p>
          <a:p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Pozorování</a:t>
            </a:r>
            <a:r>
              <a:rPr lang="cs-CZ" dirty="0"/>
              <a:t> naznačují, že </a:t>
            </a:r>
            <a:r>
              <a:rPr lang="cs-CZ" dirty="0">
                <a:solidFill>
                  <a:srgbClr val="FF0000"/>
                </a:solidFill>
              </a:rPr>
              <a:t>vesmír je plochý</a:t>
            </a:r>
            <a:r>
              <a:rPr lang="cs-CZ" dirty="0"/>
              <a:t> i na velkých škálách </a:t>
            </a:r>
          </a:p>
        </p:txBody>
      </p:sp>
    </p:spTree>
    <p:extLst>
      <p:ext uri="{BB962C8B-B14F-4D97-AF65-F5344CB8AC3E}">
        <p14:creationId xmlns:p14="http://schemas.microsoft.com/office/powerpoint/2010/main" val="261160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0D923-6E14-7125-4F99-A5C10980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Nekonečnost vesmíru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F1D81-E1EB-C59F-6D45-628DEB485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Nekonečný vesmír je myšleno </a:t>
            </a:r>
            <a:r>
              <a:rPr lang="cs-CZ" dirty="0">
                <a:solidFill>
                  <a:schemeClr val="accent6"/>
                </a:solidFill>
              </a:rPr>
              <a:t>rozměrově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ne časově </a:t>
            </a:r>
            <a:r>
              <a:rPr lang="cs-CZ" dirty="0"/>
              <a:t>(nekonečný vesmír v konečném čase)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přes (potenciální) nekonečnost se může </a:t>
            </a:r>
            <a:r>
              <a:rPr lang="cs-CZ" dirty="0">
                <a:solidFill>
                  <a:srgbClr val="FF0000"/>
                </a:solidFill>
              </a:rPr>
              <a:t>rozpínat</a:t>
            </a:r>
          </a:p>
          <a:p>
            <a:pPr marL="0" indent="0">
              <a:buNone/>
            </a:pPr>
            <a:r>
              <a:rPr lang="cs-CZ" dirty="0"/>
              <a:t>      	              Příklad: Celá čísla – nekonečno číslic, po vynásobení např. x2 se 					 rozdíl mezi následujícím zvětší z 1 na 2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Vše je teorie a v praxi </a:t>
            </a:r>
            <a:r>
              <a:rPr lang="cs-CZ" dirty="0">
                <a:solidFill>
                  <a:srgbClr val="FF0000"/>
                </a:solidFill>
              </a:rPr>
              <a:t>nevidíme</a:t>
            </a:r>
            <a:r>
              <a:rPr lang="cs-CZ" dirty="0"/>
              <a:t> za tzv. </a:t>
            </a:r>
            <a:r>
              <a:rPr lang="cs-CZ" dirty="0">
                <a:solidFill>
                  <a:srgbClr val="00B0F0"/>
                </a:solidFill>
              </a:rPr>
              <a:t>kosmologický horizont</a:t>
            </a:r>
            <a:r>
              <a:rPr lang="cs-CZ" dirty="0"/>
              <a:t>, viditelnou část vesmíru</a:t>
            </a:r>
          </a:p>
        </p:txBody>
      </p:sp>
    </p:spTree>
    <p:extLst>
      <p:ext uri="{BB962C8B-B14F-4D97-AF65-F5344CB8AC3E}">
        <p14:creationId xmlns:p14="http://schemas.microsoft.com/office/powerpoint/2010/main" val="753690182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EF87D2BA73B3408D9275237DFEC9AA" ma:contentTypeVersion="2" ma:contentTypeDescription="Vytvoří nový dokument" ma:contentTypeScope="" ma:versionID="ec37ff8e40876727352e764baa16f1a4">
  <xsd:schema xmlns:xsd="http://www.w3.org/2001/XMLSchema" xmlns:xs="http://www.w3.org/2001/XMLSchema" xmlns:p="http://schemas.microsoft.com/office/2006/metadata/properties" xmlns:ns3="83850036-6f67-48f5-bc6d-7a1a7add3df5" targetNamespace="http://schemas.microsoft.com/office/2006/metadata/properties" ma:root="true" ma:fieldsID="6eccf6069a952ab9718b52c044f07650" ns3:_="">
    <xsd:import namespace="83850036-6f67-48f5-bc6d-7a1a7add3d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850036-6f67-48f5-bc6d-7a1a7add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17D7B7-855D-4844-9E8C-A92C1420B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50036-6f67-48f5-bc6d-7a1a7add3d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DB7621-B1D4-405E-B06C-44619C420AAB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83850036-6f67-48f5-bc6d-7a1a7add3df5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35B665-541F-40CB-BB5A-9CAD2BA21E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1390</TotalTime>
  <Words>482</Words>
  <Application>Microsoft Office PowerPoint</Application>
  <PresentationFormat>Širokoúhlá obrazovka</PresentationFormat>
  <Paragraphs>90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Kondenzační stopa</vt:lpstr>
      <vt:lpstr>Geometrie vesmíru</vt:lpstr>
      <vt:lpstr>Friedmannova rovnice a geometrie vesmíru</vt:lpstr>
      <vt:lpstr>Rozpoznání geometrií</vt:lpstr>
      <vt:lpstr>Prezentace aplikace PowerPoint</vt:lpstr>
      <vt:lpstr>Nulová křivost</vt:lpstr>
      <vt:lpstr>Kladná křivost</vt:lpstr>
      <vt:lpstr>záporná křivost</vt:lpstr>
      <vt:lpstr>Hodnoty K</vt:lpstr>
      <vt:lpstr>Nekonečnost vesmíru</vt:lpstr>
      <vt:lpstr>Kde byl velký třesk</vt:lpstr>
      <vt:lpstr>Příklad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přehled pozorování vesmíru</dc:title>
  <dc:creator>Jaroslav Vrba</dc:creator>
  <cp:lastModifiedBy>Jaroslav Vrba</cp:lastModifiedBy>
  <cp:revision>124</cp:revision>
  <dcterms:created xsi:type="dcterms:W3CDTF">2023-02-21T13:28:11Z</dcterms:created>
  <dcterms:modified xsi:type="dcterms:W3CDTF">2023-03-21T07:07:03Z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0x01010054EF87D2BA73B3408D9275237DFEC9AA</vt:lpwstr>
  </property>
</Properties>
</file>