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78" r:id="rId6"/>
    <p:sldId id="272" r:id="rId7"/>
    <p:sldId id="282" r:id="rId8"/>
    <p:sldId id="281" r:id="rId9"/>
    <p:sldId id="283" r:id="rId10"/>
    <p:sldId id="284" r:id="rId11"/>
    <p:sldId id="285" r:id="rId12"/>
    <p:sldId id="286" r:id="rId13"/>
    <p:sldId id="277" r:id="rId14"/>
    <p:sldId id="28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76FEA-A004-4118-E8F5-FE69A0CD9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173485"/>
            <a:ext cx="9448800" cy="1825096"/>
          </a:xfrm>
        </p:spPr>
        <p:txBody>
          <a:bodyPr/>
          <a:lstStyle/>
          <a:p>
            <a:r>
              <a:rPr lang="cs-CZ" dirty="0"/>
              <a:t>Kosmologické modely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0EDADC-7577-AE06-65A4-F1A659565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180080"/>
            <a:ext cx="9448800" cy="3457027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Úvod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/>
              <a:t>Hubbleův</a:t>
            </a:r>
            <a:r>
              <a:rPr lang="cs-CZ" dirty="0"/>
              <a:t> zákon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Expanze vesmíru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Řešení </a:t>
            </a:r>
            <a:r>
              <a:rPr lang="cs-CZ" dirty="0" err="1"/>
              <a:t>Friedmannovy</a:t>
            </a:r>
            <a:r>
              <a:rPr lang="cs-CZ" dirty="0"/>
              <a:t> rovnice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/>
              <a:t>Vlastnosti řešení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960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176C2-CD76-0888-958B-6B387DC46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13ED23-4015-25F1-D7D5-9DC6D25A0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Jaká bude hodnota parametru </a:t>
            </a:r>
            <a:r>
              <a:rPr lang="cs-CZ" i="1" dirty="0"/>
              <a:t>H</a:t>
            </a:r>
            <a:r>
              <a:rPr lang="cs-CZ" dirty="0"/>
              <a:t>, v nekonečném čase pro </a:t>
            </a:r>
            <a:r>
              <a:rPr lang="cs-CZ"/>
              <a:t>hmotu a záření?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506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8D888-6D02-8E95-0B86-1A5E914A0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0003CF-AF3E-6135-1DF3-CF8996556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Odvoďte hodnoty </a:t>
            </a:r>
            <a:r>
              <a:rPr lang="cs-CZ" i="1" dirty="0"/>
              <a:t>H </a:t>
            </a:r>
            <a:r>
              <a:rPr lang="cs-CZ" dirty="0"/>
              <a:t>pro hmotu a záření ze znalosti </a:t>
            </a:r>
            <a:r>
              <a:rPr lang="cs-CZ" i="1" dirty="0"/>
              <a:t>a(t)</a:t>
            </a:r>
            <a:r>
              <a:rPr lang="cs-CZ" dirty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2173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2ACC2B-BBCB-9298-A720-B92C1D90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Úvod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E7DE67F-67AC-ED58-AAD2-03272777B8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47520" y="3298587"/>
            <a:ext cx="2673268" cy="74469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ECFF8F0-0825-B951-3189-BF6F8E4C8711}"/>
              </a:ext>
            </a:extLst>
          </p:cNvPr>
          <p:cNvSpPr txBox="1"/>
          <p:nvPr/>
        </p:nvSpPr>
        <p:spPr>
          <a:xfrm>
            <a:off x="213360" y="2865676"/>
            <a:ext cx="1159256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Vycházejí z </a:t>
            </a:r>
            <a:r>
              <a:rPr lang="cs-CZ" dirty="0" err="1"/>
              <a:t>Friedmannovy</a:t>
            </a:r>
            <a:r>
              <a:rPr lang="cs-CZ" dirty="0"/>
              <a:t> rovnice a rovnice dokonalé tekutiny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									  ,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Rovnice neuvažují relativitu, vhodné pouze pro ranný vesmír – chybí kosmologická konstanta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824D79F1-5FEB-8E73-5B44-478415278961}"/>
                  </a:ext>
                </a:extLst>
              </p:cNvPr>
              <p:cNvSpPr txBox="1"/>
              <p:nvPr/>
            </p:nvSpPr>
            <p:spPr>
              <a:xfrm>
                <a:off x="3159760" y="3235008"/>
                <a:ext cx="6096000" cy="6782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sz="20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el-GR" sz="2000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𝜌</m:t>
                          </m:r>
                        </m:e>
                      </m:acc>
                      <m:r>
                        <a:rPr lang="cs-CZ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+3</m:t>
                      </m:r>
                      <m:f>
                        <m:fPr>
                          <m:ctrlPr>
                            <a:rPr lang="cs-CZ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cs-CZ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</m:ctrlPr>
                            </m:accPr>
                            <m:e>
                              <m:r>
                                <a:rPr lang="cs-CZ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𝑎</m:t>
                              </m:r>
                            </m:e>
                          </m:acc>
                        </m:num>
                        <m:den>
                          <m:r>
                            <a:rPr lang="cs-CZ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𝑎</m:t>
                          </m:r>
                        </m:den>
                      </m:f>
                      <m:d>
                        <m:dPr>
                          <m:ctrlPr>
                            <a:rPr lang="cs-CZ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l-GR" sz="2000" i="1" dirty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𝜌</m:t>
                          </m:r>
                          <m:r>
                            <a:rPr lang="cs-CZ" sz="2000" b="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sz="200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</m:ctrlPr>
                            </m:fPr>
                            <m:num>
                              <m:r>
                                <a:rPr lang="cs-CZ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cs-CZ" sz="2000" b="0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𝑐</m:t>
                              </m:r>
                              <m:r>
                                <a:rPr lang="cs-CZ" sz="2000" b="0" i="1" baseline="30000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cs-CZ" sz="2000" b="0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824D79F1-5FEB-8E73-5B44-478415278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9760" y="3235008"/>
                <a:ext cx="6096000" cy="6782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791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C9672-2436-B355-E7AC-DFA6DE45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Hubbleův</a:t>
            </a:r>
            <a:r>
              <a:rPr lang="cs-CZ" dirty="0"/>
              <a:t> zákon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obsah 5">
                <a:extLst>
                  <a:ext uri="{FF2B5EF4-FFF2-40B4-BE49-F238E27FC236}">
                    <a16:creationId xmlns:a16="http://schemas.microsoft.com/office/drawing/2014/main" id="{86D6978E-8891-4EF1-1BC5-67C172AC06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47520"/>
                <a:ext cx="10820400" cy="501904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b="0" dirty="0"/>
                  <a:t>Rychlost: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⃗"/>
                        <m:ctrlPr>
                          <a:rPr lang="cs-CZ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r>
                  <a:rPr lang="cs-CZ" dirty="0">
                    <a:solidFill>
                      <a:srgbClr val="FFFF00"/>
                    </a:solidFill>
                  </a:rPr>
                  <a:t>,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cs-CZ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⃗"/>
                                <m:ctrlPr>
                                  <a:rPr lang="cs-CZ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acc>
                                  <m:accPr>
                                    <m:chr m:val="̇"/>
                                    <m:ctrlPr>
                                      <a:rPr lang="cs-CZ" i="1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cs-CZ" i="1">
                                            <a:solidFill>
                                              <a:srgbClr val="FFFF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cs-CZ" i="1">
                                            <a:solidFill>
                                              <a:srgbClr val="FFFF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</m:acc>
                              </m:e>
                            </m:acc>
                          </m:num>
                          <m:den>
                            <m:acc>
                              <m:accPr>
                                <m:chr m:val="⃗"/>
                                <m:ctrlPr>
                                  <a:rPr lang="cs-CZ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acc>
                          </m:den>
                        </m:f>
                      </m:e>
                    </m:d>
                    <m:acc>
                      <m:accPr>
                        <m:chr m:val="⃗"/>
                        <m:ctrlP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̇"/>
                            <m:ctrlPr>
                              <a:rPr lang="cs-CZ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num>
                      <m:den>
                        <m: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acc>
                      <m:accPr>
                        <m:chr m:val="⃗"/>
                        <m:ctrlP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r>
                  <a:rPr lang="cs-CZ" dirty="0" err="1"/>
                  <a:t>Souputující</a:t>
                </a:r>
                <a:r>
                  <a:rPr lang="cs-CZ" dirty="0"/>
                  <a:t> souřadnice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>
                    <a:solidFill>
                      <a:srgbClr val="FFFF00"/>
                    </a:solidFill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acc>
                      <m:accPr>
                        <m:chr m:val="⃗"/>
                        <m:ctrlPr>
                          <a:rPr lang="cs-CZ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endParaRPr lang="cs-CZ" dirty="0"/>
              </a:p>
              <a:p>
                <a:endParaRPr lang="cs-CZ" dirty="0"/>
              </a:p>
              <a:p>
                <a:r>
                  <a:rPr lang="cs-CZ" dirty="0" err="1"/>
                  <a:t>Hubbleův</a:t>
                </a:r>
                <a:r>
                  <a:rPr lang="cs-CZ" dirty="0"/>
                  <a:t> zákon :</a:t>
                </a:r>
                <a:r>
                  <a:rPr lang="cs-CZ" b="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acc>
                      <m:accPr>
                        <m:chr m:val="⃗"/>
                        <m:ctrlP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endParaRPr lang="cs-CZ" dirty="0"/>
              </a:p>
              <a:p>
                <a:endParaRPr lang="cs-CZ" dirty="0"/>
              </a:p>
              <a:p>
                <a:r>
                  <a:rPr lang="cs-CZ" dirty="0" err="1"/>
                  <a:t>Hubbleova</a:t>
                </a:r>
                <a:r>
                  <a:rPr lang="cs-CZ" dirty="0"/>
                  <a:t> „</a:t>
                </a:r>
                <a:r>
                  <a:rPr lang="cs-CZ" dirty="0" err="1"/>
                  <a:t>konstaknta</a:t>
                </a:r>
                <a:r>
                  <a:rPr lang="cs-CZ" dirty="0"/>
                  <a:t>“ (parametr): </a:t>
                </a: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̇"/>
                            <m:ctrlPr>
                              <a:rPr lang="cs-CZ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num>
                      <m:den>
                        <m: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cs-CZ" b="0" dirty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cs-CZ" b="0" i="1" baseline="-2500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dirty="0"/>
                  <a:t> – označuje </a:t>
                </a:r>
                <a:r>
                  <a:rPr lang="cs-CZ" i="1" dirty="0"/>
                  <a:t>H</a:t>
                </a:r>
                <a:r>
                  <a:rPr lang="cs-CZ" dirty="0"/>
                  <a:t> v dnešní době </a:t>
                </a:r>
              </a:p>
              <a:p>
                <a:endParaRPr lang="cs-CZ" dirty="0"/>
              </a:p>
              <a:p>
                <a:r>
                  <a:rPr lang="cs-CZ" dirty="0" err="1"/>
                  <a:t>Hubbleova</a:t>
                </a:r>
                <a:r>
                  <a:rPr lang="cs-CZ" dirty="0"/>
                  <a:t> konstanta není konstantou v čase, ale prostoru =&gt; </a:t>
                </a:r>
                <a:r>
                  <a:rPr lang="cs-CZ" i="1" dirty="0"/>
                  <a:t>H(t)</a:t>
                </a:r>
              </a:p>
              <a:p>
                <a:pPr marL="0" indent="0">
                  <a:buNone/>
                </a:pPr>
                <a:endParaRPr lang="cs-CZ" i="1" baseline="-25000" dirty="0"/>
              </a:p>
            </p:txBody>
          </p:sp>
        </mc:Choice>
        <mc:Fallback xmlns="">
          <p:sp>
            <p:nvSpPr>
              <p:cNvPr id="6" name="Zástupný obsah 5">
                <a:extLst>
                  <a:ext uri="{FF2B5EF4-FFF2-40B4-BE49-F238E27FC236}">
                    <a16:creationId xmlns:a16="http://schemas.microsoft.com/office/drawing/2014/main" id="{86D6978E-8891-4EF1-1BC5-67C172AC06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47520"/>
                <a:ext cx="10820400" cy="5019040"/>
              </a:xfrm>
              <a:blipFill>
                <a:blip r:embed="rId2"/>
                <a:stretch>
                  <a:fillRect l="-676" t="-6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467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AC937-85C6-776D-DA96-F3EA5A592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Expanze a rudý posuv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E351DA-AB22-3839-CE9B-7F6BED8B2D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dirty="0"/>
                  <a:t>Lze ukázat že: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λ</m:t>
                    </m:r>
                    <m:r>
                      <a:rPr lang="el-GR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Rudý posuv: </a:t>
                </a: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m:rPr>
                            <m:sty m:val="p"/>
                          </m:rPr>
                          <a:rPr lang="cs-CZ" b="0" i="0" baseline="-2500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obs</m:t>
                        </m:r>
                        <m:r>
                          <a:rPr lang="cs-CZ" b="0" i="0" baseline="-2500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−−</m:t>
                        </m:r>
                        <m: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m:rPr>
                            <m:sty m:val="p"/>
                          </m:rPr>
                          <a:rPr lang="cs-CZ" b="0" i="0" baseline="-2500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em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m:rPr>
                            <m:sty m:val="p"/>
                          </m:rPr>
                          <a:rPr lang="cs-CZ" b="0" i="0" baseline="-2500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em</m:t>
                        </m:r>
                      </m:den>
                    </m:f>
                  </m:oMath>
                </a14:m>
                <a:endParaRPr lang="cs-CZ" b="0" dirty="0">
                  <a:solidFill>
                    <a:srgbClr val="FFFF00"/>
                  </a:solidFill>
                </a:endParaRPr>
              </a:p>
              <a:p>
                <a:endParaRPr lang="cs-CZ" dirty="0"/>
              </a:p>
              <a:p>
                <a:r>
                  <a:rPr lang="cs-CZ" dirty="0"/>
                  <a:t>Rudý posuv: </a:t>
                </a:r>
                <a14:m>
                  <m:oMath xmlns:m="http://schemas.openxmlformats.org/officeDocument/2006/math">
                    <m:r>
                      <a:rPr lang="cs-CZ" b="0" i="0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cs-CZ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m:rPr>
                            <m:sty m:val="p"/>
                          </m:rPr>
                          <a:rPr lang="cs-CZ" b="0" i="0" baseline="-2500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lang="cs-CZ" b="0" i="0" baseline="-2500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λ</m:t>
                        </m:r>
                        <m:r>
                          <m:rPr>
                            <m:sty m:val="p"/>
                          </m:rPr>
                          <a:rPr lang="cs-CZ" b="0" i="0" baseline="-2500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den>
                    </m:f>
                  </m:oMath>
                </a14:m>
                <a:r>
                  <a:rPr lang="cs-CZ" dirty="0"/>
                  <a:t> </a:t>
                </a:r>
                <a:r>
                  <a:rPr lang="cs-CZ" dirty="0">
                    <a:solidFill>
                      <a:srgbClr val="FFFF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m:rPr>
                            <m:sty m:val="p"/>
                          </m:rPr>
                          <a:rPr lang="cs-CZ" baseline="-2500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𝑡𝑒</m:t>
                        </m:r>
                        <m:r>
                          <a:rPr lang="cs-CZ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CCE351DA-AB22-3839-CE9B-7F6BED8B2D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4084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6AC3A-CD80-4423-64DB-BFD695FBB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Hubbleův</a:t>
            </a:r>
            <a:r>
              <a:rPr lang="cs-CZ" dirty="0"/>
              <a:t> důkaz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D27521F-477D-F882-6DEC-2336F7211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720" y="1668214"/>
            <a:ext cx="6004560" cy="507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34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3A179-EFB7-C1EA-94D1-3EAA2ABC0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vesmíru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8270B6-17FE-A3CE-2408-20DC7F648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20" y="2194560"/>
            <a:ext cx="11282680" cy="4024125"/>
          </a:xfrm>
        </p:spPr>
        <p:txBody>
          <a:bodyPr/>
          <a:lstStyle/>
          <a:p>
            <a:r>
              <a:rPr lang="cs-CZ" dirty="0"/>
              <a:t>Pro řešení rovnic, je třeba popsat, co ve vesmíru je (stavová rovnice):</a:t>
            </a:r>
          </a:p>
          <a:p>
            <a:endParaRPr lang="cs-CZ" dirty="0"/>
          </a:p>
          <a:p>
            <a:r>
              <a:rPr lang="cs-CZ" dirty="0"/>
              <a:t>Hmota: </a:t>
            </a:r>
            <a:r>
              <a:rPr lang="cs-CZ" dirty="0" err="1"/>
              <a:t>Nerelativistická</a:t>
            </a:r>
            <a:r>
              <a:rPr lang="cs-CZ" dirty="0"/>
              <a:t> hmota, žádný tlak, pouze gravitační interakce = PRACH</a:t>
            </a:r>
          </a:p>
          <a:p>
            <a:pPr marL="0" indent="0">
              <a:buNone/>
            </a:pPr>
            <a:r>
              <a:rPr lang="cs-CZ" dirty="0"/>
              <a:t>	     Při pohledu z dálky můžeme galaxie popsat jako prachová zrna</a:t>
            </a:r>
          </a:p>
          <a:p>
            <a:pPr marL="0" indent="0">
              <a:buNone/>
            </a:pPr>
            <a:r>
              <a:rPr lang="cs-CZ" dirty="0"/>
              <a:t>	      </a:t>
            </a:r>
            <a:r>
              <a:rPr lang="cs-CZ" i="1" dirty="0">
                <a:solidFill>
                  <a:srgbClr val="FFFF00"/>
                </a:solidFill>
              </a:rPr>
              <a:t>p=0</a:t>
            </a:r>
          </a:p>
          <a:p>
            <a:endParaRPr lang="cs-CZ" dirty="0"/>
          </a:p>
          <a:p>
            <a:r>
              <a:rPr lang="cs-CZ" dirty="0"/>
              <a:t>Záření: Relativistické částice (rychlost světla), vzniká tlak díky rychlém pohybu</a:t>
            </a:r>
          </a:p>
          <a:p>
            <a:pPr marL="0" indent="0">
              <a:buNone/>
            </a:pPr>
            <a:r>
              <a:rPr lang="cs-CZ" dirty="0"/>
              <a:t> 	     </a:t>
            </a:r>
            <a:r>
              <a:rPr lang="cs-CZ" i="1" dirty="0">
                <a:solidFill>
                  <a:srgbClr val="FFFF00"/>
                </a:solidFill>
              </a:rPr>
              <a:t>p=</a:t>
            </a:r>
            <a:r>
              <a:rPr lang="el-GR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cs-CZ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cs-CZ" i="1" baseline="30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i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178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D6D7B-3C1D-25AF-D7FA-65F1E2AD6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</a:t>
            </a:r>
            <a:r>
              <a:rPr lang="cs-CZ" dirty="0" err="1"/>
              <a:t>fiedmannovy</a:t>
            </a:r>
            <a:r>
              <a:rPr lang="cs-CZ" dirty="0"/>
              <a:t> rovnice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ADC041-A199-3C8E-E62E-1938F1465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>
                <a:solidFill>
                  <a:schemeClr val="accent1"/>
                </a:solidFill>
              </a:rPr>
              <a:t>Hmota: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>
                <a:solidFill>
                  <a:schemeClr val="accent1"/>
                </a:solidFill>
              </a:rPr>
              <a:t>Záření:</a:t>
            </a:r>
          </a:p>
          <a:p>
            <a:pPr marL="0" indent="0">
              <a:buNone/>
            </a:pPr>
            <a:endParaRPr lang="cs-CZ" u="sng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u="sng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u="sng" dirty="0">
                <a:solidFill>
                  <a:schemeClr val="accent1"/>
                </a:solidFill>
              </a:rPr>
              <a:t>Mix: </a:t>
            </a:r>
            <a:r>
              <a:rPr lang="cs-CZ" dirty="0"/>
              <a:t>Reálná situace, vždy můžeme předpokládat, že nějaká složka dominuje</a:t>
            </a:r>
            <a:endParaRPr lang="cs-CZ" u="sng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E4F33773-B8BF-7E01-4A11-86F7CDAEF787}"/>
                  </a:ext>
                </a:extLst>
              </p:cNvPr>
              <p:cNvSpPr txBox="1"/>
              <p:nvPr/>
            </p:nvSpPr>
            <p:spPr>
              <a:xfrm>
                <a:off x="1783080" y="2052320"/>
                <a:ext cx="2667000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𝜌</m:t>
                      </m:r>
                      <m:r>
                        <a:rPr lang="el-GR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f>
                        <m:f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⇒</m:t>
                      </m:r>
                      <m:r>
                        <a:rPr lang="el-GR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𝜌</m:t>
                      </m:r>
                      <m:d>
                        <m:dPr>
                          <m:ctrlP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𝜌</m:t>
                          </m:r>
                          <m:r>
                            <a:rPr lang="cs-CZ" b="0" i="1" baseline="-2500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  <m:r>
                            <a:rPr lang="cs-CZ" b="0" i="1" baseline="-2500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  <m:r>
                            <a:rPr lang="cs-CZ" b="0" i="1" baseline="3000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E4F33773-B8BF-7E01-4A11-86F7CDAEF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080" y="2052320"/>
                <a:ext cx="2667000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2F8E7A5C-F574-B7D3-140E-D1C28C38917D}"/>
                  </a:ext>
                </a:extLst>
              </p:cNvPr>
              <p:cNvSpPr txBox="1"/>
              <p:nvPr/>
            </p:nvSpPr>
            <p:spPr>
              <a:xfrm>
                <a:off x="4272280" y="2052320"/>
                <a:ext cx="1290320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cs-CZ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2F8E7A5C-F574-B7D3-140E-D1C28C389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280" y="2052320"/>
                <a:ext cx="1290320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194EDC5-DD50-6B46-B3B3-58F6E31EBB13}"/>
                  </a:ext>
                </a:extLst>
              </p:cNvPr>
              <p:cNvSpPr txBox="1"/>
              <p:nvPr/>
            </p:nvSpPr>
            <p:spPr>
              <a:xfrm>
                <a:off x="1783080" y="3345348"/>
                <a:ext cx="2667000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𝜌</m:t>
                      </m:r>
                      <m:r>
                        <a:rPr lang="el-GR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f>
                        <m:f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⇒</m:t>
                      </m:r>
                      <m:r>
                        <a:rPr lang="el-GR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𝜌</m:t>
                      </m:r>
                      <m:d>
                        <m:dPr>
                          <m:ctrlP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𝜌</m:t>
                          </m:r>
                          <m:r>
                            <a:rPr lang="cs-CZ" b="0" i="1" baseline="-2500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𝑡</m:t>
                          </m:r>
                          <m:r>
                            <a:rPr lang="cs-CZ" b="0" i="1" baseline="-2500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  <m:r>
                            <a:rPr lang="cs-CZ" b="0" i="1" baseline="3000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194EDC5-DD50-6B46-B3B3-58F6E31EB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080" y="3345348"/>
                <a:ext cx="266700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6E8ABA55-1E15-73AA-6457-17456990DF4D}"/>
                  </a:ext>
                </a:extLst>
              </p:cNvPr>
              <p:cNvSpPr txBox="1"/>
              <p:nvPr/>
            </p:nvSpPr>
            <p:spPr>
              <a:xfrm>
                <a:off x="4297680" y="3345348"/>
                <a:ext cx="1290320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cs-CZ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6E8ABA55-1E15-73AA-6457-17456990DF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3345348"/>
                <a:ext cx="1290320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513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72415-FCCE-C85A-E9F0-BBF3FFFED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pro různá zakřivení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0CE619F-4CD0-9328-7F0E-9A9DD9D70C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4479" y="1834357"/>
            <a:ext cx="6725922" cy="4918329"/>
          </a:xfrm>
        </p:spPr>
      </p:pic>
    </p:spTree>
    <p:extLst>
      <p:ext uri="{BB962C8B-B14F-4D97-AF65-F5344CB8AC3E}">
        <p14:creationId xmlns:p14="http://schemas.microsoft.com/office/powerpoint/2010/main" val="922397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F8DF9-DDAF-C49C-C851-1F2C8696B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Gravitační vlny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AB91B-45CF-65AF-6EC5-CC2A777AB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926975934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4EF87D2BA73B3408D9275237DFEC9AA" ma:contentTypeVersion="2" ma:contentTypeDescription="Vytvoří nový dokument" ma:contentTypeScope="" ma:versionID="ec37ff8e40876727352e764baa16f1a4">
  <xsd:schema xmlns:xsd="http://www.w3.org/2001/XMLSchema" xmlns:xs="http://www.w3.org/2001/XMLSchema" xmlns:p="http://schemas.microsoft.com/office/2006/metadata/properties" xmlns:ns3="83850036-6f67-48f5-bc6d-7a1a7add3df5" targetNamespace="http://schemas.microsoft.com/office/2006/metadata/properties" ma:root="true" ma:fieldsID="6eccf6069a952ab9718b52c044f07650" ns3:_="">
    <xsd:import namespace="83850036-6f67-48f5-bc6d-7a1a7add3d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850036-6f67-48f5-bc6d-7a1a7add3d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DB7621-B1D4-405E-B06C-44619C420AAB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83850036-6f67-48f5-bc6d-7a1a7add3df5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F17D7B7-855D-4844-9E8C-A92C1420BA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850036-6f67-48f5-bc6d-7a1a7add3d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35B665-541F-40CB-BB5A-9CAD2BA21E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1744</TotalTime>
  <Words>297</Words>
  <Application>Microsoft Office PowerPoint</Application>
  <PresentationFormat>Širokoúhlá obrazovka</PresentationFormat>
  <Paragraphs>66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Century Gothic</vt:lpstr>
      <vt:lpstr>Kondenzační stopa</vt:lpstr>
      <vt:lpstr>Kosmologické modely</vt:lpstr>
      <vt:lpstr>Úvod</vt:lpstr>
      <vt:lpstr>Hubbleův zákon</vt:lpstr>
      <vt:lpstr>Expanze a rudý posuv</vt:lpstr>
      <vt:lpstr>Hubbleův důkaz</vt:lpstr>
      <vt:lpstr>Složení vesmíru</vt:lpstr>
      <vt:lpstr>Řešení fiedmannovy rovnice</vt:lpstr>
      <vt:lpstr>Řešení pro různá zakřivení</vt:lpstr>
      <vt:lpstr>Gravitační vlny</vt:lpstr>
      <vt:lpstr>Příklad 1</vt:lpstr>
      <vt:lpstr>Příklad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Historický přehled pozorování vesmíru</dc:title>
  <dc:creator>Jaroslav Vrba</dc:creator>
  <cp:lastModifiedBy>Jaroslav Vrba</cp:lastModifiedBy>
  <cp:revision>126</cp:revision>
  <dcterms:created xsi:type="dcterms:W3CDTF">2023-02-21T13:28:11Z</dcterms:created>
  <dcterms:modified xsi:type="dcterms:W3CDTF">2023-03-21T09:52:11Z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0x01010054EF87D2BA73B3408D9275237DFEC9AA</vt:lpwstr>
  </property>
</Properties>
</file>