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9" r:id="rId3"/>
    <p:sldId id="268" r:id="rId4"/>
    <p:sldId id="275" r:id="rId5"/>
    <p:sldId id="270" r:id="rId6"/>
    <p:sldId id="272" r:id="rId7"/>
    <p:sldId id="277" r:id="rId8"/>
    <p:sldId id="279" r:id="rId9"/>
    <p:sldId id="280" r:id="rId10"/>
    <p:sldId id="282" r:id="rId11"/>
    <p:sldId id="281" r:id="rId12"/>
    <p:sldId id="276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89CC7-6B52-45E1-9D51-B4CEA717FF76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2B245-B65E-4BAB-941E-1F219B242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430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Newtonova mechanika selhává při rychlostech blízkých rychlosti světla</a:t>
            </a:r>
          </a:p>
          <a:p>
            <a:r>
              <a:rPr lang="cs-CZ" dirty="0">
                <a:solidFill>
                  <a:schemeClr val="bg1"/>
                </a:solidFill>
              </a:rPr>
              <a:t>Newtonovy zákony neplatí na kvantové úrovni – například pohyb částic není předpověditelný podle klasické mechaniky, kvantová mechanika přináší pravděpodobnostní výklad</a:t>
            </a:r>
            <a:endParaRPr lang="cs-CZ" u="sng" dirty="0">
              <a:solidFill>
                <a:schemeClr val="bg1"/>
              </a:solidFill>
            </a:endParaRPr>
          </a:p>
          <a:p>
            <a:r>
              <a:rPr lang="cs-CZ" u="sng" dirty="0">
                <a:solidFill>
                  <a:schemeClr val="bg1"/>
                </a:solidFill>
              </a:rPr>
              <a:t>rychlost světla je konstantní, ale Newtonova mechanika pracuje s relativním pohybem</a:t>
            </a:r>
          </a:p>
          <a:p>
            <a:r>
              <a:rPr lang="cs-CZ" dirty="0">
                <a:solidFill>
                  <a:schemeClr val="bg1"/>
                </a:solidFill>
              </a:rPr>
              <a:t>MM </a:t>
            </a:r>
            <a:r>
              <a:rPr lang="cs-CZ" dirty="0" err="1">
                <a:solidFill>
                  <a:schemeClr val="bg1"/>
                </a:solidFill>
              </a:rPr>
              <a:t>experiement</a:t>
            </a:r>
            <a:r>
              <a:rPr lang="cs-CZ" dirty="0">
                <a:solidFill>
                  <a:schemeClr val="bg1"/>
                </a:solidFill>
              </a:rPr>
              <a:t> - neúspěšná detekce éteru, který měl být médiem pro šíření světla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2B245-B65E-4BAB-941E-1F219B24260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216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2B245-B65E-4BAB-941E-1F219B242603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5095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2B245-B65E-4BAB-941E-1F219B242603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4925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2B245-B65E-4BAB-941E-1F219B24260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9288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Pozorovatel A</a:t>
            </a:r>
            <a:r>
              <a:rPr lang="cs-CZ" dirty="0"/>
              <a:t> stojí uprostřed nástupiště na vlakovém nádraží.</a:t>
            </a:r>
          </a:p>
          <a:p>
            <a:r>
              <a:rPr lang="cs-CZ" b="1" dirty="0"/>
              <a:t>Pozorovatel B</a:t>
            </a:r>
            <a:r>
              <a:rPr lang="cs-CZ" dirty="0"/>
              <a:t> sedí uprostřed vlaku, který se pohybuje konstantní rychlostí podél nástupiště.</a:t>
            </a:r>
          </a:p>
          <a:p>
            <a:r>
              <a:rPr lang="cs-CZ" dirty="0"/>
              <a:t>Dva blesky udeří současně na oba konce vlaku (přední a zadní část). Pro </a:t>
            </a:r>
            <a:r>
              <a:rPr lang="cs-CZ" b="1" dirty="0"/>
              <a:t>pozorovatele A</a:t>
            </a:r>
            <a:r>
              <a:rPr lang="cs-CZ" dirty="0"/>
              <a:t> stojícího na nástupišti vypadají oba blesky jako simultánní (vidí světlo z obou blesků dorazit k sobě zároveň).</a:t>
            </a:r>
          </a:p>
          <a:p>
            <a:r>
              <a:rPr lang="cs-CZ" dirty="0"/>
              <a:t>Ale </a:t>
            </a:r>
            <a:r>
              <a:rPr lang="cs-CZ" b="1" dirty="0"/>
              <a:t>pozorovatel B</a:t>
            </a:r>
            <a:r>
              <a:rPr lang="cs-CZ" dirty="0"/>
              <a:t> ve vlaku, který se pohybuje směrem k přednímu blesku a vzdaluje se od zadního blesku, vnímá situaci jinak. Protože se pohybuje k jednomu blesku a od druhého, vidí světlo z předního blesku dříve než světlo z blesku na zadní části vlaku.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2B245-B65E-4BAB-941E-1F219B242603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536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2B245-B65E-4BAB-941E-1F219B242603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0643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Video 2hc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2B245-B65E-4BAB-941E-1F219B242603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2193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2B245-B65E-4BAB-941E-1F219B24260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7509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2B245-B65E-4BAB-941E-1F219B24260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0662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2B245-B65E-4BAB-941E-1F219B242603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3487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2B245-B65E-4BAB-941E-1F219B242603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904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15894B-AC9A-4801-A2E7-BF943B543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3E4C9C8-605D-43D6-828F-3B5CC50CCC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74CA84-4931-4D28-971C-53FB31640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9940-0FC8-4F32-9641-2903FD89295B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6489D12-4EE6-4D30-B484-239EA799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16F3DF5-D6A8-4AAB-94A0-FFEBDB6E8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4015-022B-4234-8EAF-E5BB78245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1595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27C701-C216-4AE2-B4EE-4EFB4BA45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73F8368-BCB4-4EFE-A380-684F07D4BD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08C239-E1CD-460C-B067-46905CB33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9940-0FC8-4F32-9641-2903FD89295B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BB2CC6-A04A-4EE8-884D-6936A326E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668417-AD88-4BBE-BCB9-0D96B3E95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4015-022B-4234-8EAF-E5BB78245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9354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441C0BF-80EE-41A1-A23C-0805D1CE42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321E331-40AD-4B0E-96B2-1E55DC1995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050E46-3556-4F50-A8C9-168440774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9940-0FC8-4F32-9641-2903FD89295B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9179D2-9C88-46C3-9083-0D44A69BA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5E02D3-3B45-455C-8D43-5B9F1EEF0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4015-022B-4234-8EAF-E5BB78245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1629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85EA6B-9216-425A-A73E-CAE35AE35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7B8D1D4-4CC9-42D7-8B43-B6509ED8B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6DBE3CB-F796-40C6-86C9-C2F11DD17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9940-0FC8-4F32-9641-2903FD89295B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17EAB14-8258-429F-9049-9A281013B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34613F-B3BE-4A7E-90C4-4453BD6B4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4015-022B-4234-8EAF-E5BB78245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9001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8FE154-0645-474D-A211-C11AE6D59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DD42297-2459-45C4-8185-52D166918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F1AE96-4619-4214-9D3B-418E140DA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9940-0FC8-4F32-9641-2903FD89295B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2D6EEBB-BA1E-438C-A7C6-C589F2539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1C87E4-03C7-40AC-BED5-1582AFC09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4015-022B-4234-8EAF-E5BB78245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1372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A78C9E-17A0-4943-A4A5-6EDC682F6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687B035-E448-4CE2-8E07-C213B77484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CEB8433-0D1F-4796-B429-36B5626F4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CDDD5EF-1FAE-4E1A-A2EB-6D7384E52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9940-0FC8-4F32-9641-2903FD89295B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3492E62-D5B7-4ACE-80F2-4E4608C6C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5F03090-C590-45BE-9385-D4B718DAB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4015-022B-4234-8EAF-E5BB78245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9101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ED2985-6BC4-460C-86E3-5E0AF5F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66F8AD9-60F1-430F-9FE1-A2B67E9E6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FB189F1-B86D-497D-82C3-72F2F45DE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475A5D3-F330-40A0-9B4E-4ABCB5C37E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62701529-C49C-418B-945D-601FBE2A47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A81FD7F-4BEE-49EB-9F99-A92636FF2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9940-0FC8-4F32-9641-2903FD89295B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89AAC51-9F42-4A23-A76B-3C6257A66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62643C2-71AB-4A1E-B12A-310611C5B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4015-022B-4234-8EAF-E5BB78245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3425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2A99AD-A1D7-461D-A205-E3471849C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75F7488-291E-4C07-BC5C-7D7877552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9940-0FC8-4F32-9641-2903FD89295B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D3D0B42-AC2A-4A69-A519-9C18BC66F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6203DC8-653F-45C0-BF42-861D0A62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4015-022B-4234-8EAF-E5BB78245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5268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F8345A5-53B2-4B67-B9AF-788CE2360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9940-0FC8-4F32-9641-2903FD89295B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7A0EE60-DB67-4C90-8FE8-3C21AE76E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3605C0B-B0DC-48B3-93AB-B85EDA70E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4015-022B-4234-8EAF-E5BB78245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713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16320C-3CBB-4E13-AC41-1E023B9B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6C2CF0-D103-4DDD-9BED-1BEE1D0EB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91EBB8A-637A-448B-80F6-8185DD358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3E2F4F3-9B24-4525-AB74-7C6271C88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9940-0FC8-4F32-9641-2903FD89295B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6A2BD3B-EB0F-40FF-8F5B-E23BD0169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707FC55-7613-41AF-B7EB-5FCBFAE73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4015-022B-4234-8EAF-E5BB78245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7865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085132-DAAF-47A4-A70A-79A2F3593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ECCFA66-3E15-419B-A1E8-A721562668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71A2172-BF3A-4B50-9BF8-91782D7EC3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C35ECEC-9588-43D0-901A-F3F756F0D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9940-0FC8-4F32-9641-2903FD89295B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F7AFC33-E7AC-4DF5-B209-E5636C1B5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7E115BF-8433-4567-ABE5-E5CAC1778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4015-022B-4234-8EAF-E5BB78245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243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tx1">
                <a:lumMod val="85000"/>
                <a:lumOff val="15000"/>
              </a:schemeClr>
            </a:gs>
            <a:gs pos="48000">
              <a:schemeClr val="tx1">
                <a:lumMod val="75000"/>
                <a:lumOff val="25000"/>
              </a:schemeClr>
            </a:gs>
            <a:gs pos="100000">
              <a:schemeClr val="tx1">
                <a:lumMod val="50000"/>
                <a:lumOff val="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B2E23BB-4D33-4445-89DF-58EBD7246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D347D0D-F75E-495C-A12B-F64D0BEEF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991DD2-2F2F-402B-8CA2-92CD533FA7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69940-0FC8-4F32-9641-2903FD89295B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AABED1-400F-42CF-8350-DE9BE0E6B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0DCC94D-BCA4-4258-9C6A-C2C6D9E62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B4015-022B-4234-8EAF-E5BB78245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726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JcHneuh6DKo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DECE58-21C4-4F24-82FB-A902438DB5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9389" y="1122363"/>
            <a:ext cx="9224865" cy="238760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bg1"/>
                </a:solidFill>
              </a:rPr>
              <a:t>Teorie relativity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-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>
                <a:solidFill>
                  <a:schemeClr val="bg1"/>
                </a:solidFill>
              </a:rPr>
              <a:t>Černé díry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A9CEF0F-0CE2-4BDB-B911-38A8BD245F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>
              <a:solidFill>
                <a:srgbClr val="FFFF00"/>
              </a:solidFill>
            </a:endParaRPr>
          </a:p>
          <a:p>
            <a:r>
              <a:rPr lang="cs-CZ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RNDr. Jaroslav Vrba PhD.</a:t>
            </a:r>
          </a:p>
        </p:txBody>
      </p:sp>
    </p:spTree>
    <p:extLst>
      <p:ext uri="{BB962C8B-B14F-4D97-AF65-F5344CB8AC3E}">
        <p14:creationId xmlns:p14="http://schemas.microsoft.com/office/powerpoint/2010/main" val="3118121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3012B332-32A2-4DB0-B6D5-5AE6F4556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4" y="0"/>
            <a:ext cx="11326762" cy="1825625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  <a:softEdge rad="3810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F856038-2A13-4014-8154-B9E1EFFF1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Pád astronauta do černé díry –</a:t>
            </a:r>
            <a:r>
              <a:rPr lang="cs-CZ" dirty="0">
                <a:solidFill>
                  <a:schemeClr val="bg1"/>
                </a:solidFill>
              </a:rPr>
              <a:t> přibližování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A88A1F-B158-493E-AF2B-C91003F5C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115949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Extrémní </a:t>
            </a:r>
            <a:r>
              <a:rPr lang="cs-CZ" dirty="0">
                <a:solidFill>
                  <a:srgbClr val="FF0000"/>
                </a:solidFill>
              </a:rPr>
              <a:t>gravitační</a:t>
            </a:r>
            <a:r>
              <a:rPr lang="cs-CZ" dirty="0">
                <a:solidFill>
                  <a:schemeClr val="bg1"/>
                </a:solidFill>
              </a:rPr>
              <a:t> síly a slapové jevy: Při přiblížení k </a:t>
            </a:r>
            <a:r>
              <a:rPr lang="cs-CZ" dirty="0">
                <a:solidFill>
                  <a:srgbClr val="00B0F0"/>
                </a:solidFill>
              </a:rPr>
              <a:t>horizontu</a:t>
            </a:r>
            <a:r>
              <a:rPr lang="cs-CZ" dirty="0">
                <a:solidFill>
                  <a:schemeClr val="bg1"/>
                </a:solidFill>
              </a:rPr>
              <a:t> událostí narůstají gravitační </a:t>
            </a:r>
            <a:r>
              <a:rPr lang="cs-CZ" dirty="0">
                <a:solidFill>
                  <a:srgbClr val="FF0000"/>
                </a:solidFill>
              </a:rPr>
              <a:t>síly</a:t>
            </a:r>
            <a:r>
              <a:rPr lang="cs-CZ" dirty="0">
                <a:solidFill>
                  <a:schemeClr val="bg1"/>
                </a:solidFill>
              </a:rPr>
              <a:t>, což způsobuje tzv. </a:t>
            </a:r>
            <a:r>
              <a:rPr lang="cs-CZ" dirty="0" err="1">
                <a:solidFill>
                  <a:srgbClr val="00B0F0"/>
                </a:solidFill>
              </a:rPr>
              <a:t>spaghettifikaci</a:t>
            </a:r>
            <a:r>
              <a:rPr lang="cs-CZ" dirty="0">
                <a:solidFill>
                  <a:schemeClr val="bg1"/>
                </a:solidFill>
              </a:rPr>
              <a:t> (natažení astronauta v důsledku slapových sil)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rgbClr val="FF0000"/>
                </a:solidFill>
              </a:rPr>
              <a:t>Zpomalení</a:t>
            </a:r>
            <a:r>
              <a:rPr lang="cs-CZ" dirty="0">
                <a:solidFill>
                  <a:schemeClr val="bg1"/>
                </a:solidFill>
              </a:rPr>
              <a:t> času pro </a:t>
            </a:r>
            <a:r>
              <a:rPr lang="cs-CZ" dirty="0">
                <a:solidFill>
                  <a:srgbClr val="00B0F0"/>
                </a:solidFill>
              </a:rPr>
              <a:t>vnějšího</a:t>
            </a:r>
            <a:r>
              <a:rPr lang="cs-CZ" dirty="0">
                <a:solidFill>
                  <a:schemeClr val="bg1"/>
                </a:solidFill>
              </a:rPr>
              <a:t> pozorovatele: Astronautův čas se z perspektivy vzdáleného pozorovatele </a:t>
            </a:r>
            <a:r>
              <a:rPr lang="cs-CZ" dirty="0">
                <a:solidFill>
                  <a:srgbClr val="00B0F0"/>
                </a:solidFill>
              </a:rPr>
              <a:t>zpomaluje</a:t>
            </a:r>
            <a:r>
              <a:rPr lang="cs-CZ" dirty="0">
                <a:solidFill>
                  <a:schemeClr val="bg1"/>
                </a:solidFill>
              </a:rPr>
              <a:t>, až na horizontu „</a:t>
            </a:r>
            <a:r>
              <a:rPr lang="cs-CZ" dirty="0">
                <a:solidFill>
                  <a:srgbClr val="FF0000"/>
                </a:solidFill>
              </a:rPr>
              <a:t>zamrzne</a:t>
            </a:r>
            <a:r>
              <a:rPr lang="cs-CZ" dirty="0">
                <a:solidFill>
                  <a:schemeClr val="bg1"/>
                </a:solidFill>
              </a:rPr>
              <a:t>“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rgbClr val="00B0F0"/>
                </a:solidFill>
              </a:rPr>
              <a:t>Perspektiva</a:t>
            </a:r>
            <a:r>
              <a:rPr lang="cs-CZ" dirty="0">
                <a:solidFill>
                  <a:schemeClr val="bg1"/>
                </a:solidFill>
              </a:rPr>
              <a:t> astronauta: Z astronautova pohledu </a:t>
            </a:r>
            <a:r>
              <a:rPr lang="cs-CZ" dirty="0">
                <a:solidFill>
                  <a:srgbClr val="FF0000"/>
                </a:solidFill>
              </a:rPr>
              <a:t>plyne</a:t>
            </a:r>
            <a:r>
              <a:rPr lang="cs-CZ" dirty="0">
                <a:solidFill>
                  <a:schemeClr val="bg1"/>
                </a:solidFill>
              </a:rPr>
              <a:t> čas normálně, překročí horizont bez pocitu „bodu bez návratu“</a:t>
            </a:r>
          </a:p>
        </p:txBody>
      </p:sp>
    </p:spTree>
    <p:extLst>
      <p:ext uri="{BB962C8B-B14F-4D97-AF65-F5344CB8AC3E}">
        <p14:creationId xmlns:p14="http://schemas.microsoft.com/office/powerpoint/2010/main" val="1667653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3012B332-32A2-4DB0-B6D5-5AE6F4556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4" y="0"/>
            <a:ext cx="11326762" cy="1825625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  <a:softEdge rad="3810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F856038-2A13-4014-8154-B9E1EFFF1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Pád astronauta do černé díry –</a:t>
            </a:r>
            <a:r>
              <a:rPr lang="cs-CZ" dirty="0">
                <a:solidFill>
                  <a:schemeClr val="bg1"/>
                </a:solidFill>
              </a:rPr>
              <a:t> uvnitř		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A88A1F-B158-493E-AF2B-C91003F5C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115949"/>
          </a:xfrm>
        </p:spPr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bg1"/>
                </a:solidFill>
              </a:rPr>
              <a:t>Za horizontem událostí </a:t>
            </a:r>
            <a:r>
              <a:rPr lang="cs-CZ" dirty="0">
                <a:solidFill>
                  <a:srgbClr val="FF0000"/>
                </a:solidFill>
              </a:rPr>
              <a:t>není</a:t>
            </a:r>
            <a:r>
              <a:rPr lang="cs-CZ" dirty="0">
                <a:solidFill>
                  <a:schemeClr val="bg1"/>
                </a:solidFill>
              </a:rPr>
              <a:t> návratu, žádný signál ani </a:t>
            </a:r>
            <a:r>
              <a:rPr lang="cs-CZ" dirty="0">
                <a:solidFill>
                  <a:srgbClr val="00B0F0"/>
                </a:solidFill>
              </a:rPr>
              <a:t>světlo</a:t>
            </a:r>
            <a:r>
              <a:rPr lang="cs-CZ" dirty="0">
                <a:solidFill>
                  <a:schemeClr val="bg1"/>
                </a:solidFill>
              </a:rPr>
              <a:t> se už nemůže dostat ven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Souřadnice času a poloměru si </a:t>
            </a:r>
            <a:r>
              <a:rPr lang="cs-CZ" dirty="0">
                <a:solidFill>
                  <a:srgbClr val="FF0000"/>
                </a:solidFill>
              </a:rPr>
              <a:t>vymění</a:t>
            </a:r>
            <a:r>
              <a:rPr lang="cs-CZ" dirty="0">
                <a:solidFill>
                  <a:schemeClr val="bg1"/>
                </a:solidFill>
              </a:rPr>
              <a:t> role. </a:t>
            </a:r>
            <a:r>
              <a:rPr lang="cs-CZ" dirty="0">
                <a:solidFill>
                  <a:srgbClr val="00B0F0"/>
                </a:solidFill>
              </a:rPr>
              <a:t>Šipka</a:t>
            </a:r>
            <a:r>
              <a:rPr lang="cs-CZ" dirty="0">
                <a:solidFill>
                  <a:schemeClr val="bg1"/>
                </a:solidFill>
              </a:rPr>
              <a:t> času se mění na </a:t>
            </a:r>
            <a:r>
              <a:rPr lang="cs-CZ" dirty="0" err="1">
                <a:solidFill>
                  <a:schemeClr val="bg1"/>
                </a:solidFill>
              </a:rPr>
              <a:t>šikpku</a:t>
            </a:r>
            <a:r>
              <a:rPr lang="cs-CZ" dirty="0">
                <a:solidFill>
                  <a:schemeClr val="bg1"/>
                </a:solidFill>
              </a:rPr>
              <a:t> k </a:t>
            </a:r>
            <a:r>
              <a:rPr lang="cs-CZ" dirty="0">
                <a:solidFill>
                  <a:srgbClr val="00B0F0"/>
                </a:solidFill>
              </a:rPr>
              <a:t>centru</a:t>
            </a:r>
            <a:r>
              <a:rPr lang="cs-CZ" dirty="0">
                <a:solidFill>
                  <a:schemeClr val="bg1"/>
                </a:solidFill>
              </a:rPr>
              <a:t>, není jiná cesta. Čas je chápán jinak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Směrem ke </a:t>
            </a:r>
            <a:r>
              <a:rPr lang="cs-CZ" dirty="0">
                <a:solidFill>
                  <a:srgbClr val="FF0000"/>
                </a:solidFill>
              </a:rPr>
              <a:t>gravitační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>
                <a:solidFill>
                  <a:srgbClr val="00B0F0"/>
                </a:solidFill>
              </a:rPr>
              <a:t>singularitě</a:t>
            </a:r>
            <a:r>
              <a:rPr lang="cs-CZ" dirty="0">
                <a:solidFill>
                  <a:schemeClr val="bg1"/>
                </a:solidFill>
              </a:rPr>
              <a:t>: Bod (nerotující </a:t>
            </a:r>
            <a:r>
              <a:rPr lang="cs-CZ" dirty="0" err="1">
                <a:solidFill>
                  <a:schemeClr val="bg1"/>
                </a:solidFill>
              </a:rPr>
              <a:t>čd</a:t>
            </a:r>
            <a:r>
              <a:rPr lang="cs-CZ" dirty="0">
                <a:solidFill>
                  <a:schemeClr val="bg1"/>
                </a:solidFill>
              </a:rPr>
              <a:t>), prstýnek (rotující </a:t>
            </a:r>
            <a:r>
              <a:rPr lang="cs-CZ" dirty="0" err="1">
                <a:solidFill>
                  <a:schemeClr val="bg1"/>
                </a:solidFill>
              </a:rPr>
              <a:t>čd</a:t>
            </a:r>
            <a:r>
              <a:rPr lang="cs-CZ" dirty="0">
                <a:solidFill>
                  <a:schemeClr val="bg1"/>
                </a:solidFill>
              </a:rPr>
              <a:t>)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Teoretické možnosti uvnitř černé díry: </a:t>
            </a:r>
            <a:r>
              <a:rPr lang="cs-CZ" dirty="0">
                <a:solidFill>
                  <a:srgbClr val="00B0F0"/>
                </a:solidFill>
              </a:rPr>
              <a:t>Hypotéza</a:t>
            </a:r>
            <a:r>
              <a:rPr lang="cs-CZ" dirty="0">
                <a:solidFill>
                  <a:schemeClr val="bg1"/>
                </a:solidFill>
              </a:rPr>
              <a:t>, že </a:t>
            </a:r>
            <a:r>
              <a:rPr lang="cs-CZ" dirty="0">
                <a:solidFill>
                  <a:srgbClr val="FF0000"/>
                </a:solidFill>
              </a:rPr>
              <a:t>rotující</a:t>
            </a:r>
            <a:r>
              <a:rPr lang="cs-CZ" dirty="0">
                <a:solidFill>
                  <a:schemeClr val="bg1"/>
                </a:solidFill>
              </a:rPr>
              <a:t> černé díry mohou obsahovat červí díru </a:t>
            </a:r>
            <a:r>
              <a:rPr lang="cs-CZ" dirty="0">
                <a:solidFill>
                  <a:srgbClr val="FF0000"/>
                </a:solidFill>
              </a:rPr>
              <a:t>vedoucí</a:t>
            </a:r>
            <a:r>
              <a:rPr lang="cs-CZ" dirty="0">
                <a:solidFill>
                  <a:schemeClr val="bg1"/>
                </a:solidFill>
              </a:rPr>
              <a:t> do jiného vesmíru (teoretická spekulace) – video </a:t>
            </a:r>
            <a:r>
              <a:rPr lang="cs-CZ" dirty="0">
                <a:solidFill>
                  <a:schemeClr val="bg1"/>
                </a:solidFill>
                <a:hlinkClick r:id="rId4"/>
              </a:rPr>
              <a:t>6ha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216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3012B332-32A2-4DB0-B6D5-5AE6F4556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4" y="0"/>
            <a:ext cx="11326762" cy="1825625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  <a:softEdge rad="3810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F856038-2A13-4014-8154-B9E1EFFF1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Otázky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A88A1F-B158-493E-AF2B-C91003F5C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115949"/>
          </a:xfrm>
        </p:spPr>
        <p:txBody>
          <a:bodyPr>
            <a:normAutofit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Jaké důkazy máme o tom, že černé díry existují?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Co se stane s astronautem </a:t>
            </a:r>
            <a:r>
              <a:rPr lang="cs-CZ" dirty="0" err="1">
                <a:solidFill>
                  <a:schemeClr val="bg1"/>
                </a:solidFill>
              </a:rPr>
              <a:t>spadnouvším</a:t>
            </a:r>
            <a:r>
              <a:rPr lang="cs-CZ" dirty="0">
                <a:solidFill>
                  <a:schemeClr val="bg1"/>
                </a:solidFill>
              </a:rPr>
              <a:t> do černé díry?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Co by se stalo, kdyby se Slunce změnilo v černou díru? 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Jaký je pro vás nejzajímavější film/seriál s tématikou černých děr?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029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3012B332-32A2-4DB0-B6D5-5AE6F4556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4" y="0"/>
            <a:ext cx="11326762" cy="1825625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  <a:softEdge rad="3810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F856038-2A13-4014-8154-B9E1EFFF1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Úvod do černých děr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A88A1F-B158-493E-AF2B-C91003F5C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473" y="1825625"/>
            <a:ext cx="11146073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Objekty s extrémní </a:t>
            </a:r>
            <a:r>
              <a:rPr lang="cs-CZ" dirty="0">
                <a:solidFill>
                  <a:srgbClr val="00B0F0"/>
                </a:solidFill>
              </a:rPr>
              <a:t>gravitací</a:t>
            </a:r>
            <a:r>
              <a:rPr lang="cs-CZ" dirty="0">
                <a:solidFill>
                  <a:schemeClr val="bg1"/>
                </a:solidFill>
              </a:rPr>
              <a:t>, které </a:t>
            </a:r>
            <a:r>
              <a:rPr lang="cs-CZ" dirty="0">
                <a:solidFill>
                  <a:srgbClr val="FF0000"/>
                </a:solidFill>
              </a:rPr>
              <a:t>zakřivují</a:t>
            </a:r>
            <a:r>
              <a:rPr lang="cs-CZ" dirty="0">
                <a:solidFill>
                  <a:schemeClr val="bg1"/>
                </a:solidFill>
              </a:rPr>
              <a:t> prostoročas natolik, že z nich </a:t>
            </a:r>
            <a:r>
              <a:rPr lang="cs-CZ" dirty="0">
                <a:solidFill>
                  <a:srgbClr val="00B0F0"/>
                </a:solidFill>
              </a:rPr>
              <a:t>nemůže</a:t>
            </a:r>
            <a:r>
              <a:rPr lang="cs-CZ" dirty="0">
                <a:solidFill>
                  <a:schemeClr val="bg1"/>
                </a:solidFill>
              </a:rPr>
              <a:t> uniknout ani světlo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Umožňují </a:t>
            </a:r>
            <a:r>
              <a:rPr lang="cs-CZ" dirty="0">
                <a:solidFill>
                  <a:srgbClr val="FF0000"/>
                </a:solidFill>
              </a:rPr>
              <a:t>testovat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>
                <a:solidFill>
                  <a:srgbClr val="00B0F0"/>
                </a:solidFill>
              </a:rPr>
              <a:t>limity</a:t>
            </a:r>
            <a:r>
              <a:rPr lang="cs-CZ" dirty="0">
                <a:solidFill>
                  <a:schemeClr val="bg1"/>
                </a:solidFill>
              </a:rPr>
              <a:t> obecné teorie relativity a kvantové mechaniky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rgbClr val="FF0000"/>
                </a:solidFill>
              </a:rPr>
              <a:t>Černé díry</a:t>
            </a:r>
            <a:r>
              <a:rPr lang="cs-CZ" dirty="0">
                <a:solidFill>
                  <a:schemeClr val="bg1"/>
                </a:solidFill>
              </a:rPr>
              <a:t> jako fenomény nejen pro </a:t>
            </a:r>
            <a:r>
              <a:rPr lang="cs-CZ" dirty="0">
                <a:solidFill>
                  <a:srgbClr val="00B0F0"/>
                </a:solidFill>
              </a:rPr>
              <a:t>vědu</a:t>
            </a:r>
            <a:r>
              <a:rPr lang="cs-CZ" dirty="0">
                <a:solidFill>
                  <a:schemeClr val="bg1"/>
                </a:solidFill>
              </a:rPr>
              <a:t>, ale i pro populární kulturu a filozofii</a:t>
            </a:r>
          </a:p>
        </p:txBody>
      </p:sp>
    </p:spTree>
    <p:extLst>
      <p:ext uri="{BB962C8B-B14F-4D97-AF65-F5344CB8AC3E}">
        <p14:creationId xmlns:p14="http://schemas.microsoft.com/office/powerpoint/2010/main" val="813276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3012B332-32A2-4DB0-B6D5-5AE6F4556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4" y="0"/>
            <a:ext cx="11326762" cy="1825625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  <a:softEdge rad="3810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F856038-2A13-4014-8154-B9E1EFFF1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Historie konceptu černých děr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A88A1F-B158-493E-AF2B-C91003F5C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1159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John </a:t>
            </a:r>
            <a:r>
              <a:rPr lang="cs-CZ" dirty="0" err="1">
                <a:solidFill>
                  <a:schemeClr val="bg1"/>
                </a:solidFill>
              </a:rPr>
              <a:t>Michell</a:t>
            </a:r>
            <a:r>
              <a:rPr lang="cs-CZ" dirty="0">
                <a:solidFill>
                  <a:schemeClr val="bg1"/>
                </a:solidFill>
              </a:rPr>
              <a:t> (1783): první </a:t>
            </a:r>
            <a:r>
              <a:rPr lang="cs-CZ" dirty="0">
                <a:solidFill>
                  <a:srgbClr val="FF0000"/>
                </a:solidFill>
              </a:rPr>
              <a:t>představa</a:t>
            </a:r>
            <a:r>
              <a:rPr lang="cs-CZ" dirty="0">
                <a:solidFill>
                  <a:schemeClr val="bg1"/>
                </a:solidFill>
              </a:rPr>
              <a:t> „temné hvězdy,“ která má tak silnou gravitaci, že </a:t>
            </a:r>
            <a:r>
              <a:rPr lang="cs-CZ" dirty="0">
                <a:solidFill>
                  <a:srgbClr val="00B0F0"/>
                </a:solidFill>
              </a:rPr>
              <a:t>světlo</a:t>
            </a:r>
            <a:r>
              <a:rPr lang="cs-CZ" dirty="0">
                <a:solidFill>
                  <a:schemeClr val="bg1"/>
                </a:solidFill>
              </a:rPr>
              <a:t> nemůže uniknout (představoval si objekt s extrémní hustotou podle Newtonových zákonů)</a:t>
            </a:r>
          </a:p>
          <a:p>
            <a:r>
              <a:rPr lang="cs-CZ" dirty="0">
                <a:solidFill>
                  <a:schemeClr val="bg1"/>
                </a:solidFill>
              </a:rPr>
              <a:t>Karl </a:t>
            </a:r>
            <a:r>
              <a:rPr lang="cs-CZ" dirty="0" err="1">
                <a:solidFill>
                  <a:schemeClr val="bg1"/>
                </a:solidFill>
              </a:rPr>
              <a:t>Schwarzschild</a:t>
            </a:r>
            <a:r>
              <a:rPr lang="cs-CZ" dirty="0">
                <a:solidFill>
                  <a:schemeClr val="bg1"/>
                </a:solidFill>
              </a:rPr>
              <a:t> (1916): </a:t>
            </a:r>
            <a:r>
              <a:rPr lang="cs-CZ" dirty="0">
                <a:solidFill>
                  <a:srgbClr val="FF0000"/>
                </a:solidFill>
              </a:rPr>
              <a:t>první</a:t>
            </a:r>
            <a:r>
              <a:rPr lang="cs-CZ" dirty="0">
                <a:solidFill>
                  <a:schemeClr val="bg1"/>
                </a:solidFill>
              </a:rPr>
              <a:t> přesné řešení </a:t>
            </a:r>
            <a:r>
              <a:rPr lang="cs-CZ" dirty="0">
                <a:solidFill>
                  <a:srgbClr val="00B0F0"/>
                </a:solidFill>
              </a:rPr>
              <a:t>Einsteinových</a:t>
            </a:r>
            <a:r>
              <a:rPr lang="cs-CZ" dirty="0">
                <a:solidFill>
                  <a:schemeClr val="bg1"/>
                </a:solidFill>
              </a:rPr>
              <a:t> rovnic pro zakřivení </a:t>
            </a:r>
            <a:r>
              <a:rPr lang="cs-CZ" dirty="0">
                <a:solidFill>
                  <a:srgbClr val="00B0F0"/>
                </a:solidFill>
              </a:rPr>
              <a:t>prostoročasu</a:t>
            </a:r>
            <a:r>
              <a:rPr lang="cs-CZ" dirty="0">
                <a:solidFill>
                  <a:schemeClr val="bg1"/>
                </a:solidFill>
              </a:rPr>
              <a:t> kolem kulového objektu (definice „</a:t>
            </a:r>
            <a:r>
              <a:rPr lang="cs-CZ" dirty="0" err="1">
                <a:solidFill>
                  <a:schemeClr val="bg1"/>
                </a:solidFill>
              </a:rPr>
              <a:t>Schwarzschildova</a:t>
            </a:r>
            <a:r>
              <a:rPr lang="cs-CZ" dirty="0">
                <a:solidFill>
                  <a:schemeClr val="bg1"/>
                </a:solidFill>
              </a:rPr>
              <a:t> poloměru“ černé díry)</a:t>
            </a:r>
          </a:p>
          <a:p>
            <a:r>
              <a:rPr lang="cs-CZ" dirty="0">
                <a:solidFill>
                  <a:schemeClr val="bg1"/>
                </a:solidFill>
              </a:rPr>
              <a:t>John </a:t>
            </a:r>
            <a:r>
              <a:rPr lang="cs-CZ" dirty="0" err="1">
                <a:solidFill>
                  <a:schemeClr val="bg1"/>
                </a:solidFill>
              </a:rPr>
              <a:t>Archibald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Wheeler</a:t>
            </a:r>
            <a:r>
              <a:rPr lang="cs-CZ" dirty="0">
                <a:solidFill>
                  <a:schemeClr val="bg1"/>
                </a:solidFill>
              </a:rPr>
              <a:t> (1967): </a:t>
            </a:r>
            <a:r>
              <a:rPr lang="cs-CZ" dirty="0">
                <a:solidFill>
                  <a:srgbClr val="FF0000"/>
                </a:solidFill>
              </a:rPr>
              <a:t>popularizace</a:t>
            </a:r>
            <a:r>
              <a:rPr lang="cs-CZ" dirty="0">
                <a:solidFill>
                  <a:schemeClr val="bg1"/>
                </a:solidFill>
              </a:rPr>
              <a:t> pojmu „</a:t>
            </a:r>
            <a:r>
              <a:rPr lang="cs-CZ" dirty="0">
                <a:solidFill>
                  <a:srgbClr val="00B0F0"/>
                </a:solidFill>
              </a:rPr>
              <a:t>černá díra</a:t>
            </a:r>
            <a:r>
              <a:rPr lang="cs-CZ" dirty="0">
                <a:solidFill>
                  <a:schemeClr val="bg1"/>
                </a:solidFill>
              </a:rPr>
              <a:t>,“ rozvoj teorie černých děr, především v kontextu kvantové mechaniky a obecné relativity</a:t>
            </a:r>
          </a:p>
          <a:p>
            <a:r>
              <a:rPr lang="cs-CZ" dirty="0" err="1">
                <a:solidFill>
                  <a:schemeClr val="bg1"/>
                </a:solidFill>
              </a:rPr>
              <a:t>Stephen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Hawking</a:t>
            </a:r>
            <a:r>
              <a:rPr lang="cs-CZ" dirty="0">
                <a:solidFill>
                  <a:schemeClr val="bg1"/>
                </a:solidFill>
              </a:rPr>
              <a:t>: </a:t>
            </a:r>
            <a:r>
              <a:rPr lang="cs-CZ" dirty="0">
                <a:solidFill>
                  <a:srgbClr val="FF0000"/>
                </a:solidFill>
              </a:rPr>
              <a:t>přínos</a:t>
            </a:r>
            <a:r>
              <a:rPr lang="cs-CZ" dirty="0">
                <a:solidFill>
                  <a:schemeClr val="bg1"/>
                </a:solidFill>
              </a:rPr>
              <a:t> v oblasti kvantových efektů černých děr (</a:t>
            </a:r>
            <a:r>
              <a:rPr lang="cs-CZ" dirty="0" err="1">
                <a:solidFill>
                  <a:schemeClr val="bg1"/>
                </a:solidFill>
              </a:rPr>
              <a:t>Hawkingovo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>
                <a:solidFill>
                  <a:srgbClr val="00B0F0"/>
                </a:solidFill>
              </a:rPr>
              <a:t>záření</a:t>
            </a:r>
            <a:r>
              <a:rPr lang="cs-CZ" dirty="0">
                <a:solidFill>
                  <a:schemeClr val="bg1"/>
                </a:solidFill>
              </a:rPr>
              <a:t>, informační paradox)</a:t>
            </a:r>
          </a:p>
        </p:txBody>
      </p:sp>
    </p:spTree>
    <p:extLst>
      <p:ext uri="{BB962C8B-B14F-4D97-AF65-F5344CB8AC3E}">
        <p14:creationId xmlns:p14="http://schemas.microsoft.com/office/powerpoint/2010/main" val="188528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3012B332-32A2-4DB0-B6D5-5AE6F4556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4" y="0"/>
            <a:ext cx="11326762" cy="1825625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  <a:softEdge rad="3810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F856038-2A13-4014-8154-B9E1EFFF1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Struktura černé díry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A88A1F-B158-493E-AF2B-C91003F5C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1159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Horizont událostí: hranice, odkud </a:t>
            </a:r>
            <a:r>
              <a:rPr lang="cs-CZ" dirty="0">
                <a:solidFill>
                  <a:srgbClr val="FF0000"/>
                </a:solidFill>
              </a:rPr>
              <a:t>není</a:t>
            </a:r>
            <a:r>
              <a:rPr lang="cs-CZ" dirty="0">
                <a:solidFill>
                  <a:schemeClr val="bg1"/>
                </a:solidFill>
              </a:rPr>
              <a:t> návratu (rychlost úniku je </a:t>
            </a:r>
            <a:r>
              <a:rPr lang="cs-CZ" dirty="0">
                <a:solidFill>
                  <a:srgbClr val="00B0F0"/>
                </a:solidFill>
              </a:rPr>
              <a:t>vyšší</a:t>
            </a:r>
            <a:r>
              <a:rPr lang="cs-CZ" dirty="0">
                <a:solidFill>
                  <a:schemeClr val="bg1"/>
                </a:solidFill>
              </a:rPr>
              <a:t> než rychlost světla)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Singularita: bod s nekonečnou </a:t>
            </a:r>
            <a:r>
              <a:rPr lang="cs-CZ" dirty="0">
                <a:solidFill>
                  <a:srgbClr val="00B0F0"/>
                </a:solidFill>
              </a:rPr>
              <a:t>hustotou</a:t>
            </a:r>
            <a:r>
              <a:rPr lang="cs-CZ" dirty="0">
                <a:solidFill>
                  <a:schemeClr val="bg1"/>
                </a:solidFill>
              </a:rPr>
              <a:t> a zakřivením prostoročasu, kde </a:t>
            </a:r>
            <a:r>
              <a:rPr lang="cs-CZ" dirty="0">
                <a:solidFill>
                  <a:srgbClr val="FF0000"/>
                </a:solidFill>
              </a:rPr>
              <a:t>končí</a:t>
            </a:r>
            <a:r>
              <a:rPr lang="cs-CZ" dirty="0">
                <a:solidFill>
                  <a:schemeClr val="bg1"/>
                </a:solidFill>
              </a:rPr>
              <a:t> platnost klasických fyzikálních zákonů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 err="1">
                <a:solidFill>
                  <a:schemeClr val="bg1"/>
                </a:solidFill>
              </a:rPr>
              <a:t>Ergosféra</a:t>
            </a:r>
            <a:r>
              <a:rPr lang="cs-CZ" dirty="0">
                <a:solidFill>
                  <a:schemeClr val="bg1"/>
                </a:solidFill>
              </a:rPr>
              <a:t> (pro rotující černé díry): oblast kolem horizontu, kde je prostoročas „</a:t>
            </a:r>
            <a:r>
              <a:rPr lang="cs-CZ" dirty="0">
                <a:solidFill>
                  <a:srgbClr val="FF0000"/>
                </a:solidFill>
              </a:rPr>
              <a:t>stržen</a:t>
            </a:r>
            <a:r>
              <a:rPr lang="cs-CZ" dirty="0">
                <a:solidFill>
                  <a:schemeClr val="bg1"/>
                </a:solidFill>
              </a:rPr>
              <a:t>“ rotací černé díry (objekty v </a:t>
            </a:r>
            <a:r>
              <a:rPr lang="cs-CZ" dirty="0" err="1">
                <a:solidFill>
                  <a:schemeClr val="bg1"/>
                </a:solidFill>
              </a:rPr>
              <a:t>ergosféře</a:t>
            </a:r>
            <a:r>
              <a:rPr lang="cs-CZ" dirty="0">
                <a:solidFill>
                  <a:schemeClr val="bg1"/>
                </a:solidFill>
              </a:rPr>
              <a:t> jsou </a:t>
            </a:r>
            <a:r>
              <a:rPr lang="cs-CZ" dirty="0">
                <a:solidFill>
                  <a:srgbClr val="00B0F0"/>
                </a:solidFill>
              </a:rPr>
              <a:t>strhávány</a:t>
            </a:r>
            <a:r>
              <a:rPr lang="cs-CZ" dirty="0">
                <a:solidFill>
                  <a:schemeClr val="bg1"/>
                </a:solidFill>
              </a:rPr>
              <a:t> rotací a nemohou zůstat v klidu)</a:t>
            </a:r>
          </a:p>
        </p:txBody>
      </p:sp>
    </p:spTree>
    <p:extLst>
      <p:ext uri="{BB962C8B-B14F-4D97-AF65-F5344CB8AC3E}">
        <p14:creationId xmlns:p14="http://schemas.microsoft.com/office/powerpoint/2010/main" val="617341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3012B332-32A2-4DB0-B6D5-5AE6F4556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4" y="0"/>
            <a:ext cx="11326762" cy="1825625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  <a:softEdge rad="3810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F856038-2A13-4014-8154-B9E1EFFF1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Astrofyzikální význam černých děr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A88A1F-B158-493E-AF2B-C91003F5C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115949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Role v galaxiích: </a:t>
            </a:r>
            <a:r>
              <a:rPr lang="cs-CZ" dirty="0" err="1">
                <a:solidFill>
                  <a:srgbClr val="00B0F0"/>
                </a:solidFill>
              </a:rPr>
              <a:t>supermasivní</a:t>
            </a:r>
            <a:r>
              <a:rPr lang="cs-CZ" dirty="0">
                <a:solidFill>
                  <a:schemeClr val="bg1"/>
                </a:solidFill>
              </a:rPr>
              <a:t> černé díry jsou v centrech většiny galaxií a </a:t>
            </a:r>
            <a:r>
              <a:rPr lang="cs-CZ" dirty="0">
                <a:solidFill>
                  <a:srgbClr val="FF0000"/>
                </a:solidFill>
              </a:rPr>
              <a:t>ovlivňují</a:t>
            </a:r>
            <a:r>
              <a:rPr lang="cs-CZ" dirty="0">
                <a:solidFill>
                  <a:schemeClr val="bg1"/>
                </a:solidFill>
              </a:rPr>
              <a:t> jejich vývoj a strukturu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Akreční disky: materiál </a:t>
            </a:r>
            <a:r>
              <a:rPr lang="cs-CZ" dirty="0">
                <a:solidFill>
                  <a:srgbClr val="FF0000"/>
                </a:solidFill>
              </a:rPr>
              <a:t>rotující</a:t>
            </a:r>
            <a:r>
              <a:rPr lang="cs-CZ" dirty="0">
                <a:solidFill>
                  <a:schemeClr val="bg1"/>
                </a:solidFill>
              </a:rPr>
              <a:t> kolem černé díry se </a:t>
            </a:r>
            <a:r>
              <a:rPr lang="cs-CZ" dirty="0">
                <a:solidFill>
                  <a:srgbClr val="FF0000"/>
                </a:solidFill>
              </a:rPr>
              <a:t>zahřívá</a:t>
            </a:r>
            <a:r>
              <a:rPr lang="cs-CZ" dirty="0">
                <a:solidFill>
                  <a:schemeClr val="bg1"/>
                </a:solidFill>
              </a:rPr>
              <a:t> na extrémní teploty, vyzařuje </a:t>
            </a:r>
            <a:r>
              <a:rPr lang="cs-CZ" dirty="0">
                <a:solidFill>
                  <a:srgbClr val="00B0F0"/>
                </a:solidFill>
              </a:rPr>
              <a:t>záření</a:t>
            </a:r>
            <a:r>
              <a:rPr lang="cs-CZ" dirty="0">
                <a:solidFill>
                  <a:schemeClr val="bg1"/>
                </a:solidFill>
              </a:rPr>
              <a:t> (černé díry jsou díky tomu jedny z nejsilnějších zdrojů rentgenového záření)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Výtrysky (</a:t>
            </a:r>
            <a:r>
              <a:rPr lang="cs-CZ" dirty="0">
                <a:solidFill>
                  <a:srgbClr val="00B0F0"/>
                </a:solidFill>
              </a:rPr>
              <a:t>jety</a:t>
            </a:r>
            <a:r>
              <a:rPr lang="cs-CZ" dirty="0">
                <a:solidFill>
                  <a:schemeClr val="bg1"/>
                </a:solidFill>
              </a:rPr>
              <a:t>): některé černé díry vytvářejí relativistické </a:t>
            </a:r>
            <a:r>
              <a:rPr lang="cs-CZ" dirty="0">
                <a:solidFill>
                  <a:srgbClr val="FF0000"/>
                </a:solidFill>
              </a:rPr>
              <a:t>proudy</a:t>
            </a:r>
            <a:r>
              <a:rPr lang="cs-CZ" dirty="0">
                <a:solidFill>
                  <a:schemeClr val="bg1"/>
                </a:solidFill>
              </a:rPr>
              <a:t> částic, které se pohybují téměř </a:t>
            </a:r>
            <a:r>
              <a:rPr lang="cs-CZ" dirty="0">
                <a:solidFill>
                  <a:srgbClr val="00B0F0"/>
                </a:solidFill>
              </a:rPr>
              <a:t>rychlostí světla </a:t>
            </a:r>
            <a:r>
              <a:rPr lang="cs-CZ" dirty="0">
                <a:solidFill>
                  <a:schemeClr val="bg1"/>
                </a:solidFill>
              </a:rPr>
              <a:t>a mohou dosahovat vzdáleností </a:t>
            </a:r>
            <a:r>
              <a:rPr lang="cs-CZ" dirty="0">
                <a:solidFill>
                  <a:srgbClr val="FF0000"/>
                </a:solidFill>
              </a:rPr>
              <a:t>tisíců</a:t>
            </a:r>
            <a:r>
              <a:rPr lang="cs-CZ" dirty="0">
                <a:solidFill>
                  <a:schemeClr val="bg1"/>
                </a:solidFill>
              </a:rPr>
              <a:t> světelných let</a:t>
            </a:r>
          </a:p>
        </p:txBody>
      </p:sp>
    </p:spTree>
    <p:extLst>
      <p:ext uri="{BB962C8B-B14F-4D97-AF65-F5344CB8AC3E}">
        <p14:creationId xmlns:p14="http://schemas.microsoft.com/office/powerpoint/2010/main" val="2670389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3012B332-32A2-4DB0-B6D5-5AE6F4556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4" y="0"/>
            <a:ext cx="11326762" cy="1825625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  <a:softEdge rad="3810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F856038-2A13-4014-8154-B9E1EFFF1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 Pozorování černých děr a astrofyzikální důsledky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A88A1F-B158-493E-AF2B-C91003F5C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1159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 Rentgenové a gama záření: </a:t>
            </a:r>
            <a:r>
              <a:rPr lang="cs-CZ" dirty="0">
                <a:solidFill>
                  <a:srgbClr val="00B0F0"/>
                </a:solidFill>
              </a:rPr>
              <a:t>akreční</a:t>
            </a:r>
            <a:r>
              <a:rPr lang="cs-CZ" dirty="0">
                <a:solidFill>
                  <a:schemeClr val="bg1"/>
                </a:solidFill>
              </a:rPr>
              <a:t> disky </a:t>
            </a:r>
            <a:r>
              <a:rPr lang="cs-CZ" dirty="0">
                <a:solidFill>
                  <a:srgbClr val="FF0000"/>
                </a:solidFill>
              </a:rPr>
              <a:t>produkují</a:t>
            </a:r>
            <a:r>
              <a:rPr lang="cs-CZ" dirty="0">
                <a:solidFill>
                  <a:schemeClr val="bg1"/>
                </a:solidFill>
              </a:rPr>
              <a:t> vysoké energie (pozorování rentgenovým dalekohledem umožňuje </a:t>
            </a:r>
            <a:r>
              <a:rPr lang="cs-CZ" dirty="0">
                <a:solidFill>
                  <a:srgbClr val="00B0F0"/>
                </a:solidFill>
              </a:rPr>
              <a:t>sledovat</a:t>
            </a:r>
            <a:r>
              <a:rPr lang="cs-CZ" dirty="0">
                <a:solidFill>
                  <a:schemeClr val="bg1"/>
                </a:solidFill>
              </a:rPr>
              <a:t> černé díry)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Gravitační čočky: černé díry způsobují extrémní zakřivení </a:t>
            </a:r>
            <a:r>
              <a:rPr lang="cs-CZ" dirty="0">
                <a:solidFill>
                  <a:srgbClr val="00B0F0"/>
                </a:solidFill>
              </a:rPr>
              <a:t>prostoročasu</a:t>
            </a:r>
            <a:r>
              <a:rPr lang="cs-CZ" dirty="0">
                <a:solidFill>
                  <a:schemeClr val="bg1"/>
                </a:solidFill>
              </a:rPr>
              <a:t>, což vede k „</a:t>
            </a:r>
            <a:r>
              <a:rPr lang="cs-CZ" dirty="0">
                <a:solidFill>
                  <a:srgbClr val="FF0000"/>
                </a:solidFill>
              </a:rPr>
              <a:t>ohnutí</a:t>
            </a:r>
            <a:r>
              <a:rPr lang="cs-CZ" dirty="0">
                <a:solidFill>
                  <a:schemeClr val="bg1"/>
                </a:solidFill>
              </a:rPr>
              <a:t>“ světelných paprsků kolem nich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Mikrogravitace a experimentální důkazy: efekty jako </a:t>
            </a:r>
            <a:r>
              <a:rPr lang="cs-CZ" dirty="0">
                <a:solidFill>
                  <a:srgbClr val="00B0F0"/>
                </a:solidFill>
              </a:rPr>
              <a:t>gravitační vlny </a:t>
            </a:r>
            <a:r>
              <a:rPr lang="cs-CZ" dirty="0">
                <a:solidFill>
                  <a:schemeClr val="bg1"/>
                </a:solidFill>
              </a:rPr>
              <a:t>(při srážkách černých děr) a pohyby hvězd kolem černých děr poskytují důkazy o jejich </a:t>
            </a:r>
            <a:r>
              <a:rPr lang="cs-CZ" dirty="0">
                <a:solidFill>
                  <a:srgbClr val="FF0000"/>
                </a:solidFill>
              </a:rPr>
              <a:t>existenci</a:t>
            </a:r>
          </a:p>
        </p:txBody>
      </p:sp>
    </p:spTree>
    <p:extLst>
      <p:ext uri="{BB962C8B-B14F-4D97-AF65-F5344CB8AC3E}">
        <p14:creationId xmlns:p14="http://schemas.microsoft.com/office/powerpoint/2010/main" val="2111242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3012B332-32A2-4DB0-B6D5-5AE6F4556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4" y="0"/>
            <a:ext cx="11326762" cy="1825625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  <a:softEdge rad="3810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F856038-2A13-4014-8154-B9E1EFFF1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 Efekty spojené s černými dírami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A88A1F-B158-493E-AF2B-C91003F5C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115949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>
                <a:solidFill>
                  <a:schemeClr val="bg1"/>
                </a:solidFill>
              </a:rPr>
              <a:t>Shapirův</a:t>
            </a:r>
            <a:r>
              <a:rPr lang="cs-CZ" dirty="0">
                <a:solidFill>
                  <a:schemeClr val="bg1"/>
                </a:solidFill>
              </a:rPr>
              <a:t> efekt: světlo </a:t>
            </a:r>
            <a:r>
              <a:rPr lang="cs-CZ" dirty="0">
                <a:solidFill>
                  <a:srgbClr val="FF0000"/>
                </a:solidFill>
              </a:rPr>
              <a:t>zpomaluje</a:t>
            </a:r>
            <a:r>
              <a:rPr lang="cs-CZ" dirty="0">
                <a:solidFill>
                  <a:schemeClr val="bg1"/>
                </a:solidFill>
              </a:rPr>
              <a:t> při průchodu blízkým gravitačním polem </a:t>
            </a:r>
            <a:r>
              <a:rPr lang="cs-CZ" dirty="0">
                <a:solidFill>
                  <a:srgbClr val="00B0F0"/>
                </a:solidFill>
              </a:rPr>
              <a:t>černé díry </a:t>
            </a:r>
            <a:r>
              <a:rPr lang="cs-CZ" dirty="0">
                <a:solidFill>
                  <a:schemeClr val="bg1"/>
                </a:solidFill>
              </a:rPr>
              <a:t>(lze využít k měření vzdáleností a hmotností objektů)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 err="1">
                <a:solidFill>
                  <a:schemeClr val="bg1"/>
                </a:solidFill>
              </a:rPr>
              <a:t>Lens-Thirringův</a:t>
            </a:r>
            <a:r>
              <a:rPr lang="cs-CZ" dirty="0">
                <a:solidFill>
                  <a:schemeClr val="bg1"/>
                </a:solidFill>
              </a:rPr>
              <a:t> efekt (vlečení systémů): </a:t>
            </a:r>
            <a:r>
              <a:rPr lang="cs-CZ" dirty="0">
                <a:solidFill>
                  <a:srgbClr val="00B0F0"/>
                </a:solidFill>
              </a:rPr>
              <a:t>rotující</a:t>
            </a:r>
            <a:r>
              <a:rPr lang="cs-CZ" dirty="0">
                <a:solidFill>
                  <a:schemeClr val="bg1"/>
                </a:solidFill>
              </a:rPr>
              <a:t> černé díry „</a:t>
            </a:r>
            <a:r>
              <a:rPr lang="cs-CZ" dirty="0">
                <a:solidFill>
                  <a:srgbClr val="FF0000"/>
                </a:solidFill>
              </a:rPr>
              <a:t>táhnou</a:t>
            </a:r>
            <a:r>
              <a:rPr lang="cs-CZ" dirty="0">
                <a:solidFill>
                  <a:schemeClr val="bg1"/>
                </a:solidFill>
              </a:rPr>
              <a:t>“ prostoročas, což ovlivňuje pohyb blízkých objektů a dráhy světla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 err="1">
                <a:solidFill>
                  <a:schemeClr val="bg1"/>
                </a:solidFill>
              </a:rPr>
              <a:t>Hawkingovo</a:t>
            </a:r>
            <a:r>
              <a:rPr lang="cs-CZ" dirty="0">
                <a:solidFill>
                  <a:schemeClr val="bg1"/>
                </a:solidFill>
              </a:rPr>
              <a:t> záření: </a:t>
            </a:r>
            <a:r>
              <a:rPr lang="cs-CZ" dirty="0">
                <a:solidFill>
                  <a:srgbClr val="00B0F0"/>
                </a:solidFill>
              </a:rPr>
              <a:t>kvantový</a:t>
            </a:r>
            <a:r>
              <a:rPr lang="cs-CZ" dirty="0">
                <a:solidFill>
                  <a:schemeClr val="bg1"/>
                </a:solidFill>
              </a:rPr>
              <a:t> efekt, který umožňuje černé díře </a:t>
            </a:r>
            <a:r>
              <a:rPr lang="cs-CZ" dirty="0">
                <a:solidFill>
                  <a:srgbClr val="FF0000"/>
                </a:solidFill>
              </a:rPr>
              <a:t>vyzařovat</a:t>
            </a:r>
            <a:r>
              <a:rPr lang="cs-CZ" dirty="0">
                <a:solidFill>
                  <a:schemeClr val="bg1"/>
                </a:solidFill>
              </a:rPr>
              <a:t> energii a pomalu se „</a:t>
            </a:r>
            <a:r>
              <a:rPr lang="cs-CZ" dirty="0">
                <a:solidFill>
                  <a:srgbClr val="FF0000"/>
                </a:solidFill>
              </a:rPr>
              <a:t>vypařovat</a:t>
            </a:r>
            <a:r>
              <a:rPr lang="cs-CZ" dirty="0">
                <a:solidFill>
                  <a:schemeClr val="bg1"/>
                </a:solidFill>
              </a:rPr>
              <a:t>“ (teoreticky, čím menší černá díra, tím rychlejší vypařování)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 err="1">
                <a:solidFill>
                  <a:schemeClr val="bg1"/>
                </a:solidFill>
              </a:rPr>
              <a:t>Penroseův</a:t>
            </a:r>
            <a:r>
              <a:rPr lang="cs-CZ" dirty="0">
                <a:solidFill>
                  <a:schemeClr val="bg1"/>
                </a:solidFill>
              </a:rPr>
              <a:t> proces: mechanismus pro teoretickou </a:t>
            </a:r>
            <a:r>
              <a:rPr lang="cs-CZ" dirty="0">
                <a:solidFill>
                  <a:srgbClr val="FF0000"/>
                </a:solidFill>
              </a:rPr>
              <a:t>extrakci</a:t>
            </a:r>
            <a:r>
              <a:rPr lang="cs-CZ" dirty="0">
                <a:solidFill>
                  <a:schemeClr val="bg1"/>
                </a:solidFill>
              </a:rPr>
              <a:t> energie z </a:t>
            </a:r>
            <a:r>
              <a:rPr lang="cs-CZ" dirty="0" err="1">
                <a:solidFill>
                  <a:srgbClr val="00B0F0"/>
                </a:solidFill>
              </a:rPr>
              <a:t>ergosféry</a:t>
            </a:r>
            <a:r>
              <a:rPr lang="cs-CZ" dirty="0">
                <a:solidFill>
                  <a:schemeClr val="bg1"/>
                </a:solidFill>
              </a:rPr>
              <a:t> rotující černé díry</a:t>
            </a:r>
          </a:p>
        </p:txBody>
      </p:sp>
    </p:spTree>
    <p:extLst>
      <p:ext uri="{BB962C8B-B14F-4D97-AF65-F5344CB8AC3E}">
        <p14:creationId xmlns:p14="http://schemas.microsoft.com/office/powerpoint/2010/main" val="2844351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3012B332-32A2-4DB0-B6D5-5AE6F4556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4" y="0"/>
            <a:ext cx="11326762" cy="1825625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  <a:softEdge rad="3810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F856038-2A13-4014-8154-B9E1EFFF1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Experimenty a pozorování černých děr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A88A1F-B158-493E-AF2B-C91003F5C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115949"/>
          </a:xfrm>
        </p:spPr>
        <p:txBody>
          <a:bodyPr>
            <a:normAutofit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Sledování </a:t>
            </a:r>
            <a:r>
              <a:rPr lang="cs-CZ" dirty="0">
                <a:solidFill>
                  <a:srgbClr val="00B0F0"/>
                </a:solidFill>
              </a:rPr>
              <a:t>hvězd</a:t>
            </a:r>
            <a:r>
              <a:rPr lang="cs-CZ" dirty="0">
                <a:solidFill>
                  <a:schemeClr val="bg1"/>
                </a:solidFill>
              </a:rPr>
              <a:t> obíhajících černé díry: pozorování </a:t>
            </a:r>
            <a:r>
              <a:rPr lang="cs-CZ" dirty="0">
                <a:solidFill>
                  <a:srgbClr val="00B0F0"/>
                </a:solidFill>
              </a:rPr>
              <a:t>pohybů</a:t>
            </a:r>
            <a:r>
              <a:rPr lang="cs-CZ" dirty="0">
                <a:solidFill>
                  <a:schemeClr val="bg1"/>
                </a:solidFill>
              </a:rPr>
              <a:t> hvězd v centru Mléčné dráhy </a:t>
            </a:r>
            <a:r>
              <a:rPr lang="cs-CZ" dirty="0">
                <a:solidFill>
                  <a:srgbClr val="FF0000"/>
                </a:solidFill>
              </a:rPr>
              <a:t>potvrzuje</a:t>
            </a:r>
            <a:r>
              <a:rPr lang="cs-CZ" dirty="0">
                <a:solidFill>
                  <a:schemeClr val="bg1"/>
                </a:solidFill>
              </a:rPr>
              <a:t> přítomnost </a:t>
            </a:r>
            <a:r>
              <a:rPr lang="cs-CZ" dirty="0" err="1">
                <a:solidFill>
                  <a:schemeClr val="bg1"/>
                </a:solidFill>
              </a:rPr>
              <a:t>supermasivní</a:t>
            </a:r>
            <a:r>
              <a:rPr lang="cs-CZ" dirty="0">
                <a:solidFill>
                  <a:schemeClr val="bg1"/>
                </a:solidFill>
              </a:rPr>
              <a:t> černé díry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Gravitační vlny ze srážek černých děr: první </a:t>
            </a:r>
            <a:r>
              <a:rPr lang="cs-CZ" dirty="0">
                <a:solidFill>
                  <a:srgbClr val="FF0000"/>
                </a:solidFill>
              </a:rPr>
              <a:t>přímé</a:t>
            </a:r>
            <a:r>
              <a:rPr lang="cs-CZ" dirty="0">
                <a:solidFill>
                  <a:schemeClr val="bg1"/>
                </a:solidFill>
              </a:rPr>
              <a:t> pozorování gravitačních vln (</a:t>
            </a:r>
            <a:r>
              <a:rPr lang="cs-CZ" dirty="0">
                <a:solidFill>
                  <a:srgbClr val="00B0F0"/>
                </a:solidFill>
              </a:rPr>
              <a:t>LIGO a </a:t>
            </a:r>
            <a:r>
              <a:rPr lang="cs-CZ" dirty="0" err="1">
                <a:solidFill>
                  <a:srgbClr val="00B0F0"/>
                </a:solidFill>
              </a:rPr>
              <a:t>Virgo</a:t>
            </a:r>
            <a:r>
              <a:rPr lang="cs-CZ" dirty="0">
                <a:solidFill>
                  <a:schemeClr val="bg1"/>
                </a:solidFill>
              </a:rPr>
              <a:t>) jako </a:t>
            </a:r>
            <a:r>
              <a:rPr lang="cs-CZ" dirty="0">
                <a:solidFill>
                  <a:srgbClr val="FF0000"/>
                </a:solidFill>
              </a:rPr>
              <a:t>důkaz</a:t>
            </a:r>
            <a:r>
              <a:rPr lang="cs-CZ" dirty="0">
                <a:solidFill>
                  <a:schemeClr val="bg1"/>
                </a:solidFill>
              </a:rPr>
              <a:t> existence černých děr a jejich splynutí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Metody měření hmotnosti a velikosti: </a:t>
            </a:r>
            <a:r>
              <a:rPr lang="cs-CZ" dirty="0">
                <a:solidFill>
                  <a:srgbClr val="FF0000"/>
                </a:solidFill>
              </a:rPr>
              <a:t>určení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Schwarzschildova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>
                <a:solidFill>
                  <a:srgbClr val="00B0F0"/>
                </a:solidFill>
              </a:rPr>
              <a:t>poloměru</a:t>
            </a:r>
            <a:r>
              <a:rPr lang="cs-CZ" dirty="0">
                <a:solidFill>
                  <a:schemeClr val="bg1"/>
                </a:solidFill>
              </a:rPr>
              <a:t> a výpočty </a:t>
            </a:r>
            <a:r>
              <a:rPr lang="cs-CZ" dirty="0">
                <a:solidFill>
                  <a:srgbClr val="00B0F0"/>
                </a:solidFill>
              </a:rPr>
              <a:t>hmotnosti</a:t>
            </a:r>
            <a:r>
              <a:rPr lang="cs-CZ" dirty="0">
                <a:solidFill>
                  <a:schemeClr val="bg1"/>
                </a:solidFill>
              </a:rPr>
              <a:t> pomocí pohybu okolních objektů</a:t>
            </a:r>
          </a:p>
        </p:txBody>
      </p:sp>
    </p:spTree>
    <p:extLst>
      <p:ext uri="{BB962C8B-B14F-4D97-AF65-F5344CB8AC3E}">
        <p14:creationId xmlns:p14="http://schemas.microsoft.com/office/powerpoint/2010/main" val="1099459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3012B332-32A2-4DB0-B6D5-5AE6F4556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4" y="0"/>
            <a:ext cx="11326762" cy="1825625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  <a:softEdge rad="3810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F856038-2A13-4014-8154-B9E1EFFF1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 Paradox informačního zániku u černých děr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A88A1F-B158-493E-AF2B-C91003F5C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115949"/>
          </a:xfrm>
        </p:spPr>
        <p:txBody>
          <a:bodyPr>
            <a:normAutofit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 err="1">
                <a:solidFill>
                  <a:schemeClr val="bg1"/>
                </a:solidFill>
              </a:rPr>
              <a:t>Hawkingovo</a:t>
            </a:r>
            <a:r>
              <a:rPr lang="cs-CZ" dirty="0">
                <a:solidFill>
                  <a:schemeClr val="bg1"/>
                </a:solidFill>
              </a:rPr>
              <a:t> záření a vypařování černých děr: teoretický proces, při kterém černá díra pomalu ztrácí hmotu vyzařováním energie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Informační paradox: otázka, zda se informace o objektech, které padly do černé díry, ztrácí při vypařování černé díry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Hypotézy řešení: holografický princip, že informace zůstává uložená na povrchu horizontu událostí, případně přenos prostřednictvím </a:t>
            </a:r>
            <a:r>
              <a:rPr lang="cs-CZ" dirty="0" err="1">
                <a:solidFill>
                  <a:schemeClr val="bg1"/>
                </a:solidFill>
              </a:rPr>
              <a:t>Hawkingova</a:t>
            </a:r>
            <a:r>
              <a:rPr lang="cs-CZ" dirty="0">
                <a:solidFill>
                  <a:schemeClr val="bg1"/>
                </a:solidFill>
              </a:rPr>
              <a:t> záření</a:t>
            </a:r>
          </a:p>
        </p:txBody>
      </p:sp>
    </p:spTree>
    <p:extLst>
      <p:ext uri="{BB962C8B-B14F-4D97-AF65-F5344CB8AC3E}">
        <p14:creationId xmlns:p14="http://schemas.microsoft.com/office/powerpoint/2010/main" val="373519952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1860</TotalTime>
  <Words>995</Words>
  <Application>Microsoft Office PowerPoint</Application>
  <PresentationFormat>Širokoúhlá obrazovka</PresentationFormat>
  <Paragraphs>102</Paragraphs>
  <Slides>12</Slides>
  <Notes>11</Notes>
  <HiddenSlides>1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Teorie relativity - Černé díry</vt:lpstr>
      <vt:lpstr>Úvod do černých děr</vt:lpstr>
      <vt:lpstr>Historie konceptu černých děr</vt:lpstr>
      <vt:lpstr>Struktura černé díry</vt:lpstr>
      <vt:lpstr>Astrofyzikální význam černých děr</vt:lpstr>
      <vt:lpstr> Pozorování černých děr a astrofyzikální důsledky</vt:lpstr>
      <vt:lpstr> Efekty spojené s černými dírami</vt:lpstr>
      <vt:lpstr>Experimenty a pozorování černých děr</vt:lpstr>
      <vt:lpstr> Paradox informačního zániku u černých děr</vt:lpstr>
      <vt:lpstr>Pád astronauta do černé díry – přibližování</vt:lpstr>
      <vt:lpstr>Pád astronauta do černé díry – uvnitř  </vt:lpstr>
      <vt:lpstr>Otázky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Teore relativity - Úvodní přednáška</dc:title>
  <dc:creator>Jaroslav Vrba</dc:creator>
  <cp:lastModifiedBy>Jaroslav Vrba</cp:lastModifiedBy>
  <cp:revision>187</cp:revision>
  <dcterms:created xsi:type="dcterms:W3CDTF">2024-09-30T18:34:35Z</dcterms:created>
  <dcterms:modified xsi:type="dcterms:W3CDTF">2024-11-13T13:36:37Z</dcterms:modified>
</cp:coreProperties>
</file>