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68" r:id="rId4"/>
    <p:sldId id="275" r:id="rId5"/>
    <p:sldId id="270" r:id="rId6"/>
    <p:sldId id="272" r:id="rId7"/>
    <p:sldId id="277" r:id="rId8"/>
    <p:sldId id="279" r:id="rId9"/>
    <p:sldId id="282" r:id="rId10"/>
    <p:sldId id="281" r:id="rId11"/>
    <p:sldId id="27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7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9CC7-6B52-45E1-9D51-B4CEA717FF76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B245-B65E-4BAB-941E-1F219B242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3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Newtonova mechanika selhává při rychlostech blízkých rychlosti světla</a:t>
            </a:r>
          </a:p>
          <a:p>
            <a:r>
              <a:rPr lang="cs-CZ" dirty="0">
                <a:solidFill>
                  <a:schemeClr val="bg1"/>
                </a:solidFill>
              </a:rPr>
              <a:t>Newtonovy zákony neplatí na kvantové úrovni – například pohyb částic není předpověditelný podle klasické mechaniky, kvantová mechanika přináší pravděpodobnostní výklad</a:t>
            </a:r>
            <a:endParaRPr lang="cs-CZ" u="sng" dirty="0">
              <a:solidFill>
                <a:schemeClr val="bg1"/>
              </a:solidFill>
            </a:endParaRPr>
          </a:p>
          <a:p>
            <a:r>
              <a:rPr lang="cs-CZ" u="sng" dirty="0">
                <a:solidFill>
                  <a:schemeClr val="bg1"/>
                </a:solidFill>
              </a:rPr>
              <a:t>rychlost světla je konstantní, ale Newtonova mechanika pracuje s relativním pohybem</a:t>
            </a:r>
          </a:p>
          <a:p>
            <a:r>
              <a:rPr lang="cs-CZ" dirty="0">
                <a:solidFill>
                  <a:schemeClr val="bg1"/>
                </a:solidFill>
              </a:rPr>
              <a:t>MM </a:t>
            </a:r>
            <a:r>
              <a:rPr lang="cs-CZ" dirty="0" err="1">
                <a:solidFill>
                  <a:schemeClr val="bg1"/>
                </a:solidFill>
              </a:rPr>
              <a:t>experiement</a:t>
            </a:r>
            <a:r>
              <a:rPr lang="cs-CZ" dirty="0">
                <a:solidFill>
                  <a:schemeClr val="bg1"/>
                </a:solidFill>
              </a:rPr>
              <a:t> - neúspěšná detekce éteru, který měl být médiem pro šíření světla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6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92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28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Pozorovatel A</a:t>
            </a:r>
            <a:r>
              <a:rPr lang="cs-CZ" dirty="0"/>
              <a:t> stojí uprostřed nástupiště na vlakovém nádraží.</a:t>
            </a:r>
          </a:p>
          <a:p>
            <a:r>
              <a:rPr lang="cs-CZ" b="1" dirty="0"/>
              <a:t>Pozorovatel B</a:t>
            </a:r>
            <a:r>
              <a:rPr lang="cs-CZ" dirty="0"/>
              <a:t> sedí uprostřed vlaku, který se pohybuje konstantní rychlostí podél nástupiště.</a:t>
            </a:r>
          </a:p>
          <a:p>
            <a:r>
              <a:rPr lang="cs-CZ" dirty="0"/>
              <a:t>Dva blesky udeří současně na oba konce vlaku (přední a zadní část). Pro </a:t>
            </a:r>
            <a:r>
              <a:rPr lang="cs-CZ" b="1" dirty="0"/>
              <a:t>pozorovatele A</a:t>
            </a:r>
            <a:r>
              <a:rPr lang="cs-CZ" dirty="0"/>
              <a:t> stojícího na nástupišti vypadají oba blesky jako simultánní (vidí světlo z obou blesků dorazit k sobě zároveň).</a:t>
            </a:r>
          </a:p>
          <a:p>
            <a:r>
              <a:rPr lang="cs-CZ" dirty="0"/>
              <a:t>Ale </a:t>
            </a:r>
            <a:r>
              <a:rPr lang="cs-CZ" b="1" dirty="0"/>
              <a:t>pozorovatel B</a:t>
            </a:r>
            <a:r>
              <a:rPr lang="cs-CZ" dirty="0"/>
              <a:t> ve vlaku, který se pohybuje směrem k přednímu blesku a vzdaluje se od zadního blesku, vnímá situaci jinak. Protože se pohybuje k jednomu blesku a od druhého, vidí světlo z předního blesku dříve než světlo z blesku na zadní části vlaku.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64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Video 2hc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1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50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66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04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09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5894B-AC9A-4801-A2E7-BF943B54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E4C9C8-605D-43D6-828F-3B5CC50C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74CA84-4931-4D28-971C-53FB3164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489D12-4EE6-4D30-B484-239EA799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F3DF5-D6A8-4AAB-94A0-FFEBDB6E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59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7C701-C216-4AE2-B4EE-4EFB4BA4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3F8368-BCB4-4EFE-A380-684F07D4B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08C239-E1CD-460C-B067-46905CB3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BB2CC6-A04A-4EE8-884D-6936A326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668417-AD88-4BBE-BCB9-0D96B3E9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35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41C0BF-80EE-41A1-A23C-0805D1CE4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21E331-40AD-4B0E-96B2-1E55DC199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050E46-3556-4F50-A8C9-16844077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179D2-9C88-46C3-9083-0D44A69B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5E02D3-3B45-455C-8D43-5B9F1EEF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62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5EA6B-9216-425A-A73E-CAE35AE3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B8D1D4-4CC9-42D7-8B43-B6509ED8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DBE3CB-F796-40C6-86C9-C2F11DD1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7EAB14-8258-429F-9049-9A281013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34613F-B3BE-4A7E-90C4-4453BD6B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0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FE154-0645-474D-A211-C11AE6D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DD42297-2459-45C4-8185-52D166918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1AE96-4619-4214-9D3B-418E140D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D6EEBB-BA1E-438C-A7C6-C589F253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1C87E4-03C7-40AC-BED5-1582AFC0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37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78C9E-17A0-4943-A4A5-6EDC682F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87B035-E448-4CE2-8E07-C213B7748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CEB8433-0D1F-4796-B429-36B5626F4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DDD5EF-1FAE-4E1A-A2EB-6D7384E5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492E62-D5B7-4ACE-80F2-4E4608C6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F03090-C590-45BE-9385-D4B718DA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1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D2985-6BC4-460C-86E3-5E0AF5F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66F8AD9-60F1-430F-9FE1-A2B67E9E6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FB189F1-B86D-497D-82C3-72F2F45DE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75A5D3-F330-40A0-9B4E-4ABCB5C37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701529-C49C-418B-945D-601FBE2A4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81FD7F-4BEE-49EB-9F99-A92636FF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9AAC51-9F42-4A23-A76B-3C6257A6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2643C2-71AB-4A1E-B12A-310611C5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42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A99AD-A1D7-461D-A205-E3471849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75F7488-291E-4C07-BC5C-7D787755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3D0B42-AC2A-4A69-A519-9C18BC66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203DC8-653F-45C0-BF42-861D0A62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6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F8345A5-53B2-4B67-B9AF-788CE236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A0EE60-DB67-4C90-8FE8-3C21AE76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605C0B-B0DC-48B3-93AB-B85EDA70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71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6320C-3CBB-4E13-AC41-1E023B9B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6C2CF0-D103-4DDD-9BED-1BEE1D0E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91EBB8A-637A-448B-80F6-8185DD358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E2F4F3-9B24-4525-AB74-7C6271C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A2BD3B-EB0F-40FF-8F5B-E23BD016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07FC55-7613-41AF-B7EB-5FCBFAE7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86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85132-DAAF-47A4-A70A-79A2F359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CCFA66-3E15-419B-A1E8-A72156266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71A2172-BF3A-4B50-9BF8-91782D7EC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35ECEC-9588-43D0-901A-F3F756F0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7AFC33-E7AC-4DF5-B209-E5636C1B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E115BF-8433-4567-ABE5-E5CAC177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48000">
              <a:schemeClr val="tx1">
                <a:lumMod val="75000"/>
                <a:lumOff val="2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2E23BB-4D33-4445-89DF-58EBD724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347D0D-F75E-495C-A12B-F64D0BEEF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991DD2-2F2F-402B-8CA2-92CD533FA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9940-0FC8-4F32-9641-2903FD89295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AABED1-400F-42CF-8350-DE9BE0E6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DCC94D-BCA4-4258-9C6A-C2C6D9E62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2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Vxq0cF53k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shorts/53OcP-4cJ1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QZAkuOQZ7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4XzLDM3Py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ECE58-21C4-4F24-82FB-A902438DB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389" y="1122363"/>
            <a:ext cx="9224865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Teorie relativity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-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Gravitační vlny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9CEF0F-0CE2-4BDB-B911-38A8BD245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RNDr. Jaroslav Vrba PhD.</a:t>
            </a:r>
          </a:p>
        </p:txBody>
      </p:sp>
    </p:spTree>
    <p:extLst>
      <p:ext uri="{BB962C8B-B14F-4D97-AF65-F5344CB8AC3E}">
        <p14:creationId xmlns:p14="http://schemas.microsoft.com/office/powerpoint/2010/main" val="311812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Budoucnost výzkumu gravitačních vln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Výstavba nových detektorů: </a:t>
            </a:r>
            <a:r>
              <a:rPr lang="cs-CZ" dirty="0">
                <a:solidFill>
                  <a:srgbClr val="00B0F0"/>
                </a:solidFill>
              </a:rPr>
              <a:t>LISA</a:t>
            </a:r>
            <a:r>
              <a:rPr lang="cs-CZ" dirty="0">
                <a:solidFill>
                  <a:schemeClr val="bg1"/>
                </a:solidFill>
              </a:rPr>
              <a:t> (Laser </a:t>
            </a:r>
            <a:r>
              <a:rPr lang="cs-CZ" dirty="0" err="1">
                <a:solidFill>
                  <a:schemeClr val="bg1"/>
                </a:solidFill>
              </a:rPr>
              <a:t>Interferometer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Space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Antenna</a:t>
            </a:r>
            <a:r>
              <a:rPr lang="cs-CZ" dirty="0">
                <a:solidFill>
                  <a:schemeClr val="bg1"/>
                </a:solidFill>
              </a:rPr>
              <a:t>) pro </a:t>
            </a:r>
            <a:r>
              <a:rPr lang="cs-CZ" dirty="0">
                <a:solidFill>
                  <a:srgbClr val="FF0000"/>
                </a:solidFill>
              </a:rPr>
              <a:t>detekci</a:t>
            </a:r>
            <a:r>
              <a:rPr lang="cs-CZ" dirty="0">
                <a:solidFill>
                  <a:schemeClr val="bg1"/>
                </a:solidFill>
              </a:rPr>
              <a:t> gravitačních vln ve </a:t>
            </a:r>
            <a:r>
              <a:rPr lang="cs-CZ" dirty="0">
                <a:solidFill>
                  <a:srgbClr val="00B0F0"/>
                </a:solidFill>
              </a:rPr>
              <a:t>vesmíru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Možnosti </a:t>
            </a:r>
            <a:r>
              <a:rPr lang="cs-CZ" dirty="0">
                <a:solidFill>
                  <a:srgbClr val="FF0000"/>
                </a:solidFill>
              </a:rPr>
              <a:t>detekce</a:t>
            </a:r>
            <a:r>
              <a:rPr lang="cs-CZ" dirty="0">
                <a:solidFill>
                  <a:schemeClr val="bg1"/>
                </a:solidFill>
              </a:rPr>
              <a:t> primordiálních gravitačních vln z </a:t>
            </a:r>
            <a:r>
              <a:rPr lang="cs-CZ" dirty="0">
                <a:solidFill>
                  <a:srgbClr val="00B0F0"/>
                </a:solidFill>
              </a:rPr>
              <a:t>raného</a:t>
            </a:r>
            <a:r>
              <a:rPr lang="cs-CZ" dirty="0">
                <a:solidFill>
                  <a:schemeClr val="bg1"/>
                </a:solidFill>
              </a:rPr>
              <a:t> vesmíru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Rozšíření „</a:t>
            </a:r>
            <a:r>
              <a:rPr lang="cs-CZ" dirty="0" err="1">
                <a:solidFill>
                  <a:srgbClr val="FF0000"/>
                </a:solidFill>
              </a:rPr>
              <a:t>multimessanger</a:t>
            </a:r>
            <a:r>
              <a:rPr lang="cs-CZ" dirty="0">
                <a:solidFill>
                  <a:schemeClr val="bg1"/>
                </a:solidFill>
              </a:rPr>
              <a:t> astronomie“ pomocí gravitačních vln</a:t>
            </a:r>
          </a:p>
        </p:txBody>
      </p:sp>
    </p:spTree>
    <p:extLst>
      <p:ext uri="{BB962C8B-B14F-4D97-AF65-F5344CB8AC3E}">
        <p14:creationId xmlns:p14="http://schemas.microsoft.com/office/powerpoint/2010/main" val="241921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Jaké vlastnosti mají gravitační vlny a jak je můžeme detekovat?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Co nám gravitační vlny říkají o událostech, jako jsou srážky černých děr?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Jaké jsou výzvy a možnosti budoucího výzkumu gravitačních vln?</a:t>
            </a:r>
          </a:p>
          <a:p>
            <a:r>
              <a:rPr lang="cs-CZ">
                <a:solidFill>
                  <a:schemeClr val="bg1"/>
                </a:solidFill>
              </a:rPr>
              <a:t>https://www.youtube.com/watch?v=mhUS9arge94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2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Co jsou gravitační vlny?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1825625"/>
            <a:ext cx="111460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Gravitační vlny jsou </a:t>
            </a:r>
            <a:r>
              <a:rPr lang="cs-CZ" dirty="0">
                <a:solidFill>
                  <a:srgbClr val="FF0000"/>
                </a:solidFill>
              </a:rPr>
              <a:t>zvlnění</a:t>
            </a:r>
            <a:r>
              <a:rPr lang="cs-CZ" dirty="0">
                <a:solidFill>
                  <a:schemeClr val="bg1"/>
                </a:solidFill>
              </a:rPr>
              <a:t> prostoročasu, která </a:t>
            </a:r>
            <a:r>
              <a:rPr lang="cs-CZ" dirty="0">
                <a:solidFill>
                  <a:srgbClr val="FF0000"/>
                </a:solidFill>
              </a:rPr>
              <a:t>vznikají</a:t>
            </a:r>
            <a:r>
              <a:rPr lang="cs-CZ" dirty="0">
                <a:solidFill>
                  <a:schemeClr val="bg1"/>
                </a:solidFill>
              </a:rPr>
              <a:t> při pohybu hmotných objektů, zejména při jejich </a:t>
            </a:r>
            <a:r>
              <a:rPr lang="cs-CZ" dirty="0">
                <a:solidFill>
                  <a:srgbClr val="00B0F0"/>
                </a:solidFill>
              </a:rPr>
              <a:t>zrychlení</a:t>
            </a:r>
            <a:r>
              <a:rPr lang="cs-CZ" dirty="0">
                <a:solidFill>
                  <a:schemeClr val="bg1"/>
                </a:solidFill>
              </a:rPr>
              <a:t>. Video </a:t>
            </a:r>
            <a:r>
              <a:rPr lang="cs-CZ" dirty="0">
                <a:solidFill>
                  <a:schemeClr val="bg1"/>
                </a:solidFill>
                <a:hlinkClick r:id="rId4"/>
              </a:rPr>
              <a:t>7h0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Šíří se </a:t>
            </a:r>
            <a:r>
              <a:rPr lang="cs-CZ" dirty="0">
                <a:solidFill>
                  <a:srgbClr val="00B0F0"/>
                </a:solidFill>
              </a:rPr>
              <a:t>rychlostí</a:t>
            </a:r>
            <a:r>
              <a:rPr lang="cs-CZ" dirty="0">
                <a:solidFill>
                  <a:schemeClr val="bg1"/>
                </a:solidFill>
              </a:rPr>
              <a:t> světla a </a:t>
            </a:r>
            <a:r>
              <a:rPr lang="cs-CZ" dirty="0">
                <a:solidFill>
                  <a:srgbClr val="FF0000"/>
                </a:solidFill>
              </a:rPr>
              <a:t>mění</a:t>
            </a:r>
            <a:r>
              <a:rPr lang="cs-CZ" dirty="0">
                <a:solidFill>
                  <a:schemeClr val="bg1"/>
                </a:solidFill>
              </a:rPr>
              <a:t> vzdálenosti mezi objekty ve směru šíření.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Předpovězeny</a:t>
            </a:r>
            <a:r>
              <a:rPr lang="cs-CZ" dirty="0">
                <a:solidFill>
                  <a:schemeClr val="bg1"/>
                </a:solidFill>
              </a:rPr>
              <a:t> Einsteinovou obecnou teorií </a:t>
            </a:r>
            <a:r>
              <a:rPr lang="cs-CZ" dirty="0">
                <a:solidFill>
                  <a:srgbClr val="00B0F0"/>
                </a:solidFill>
              </a:rPr>
              <a:t>relativity</a:t>
            </a:r>
            <a:r>
              <a:rPr lang="cs-CZ" dirty="0">
                <a:solidFill>
                  <a:schemeClr val="bg1"/>
                </a:solidFill>
              </a:rPr>
              <a:t> (1916).</a:t>
            </a:r>
          </a:p>
        </p:txBody>
      </p:sp>
    </p:spTree>
    <p:extLst>
      <p:ext uri="{BB962C8B-B14F-4D97-AF65-F5344CB8AC3E}">
        <p14:creationId xmlns:p14="http://schemas.microsoft.com/office/powerpoint/2010/main" val="81327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Jak gravitační vlny vznikají?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Při </a:t>
            </a:r>
            <a:r>
              <a:rPr lang="cs-CZ" dirty="0">
                <a:solidFill>
                  <a:srgbClr val="FF0000"/>
                </a:solidFill>
              </a:rPr>
              <a:t>srážkách</a:t>
            </a:r>
            <a:r>
              <a:rPr lang="cs-CZ" dirty="0">
                <a:solidFill>
                  <a:schemeClr val="bg1"/>
                </a:solidFill>
              </a:rPr>
              <a:t> nebo pohybu </a:t>
            </a:r>
            <a:r>
              <a:rPr lang="cs-CZ" dirty="0">
                <a:solidFill>
                  <a:srgbClr val="00B0F0"/>
                </a:solidFill>
              </a:rPr>
              <a:t>masivních</a:t>
            </a:r>
            <a:r>
              <a:rPr lang="cs-CZ" dirty="0">
                <a:solidFill>
                  <a:schemeClr val="bg1"/>
                </a:solidFill>
              </a:rPr>
              <a:t> objektů, jako jsou černé díry nebo neutronové hvězdy atd. Video </a:t>
            </a:r>
            <a:r>
              <a:rPr lang="cs-CZ" dirty="0">
                <a:solidFill>
                  <a:schemeClr val="bg1"/>
                </a:solidFill>
                <a:hlinkClick r:id="rId4"/>
              </a:rPr>
              <a:t>7ha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Během </a:t>
            </a:r>
            <a:r>
              <a:rPr lang="cs-CZ" dirty="0">
                <a:solidFill>
                  <a:srgbClr val="FF0000"/>
                </a:solidFill>
              </a:rPr>
              <a:t>explozivních</a:t>
            </a:r>
            <a:r>
              <a:rPr lang="cs-CZ" dirty="0">
                <a:solidFill>
                  <a:schemeClr val="bg1"/>
                </a:solidFill>
              </a:rPr>
              <a:t> událostí, například </a:t>
            </a:r>
            <a:r>
              <a:rPr lang="cs-CZ" dirty="0">
                <a:solidFill>
                  <a:srgbClr val="00B0F0"/>
                </a:solidFill>
              </a:rPr>
              <a:t>supernov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Zrychlený pohyb hmoty </a:t>
            </a:r>
            <a:r>
              <a:rPr lang="cs-CZ" dirty="0">
                <a:solidFill>
                  <a:srgbClr val="FF0000"/>
                </a:solidFill>
              </a:rPr>
              <a:t>narušuje</a:t>
            </a:r>
            <a:r>
              <a:rPr lang="cs-CZ" dirty="0">
                <a:solidFill>
                  <a:schemeClr val="bg1"/>
                </a:solidFill>
              </a:rPr>
              <a:t> gravitační pole a vytváří vlnění </a:t>
            </a:r>
            <a:r>
              <a:rPr lang="cs-CZ" dirty="0">
                <a:solidFill>
                  <a:srgbClr val="00B0F0"/>
                </a:solidFill>
              </a:rPr>
              <a:t>prostoročasu</a:t>
            </a:r>
            <a:r>
              <a:rPr lang="cs-CZ" dirty="0">
                <a:solidFill>
                  <a:schemeClr val="bg1"/>
                </a:solidFill>
              </a:rPr>
              <a:t> (rotace asymetrického objektu)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Negenerují</a:t>
            </a:r>
            <a:r>
              <a:rPr lang="cs-CZ" dirty="0">
                <a:solidFill>
                  <a:schemeClr val="bg1"/>
                </a:solidFill>
              </a:rPr>
              <a:t> se při rotaci </a:t>
            </a:r>
            <a:r>
              <a:rPr lang="cs-CZ" dirty="0">
                <a:solidFill>
                  <a:srgbClr val="00B0F0"/>
                </a:solidFill>
              </a:rPr>
              <a:t>sféricky</a:t>
            </a:r>
            <a:r>
              <a:rPr lang="cs-CZ" dirty="0">
                <a:solidFill>
                  <a:schemeClr val="bg1"/>
                </a:solidFill>
              </a:rPr>
              <a:t> symetrických objektů (nutná </a:t>
            </a:r>
            <a:r>
              <a:rPr lang="cs-CZ" dirty="0">
                <a:solidFill>
                  <a:srgbClr val="00B0F0"/>
                </a:solidFill>
              </a:rPr>
              <a:t>kvadrupólová</a:t>
            </a:r>
            <a:r>
              <a:rPr lang="cs-CZ" dirty="0">
                <a:solidFill>
                  <a:schemeClr val="bg1"/>
                </a:solidFill>
              </a:rPr>
              <a:t> nesymetrie)</a:t>
            </a:r>
          </a:p>
        </p:txBody>
      </p:sp>
    </p:spTree>
    <p:extLst>
      <p:ext uri="{BB962C8B-B14F-4D97-AF65-F5344CB8AC3E}">
        <p14:creationId xmlns:p14="http://schemas.microsoft.com/office/powerpoint/2010/main" val="18852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Historické pozorování gravitačních vln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Rok 1974: První </a:t>
            </a:r>
            <a:r>
              <a:rPr lang="cs-CZ" dirty="0">
                <a:solidFill>
                  <a:srgbClr val="FF0000"/>
                </a:solidFill>
              </a:rPr>
              <a:t>nepřímé</a:t>
            </a:r>
            <a:r>
              <a:rPr lang="cs-CZ" dirty="0">
                <a:solidFill>
                  <a:schemeClr val="bg1"/>
                </a:solidFill>
              </a:rPr>
              <a:t> důkazy gravitačních vln – </a:t>
            </a:r>
            <a:r>
              <a:rPr lang="cs-CZ" dirty="0">
                <a:solidFill>
                  <a:srgbClr val="00B0F0"/>
                </a:solidFill>
              </a:rPr>
              <a:t>dvojhvězda</a:t>
            </a:r>
            <a:r>
              <a:rPr lang="cs-CZ" dirty="0">
                <a:solidFill>
                  <a:schemeClr val="bg1"/>
                </a:solidFill>
              </a:rPr>
              <a:t> PSR B1913+16, za kterou </a:t>
            </a:r>
            <a:r>
              <a:rPr lang="cs-CZ" dirty="0" err="1">
                <a:solidFill>
                  <a:schemeClr val="bg1"/>
                </a:solidFill>
              </a:rPr>
              <a:t>Hulse</a:t>
            </a:r>
            <a:r>
              <a:rPr lang="cs-CZ" dirty="0">
                <a:solidFill>
                  <a:schemeClr val="bg1"/>
                </a:solidFill>
              </a:rPr>
              <a:t> a </a:t>
            </a:r>
            <a:r>
              <a:rPr lang="cs-CZ" dirty="0" err="1">
                <a:solidFill>
                  <a:schemeClr val="bg1"/>
                </a:solidFill>
              </a:rPr>
              <a:t>Taylor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získali</a:t>
            </a:r>
            <a:r>
              <a:rPr lang="cs-CZ" dirty="0">
                <a:solidFill>
                  <a:schemeClr val="bg1"/>
                </a:solidFill>
              </a:rPr>
              <a:t> Nobelovu </a:t>
            </a:r>
            <a:r>
              <a:rPr lang="cs-CZ" dirty="0">
                <a:solidFill>
                  <a:srgbClr val="00B0F0"/>
                </a:solidFill>
              </a:rPr>
              <a:t>cenu</a:t>
            </a:r>
            <a:r>
              <a:rPr lang="cs-CZ" dirty="0">
                <a:solidFill>
                  <a:schemeClr val="bg1"/>
                </a:solidFill>
              </a:rPr>
              <a:t> (1993) video </a:t>
            </a:r>
            <a:r>
              <a:rPr lang="cs-CZ" dirty="0">
                <a:solidFill>
                  <a:schemeClr val="bg1"/>
                </a:solidFill>
                <a:hlinkClick r:id="rId4"/>
              </a:rPr>
              <a:t>7hb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Rok 2015: První </a:t>
            </a:r>
            <a:r>
              <a:rPr lang="cs-CZ" dirty="0">
                <a:solidFill>
                  <a:srgbClr val="FF0000"/>
                </a:solidFill>
              </a:rPr>
              <a:t>přímé</a:t>
            </a:r>
            <a:r>
              <a:rPr lang="cs-CZ" dirty="0">
                <a:solidFill>
                  <a:schemeClr val="bg1"/>
                </a:solidFill>
              </a:rPr>
              <a:t> pozorování gravitačních vln detektorem LIGO ze </a:t>
            </a:r>
            <a:r>
              <a:rPr lang="cs-CZ" dirty="0">
                <a:solidFill>
                  <a:srgbClr val="00B0F0"/>
                </a:solidFill>
              </a:rPr>
              <a:t>srážky</a:t>
            </a:r>
            <a:r>
              <a:rPr lang="cs-CZ" dirty="0">
                <a:solidFill>
                  <a:schemeClr val="bg1"/>
                </a:solidFill>
              </a:rPr>
              <a:t> dvou černých </a:t>
            </a:r>
            <a:r>
              <a:rPr lang="cs-CZ" dirty="0">
                <a:solidFill>
                  <a:srgbClr val="FF0000"/>
                </a:solidFill>
              </a:rPr>
              <a:t>děr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Další pozorování gravitačních </a:t>
            </a:r>
            <a:r>
              <a:rPr lang="cs-CZ" dirty="0">
                <a:solidFill>
                  <a:srgbClr val="FF0000"/>
                </a:solidFill>
              </a:rPr>
              <a:t>vln</a:t>
            </a:r>
            <a:r>
              <a:rPr lang="cs-CZ" dirty="0">
                <a:solidFill>
                  <a:schemeClr val="bg1"/>
                </a:solidFill>
              </a:rPr>
              <a:t>: kombinace detektorů LIGO, </a:t>
            </a:r>
            <a:r>
              <a:rPr lang="cs-CZ" dirty="0" err="1">
                <a:solidFill>
                  <a:schemeClr val="bg1"/>
                </a:solidFill>
              </a:rPr>
              <a:t>Virgo</a:t>
            </a:r>
            <a:r>
              <a:rPr lang="cs-CZ" dirty="0">
                <a:solidFill>
                  <a:schemeClr val="bg1"/>
                </a:solidFill>
              </a:rPr>
              <a:t> a KAGRA umožnila </a:t>
            </a:r>
            <a:r>
              <a:rPr lang="cs-CZ" dirty="0">
                <a:solidFill>
                  <a:srgbClr val="00B0F0"/>
                </a:solidFill>
              </a:rPr>
              <a:t>lokalizaci</a:t>
            </a:r>
            <a:r>
              <a:rPr lang="cs-CZ" dirty="0">
                <a:solidFill>
                  <a:schemeClr val="bg1"/>
                </a:solidFill>
              </a:rPr>
              <a:t> zdrojů ve vesmíru</a:t>
            </a:r>
          </a:p>
        </p:txBody>
      </p:sp>
    </p:spTree>
    <p:extLst>
      <p:ext uri="{BB962C8B-B14F-4D97-AF65-F5344CB8AC3E}">
        <p14:creationId xmlns:p14="http://schemas.microsoft.com/office/powerpoint/2010/main" val="61734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Jak se gravitační vlny detekují?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Gravitační vlny </a:t>
            </a:r>
            <a:r>
              <a:rPr lang="cs-CZ" dirty="0">
                <a:solidFill>
                  <a:srgbClr val="FF0000"/>
                </a:solidFill>
              </a:rPr>
              <a:t>mění</a:t>
            </a:r>
            <a:r>
              <a:rPr lang="cs-CZ" dirty="0">
                <a:solidFill>
                  <a:schemeClr val="bg1"/>
                </a:solidFill>
              </a:rPr>
              <a:t> vzdálenosti mezi </a:t>
            </a:r>
            <a:r>
              <a:rPr lang="cs-CZ" dirty="0">
                <a:solidFill>
                  <a:srgbClr val="00B0F0"/>
                </a:solidFill>
              </a:rPr>
              <a:t>zrcadly</a:t>
            </a:r>
            <a:r>
              <a:rPr lang="cs-CZ" dirty="0">
                <a:solidFill>
                  <a:schemeClr val="bg1"/>
                </a:solidFill>
              </a:rPr>
              <a:t> v laserových interferometrech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Detektory jako LIGO a </a:t>
            </a:r>
            <a:r>
              <a:rPr lang="cs-CZ" dirty="0" err="1">
                <a:solidFill>
                  <a:schemeClr val="bg1"/>
                </a:solidFill>
              </a:rPr>
              <a:t>Virgo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používají</a:t>
            </a:r>
            <a:r>
              <a:rPr lang="cs-CZ" dirty="0">
                <a:solidFill>
                  <a:schemeClr val="bg1"/>
                </a:solidFill>
              </a:rPr>
              <a:t> laserový </a:t>
            </a:r>
            <a:r>
              <a:rPr lang="cs-CZ" dirty="0">
                <a:solidFill>
                  <a:srgbClr val="00B0F0"/>
                </a:solidFill>
              </a:rPr>
              <a:t>paprsek</a:t>
            </a:r>
            <a:r>
              <a:rPr lang="cs-CZ" dirty="0">
                <a:solidFill>
                  <a:schemeClr val="bg1"/>
                </a:solidFill>
              </a:rPr>
              <a:t>, který měří </a:t>
            </a:r>
            <a:r>
              <a:rPr lang="cs-CZ" dirty="0">
                <a:solidFill>
                  <a:srgbClr val="FF0000"/>
                </a:solidFill>
              </a:rPr>
              <a:t>změny</a:t>
            </a:r>
            <a:r>
              <a:rPr lang="cs-CZ" dirty="0">
                <a:solidFill>
                  <a:schemeClr val="bg1"/>
                </a:solidFill>
              </a:rPr>
              <a:t> v délce ramen </a:t>
            </a:r>
            <a:r>
              <a:rPr lang="cs-CZ" dirty="0">
                <a:solidFill>
                  <a:srgbClr val="00B0F0"/>
                </a:solidFill>
              </a:rPr>
              <a:t>interferometru</a:t>
            </a:r>
            <a:r>
              <a:rPr lang="cs-CZ" dirty="0">
                <a:solidFill>
                  <a:schemeClr val="bg1"/>
                </a:solidFill>
              </a:rPr>
              <a:t> (řádově menší než průměr atomu) video </a:t>
            </a:r>
            <a:r>
              <a:rPr lang="cs-CZ" dirty="0">
                <a:solidFill>
                  <a:schemeClr val="bg1"/>
                </a:solidFill>
                <a:hlinkClick r:id="rId4"/>
              </a:rPr>
              <a:t>7hc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Výzvy detekce: </a:t>
            </a:r>
            <a:r>
              <a:rPr lang="cs-CZ" dirty="0">
                <a:solidFill>
                  <a:srgbClr val="00B0F0"/>
                </a:solidFill>
              </a:rPr>
              <a:t>velmi</a:t>
            </a:r>
            <a:r>
              <a:rPr lang="cs-CZ" dirty="0">
                <a:solidFill>
                  <a:schemeClr val="bg1"/>
                </a:solidFill>
              </a:rPr>
              <a:t> slabé signály, </a:t>
            </a:r>
            <a:r>
              <a:rPr lang="cs-CZ" dirty="0">
                <a:solidFill>
                  <a:srgbClr val="FF0000"/>
                </a:solidFill>
              </a:rPr>
              <a:t>ovlivněné</a:t>
            </a:r>
            <a:r>
              <a:rPr lang="cs-CZ" dirty="0">
                <a:solidFill>
                  <a:schemeClr val="bg1"/>
                </a:solidFill>
              </a:rPr>
              <a:t> okolním šumem</a:t>
            </a:r>
          </a:p>
        </p:txBody>
      </p:sp>
    </p:spTree>
    <p:extLst>
      <p:ext uri="{BB962C8B-B14F-4D97-AF65-F5344CB8AC3E}">
        <p14:creationId xmlns:p14="http://schemas.microsoft.com/office/powerpoint/2010/main" val="267038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Vlastnosti gravitačních vln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Dlouhé vlnové délky: </a:t>
            </a:r>
            <a:r>
              <a:rPr lang="cs-CZ" dirty="0">
                <a:solidFill>
                  <a:srgbClr val="00B0F0"/>
                </a:solidFill>
              </a:rPr>
              <a:t>gravitační</a:t>
            </a:r>
            <a:r>
              <a:rPr lang="cs-CZ" dirty="0">
                <a:solidFill>
                  <a:schemeClr val="bg1"/>
                </a:solidFill>
              </a:rPr>
              <a:t> vlny se </a:t>
            </a:r>
            <a:r>
              <a:rPr lang="cs-CZ" dirty="0">
                <a:solidFill>
                  <a:srgbClr val="FF0000"/>
                </a:solidFill>
              </a:rPr>
              <a:t>šíří</a:t>
            </a:r>
            <a:r>
              <a:rPr lang="cs-CZ" dirty="0">
                <a:solidFill>
                  <a:schemeClr val="bg1"/>
                </a:solidFill>
              </a:rPr>
              <a:t> přes obrovské vzdálenosti </a:t>
            </a:r>
            <a:r>
              <a:rPr lang="cs-CZ" dirty="0">
                <a:solidFill>
                  <a:srgbClr val="FF0000"/>
                </a:solidFill>
              </a:rPr>
              <a:t>bez</a:t>
            </a:r>
            <a:r>
              <a:rPr lang="cs-CZ" dirty="0">
                <a:solidFill>
                  <a:schemeClr val="bg1"/>
                </a:solidFill>
              </a:rPr>
              <a:t> výrazného </a:t>
            </a:r>
            <a:r>
              <a:rPr lang="cs-CZ" dirty="0">
                <a:solidFill>
                  <a:srgbClr val="00B0F0"/>
                </a:solidFill>
              </a:rPr>
              <a:t>oslabení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Polarizace: gravitační vlny </a:t>
            </a:r>
            <a:r>
              <a:rPr lang="cs-CZ" dirty="0">
                <a:solidFill>
                  <a:srgbClr val="00B0F0"/>
                </a:solidFill>
              </a:rPr>
              <a:t>deformují</a:t>
            </a:r>
            <a:r>
              <a:rPr lang="cs-CZ" dirty="0">
                <a:solidFill>
                  <a:schemeClr val="bg1"/>
                </a:solidFill>
              </a:rPr>
              <a:t> prostoročas ve dvou </a:t>
            </a:r>
            <a:r>
              <a:rPr lang="cs-CZ" dirty="0" err="1">
                <a:solidFill>
                  <a:srgbClr val="FF0000"/>
                </a:solidFill>
              </a:rPr>
              <a:t>orthogonálních</a:t>
            </a:r>
            <a:r>
              <a:rPr lang="cs-CZ" dirty="0">
                <a:solidFill>
                  <a:schemeClr val="bg1"/>
                </a:solidFill>
              </a:rPr>
              <a:t> směrech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Interakce s </a:t>
            </a:r>
            <a:r>
              <a:rPr lang="cs-CZ" dirty="0">
                <a:solidFill>
                  <a:srgbClr val="00B0F0"/>
                </a:solidFill>
              </a:rPr>
              <a:t>hmotou</a:t>
            </a:r>
            <a:r>
              <a:rPr lang="cs-CZ" dirty="0">
                <a:solidFill>
                  <a:schemeClr val="bg1"/>
                </a:solidFill>
              </a:rPr>
              <a:t> jsou velmi </a:t>
            </a:r>
            <a:r>
              <a:rPr lang="cs-CZ" dirty="0">
                <a:solidFill>
                  <a:srgbClr val="FF0000"/>
                </a:solidFill>
              </a:rPr>
              <a:t>slabé</a:t>
            </a:r>
            <a:r>
              <a:rPr lang="cs-CZ" dirty="0">
                <a:solidFill>
                  <a:schemeClr val="bg1"/>
                </a:solidFill>
              </a:rPr>
              <a:t>, takže průchod gravitačních vln většinou nezanechá </a:t>
            </a:r>
            <a:r>
              <a:rPr lang="cs-CZ" dirty="0">
                <a:solidFill>
                  <a:srgbClr val="FF0000"/>
                </a:solidFill>
              </a:rPr>
              <a:t>měřitelné</a:t>
            </a:r>
            <a:r>
              <a:rPr lang="cs-CZ" dirty="0">
                <a:solidFill>
                  <a:schemeClr val="bg1"/>
                </a:solidFill>
              </a:rPr>
              <a:t> změny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7h polarizace">
            <a:hlinkClick r:id="" action="ppaction://media"/>
            <a:extLst>
              <a:ext uri="{FF2B5EF4-FFF2-40B4-BE49-F238E27FC236}">
                <a16:creationId xmlns:a16="http://schemas.microsoft.com/office/drawing/2014/main" id="{D05856F0-F303-4B95-90E5-01755B8881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93253" y="1690688"/>
            <a:ext cx="650716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Co nám gravitační vlny říkají o vesmíru?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Gravitační vlny umožňují </a:t>
            </a:r>
            <a:r>
              <a:rPr lang="cs-CZ" dirty="0">
                <a:solidFill>
                  <a:srgbClr val="FF0000"/>
                </a:solidFill>
              </a:rPr>
              <a:t>studium</a:t>
            </a:r>
            <a:r>
              <a:rPr lang="cs-CZ" dirty="0">
                <a:solidFill>
                  <a:schemeClr val="bg1"/>
                </a:solidFill>
              </a:rPr>
              <a:t> objektů, které nevydávají </a:t>
            </a:r>
            <a:r>
              <a:rPr lang="cs-CZ" dirty="0">
                <a:solidFill>
                  <a:srgbClr val="00B0F0"/>
                </a:solidFill>
              </a:rPr>
              <a:t>elektromagnetické</a:t>
            </a:r>
            <a:r>
              <a:rPr lang="cs-CZ" dirty="0">
                <a:solidFill>
                  <a:schemeClr val="bg1"/>
                </a:solidFill>
              </a:rPr>
              <a:t> záření (např. černé díry)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Poskytují </a:t>
            </a:r>
            <a:r>
              <a:rPr lang="cs-CZ" dirty="0">
                <a:solidFill>
                  <a:srgbClr val="00B0F0"/>
                </a:solidFill>
              </a:rPr>
              <a:t>přímý</a:t>
            </a:r>
            <a:r>
              <a:rPr lang="cs-CZ" dirty="0">
                <a:solidFill>
                  <a:schemeClr val="bg1"/>
                </a:solidFill>
              </a:rPr>
              <a:t> důkaz o </a:t>
            </a:r>
            <a:r>
              <a:rPr lang="cs-CZ" dirty="0">
                <a:solidFill>
                  <a:srgbClr val="FF0000"/>
                </a:solidFill>
              </a:rPr>
              <a:t>existenci</a:t>
            </a:r>
            <a:r>
              <a:rPr lang="cs-CZ" dirty="0">
                <a:solidFill>
                  <a:schemeClr val="bg1"/>
                </a:solidFill>
              </a:rPr>
              <a:t> černých děr a neutronových hvězd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Umožňují </a:t>
            </a:r>
            <a:r>
              <a:rPr lang="cs-CZ" dirty="0">
                <a:solidFill>
                  <a:srgbClr val="FF0000"/>
                </a:solidFill>
              </a:rPr>
              <a:t>sledovat</a:t>
            </a:r>
            <a:r>
              <a:rPr lang="cs-CZ" dirty="0">
                <a:solidFill>
                  <a:schemeClr val="bg1"/>
                </a:solidFill>
              </a:rPr>
              <a:t> extrémní události, jako je </a:t>
            </a:r>
            <a:r>
              <a:rPr lang="cs-CZ" dirty="0">
                <a:solidFill>
                  <a:srgbClr val="00B0F0"/>
                </a:solidFill>
              </a:rPr>
              <a:t>srážka</a:t>
            </a:r>
            <a:r>
              <a:rPr lang="cs-CZ" dirty="0">
                <a:solidFill>
                  <a:schemeClr val="bg1"/>
                </a:solidFill>
              </a:rPr>
              <a:t> dvou černých děr nebo </a:t>
            </a:r>
            <a:r>
              <a:rPr lang="cs-CZ" dirty="0">
                <a:solidFill>
                  <a:srgbClr val="FF0000"/>
                </a:solidFill>
              </a:rPr>
              <a:t>zánik</a:t>
            </a:r>
            <a:r>
              <a:rPr lang="cs-CZ" dirty="0">
                <a:solidFill>
                  <a:schemeClr val="bg1"/>
                </a:solidFill>
              </a:rPr>
              <a:t> neutronové hvězdy</a:t>
            </a:r>
          </a:p>
        </p:txBody>
      </p:sp>
    </p:spTree>
    <p:extLst>
      <p:ext uri="{BB962C8B-B14F-4D97-AF65-F5344CB8AC3E}">
        <p14:creationId xmlns:p14="http://schemas.microsoft.com/office/powerpoint/2010/main" val="284435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Astrofyzikální význam gravitačních vln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Studium </a:t>
            </a:r>
            <a:r>
              <a:rPr lang="cs-CZ" dirty="0">
                <a:solidFill>
                  <a:srgbClr val="00B0F0"/>
                </a:solidFill>
              </a:rPr>
              <a:t>kosmologických</a:t>
            </a:r>
            <a:r>
              <a:rPr lang="cs-CZ" dirty="0">
                <a:solidFill>
                  <a:schemeClr val="bg1"/>
                </a:solidFill>
              </a:rPr>
              <a:t> jevů, jako je </a:t>
            </a:r>
            <a:r>
              <a:rPr lang="cs-CZ" dirty="0">
                <a:solidFill>
                  <a:srgbClr val="FF0000"/>
                </a:solidFill>
              </a:rPr>
              <a:t>formování</a:t>
            </a:r>
            <a:r>
              <a:rPr lang="cs-CZ" dirty="0">
                <a:solidFill>
                  <a:schemeClr val="bg1"/>
                </a:solidFill>
              </a:rPr>
              <a:t> galaxií a shlukování hmoty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Testování </a:t>
            </a:r>
            <a:r>
              <a:rPr lang="cs-CZ" dirty="0">
                <a:solidFill>
                  <a:srgbClr val="00B0F0"/>
                </a:solidFill>
              </a:rPr>
              <a:t>Einsteinovy</a:t>
            </a:r>
            <a:r>
              <a:rPr lang="cs-CZ" dirty="0">
                <a:solidFill>
                  <a:schemeClr val="bg1"/>
                </a:solidFill>
              </a:rPr>
              <a:t> obecné teorie </a:t>
            </a:r>
            <a:r>
              <a:rPr lang="cs-CZ" dirty="0">
                <a:solidFill>
                  <a:srgbClr val="FF0000"/>
                </a:solidFill>
              </a:rPr>
              <a:t>relativity</a:t>
            </a:r>
            <a:r>
              <a:rPr lang="cs-CZ" dirty="0">
                <a:solidFill>
                  <a:schemeClr val="bg1"/>
                </a:solidFill>
              </a:rPr>
              <a:t> v extrémních podmínkách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Nové </a:t>
            </a:r>
            <a:r>
              <a:rPr lang="cs-CZ" dirty="0">
                <a:solidFill>
                  <a:srgbClr val="FF0000"/>
                </a:solidFill>
              </a:rPr>
              <a:t>pohledy</a:t>
            </a:r>
            <a:r>
              <a:rPr lang="cs-CZ" dirty="0">
                <a:solidFill>
                  <a:schemeClr val="bg1"/>
                </a:solidFill>
              </a:rPr>
              <a:t> na raný </a:t>
            </a:r>
            <a:r>
              <a:rPr lang="cs-CZ" dirty="0">
                <a:solidFill>
                  <a:srgbClr val="00B0F0"/>
                </a:solidFill>
              </a:rPr>
              <a:t>vesmír</a:t>
            </a:r>
            <a:r>
              <a:rPr lang="cs-CZ" dirty="0">
                <a:solidFill>
                  <a:schemeClr val="bg1"/>
                </a:solidFill>
              </a:rPr>
              <a:t> (gravitační vlny z </a:t>
            </a:r>
            <a:r>
              <a:rPr lang="cs-CZ" dirty="0">
                <a:solidFill>
                  <a:srgbClr val="FF0000"/>
                </a:solidFill>
              </a:rPr>
              <a:t>období</a:t>
            </a:r>
            <a:r>
              <a:rPr lang="cs-CZ" dirty="0">
                <a:solidFill>
                  <a:schemeClr val="bg1"/>
                </a:solidFill>
              </a:rPr>
              <a:t> Velkého třesku)</a:t>
            </a:r>
          </a:p>
        </p:txBody>
      </p:sp>
    </p:spTree>
    <p:extLst>
      <p:ext uri="{BB962C8B-B14F-4D97-AF65-F5344CB8AC3E}">
        <p14:creationId xmlns:p14="http://schemas.microsoft.com/office/powerpoint/2010/main" val="109945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Gravitační vlny a </a:t>
            </a:r>
            <a:r>
              <a:rPr lang="cs-CZ" dirty="0" err="1">
                <a:solidFill>
                  <a:schemeClr val="bg1"/>
                </a:solidFill>
              </a:rPr>
              <a:t>multimessanger</a:t>
            </a:r>
            <a:r>
              <a:rPr lang="pt-BR" dirty="0">
                <a:solidFill>
                  <a:schemeClr val="bg1"/>
                </a:solidFill>
              </a:rPr>
              <a:t> astronomie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Kombinace </a:t>
            </a:r>
            <a:r>
              <a:rPr lang="cs-CZ" dirty="0">
                <a:solidFill>
                  <a:srgbClr val="FF0000"/>
                </a:solidFill>
              </a:rPr>
              <a:t>gravitačních</a:t>
            </a:r>
            <a:r>
              <a:rPr lang="cs-CZ" dirty="0">
                <a:solidFill>
                  <a:schemeClr val="bg1"/>
                </a:solidFill>
              </a:rPr>
              <a:t> vln s </a:t>
            </a:r>
            <a:r>
              <a:rPr lang="cs-CZ" dirty="0">
                <a:solidFill>
                  <a:srgbClr val="00B0F0"/>
                </a:solidFill>
              </a:rPr>
              <a:t>elektromagnetickými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signály</a:t>
            </a:r>
            <a:r>
              <a:rPr lang="cs-CZ" dirty="0">
                <a:solidFill>
                  <a:schemeClr val="bg1"/>
                </a:solidFill>
              </a:rPr>
              <a:t> (světlo, rentgen, gama) umožňuje hlubší </a:t>
            </a:r>
            <a:r>
              <a:rPr lang="cs-CZ" dirty="0">
                <a:solidFill>
                  <a:srgbClr val="FF0000"/>
                </a:solidFill>
              </a:rPr>
              <a:t>pochopení</a:t>
            </a:r>
            <a:r>
              <a:rPr lang="cs-CZ" dirty="0">
                <a:solidFill>
                  <a:schemeClr val="bg1"/>
                </a:solidFill>
              </a:rPr>
              <a:t> astrofyzikálních </a:t>
            </a:r>
            <a:r>
              <a:rPr lang="cs-CZ" dirty="0">
                <a:solidFill>
                  <a:srgbClr val="00B0F0"/>
                </a:solidFill>
              </a:rPr>
              <a:t>procesů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Pozorování srážky </a:t>
            </a:r>
            <a:r>
              <a:rPr lang="cs-CZ" dirty="0">
                <a:solidFill>
                  <a:srgbClr val="FF0000"/>
                </a:solidFill>
              </a:rPr>
              <a:t>neutronových</a:t>
            </a:r>
            <a:r>
              <a:rPr lang="cs-CZ" dirty="0">
                <a:solidFill>
                  <a:schemeClr val="bg1"/>
                </a:solidFill>
              </a:rPr>
              <a:t> hvězd (</a:t>
            </a:r>
            <a:r>
              <a:rPr lang="cs-CZ" dirty="0">
                <a:solidFill>
                  <a:srgbClr val="00B0F0"/>
                </a:solidFill>
              </a:rPr>
              <a:t>GW170817</a:t>
            </a:r>
            <a:r>
              <a:rPr lang="cs-CZ" dirty="0">
                <a:solidFill>
                  <a:schemeClr val="bg1"/>
                </a:solidFill>
              </a:rPr>
              <a:t>): gravitační vlny a gama záblesky </a:t>
            </a:r>
            <a:r>
              <a:rPr lang="cs-CZ" dirty="0">
                <a:solidFill>
                  <a:srgbClr val="FF0000"/>
                </a:solidFill>
              </a:rPr>
              <a:t>umožnily</a:t>
            </a:r>
            <a:r>
              <a:rPr lang="cs-CZ" dirty="0">
                <a:solidFill>
                  <a:schemeClr val="bg1"/>
                </a:solidFill>
              </a:rPr>
              <a:t> zjistit původ </a:t>
            </a:r>
            <a:r>
              <a:rPr lang="cs-CZ" dirty="0">
                <a:solidFill>
                  <a:srgbClr val="00B0F0"/>
                </a:solidFill>
              </a:rPr>
              <a:t>těžkých</a:t>
            </a:r>
            <a:r>
              <a:rPr lang="cs-CZ" dirty="0">
                <a:solidFill>
                  <a:schemeClr val="bg1"/>
                </a:solidFill>
              </a:rPr>
              <a:t> prvků, jako je zlato a platina – doplnit </a:t>
            </a:r>
            <a:r>
              <a:rPr lang="cs-CZ">
                <a:solidFill>
                  <a:schemeClr val="bg1"/>
                </a:solidFill>
              </a:rPr>
              <a:t>seznam detekcí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Význam </a:t>
            </a:r>
            <a:r>
              <a:rPr lang="cs-CZ" dirty="0">
                <a:solidFill>
                  <a:srgbClr val="FF0000"/>
                </a:solidFill>
              </a:rPr>
              <a:t>spolupráce</a:t>
            </a:r>
            <a:r>
              <a:rPr lang="cs-CZ" dirty="0">
                <a:solidFill>
                  <a:schemeClr val="bg1"/>
                </a:solidFill>
              </a:rPr>
              <a:t> různých observatoří a </a:t>
            </a:r>
            <a:r>
              <a:rPr lang="cs-CZ" dirty="0">
                <a:solidFill>
                  <a:srgbClr val="00B0F0"/>
                </a:solidFill>
              </a:rPr>
              <a:t>detektorů</a:t>
            </a:r>
          </a:p>
        </p:txBody>
      </p:sp>
    </p:spTree>
    <p:extLst>
      <p:ext uri="{BB962C8B-B14F-4D97-AF65-F5344CB8AC3E}">
        <p14:creationId xmlns:p14="http://schemas.microsoft.com/office/powerpoint/2010/main" val="16676537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Words>672</Words>
  <Application>Microsoft Office PowerPoint</Application>
  <PresentationFormat>Širokoúhlá obrazovka</PresentationFormat>
  <Paragraphs>98</Paragraphs>
  <Slides>11</Slides>
  <Notes>10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Teorie relativity - Gravitační vlny</vt:lpstr>
      <vt:lpstr>Co jsou gravitační vlny?</vt:lpstr>
      <vt:lpstr>Jak gravitační vlny vznikají?</vt:lpstr>
      <vt:lpstr>Historické pozorování gravitačních vln</vt:lpstr>
      <vt:lpstr>Jak se gravitační vlny detekují?</vt:lpstr>
      <vt:lpstr>Vlastnosti gravitačních vln</vt:lpstr>
      <vt:lpstr>Co nám gravitační vlny říkají o vesmíru?</vt:lpstr>
      <vt:lpstr>Astrofyzikální význam gravitačních vln</vt:lpstr>
      <vt:lpstr>Gravitační vlny a multimessanger astronomie</vt:lpstr>
      <vt:lpstr>Budoucnost výzkumu gravitačních vln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 relativity - Úvodní přednáška</dc:title>
  <dc:creator>Jaroslav Vrba</dc:creator>
  <cp:lastModifiedBy>Jaroslav Vrba</cp:lastModifiedBy>
  <cp:revision>212</cp:revision>
  <dcterms:created xsi:type="dcterms:W3CDTF">2024-09-30T18:34:35Z</dcterms:created>
  <dcterms:modified xsi:type="dcterms:W3CDTF">2024-11-20T13:43:37Z</dcterms:modified>
</cp:coreProperties>
</file>