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8" r:id="rId4"/>
    <p:sldId id="275" r:id="rId5"/>
    <p:sldId id="270" r:id="rId6"/>
    <p:sldId id="272" r:id="rId7"/>
    <p:sldId id="279" r:id="rId8"/>
    <p:sldId id="282" r:id="rId9"/>
    <p:sldId id="27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7" y="3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9CC7-6B52-45E1-9D51-B4CEA717FF76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B245-B65E-4BAB-941E-1F219B24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Newtonova mechanika selhává při rychlostech blízkých rychlosti světla</a:t>
            </a:r>
          </a:p>
          <a:p>
            <a:r>
              <a:rPr lang="cs-CZ" dirty="0">
                <a:solidFill>
                  <a:schemeClr val="bg1"/>
                </a:solidFill>
              </a:rPr>
              <a:t>Newtonovy zákony neplatí na kvantové úrovni – například pohyb částic není předpověditelný podle klasické mechaniky, kvantová mechanika přináší pravděpodobnostní výklad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rychlost světla je konstantní, ale Newtonova mechanika pracuje s relativním pohybem</a:t>
            </a:r>
          </a:p>
          <a:p>
            <a:r>
              <a:rPr lang="cs-CZ" dirty="0">
                <a:solidFill>
                  <a:schemeClr val="bg1"/>
                </a:solidFill>
              </a:rPr>
              <a:t>MM </a:t>
            </a:r>
            <a:r>
              <a:rPr lang="cs-CZ" dirty="0" err="1">
                <a:solidFill>
                  <a:schemeClr val="bg1"/>
                </a:solidFill>
              </a:rPr>
              <a:t>experiement</a:t>
            </a:r>
            <a:r>
              <a:rPr lang="cs-CZ" dirty="0">
                <a:solidFill>
                  <a:schemeClr val="bg1"/>
                </a:solidFill>
              </a:rPr>
              <a:t> - neúspěšná detekce éteru, který měl být médiem pro šíření světla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8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Pozorovatel A</a:t>
            </a:r>
            <a:r>
              <a:rPr lang="cs-CZ" dirty="0"/>
              <a:t> stojí uprostřed nástupiště na vlakovém nádraží.</a:t>
            </a:r>
          </a:p>
          <a:p>
            <a:r>
              <a:rPr lang="cs-CZ" b="1" dirty="0"/>
              <a:t>Pozorovatel B</a:t>
            </a:r>
            <a:r>
              <a:rPr lang="cs-CZ" dirty="0"/>
              <a:t> sedí uprostřed vlaku, který se pohybuje konstantní rychlostí podél nástupiště.</a:t>
            </a:r>
          </a:p>
          <a:p>
            <a:r>
              <a:rPr lang="cs-CZ" dirty="0"/>
              <a:t>Dva blesky udeří současně na oba konce vlaku (přední a zadní část). Pro </a:t>
            </a:r>
            <a:r>
              <a:rPr lang="cs-CZ" b="1" dirty="0"/>
              <a:t>pozorovatele A</a:t>
            </a:r>
            <a:r>
              <a:rPr lang="cs-CZ" dirty="0"/>
              <a:t> stojícího na nástupišti vypadají oba blesky jako simultánní (vidí světlo z obou blesků dorazit k sobě zároveň).</a:t>
            </a:r>
          </a:p>
          <a:p>
            <a:r>
              <a:rPr lang="cs-CZ" dirty="0"/>
              <a:t>Ale </a:t>
            </a:r>
            <a:r>
              <a:rPr lang="cs-CZ" b="1" dirty="0"/>
              <a:t>pozorovatel B</a:t>
            </a:r>
            <a:r>
              <a:rPr lang="cs-CZ" dirty="0"/>
              <a:t> ve vlaku, který se pohybuje směrem k přednímu blesku a vzdaluje se od zadního blesku, vnímá situaci jinak. Protože se pohybuje k jednomu blesku a od druhého, vidí světlo z předního blesku dříve než světlo z blesku na zadní části vlaku.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4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5894B-AC9A-4801-A2E7-BF943B54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4C9C8-605D-43D6-828F-3B5CC50C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4CA84-4931-4D28-971C-53FB31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9D12-4EE6-4D30-B484-239EA799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3DF5-D6A8-4AAB-94A0-FFEBDB6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C701-C216-4AE2-B4EE-4EFB4BA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F8368-BCB4-4EFE-A380-684F07D4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8C239-E1CD-460C-B067-46905CB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B2CC6-A04A-4EE8-884D-6936A326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68417-AD88-4BBE-BCB9-0D96B3E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1C0BF-80EE-41A1-A23C-0805D1CE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1E331-40AD-4B0E-96B2-1E55DC19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50E46-3556-4F50-A8C9-1684407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179D2-9C88-46C3-9083-0D44A69B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E02D3-3B45-455C-8D43-5B9F1EE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EA6B-9216-425A-A73E-CAE35AE3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8D1D4-4CC9-42D7-8B43-B6509ED8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BE3CB-F796-40C6-86C9-C2F11DD1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B14-8258-429F-9049-9A28101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4613F-B3BE-4A7E-90C4-4453BD6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E154-0645-474D-A211-C11AE6D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D42297-2459-45C4-8185-52D1669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1AE96-4619-4214-9D3B-418E140D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6EEBB-BA1E-438C-A7C6-C589F25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C87E4-03C7-40AC-BED5-1582AFC0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78C9E-17A0-4943-A4A5-6EDC682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7B035-E448-4CE2-8E07-C213B774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EB8433-0D1F-4796-B429-36B5626F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DDD5EF-1FAE-4E1A-A2EB-6D7384E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492E62-D5B7-4ACE-80F2-4E4608C6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03090-C590-45BE-9385-D4B718DA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2985-6BC4-460C-86E3-5E0AF5F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F8AD9-60F1-430F-9FE1-A2B67E9E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B189F1-B86D-497D-82C3-72F2F45D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75A5D3-F330-40A0-9B4E-4ABCB5C3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701529-C49C-418B-945D-601FBE2A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1FD7F-4BEE-49EB-9F99-A92636F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AAC51-9F42-4A23-A76B-3C6257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2643C2-71AB-4A1E-B12A-310611C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99AD-A1D7-461D-A205-E347184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5F7488-291E-4C07-BC5C-7D78775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D0B42-AC2A-4A69-A519-9C18BC6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03DC8-653F-45C0-BF42-861D0A6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345A5-53B2-4B67-B9AF-788CE23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A0EE60-DB67-4C90-8FE8-3C21AE7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05C0B-B0DC-48B3-93AB-B85EDA7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20C-3CBB-4E13-AC41-1E023B9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C2CF0-D103-4DDD-9BED-1BEE1D0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EBB8A-637A-448B-80F6-8185DD35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2F4F3-9B24-4525-AB74-7C6271C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2BD3B-EB0F-40FF-8F5B-E23BD016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7FC55-7613-41AF-B7EB-5FCBFAE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132-DAAF-47A4-A70A-79A2F35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CFA66-3E15-419B-A1E8-A7215626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1A2172-BF3A-4B50-9BF8-91782D7E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5ECEC-9588-43D0-901A-F3F756F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AFC33-E7AC-4DF5-B209-E5636C1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E115BF-8433-4567-ABE5-E5CAC177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E23BB-4D33-4445-89DF-58EBD72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47D0D-F75E-495C-A12B-F64D0BEE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91DD2-2F2F-402B-8CA2-92CD533F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940-0FC8-4F32-9641-2903FD89295B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ABED1-400F-42CF-8350-DE9BE0E6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C94D-BCA4-4258-9C6A-C2C6D9E6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shorts/VJJt8a4ep3A" TargetMode="External"/><Relationship Id="rId4" Type="http://schemas.openxmlformats.org/officeDocument/2006/relationships/hyperlink" Target="https://www.youtube.com/shorts/oA274dccp0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_GVbuddri8" TargetMode="External"/><Relationship Id="rId4" Type="http://schemas.openxmlformats.org/officeDocument/2006/relationships/hyperlink" Target="https://www.youtube.com/watch?v=-lJShcbO5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x2rCqjnXLI" TargetMode="External"/><Relationship Id="rId4" Type="http://schemas.openxmlformats.org/officeDocument/2006/relationships/hyperlink" Target="https://www.youtube.com/watch?v=-T7QBMI5s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CE58-21C4-4F24-82FB-A902438D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89" y="1122363"/>
            <a:ext cx="9224865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Teorie relativity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Zajímavé efekty plynoucí z OTR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CEF0F-0CE2-4BDB-B911-38A8BD24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RNDr. Jaroslav Vrba PhD.</a:t>
            </a:r>
          </a:p>
        </p:txBody>
      </p:sp>
    </p:spTree>
    <p:extLst>
      <p:ext uri="{BB962C8B-B14F-4D97-AF65-F5344CB8AC3E}">
        <p14:creationId xmlns:p14="http://schemas.microsoft.com/office/powerpoint/2010/main" val="31181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Gravitační čočky – 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825625"/>
            <a:ext cx="11146073" cy="46672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Gravitační </a:t>
            </a:r>
            <a:r>
              <a:rPr lang="cs-CZ" dirty="0">
                <a:solidFill>
                  <a:srgbClr val="00B0F0"/>
                </a:solidFill>
              </a:rPr>
              <a:t>čočky</a:t>
            </a:r>
            <a:r>
              <a:rPr lang="cs-CZ" dirty="0">
                <a:solidFill>
                  <a:schemeClr val="bg1"/>
                </a:solidFill>
              </a:rPr>
              <a:t> vznikají, když masivní objekt </a:t>
            </a:r>
            <a:r>
              <a:rPr lang="cs-CZ" dirty="0">
                <a:solidFill>
                  <a:srgbClr val="FF0000"/>
                </a:solidFill>
              </a:rPr>
              <a:t>zakřiví</a:t>
            </a:r>
            <a:r>
              <a:rPr lang="cs-CZ" dirty="0">
                <a:solidFill>
                  <a:schemeClr val="bg1"/>
                </a:solidFill>
              </a:rPr>
              <a:t> časoprostor (dráhu světa) jeho gravitačním polem</a:t>
            </a:r>
          </a:p>
          <a:p>
            <a:r>
              <a:rPr lang="cs-CZ" dirty="0">
                <a:solidFill>
                  <a:schemeClr val="bg1"/>
                </a:solidFill>
              </a:rPr>
              <a:t>Efekt vychází z </a:t>
            </a:r>
            <a:r>
              <a:rPr lang="cs-CZ" dirty="0">
                <a:solidFill>
                  <a:srgbClr val="00B0F0"/>
                </a:solidFill>
              </a:rPr>
              <a:t>Einsteinovy</a:t>
            </a:r>
            <a:r>
              <a:rPr lang="cs-CZ" dirty="0">
                <a:solidFill>
                  <a:schemeClr val="bg1"/>
                </a:solidFill>
              </a:rPr>
              <a:t> obecné teorie relativity a poprvé byl experimentálně </a:t>
            </a:r>
            <a:r>
              <a:rPr lang="cs-CZ" dirty="0">
                <a:solidFill>
                  <a:srgbClr val="FF0000"/>
                </a:solidFill>
              </a:rPr>
              <a:t>potvrzen</a:t>
            </a:r>
            <a:r>
              <a:rPr lang="cs-CZ" dirty="0">
                <a:solidFill>
                  <a:schemeClr val="bg1"/>
                </a:solidFill>
              </a:rPr>
              <a:t> při zatmění </a:t>
            </a:r>
            <a:r>
              <a:rPr lang="cs-CZ" dirty="0">
                <a:solidFill>
                  <a:srgbClr val="00B0F0"/>
                </a:solidFill>
              </a:rPr>
              <a:t>Slunce</a:t>
            </a:r>
            <a:r>
              <a:rPr lang="cs-CZ" dirty="0">
                <a:solidFill>
                  <a:schemeClr val="bg1"/>
                </a:solidFill>
              </a:rPr>
              <a:t> v roce 1919.</a:t>
            </a:r>
          </a:p>
          <a:p>
            <a:r>
              <a:rPr lang="cs-CZ" dirty="0">
                <a:solidFill>
                  <a:schemeClr val="bg1"/>
                </a:solidFill>
              </a:rPr>
              <a:t>Rudolf (</a:t>
            </a:r>
            <a:r>
              <a:rPr lang="cs-CZ" dirty="0" err="1">
                <a:solidFill>
                  <a:schemeClr val="bg1"/>
                </a:solidFill>
              </a:rPr>
              <a:t>Rudi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dirty="0">
                <a:solidFill>
                  <a:srgbClr val="FF0000"/>
                </a:solidFill>
              </a:rPr>
              <a:t>Mandl</a:t>
            </a:r>
            <a:r>
              <a:rPr lang="cs-CZ" dirty="0">
                <a:solidFill>
                  <a:schemeClr val="bg1"/>
                </a:solidFill>
              </a:rPr>
              <a:t>, český vědec a matematik, </a:t>
            </a:r>
            <a:r>
              <a:rPr lang="cs-CZ" dirty="0">
                <a:solidFill>
                  <a:srgbClr val="00B0F0"/>
                </a:solidFill>
              </a:rPr>
              <a:t>přispěl</a:t>
            </a:r>
            <a:r>
              <a:rPr lang="cs-CZ" dirty="0">
                <a:solidFill>
                  <a:schemeClr val="bg1"/>
                </a:solidFill>
              </a:rPr>
              <a:t> k teoretickému pochopení gravitačních čoček (</a:t>
            </a:r>
            <a:r>
              <a:rPr lang="cs-CZ" dirty="0">
                <a:solidFill>
                  <a:srgbClr val="FF0000"/>
                </a:solidFill>
              </a:rPr>
              <a:t>ukecal</a:t>
            </a:r>
            <a:r>
              <a:rPr lang="cs-CZ" dirty="0">
                <a:solidFill>
                  <a:schemeClr val="bg1"/>
                </a:solidFill>
              </a:rPr>
              <a:t> Einsteina aby se tomuto tématu </a:t>
            </a:r>
            <a:r>
              <a:rPr lang="cs-CZ" dirty="0">
                <a:solidFill>
                  <a:srgbClr val="00B0F0"/>
                </a:solidFill>
              </a:rPr>
              <a:t>věnoval</a:t>
            </a:r>
            <a:r>
              <a:rPr lang="cs-CZ" dirty="0">
                <a:solidFill>
                  <a:schemeClr val="bg1"/>
                </a:solidFill>
              </a:rPr>
              <a:t>, i když efekt se zdá být zanedbatelný)</a:t>
            </a:r>
          </a:p>
          <a:p>
            <a:r>
              <a:rPr lang="cs-CZ" dirty="0">
                <a:solidFill>
                  <a:schemeClr val="bg1"/>
                </a:solidFill>
              </a:rPr>
              <a:t>Gravitační čočky se </a:t>
            </a:r>
            <a:r>
              <a:rPr lang="cs-CZ" dirty="0">
                <a:solidFill>
                  <a:srgbClr val="FF0000"/>
                </a:solidFill>
              </a:rPr>
              <a:t>projevují</a:t>
            </a:r>
            <a:r>
              <a:rPr lang="cs-CZ" dirty="0">
                <a:solidFill>
                  <a:schemeClr val="bg1"/>
                </a:solidFill>
              </a:rPr>
              <a:t> jako zkreslení nebo rozdělení obrazu vzdálených galaxií či hvězd a pomáhají studovat </a:t>
            </a:r>
            <a:r>
              <a:rPr lang="cs-CZ" dirty="0">
                <a:solidFill>
                  <a:srgbClr val="00B0F0"/>
                </a:solidFill>
              </a:rPr>
              <a:t>neviditelné</a:t>
            </a:r>
            <a:r>
              <a:rPr lang="cs-CZ" dirty="0">
                <a:solidFill>
                  <a:schemeClr val="bg1"/>
                </a:solidFill>
              </a:rPr>
              <a:t> části vesmíru, jako je temná hmota.</a:t>
            </a:r>
          </a:p>
        </p:txBody>
      </p:sp>
    </p:spTree>
    <p:extLst>
      <p:ext uri="{BB962C8B-B14F-4D97-AF65-F5344CB8AC3E}">
        <p14:creationId xmlns:p14="http://schemas.microsoft.com/office/powerpoint/2010/main" val="813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Typy gravitačních čoček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Silná gravitační čočka: vytváří </a:t>
            </a:r>
            <a:r>
              <a:rPr lang="cs-CZ" dirty="0">
                <a:solidFill>
                  <a:srgbClr val="FF0000"/>
                </a:solidFill>
              </a:rPr>
              <a:t>výrazné</a:t>
            </a:r>
            <a:r>
              <a:rPr lang="cs-CZ" dirty="0">
                <a:solidFill>
                  <a:schemeClr val="bg1"/>
                </a:solidFill>
              </a:rPr>
              <a:t> jevy, jako jsou Einsteinovy </a:t>
            </a:r>
            <a:r>
              <a:rPr lang="cs-CZ" dirty="0">
                <a:solidFill>
                  <a:srgbClr val="00B0F0"/>
                </a:solidFill>
              </a:rPr>
              <a:t>prstence</a:t>
            </a:r>
            <a:r>
              <a:rPr lang="cs-CZ" dirty="0">
                <a:solidFill>
                  <a:schemeClr val="bg1"/>
                </a:solidFill>
              </a:rPr>
              <a:t> nebo Einsteinův </a:t>
            </a:r>
            <a:r>
              <a:rPr lang="cs-CZ" dirty="0">
                <a:solidFill>
                  <a:srgbClr val="00B0F0"/>
                </a:solidFill>
              </a:rPr>
              <a:t>kříž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Slabá gravitační čočka: způsobuje jemné </a:t>
            </a:r>
            <a:r>
              <a:rPr lang="cs-CZ" dirty="0">
                <a:solidFill>
                  <a:srgbClr val="FF0000"/>
                </a:solidFill>
              </a:rPr>
              <a:t>zkreslení</a:t>
            </a:r>
            <a:r>
              <a:rPr lang="cs-CZ" dirty="0">
                <a:solidFill>
                  <a:schemeClr val="bg1"/>
                </a:solidFill>
              </a:rPr>
              <a:t> obrazu vzdálených </a:t>
            </a:r>
            <a:r>
              <a:rPr lang="cs-CZ" dirty="0">
                <a:solidFill>
                  <a:srgbClr val="00B0F0"/>
                </a:solidFill>
              </a:rPr>
              <a:t>objektů</a:t>
            </a:r>
            <a:r>
              <a:rPr lang="cs-CZ" dirty="0">
                <a:solidFill>
                  <a:schemeClr val="bg1"/>
                </a:solidFill>
              </a:rPr>
              <a:t>, které se využívá ke studiu </a:t>
            </a:r>
            <a:r>
              <a:rPr lang="cs-CZ" dirty="0">
                <a:solidFill>
                  <a:srgbClr val="FF0000"/>
                </a:solidFill>
              </a:rPr>
              <a:t>rozložení</a:t>
            </a:r>
            <a:r>
              <a:rPr lang="cs-CZ" dirty="0">
                <a:solidFill>
                  <a:schemeClr val="bg1"/>
                </a:solidFill>
              </a:rPr>
              <a:t> hmoty ve vesmíru.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Mikročočky</a:t>
            </a:r>
            <a:r>
              <a:rPr lang="cs-CZ" dirty="0">
                <a:solidFill>
                  <a:schemeClr val="bg1"/>
                </a:solidFill>
              </a:rPr>
              <a:t>: krátkodobé </a:t>
            </a:r>
            <a:r>
              <a:rPr lang="cs-CZ" dirty="0">
                <a:solidFill>
                  <a:srgbClr val="FF0000"/>
                </a:solidFill>
              </a:rPr>
              <a:t>zvýšení</a:t>
            </a:r>
            <a:r>
              <a:rPr lang="cs-CZ" dirty="0">
                <a:solidFill>
                  <a:schemeClr val="bg1"/>
                </a:solidFill>
              </a:rPr>
              <a:t> jasnosti hvězdy, když ji gravitačně </a:t>
            </a:r>
            <a:r>
              <a:rPr lang="cs-CZ" dirty="0" err="1">
                <a:solidFill>
                  <a:srgbClr val="00B0F0"/>
                </a:solidFill>
              </a:rPr>
              <a:t>čočkuje</a:t>
            </a:r>
            <a:r>
              <a:rPr lang="cs-CZ" dirty="0">
                <a:solidFill>
                  <a:schemeClr val="bg1"/>
                </a:solidFill>
              </a:rPr>
              <a:t> jiný objekt (často využíváno k hledání </a:t>
            </a:r>
            <a:r>
              <a:rPr lang="cs-CZ" dirty="0" err="1">
                <a:solidFill>
                  <a:schemeClr val="bg1"/>
                </a:solidFill>
              </a:rPr>
              <a:t>exoplanet</a:t>
            </a:r>
            <a:r>
              <a:rPr lang="cs-CZ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85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Einsteinův prstenec a Einsteinův kříž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Einsteinův prstenec: vzniká, když je zdroj </a:t>
            </a:r>
            <a:r>
              <a:rPr lang="cs-CZ" dirty="0">
                <a:solidFill>
                  <a:srgbClr val="FF0000"/>
                </a:solidFill>
              </a:rPr>
              <a:t>světla</a:t>
            </a:r>
            <a:r>
              <a:rPr lang="cs-CZ" dirty="0">
                <a:solidFill>
                  <a:schemeClr val="bg1"/>
                </a:solidFill>
              </a:rPr>
              <a:t> za gravitační </a:t>
            </a:r>
            <a:r>
              <a:rPr lang="cs-CZ" dirty="0">
                <a:solidFill>
                  <a:srgbClr val="00B0F0"/>
                </a:solidFill>
              </a:rPr>
              <a:t>čočkou</a:t>
            </a:r>
            <a:r>
              <a:rPr lang="cs-CZ" dirty="0">
                <a:solidFill>
                  <a:schemeClr val="bg1"/>
                </a:solidFill>
              </a:rPr>
              <a:t>. Výsledkem je </a:t>
            </a:r>
            <a:r>
              <a:rPr lang="cs-CZ" dirty="0">
                <a:solidFill>
                  <a:srgbClr val="FF0000"/>
                </a:solidFill>
              </a:rPr>
              <a:t>symetrický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prstenec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Einsteinův kříž: několik </a:t>
            </a:r>
            <a:r>
              <a:rPr lang="cs-CZ" dirty="0">
                <a:solidFill>
                  <a:srgbClr val="00B0F0"/>
                </a:solidFill>
              </a:rPr>
              <a:t>obrazů</a:t>
            </a:r>
            <a:r>
              <a:rPr lang="cs-CZ" dirty="0">
                <a:solidFill>
                  <a:schemeClr val="bg1"/>
                </a:solidFill>
              </a:rPr>
              <a:t> stejného objektu </a:t>
            </a:r>
            <a:r>
              <a:rPr lang="cs-CZ" dirty="0">
                <a:solidFill>
                  <a:srgbClr val="FF0000"/>
                </a:solidFill>
              </a:rPr>
              <a:t>rozprostřených</a:t>
            </a:r>
            <a:r>
              <a:rPr lang="cs-CZ" dirty="0">
                <a:solidFill>
                  <a:schemeClr val="bg1"/>
                </a:solidFill>
              </a:rPr>
              <a:t> kolem gravitační čočky (např. kvazarů)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Tyto jevy umožňují </a:t>
            </a:r>
            <a:r>
              <a:rPr lang="cs-CZ" dirty="0">
                <a:solidFill>
                  <a:srgbClr val="FF0000"/>
                </a:solidFill>
              </a:rPr>
              <a:t>měřit</a:t>
            </a:r>
            <a:r>
              <a:rPr lang="cs-CZ" dirty="0">
                <a:solidFill>
                  <a:schemeClr val="bg1"/>
                </a:solidFill>
              </a:rPr>
              <a:t> hmotnost objektů, které fungují jako </a:t>
            </a:r>
            <a:r>
              <a:rPr lang="cs-CZ" dirty="0">
                <a:solidFill>
                  <a:srgbClr val="00B0F0"/>
                </a:solidFill>
              </a:rPr>
              <a:t>čočky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D1E8C7-0F77-449F-8BFA-1279C1711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5" y="1472866"/>
            <a:ext cx="7983139" cy="48023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FCE5F8-BCF9-42EF-8289-C8C669EB2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38125"/>
            <a:ext cx="9658350" cy="63817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8C50F2B-CD0E-4031-9DF1-B3257A380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39" y="365125"/>
            <a:ext cx="6252322" cy="60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Gravitační čočky jako nástroj pro studium vesmíru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čočky odhalují </a:t>
            </a:r>
            <a:r>
              <a:rPr lang="cs-CZ" dirty="0">
                <a:solidFill>
                  <a:srgbClr val="FF0000"/>
                </a:solidFill>
              </a:rPr>
              <a:t>rozložení</a:t>
            </a:r>
            <a:r>
              <a:rPr lang="cs-CZ" dirty="0">
                <a:solidFill>
                  <a:schemeClr val="bg1"/>
                </a:solidFill>
              </a:rPr>
              <a:t> temné </a:t>
            </a:r>
            <a:r>
              <a:rPr lang="cs-CZ" dirty="0">
                <a:solidFill>
                  <a:srgbClr val="00B0F0"/>
                </a:solidFill>
              </a:rPr>
              <a:t>hmoty</a:t>
            </a:r>
            <a:r>
              <a:rPr lang="cs-CZ" dirty="0">
                <a:solidFill>
                  <a:schemeClr val="bg1"/>
                </a:solidFill>
              </a:rPr>
              <a:t>, která nevydává světlo, ale má </a:t>
            </a:r>
            <a:r>
              <a:rPr lang="cs-CZ" dirty="0">
                <a:solidFill>
                  <a:srgbClr val="00B0F0"/>
                </a:solidFill>
              </a:rPr>
              <a:t>gravitační</a:t>
            </a:r>
            <a:r>
              <a:rPr lang="cs-CZ" dirty="0">
                <a:solidFill>
                  <a:schemeClr val="bg1"/>
                </a:solidFill>
              </a:rPr>
              <a:t> vliv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Umožňují </a:t>
            </a:r>
            <a:r>
              <a:rPr lang="cs-CZ" dirty="0">
                <a:solidFill>
                  <a:srgbClr val="FF0000"/>
                </a:solidFill>
              </a:rPr>
              <a:t>pozorování</a:t>
            </a:r>
            <a:r>
              <a:rPr lang="cs-CZ" dirty="0">
                <a:solidFill>
                  <a:schemeClr val="bg1"/>
                </a:solidFill>
              </a:rPr>
              <a:t> vzdálených galaxií a jejich </a:t>
            </a:r>
            <a:r>
              <a:rPr lang="cs-CZ" dirty="0">
                <a:solidFill>
                  <a:srgbClr val="00B0F0"/>
                </a:solidFill>
              </a:rPr>
              <a:t>vlastností</a:t>
            </a:r>
            <a:r>
              <a:rPr lang="cs-CZ" dirty="0">
                <a:solidFill>
                  <a:schemeClr val="bg1"/>
                </a:solidFill>
              </a:rPr>
              <a:t>, které by jinak </a:t>
            </a:r>
            <a:r>
              <a:rPr lang="cs-CZ" dirty="0">
                <a:solidFill>
                  <a:srgbClr val="FF0000"/>
                </a:solidFill>
              </a:rPr>
              <a:t>nebyly</a:t>
            </a:r>
            <a:r>
              <a:rPr lang="cs-CZ" dirty="0">
                <a:solidFill>
                  <a:schemeClr val="bg1"/>
                </a:solidFill>
              </a:rPr>
              <a:t> viditelné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Pomocí čoček lze </a:t>
            </a:r>
            <a:r>
              <a:rPr lang="cs-CZ" dirty="0">
                <a:solidFill>
                  <a:srgbClr val="FF0000"/>
                </a:solidFill>
              </a:rPr>
              <a:t>měřit</a:t>
            </a:r>
            <a:r>
              <a:rPr lang="cs-CZ" dirty="0">
                <a:solidFill>
                  <a:schemeClr val="bg1"/>
                </a:solidFill>
              </a:rPr>
              <a:t> hmotnost a hustotu velkých </a:t>
            </a:r>
            <a:r>
              <a:rPr lang="cs-CZ" dirty="0">
                <a:solidFill>
                  <a:srgbClr val="00B0F0"/>
                </a:solidFill>
              </a:rPr>
              <a:t>struktur</a:t>
            </a:r>
            <a:r>
              <a:rPr lang="cs-CZ" dirty="0">
                <a:solidFill>
                  <a:schemeClr val="bg1"/>
                </a:solidFill>
              </a:rPr>
              <a:t>, jako jsou kupy galaxií –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8h0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  <a:hlinkClick r:id="rId5"/>
              </a:rPr>
              <a:t>8h0a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8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"Fotografie" černých děr (</a:t>
            </a:r>
            <a:r>
              <a:rPr lang="cs-CZ" dirty="0" err="1">
                <a:solidFill>
                  <a:schemeClr val="bg1"/>
                </a:solidFill>
              </a:rPr>
              <a:t>Event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Horizon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Telescope</a:t>
            </a:r>
            <a:r>
              <a:rPr lang="cs-CZ" dirty="0">
                <a:solidFill>
                  <a:schemeClr val="bg1"/>
                </a:solidFill>
              </a:rPr>
              <a:t> – EHT)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roce 2019 byla zveřejněna </a:t>
            </a:r>
            <a:r>
              <a:rPr lang="cs-CZ" dirty="0">
                <a:solidFill>
                  <a:srgbClr val="FF0000"/>
                </a:solidFill>
              </a:rPr>
              <a:t>první</a:t>
            </a:r>
            <a:r>
              <a:rPr lang="cs-CZ" dirty="0">
                <a:solidFill>
                  <a:schemeClr val="bg1"/>
                </a:solidFill>
              </a:rPr>
              <a:t> přímá „fotografie“ </a:t>
            </a:r>
            <a:r>
              <a:rPr lang="cs-CZ" dirty="0" err="1">
                <a:solidFill>
                  <a:srgbClr val="00B0F0"/>
                </a:solidFill>
              </a:rPr>
              <a:t>supermasivní</a:t>
            </a:r>
            <a:r>
              <a:rPr lang="cs-CZ" dirty="0">
                <a:solidFill>
                  <a:schemeClr val="bg1"/>
                </a:solidFill>
              </a:rPr>
              <a:t> černé díry a jejího okolí v centru </a:t>
            </a:r>
            <a:r>
              <a:rPr lang="cs-CZ" dirty="0">
                <a:solidFill>
                  <a:srgbClr val="00B0F0"/>
                </a:solidFill>
              </a:rPr>
              <a:t>galaxii</a:t>
            </a:r>
            <a:r>
              <a:rPr lang="cs-CZ" dirty="0">
                <a:solidFill>
                  <a:schemeClr val="bg1"/>
                </a:solidFill>
              </a:rPr>
              <a:t> M87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Event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Horizon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Telescope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>
                <a:solidFill>
                  <a:srgbClr val="00B0F0"/>
                </a:solidFill>
              </a:rPr>
              <a:t>EHT</a:t>
            </a:r>
            <a:r>
              <a:rPr lang="cs-CZ" dirty="0">
                <a:solidFill>
                  <a:schemeClr val="bg1"/>
                </a:solidFill>
              </a:rPr>
              <a:t>): síť </a:t>
            </a:r>
            <a:r>
              <a:rPr lang="cs-CZ" dirty="0">
                <a:solidFill>
                  <a:srgbClr val="FF0000"/>
                </a:solidFill>
              </a:rPr>
              <a:t>propojených</a:t>
            </a:r>
            <a:r>
              <a:rPr lang="cs-CZ" dirty="0">
                <a:solidFill>
                  <a:schemeClr val="bg1"/>
                </a:solidFill>
              </a:rPr>
              <a:t> rádiových dalekohledů po </a:t>
            </a:r>
            <a:r>
              <a:rPr lang="cs-CZ" dirty="0">
                <a:solidFill>
                  <a:srgbClr val="00B0F0"/>
                </a:solidFill>
              </a:rPr>
              <a:t>celém</a:t>
            </a:r>
            <a:r>
              <a:rPr lang="cs-CZ" dirty="0">
                <a:solidFill>
                  <a:schemeClr val="bg1"/>
                </a:solidFill>
              </a:rPr>
              <a:t> světě – video </a:t>
            </a:r>
            <a:r>
              <a:rPr lang="cs-CZ" dirty="0">
                <a:solidFill>
                  <a:schemeClr val="bg1"/>
                </a:solidFill>
                <a:hlinkClick r:id="rId4"/>
              </a:rPr>
              <a:t>8ha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Další (přímé/nepřímé) potvrzení existence </a:t>
            </a:r>
            <a:r>
              <a:rPr lang="cs-CZ" dirty="0">
                <a:solidFill>
                  <a:srgbClr val="00B0F0"/>
                </a:solidFill>
              </a:rPr>
              <a:t>horizontu</a:t>
            </a:r>
            <a:r>
              <a:rPr lang="cs-CZ" dirty="0">
                <a:solidFill>
                  <a:schemeClr val="bg1"/>
                </a:solidFill>
              </a:rPr>
              <a:t> událostí a </a:t>
            </a:r>
            <a:r>
              <a:rPr lang="cs-CZ" dirty="0">
                <a:solidFill>
                  <a:srgbClr val="FF0000"/>
                </a:solidFill>
              </a:rPr>
              <a:t>testování</a:t>
            </a:r>
            <a:r>
              <a:rPr lang="cs-CZ" dirty="0">
                <a:solidFill>
                  <a:schemeClr val="bg1"/>
                </a:solidFill>
              </a:rPr>
              <a:t> Einsteinovy teorie v extrémních podmínkách – video </a:t>
            </a:r>
            <a:r>
              <a:rPr lang="cs-CZ" dirty="0">
                <a:solidFill>
                  <a:schemeClr val="bg1"/>
                </a:solidFill>
                <a:hlinkClick r:id="rId5"/>
              </a:rPr>
              <a:t>8hb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4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Červí díry – hypotetické „zkratky“ ve vesmíru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Hypotetické struktury </a:t>
            </a:r>
            <a:r>
              <a:rPr lang="cs-CZ" dirty="0">
                <a:solidFill>
                  <a:srgbClr val="FF0000"/>
                </a:solidFill>
              </a:rPr>
              <a:t>spojující</a:t>
            </a:r>
            <a:r>
              <a:rPr lang="cs-CZ" dirty="0">
                <a:solidFill>
                  <a:schemeClr val="bg1"/>
                </a:solidFill>
              </a:rPr>
              <a:t> dva vzdálené </a:t>
            </a:r>
            <a:r>
              <a:rPr lang="cs-CZ" dirty="0">
                <a:solidFill>
                  <a:srgbClr val="00B0F0"/>
                </a:solidFill>
              </a:rPr>
              <a:t>body</a:t>
            </a:r>
            <a:r>
              <a:rPr lang="cs-CZ" dirty="0">
                <a:solidFill>
                  <a:schemeClr val="bg1"/>
                </a:solidFill>
              </a:rPr>
              <a:t> nebo různé </a:t>
            </a:r>
            <a:r>
              <a:rPr lang="cs-CZ" dirty="0">
                <a:solidFill>
                  <a:srgbClr val="00B0F0"/>
                </a:solidFill>
              </a:rPr>
              <a:t>vesmíry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Průchodné: mohly by umožnit </a:t>
            </a:r>
            <a:r>
              <a:rPr lang="cs-CZ" dirty="0">
                <a:solidFill>
                  <a:srgbClr val="FF0000"/>
                </a:solidFill>
              </a:rPr>
              <a:t>cestování</a:t>
            </a:r>
            <a:r>
              <a:rPr lang="cs-CZ" dirty="0">
                <a:solidFill>
                  <a:schemeClr val="bg1"/>
                </a:solidFill>
              </a:rPr>
              <a:t> pro hmotu a světlo (vyžadují buď </a:t>
            </a:r>
            <a:r>
              <a:rPr lang="cs-CZ" dirty="0">
                <a:solidFill>
                  <a:srgbClr val="00B0F0"/>
                </a:solidFill>
              </a:rPr>
              <a:t>exotickou</a:t>
            </a:r>
            <a:r>
              <a:rPr lang="cs-CZ" dirty="0">
                <a:solidFill>
                  <a:schemeClr val="bg1"/>
                </a:solidFill>
              </a:rPr>
              <a:t> hmotu (negativní energie), je i řešení </a:t>
            </a:r>
            <a:r>
              <a:rPr lang="cs-CZ" dirty="0">
                <a:solidFill>
                  <a:srgbClr val="00B0F0"/>
                </a:solidFill>
              </a:rPr>
              <a:t>bez</a:t>
            </a:r>
            <a:r>
              <a:rPr lang="cs-CZ" dirty="0">
                <a:solidFill>
                  <a:schemeClr val="bg1"/>
                </a:solidFill>
              </a:rPr>
              <a:t> exotické hmoty)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Neprůchodné červí díry: většina </a:t>
            </a:r>
            <a:r>
              <a:rPr lang="cs-CZ" dirty="0">
                <a:solidFill>
                  <a:srgbClr val="00B0F0"/>
                </a:solidFill>
              </a:rPr>
              <a:t>řešení</a:t>
            </a:r>
            <a:r>
              <a:rPr lang="cs-CZ" dirty="0">
                <a:solidFill>
                  <a:schemeClr val="bg1"/>
                </a:solidFill>
              </a:rPr>
              <a:t> implikuje </a:t>
            </a:r>
            <a:r>
              <a:rPr lang="cs-CZ" dirty="0">
                <a:solidFill>
                  <a:srgbClr val="FF0000"/>
                </a:solidFill>
              </a:rPr>
              <a:t>kolaps</a:t>
            </a:r>
            <a:r>
              <a:rPr lang="cs-CZ" dirty="0">
                <a:solidFill>
                  <a:schemeClr val="bg1"/>
                </a:solidFill>
              </a:rPr>
              <a:t> červí díry při průchodu hmoty</a:t>
            </a:r>
          </a:p>
          <a:p>
            <a:r>
              <a:rPr lang="cs-CZ" dirty="0">
                <a:solidFill>
                  <a:schemeClr val="bg1"/>
                </a:solidFill>
              </a:rPr>
              <a:t>Populární v literatuře a filmech (např. </a:t>
            </a:r>
            <a:r>
              <a:rPr lang="cs-CZ" dirty="0" err="1">
                <a:solidFill>
                  <a:schemeClr val="bg1"/>
                </a:solidFill>
              </a:rPr>
              <a:t>Interstellar</a:t>
            </a:r>
            <a:r>
              <a:rPr lang="cs-CZ" dirty="0">
                <a:solidFill>
                  <a:schemeClr val="bg1"/>
                </a:solidFill>
              </a:rPr>
              <a:t>, Kontakt, Hvězdná brána, …)</a:t>
            </a:r>
          </a:p>
          <a:p>
            <a:r>
              <a:rPr lang="pt-BR" dirty="0">
                <a:solidFill>
                  <a:srgbClr val="FF0000"/>
                </a:solidFill>
              </a:rPr>
              <a:t>Neexistuje</a:t>
            </a:r>
            <a:r>
              <a:rPr lang="cs-CZ" dirty="0">
                <a:solidFill>
                  <a:schemeClr val="bg1"/>
                </a:solidFill>
              </a:rPr>
              <a:t> přímý</a:t>
            </a:r>
            <a:r>
              <a:rPr lang="pt-BR" dirty="0">
                <a:solidFill>
                  <a:schemeClr val="bg1"/>
                </a:solidFill>
              </a:rPr>
              <a:t> experimentální </a:t>
            </a:r>
            <a:r>
              <a:rPr lang="pt-BR" dirty="0">
                <a:solidFill>
                  <a:srgbClr val="00B0F0"/>
                </a:solidFill>
              </a:rPr>
              <a:t>důkaz</a:t>
            </a:r>
            <a:r>
              <a:rPr lang="pt-BR" dirty="0">
                <a:solidFill>
                  <a:schemeClr val="bg1"/>
                </a:solidFill>
              </a:rPr>
              <a:t> o existenci červích děr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BC41A4-2E83-4459-99B8-A6F9BFE1B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1" y="1376926"/>
            <a:ext cx="11542445" cy="51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Vliv mediálně známých fenoménů na vědu a společnost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Popularizace fyziky: snímky černých děr nebo objev gravitačních vln </a:t>
            </a:r>
            <a:r>
              <a:rPr lang="cs-CZ" dirty="0">
                <a:solidFill>
                  <a:srgbClr val="FF0000"/>
                </a:solidFill>
              </a:rPr>
              <a:t>zvýšily</a:t>
            </a:r>
            <a:r>
              <a:rPr lang="cs-CZ" dirty="0">
                <a:solidFill>
                  <a:schemeClr val="bg1"/>
                </a:solidFill>
              </a:rPr>
              <a:t> zájem o </a:t>
            </a:r>
            <a:r>
              <a:rPr lang="cs-CZ" dirty="0">
                <a:solidFill>
                  <a:srgbClr val="00B0F0"/>
                </a:solidFill>
              </a:rPr>
              <a:t>astrofyziku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Filmový </a:t>
            </a:r>
            <a:r>
              <a:rPr lang="cs-CZ" dirty="0">
                <a:solidFill>
                  <a:srgbClr val="FF0000"/>
                </a:solidFill>
              </a:rPr>
              <a:t>průmysl</a:t>
            </a:r>
            <a:r>
              <a:rPr lang="cs-CZ" dirty="0">
                <a:solidFill>
                  <a:schemeClr val="bg1"/>
                </a:solidFill>
              </a:rPr>
              <a:t> (např. </a:t>
            </a:r>
            <a:r>
              <a:rPr lang="cs-CZ" dirty="0" err="1">
                <a:solidFill>
                  <a:schemeClr val="bg1"/>
                </a:solidFill>
              </a:rPr>
              <a:t>Interstelar</a:t>
            </a:r>
            <a:r>
              <a:rPr lang="cs-CZ" dirty="0">
                <a:solidFill>
                  <a:schemeClr val="bg1"/>
                </a:solidFill>
              </a:rPr>
              <a:t>, zaměstnával vědce) </a:t>
            </a:r>
            <a:r>
              <a:rPr lang="cs-CZ" dirty="0">
                <a:solidFill>
                  <a:srgbClr val="00B0F0"/>
                </a:solidFill>
              </a:rPr>
              <a:t>ovlivněn</a:t>
            </a:r>
            <a:r>
              <a:rPr lang="cs-CZ" dirty="0">
                <a:solidFill>
                  <a:schemeClr val="bg1"/>
                </a:solidFill>
              </a:rPr>
              <a:t> novými objevy a nový impuls, </a:t>
            </a:r>
            <a:r>
              <a:rPr lang="cs-CZ" dirty="0">
                <a:solidFill>
                  <a:srgbClr val="00B0F0"/>
                </a:solidFill>
              </a:rPr>
              <a:t>grafické</a:t>
            </a:r>
            <a:r>
              <a:rPr lang="cs-CZ" dirty="0">
                <a:solidFill>
                  <a:schemeClr val="bg1"/>
                </a:solidFill>
              </a:rPr>
              <a:t> efekty!!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00B0F0"/>
                </a:solidFill>
              </a:rPr>
              <a:t>Literární</a:t>
            </a:r>
            <a:r>
              <a:rPr lang="cs-CZ" dirty="0">
                <a:solidFill>
                  <a:schemeClr val="bg1"/>
                </a:solidFill>
              </a:rPr>
              <a:t> bum, nejen ve </a:t>
            </a:r>
            <a:r>
              <a:rPr lang="cs-CZ" dirty="0">
                <a:solidFill>
                  <a:srgbClr val="FF0000"/>
                </a:solidFill>
              </a:rPr>
              <a:t>populárně</a:t>
            </a:r>
            <a:r>
              <a:rPr lang="cs-CZ" dirty="0">
                <a:solidFill>
                  <a:schemeClr val="bg1"/>
                </a:solidFill>
              </a:rPr>
              <a:t> naučné literatuře </a:t>
            </a:r>
          </a:p>
        </p:txBody>
      </p:sp>
    </p:spTree>
    <p:extLst>
      <p:ext uri="{BB962C8B-B14F-4D97-AF65-F5344CB8AC3E}">
        <p14:creationId xmlns:p14="http://schemas.microsoft.com/office/powerpoint/2010/main" val="166765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lnSpcReduction="10000"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Co jsou gravitační čočky a jak pomáhají při studiu vzdáleného vesmíru?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 vznikla „fotografie“ černé díry z EHT a co jsme z ní zjistili?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Kde se vzal koncept červí díry a proč je tak lákavý?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Jaký je pro vás nejlepší vědecký koncept ve filmu nebo literatuře?</a:t>
            </a: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https://www.youtube.com/watch?v=-T7QBMI5s3A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https://www.youtube.com/watch?v=ox2rCqjnXLI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9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728</Words>
  <Application>Microsoft Office PowerPoint</Application>
  <PresentationFormat>Širokoúhlá obrazovka</PresentationFormat>
  <Paragraphs>80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Teorie relativity - Zajímavé efekty plynoucí z OTR</vt:lpstr>
      <vt:lpstr>Gravitační čočky – úvod</vt:lpstr>
      <vt:lpstr>Typy gravitačních čoček</vt:lpstr>
      <vt:lpstr>Einsteinův prstenec a Einsteinův kříž</vt:lpstr>
      <vt:lpstr>Gravitační čočky jako nástroj pro studium vesmíru</vt:lpstr>
      <vt:lpstr>"Fotografie" černých děr (Event Horizon Telescope – EHT)</vt:lpstr>
      <vt:lpstr>Červí díry – hypotetické „zkratky“ ve vesmíru</vt:lpstr>
      <vt:lpstr>Vliv mediálně známých fenoménů na vědu a společnost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 relativity - Úvodní přednáška</dc:title>
  <dc:creator>Jaroslav Vrba</dc:creator>
  <cp:lastModifiedBy>Jaroslav Vrba</cp:lastModifiedBy>
  <cp:revision>235</cp:revision>
  <dcterms:created xsi:type="dcterms:W3CDTF">2024-09-30T18:34:35Z</dcterms:created>
  <dcterms:modified xsi:type="dcterms:W3CDTF">2024-11-27T13:38:49Z</dcterms:modified>
</cp:coreProperties>
</file>