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9" r:id="rId3"/>
    <p:sldId id="268" r:id="rId4"/>
    <p:sldId id="275" r:id="rId5"/>
    <p:sldId id="270" r:id="rId6"/>
    <p:sldId id="272" r:id="rId7"/>
    <p:sldId id="279" r:id="rId8"/>
    <p:sldId id="277" r:id="rId9"/>
    <p:sldId id="278" r:id="rId10"/>
    <p:sldId id="276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89CC7-6B52-45E1-9D51-B4CEA717FF76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92B245-B65E-4BAB-941E-1F219B242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4430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Newtonova mechanika selhává při rychlostech blízkých rychlosti světla</a:t>
            </a:r>
          </a:p>
          <a:p>
            <a:r>
              <a:rPr lang="cs-CZ" dirty="0">
                <a:solidFill>
                  <a:schemeClr val="bg1"/>
                </a:solidFill>
              </a:rPr>
              <a:t>Newtonovy zákony neplatí na kvantové úrovni – například pohyb částic není předpověditelný podle klasické mechaniky, kvantová mechanika přináší pravděpodobnostní výklad</a:t>
            </a:r>
            <a:endParaRPr lang="cs-CZ" u="sng" dirty="0">
              <a:solidFill>
                <a:schemeClr val="bg1"/>
              </a:solidFill>
            </a:endParaRPr>
          </a:p>
          <a:p>
            <a:r>
              <a:rPr lang="cs-CZ" u="sng" dirty="0">
                <a:solidFill>
                  <a:schemeClr val="bg1"/>
                </a:solidFill>
              </a:rPr>
              <a:t>rychlost světla je konstantní, ale Newtonova mechanika pracuje s relativním pohybem</a:t>
            </a:r>
          </a:p>
          <a:p>
            <a:r>
              <a:rPr lang="cs-CZ" dirty="0">
                <a:solidFill>
                  <a:schemeClr val="bg1"/>
                </a:solidFill>
              </a:rPr>
              <a:t>MM </a:t>
            </a:r>
            <a:r>
              <a:rPr lang="cs-CZ" dirty="0" err="1">
                <a:solidFill>
                  <a:schemeClr val="bg1"/>
                </a:solidFill>
              </a:rPr>
              <a:t>experiement</a:t>
            </a:r>
            <a:r>
              <a:rPr lang="cs-CZ" dirty="0">
                <a:solidFill>
                  <a:schemeClr val="bg1"/>
                </a:solidFill>
              </a:rPr>
              <a:t> - neúspěšná detekce éteru, který měl být médiem pro šíření světla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2B245-B65E-4BAB-941E-1F219B242603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216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2B245-B65E-4BAB-941E-1F219B242603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9288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Pozorovatel A</a:t>
            </a:r>
            <a:r>
              <a:rPr lang="cs-CZ" dirty="0"/>
              <a:t> stojí uprostřed nástupiště na vlakovém nádraží.</a:t>
            </a:r>
          </a:p>
          <a:p>
            <a:r>
              <a:rPr lang="cs-CZ" b="1" dirty="0"/>
              <a:t>Pozorovatel B</a:t>
            </a:r>
            <a:r>
              <a:rPr lang="cs-CZ" dirty="0"/>
              <a:t> sedí uprostřed vlaku, který se pohybuje konstantní rychlostí podél nástupiště.</a:t>
            </a:r>
          </a:p>
          <a:p>
            <a:r>
              <a:rPr lang="cs-CZ" dirty="0"/>
              <a:t>Dva blesky udeří současně na oba konce vlaku (přední a zadní část). Pro </a:t>
            </a:r>
            <a:r>
              <a:rPr lang="cs-CZ" b="1" dirty="0"/>
              <a:t>pozorovatele A</a:t>
            </a:r>
            <a:r>
              <a:rPr lang="cs-CZ" dirty="0"/>
              <a:t> stojícího na nástupišti vypadají oba blesky jako simultánní (vidí světlo z obou blesků dorazit k sobě zároveň).</a:t>
            </a:r>
          </a:p>
          <a:p>
            <a:r>
              <a:rPr lang="cs-CZ" dirty="0"/>
              <a:t>Ale </a:t>
            </a:r>
            <a:r>
              <a:rPr lang="cs-CZ" b="1" dirty="0"/>
              <a:t>pozorovatel B</a:t>
            </a:r>
            <a:r>
              <a:rPr lang="cs-CZ" dirty="0"/>
              <a:t> ve vlaku, který se pohybuje směrem k přednímu blesku a vzdaluje se od zadního blesku, vnímá situaci jinak. Protože se pohybuje k jednomu blesku a od druhého, vidí světlo z předního blesku dříve než světlo z blesku na zadní části vlaku.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2B245-B65E-4BAB-941E-1F219B242603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536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2B245-B65E-4BAB-941E-1F219B242603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0643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Video 2hc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2B245-B65E-4BAB-941E-1F219B242603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2193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2B245-B65E-4BAB-941E-1F219B242603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1586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Video 2hc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2B245-B65E-4BAB-941E-1F219B242603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7976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Video 2hc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2B245-B65E-4BAB-941E-1F219B242603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4112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2B245-B65E-4BAB-941E-1F219B242603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4925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15894B-AC9A-4801-A2E7-BF943B5431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3E4C9C8-605D-43D6-828F-3B5CC50CCC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F74CA84-4931-4D28-971C-53FB31640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69940-0FC8-4F32-9641-2903FD89295B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6489D12-4EE6-4D30-B484-239EA7991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16F3DF5-D6A8-4AAB-94A0-FFEBDB6E8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4015-022B-4234-8EAF-E5BB78245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1595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27C701-C216-4AE2-B4EE-4EFB4BA45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73F8368-BCB4-4EFE-A380-684F07D4BD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F08C239-E1CD-460C-B067-46905CB33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69940-0FC8-4F32-9641-2903FD89295B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BB2CC6-A04A-4EE8-884D-6936A326E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668417-AD88-4BBE-BCB9-0D96B3E95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4015-022B-4234-8EAF-E5BB78245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9354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441C0BF-80EE-41A1-A23C-0805D1CE42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321E331-40AD-4B0E-96B2-1E55DC1995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E050E46-3556-4F50-A8C9-168440774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69940-0FC8-4F32-9641-2903FD89295B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89179D2-9C88-46C3-9083-0D44A69BA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E5E02D3-3B45-455C-8D43-5B9F1EEF0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4015-022B-4234-8EAF-E5BB78245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1629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85EA6B-9216-425A-A73E-CAE35AE35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7B8D1D4-4CC9-42D7-8B43-B6509ED8B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6DBE3CB-F796-40C6-86C9-C2F11DD17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69940-0FC8-4F32-9641-2903FD89295B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17EAB14-8258-429F-9049-9A281013B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234613F-B3BE-4A7E-90C4-4453BD6B4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4015-022B-4234-8EAF-E5BB78245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9001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8FE154-0645-474D-A211-C11AE6D59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DD42297-2459-45C4-8185-52D166918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F1AE96-4619-4214-9D3B-418E140DA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69940-0FC8-4F32-9641-2903FD89295B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2D6EEBB-BA1E-438C-A7C6-C589F2539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41C87E4-03C7-40AC-BED5-1582AFC09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4015-022B-4234-8EAF-E5BB78245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1372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A78C9E-17A0-4943-A4A5-6EDC682F6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687B035-E448-4CE2-8E07-C213B77484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CEB8433-0D1F-4796-B429-36B5626F4F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CDDD5EF-1FAE-4E1A-A2EB-6D7384E52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69940-0FC8-4F32-9641-2903FD89295B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3492E62-D5B7-4ACE-80F2-4E4608C6C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5F03090-C590-45BE-9385-D4B718DAB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4015-022B-4234-8EAF-E5BB78245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9101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ED2985-6BC4-460C-86E3-5E0AF5FB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66F8AD9-60F1-430F-9FE1-A2B67E9E6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FB189F1-B86D-497D-82C3-72F2F45DE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475A5D3-F330-40A0-9B4E-4ABCB5C37E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62701529-C49C-418B-945D-601FBE2A47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A81FD7F-4BEE-49EB-9F99-A92636FF2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69940-0FC8-4F32-9641-2903FD89295B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89AAC51-9F42-4A23-A76B-3C6257A66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62643C2-71AB-4A1E-B12A-310611C5B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4015-022B-4234-8EAF-E5BB78245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3425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2A99AD-A1D7-461D-A205-E3471849C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75F7488-291E-4C07-BC5C-7D7877552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69940-0FC8-4F32-9641-2903FD89295B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D3D0B42-AC2A-4A69-A519-9C18BC66F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6203DC8-653F-45C0-BF42-861D0A623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4015-022B-4234-8EAF-E5BB78245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5268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F8345A5-53B2-4B67-B9AF-788CE2360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69940-0FC8-4F32-9641-2903FD89295B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7A0EE60-DB67-4C90-8FE8-3C21AE76E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3605C0B-B0DC-48B3-93AB-B85EDA70E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4015-022B-4234-8EAF-E5BB78245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5713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16320C-3CBB-4E13-AC41-1E023B9B7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66C2CF0-D103-4DDD-9BED-1BEE1D0EB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91EBB8A-637A-448B-80F6-8185DD358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3E2F4F3-9B24-4525-AB74-7C6271C88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69940-0FC8-4F32-9641-2903FD89295B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6A2BD3B-EB0F-40FF-8F5B-E23BD0169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707FC55-7613-41AF-B7EB-5FCBFAE73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4015-022B-4234-8EAF-E5BB78245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7865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085132-DAAF-47A4-A70A-79A2F3593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ECCFA66-3E15-419B-A1E8-A721562668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71A2172-BF3A-4B50-9BF8-91782D7EC3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C35ECEC-9588-43D0-901A-F3F756F0D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69940-0FC8-4F32-9641-2903FD89295B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F7AFC33-E7AC-4DF5-B209-E5636C1B5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7E115BF-8433-4567-ABE5-E5CAC1778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4015-022B-4234-8EAF-E5BB78245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2436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tx1">
                <a:lumMod val="85000"/>
                <a:lumOff val="15000"/>
              </a:schemeClr>
            </a:gs>
            <a:gs pos="48000">
              <a:schemeClr val="tx1">
                <a:lumMod val="75000"/>
                <a:lumOff val="25000"/>
              </a:schemeClr>
            </a:gs>
            <a:gs pos="100000">
              <a:schemeClr val="tx1">
                <a:lumMod val="50000"/>
                <a:lumOff val="5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B2E23BB-4D33-4445-89DF-58EBD7246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D347D0D-F75E-495C-A12B-F64D0BEEF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991DD2-2F2F-402B-8CA2-92CD533FA7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69940-0FC8-4F32-9641-2903FD89295B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CAABED1-400F-42CF-8350-DE9BE0E6B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0DCC94D-BCA4-4258-9C6A-C2C6D9E62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B4015-022B-4234-8EAF-E5BB78245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7263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DECE58-21C4-4F24-82FB-A902438DB5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9389" y="1122363"/>
            <a:ext cx="9224865" cy="2387600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bg1"/>
                </a:solidFill>
              </a:rPr>
              <a:t>Teorie relativity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-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Shrnutí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A9CEF0F-0CE2-4BDB-B911-38A8BD245F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>
              <a:solidFill>
                <a:srgbClr val="FFFF00"/>
              </a:solidFill>
            </a:endParaRPr>
          </a:p>
          <a:p>
            <a:r>
              <a:rPr lang="cs-CZ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RNDr. Jaroslav Vrba PhD.</a:t>
            </a:r>
          </a:p>
        </p:txBody>
      </p:sp>
    </p:spTree>
    <p:extLst>
      <p:ext uri="{BB962C8B-B14F-4D97-AF65-F5344CB8AC3E}">
        <p14:creationId xmlns:p14="http://schemas.microsoft.com/office/powerpoint/2010/main" val="3118121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3012B332-32A2-4DB0-B6D5-5AE6F4556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4" y="0"/>
            <a:ext cx="11326762" cy="1825625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  <a:softEdge rad="38100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F856038-2A13-4014-8154-B9E1EFFF1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Otázky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6A88A1F-B158-493E-AF2B-C91003F5C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115949"/>
          </a:xfrm>
        </p:spPr>
        <p:txBody>
          <a:bodyPr>
            <a:normAutofit/>
          </a:bodyPr>
          <a:lstStyle/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BEADF17F-512D-45D5-A978-8F5751222E33}"/>
              </a:ext>
            </a:extLst>
          </p:cNvPr>
          <p:cNvSpPr txBox="1">
            <a:spLocks/>
          </p:cNvSpPr>
          <p:nvPr/>
        </p:nvSpPr>
        <p:spPr>
          <a:xfrm>
            <a:off x="990600" y="1978024"/>
            <a:ext cx="10515600" cy="5115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Jaké fenomény OTR vás zaujaly a proč?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Které koncepty by mohly mít podle vás zajímavé využití v multimédiích? (např. vizualizace, téma knih/</a:t>
            </a:r>
            <a:r>
              <a:rPr lang="cs-CZ">
                <a:solidFill>
                  <a:schemeClr val="bg1"/>
                </a:solidFill>
              </a:rPr>
              <a:t>filmů, …)</a:t>
            </a:r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Jak hodnotíte strukturu a přístup přednášek? Co byste případně změnili?</a:t>
            </a:r>
          </a:p>
        </p:txBody>
      </p:sp>
    </p:spTree>
    <p:extLst>
      <p:ext uri="{BB962C8B-B14F-4D97-AF65-F5344CB8AC3E}">
        <p14:creationId xmlns:p14="http://schemas.microsoft.com/office/powerpoint/2010/main" val="707029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3012B332-32A2-4DB0-B6D5-5AE6F4556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4" y="0"/>
            <a:ext cx="11326762" cy="1825625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  <a:softEdge rad="38100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F856038-2A13-4014-8154-B9E1EFFF1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Začátky zkoumání gravitace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6A88A1F-B158-493E-AF2B-C91003F5C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473" y="1825625"/>
            <a:ext cx="11146073" cy="4892416"/>
          </a:xfrm>
        </p:spPr>
        <p:txBody>
          <a:bodyPr>
            <a:normAutofit lnSpcReduction="10000"/>
          </a:bodyPr>
          <a:lstStyle/>
          <a:p>
            <a:r>
              <a:rPr lang="cs-CZ" dirty="0">
                <a:solidFill>
                  <a:schemeClr val="bg1"/>
                </a:solidFill>
              </a:rPr>
              <a:t>Aristoteles: První pokusy </a:t>
            </a:r>
            <a:r>
              <a:rPr lang="cs-CZ" dirty="0">
                <a:solidFill>
                  <a:srgbClr val="FF0000"/>
                </a:solidFill>
              </a:rPr>
              <a:t>popsat</a:t>
            </a:r>
            <a:r>
              <a:rPr lang="cs-CZ" dirty="0">
                <a:solidFill>
                  <a:schemeClr val="bg1"/>
                </a:solidFill>
              </a:rPr>
              <a:t> gravitaci, chápal ji jako </a:t>
            </a:r>
            <a:r>
              <a:rPr lang="cs-CZ" dirty="0">
                <a:solidFill>
                  <a:schemeClr val="accent5"/>
                </a:solidFill>
              </a:rPr>
              <a:t>přirozený</a:t>
            </a:r>
            <a:r>
              <a:rPr lang="cs-CZ" dirty="0">
                <a:solidFill>
                  <a:schemeClr val="bg1"/>
                </a:solidFill>
              </a:rPr>
              <a:t> pohyb těles směrem k Zemi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Galileo Galilei: Experimenty s volným pádem; </a:t>
            </a:r>
            <a:r>
              <a:rPr lang="cs-CZ" dirty="0">
                <a:solidFill>
                  <a:srgbClr val="FF0000"/>
                </a:solidFill>
              </a:rPr>
              <a:t>objevil</a:t>
            </a:r>
            <a:r>
              <a:rPr lang="cs-CZ" dirty="0">
                <a:solidFill>
                  <a:schemeClr val="bg1"/>
                </a:solidFill>
              </a:rPr>
              <a:t>, že všechny objekty padají </a:t>
            </a:r>
            <a:r>
              <a:rPr lang="cs-CZ" dirty="0">
                <a:solidFill>
                  <a:schemeClr val="accent5"/>
                </a:solidFill>
              </a:rPr>
              <a:t>stejnou</a:t>
            </a:r>
            <a:r>
              <a:rPr lang="cs-CZ" dirty="0">
                <a:solidFill>
                  <a:schemeClr val="bg1"/>
                </a:solidFill>
              </a:rPr>
              <a:t> rychlostí (bez odporu vzduchu)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Isaac Newton: Formulace zákona </a:t>
            </a:r>
            <a:r>
              <a:rPr lang="cs-CZ" dirty="0">
                <a:solidFill>
                  <a:srgbClr val="FF0000"/>
                </a:solidFill>
              </a:rPr>
              <a:t>univerzální</a:t>
            </a:r>
            <a:r>
              <a:rPr lang="cs-CZ" dirty="0">
                <a:solidFill>
                  <a:schemeClr val="bg1"/>
                </a:solidFill>
              </a:rPr>
              <a:t> gravitace – gravitační síla závisí na </a:t>
            </a:r>
            <a:r>
              <a:rPr lang="cs-CZ" dirty="0">
                <a:solidFill>
                  <a:schemeClr val="accent5"/>
                </a:solidFill>
              </a:rPr>
              <a:t>hmotnosti</a:t>
            </a:r>
            <a:r>
              <a:rPr lang="cs-CZ" dirty="0">
                <a:solidFill>
                  <a:schemeClr val="bg1"/>
                </a:solidFill>
              </a:rPr>
              <a:t> těles a jejich vzdálenosti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Problém Newtonovy gravitace: Předpokládá </a:t>
            </a:r>
            <a:r>
              <a:rPr lang="cs-CZ" dirty="0">
                <a:solidFill>
                  <a:srgbClr val="FF0000"/>
                </a:solidFill>
              </a:rPr>
              <a:t>okamžitý</a:t>
            </a:r>
            <a:r>
              <a:rPr lang="cs-CZ" dirty="0">
                <a:solidFill>
                  <a:schemeClr val="bg1"/>
                </a:solidFill>
              </a:rPr>
              <a:t> přenos síly na </a:t>
            </a:r>
            <a:r>
              <a:rPr lang="cs-CZ" dirty="0">
                <a:solidFill>
                  <a:schemeClr val="accent5"/>
                </a:solidFill>
              </a:rPr>
              <a:t>nekonečné</a:t>
            </a:r>
            <a:r>
              <a:rPr lang="cs-CZ" dirty="0">
                <a:solidFill>
                  <a:schemeClr val="bg1"/>
                </a:solidFill>
              </a:rPr>
              <a:t> vzdálenosti a nevysvětluje, co gravitační sílu skutečně </a:t>
            </a:r>
            <a:r>
              <a:rPr lang="cs-CZ" dirty="0">
                <a:solidFill>
                  <a:srgbClr val="FF0000"/>
                </a:solidFill>
              </a:rPr>
              <a:t>přenáší</a:t>
            </a:r>
          </a:p>
        </p:txBody>
      </p:sp>
    </p:spTree>
    <p:extLst>
      <p:ext uri="{BB962C8B-B14F-4D97-AF65-F5344CB8AC3E}">
        <p14:creationId xmlns:p14="http://schemas.microsoft.com/office/powerpoint/2010/main" val="813276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3012B332-32A2-4DB0-B6D5-5AE6F4556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4" y="0"/>
            <a:ext cx="11326762" cy="1825625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  <a:softEdge rad="38100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F856038-2A13-4014-8154-B9E1EFFF1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Speciální teorie relativity (STR)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6A88A1F-B158-493E-AF2B-C91003F5C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115949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solidFill>
                  <a:schemeClr val="bg1"/>
                </a:solidFill>
              </a:rPr>
              <a:t>Rychlost světla je </a:t>
            </a:r>
            <a:r>
              <a:rPr lang="cs-CZ" dirty="0">
                <a:solidFill>
                  <a:srgbClr val="FF0000"/>
                </a:solidFill>
              </a:rPr>
              <a:t>stejná</a:t>
            </a:r>
            <a:r>
              <a:rPr lang="cs-CZ" dirty="0">
                <a:solidFill>
                  <a:schemeClr val="bg1"/>
                </a:solidFill>
              </a:rPr>
              <a:t> ve všech </a:t>
            </a:r>
            <a:r>
              <a:rPr lang="cs-CZ" dirty="0">
                <a:solidFill>
                  <a:schemeClr val="accent5"/>
                </a:solidFill>
              </a:rPr>
              <a:t>inerciálních</a:t>
            </a:r>
            <a:r>
              <a:rPr lang="cs-CZ" dirty="0">
                <a:solidFill>
                  <a:schemeClr val="bg1"/>
                </a:solidFill>
              </a:rPr>
              <a:t> soustavách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Fyzikální zákony jsou </a:t>
            </a:r>
            <a:r>
              <a:rPr lang="cs-CZ" dirty="0">
                <a:solidFill>
                  <a:srgbClr val="FF0000"/>
                </a:solidFill>
              </a:rPr>
              <a:t>stejné</a:t>
            </a:r>
            <a:r>
              <a:rPr lang="cs-CZ" dirty="0">
                <a:solidFill>
                  <a:schemeClr val="bg1"/>
                </a:solidFill>
              </a:rPr>
              <a:t> ve všech </a:t>
            </a:r>
            <a:r>
              <a:rPr lang="cs-CZ" dirty="0">
                <a:solidFill>
                  <a:schemeClr val="accent5"/>
                </a:solidFill>
              </a:rPr>
              <a:t>inerciálních</a:t>
            </a:r>
            <a:r>
              <a:rPr lang="cs-CZ" dirty="0">
                <a:solidFill>
                  <a:schemeClr val="bg1"/>
                </a:solidFill>
              </a:rPr>
              <a:t> soustavách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Dilatace času: Čas </a:t>
            </a:r>
            <a:r>
              <a:rPr lang="cs-CZ" dirty="0">
                <a:solidFill>
                  <a:srgbClr val="FF0000"/>
                </a:solidFill>
              </a:rPr>
              <a:t>plyne</a:t>
            </a:r>
            <a:r>
              <a:rPr lang="cs-CZ" dirty="0">
                <a:solidFill>
                  <a:schemeClr val="bg1"/>
                </a:solidFill>
              </a:rPr>
              <a:t> pomaleji pro </a:t>
            </a:r>
            <a:r>
              <a:rPr lang="cs-CZ" dirty="0">
                <a:solidFill>
                  <a:schemeClr val="accent5"/>
                </a:solidFill>
              </a:rPr>
              <a:t>pohybující</a:t>
            </a:r>
            <a:r>
              <a:rPr lang="cs-CZ" dirty="0">
                <a:solidFill>
                  <a:schemeClr val="bg1"/>
                </a:solidFill>
              </a:rPr>
              <a:t> se objekty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Kontrakce délek: </a:t>
            </a:r>
            <a:r>
              <a:rPr lang="cs-CZ" dirty="0">
                <a:solidFill>
                  <a:schemeClr val="accent5"/>
                </a:solidFill>
              </a:rPr>
              <a:t>Pohybující</a:t>
            </a:r>
            <a:r>
              <a:rPr lang="cs-CZ" dirty="0">
                <a:solidFill>
                  <a:schemeClr val="bg1"/>
                </a:solidFill>
              </a:rPr>
              <a:t> se objekty se ve směru pohybu </a:t>
            </a:r>
            <a:r>
              <a:rPr lang="cs-CZ" dirty="0">
                <a:solidFill>
                  <a:srgbClr val="FF0000"/>
                </a:solidFill>
              </a:rPr>
              <a:t>zkracují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Ekvivalence hmotnosti a energie: </a:t>
            </a:r>
            <a:r>
              <a:rPr lang="cs-CZ" i="1" dirty="0">
                <a:solidFill>
                  <a:srgbClr val="FFFF00"/>
                </a:solidFill>
              </a:rPr>
              <a:t>E=mc</a:t>
            </a:r>
            <a:r>
              <a:rPr lang="cs-CZ" i="1" baseline="30000" dirty="0">
                <a:solidFill>
                  <a:srgbClr val="FFFF00"/>
                </a:solidFill>
              </a:rPr>
              <a:t>2</a:t>
            </a:r>
          </a:p>
          <a:p>
            <a:endParaRPr lang="cs-CZ" i="1" baseline="30000" dirty="0">
              <a:solidFill>
                <a:srgbClr val="FFFF00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STR položila základy pro </a:t>
            </a:r>
            <a:r>
              <a:rPr lang="cs-CZ" dirty="0">
                <a:solidFill>
                  <a:srgbClr val="FF0000"/>
                </a:solidFill>
              </a:rPr>
              <a:t>pochopení</a:t>
            </a:r>
            <a:r>
              <a:rPr lang="cs-CZ" dirty="0">
                <a:solidFill>
                  <a:schemeClr val="bg1"/>
                </a:solidFill>
              </a:rPr>
              <a:t> vztahu mezi časem, prostorem a pohybem, což vedlo k rozšíření na </a:t>
            </a:r>
            <a:r>
              <a:rPr lang="cs-CZ" dirty="0">
                <a:solidFill>
                  <a:schemeClr val="accent5"/>
                </a:solidFill>
              </a:rPr>
              <a:t>obecnou</a:t>
            </a:r>
            <a:r>
              <a:rPr lang="cs-CZ" dirty="0">
                <a:solidFill>
                  <a:schemeClr val="bg1"/>
                </a:solidFill>
              </a:rPr>
              <a:t> teorii relativity</a:t>
            </a:r>
          </a:p>
          <a:p>
            <a:pPr marL="0" indent="0">
              <a:buNone/>
            </a:pPr>
            <a:endParaRPr lang="cs-CZ" i="1" baseline="300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cs-CZ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28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3012B332-32A2-4DB0-B6D5-5AE6F4556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4" y="0"/>
            <a:ext cx="11326762" cy="1825625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  <a:softEdge rad="38100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F856038-2A13-4014-8154-B9E1EFFF1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Úvod do obecné teorie relativity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6A88A1F-B158-493E-AF2B-C91003F5C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115949"/>
          </a:xfrm>
        </p:spPr>
        <p:txBody>
          <a:bodyPr>
            <a:normAutofit/>
          </a:bodyPr>
          <a:lstStyle/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Obecná teorie relativity (OTR) je </a:t>
            </a:r>
            <a:r>
              <a:rPr lang="cs-CZ" dirty="0">
                <a:solidFill>
                  <a:srgbClr val="FF0000"/>
                </a:solidFill>
              </a:rPr>
              <a:t>rozšířením</a:t>
            </a:r>
            <a:r>
              <a:rPr lang="cs-CZ" dirty="0">
                <a:solidFill>
                  <a:schemeClr val="bg1"/>
                </a:solidFill>
              </a:rPr>
              <a:t> speciální teorie relativity na </a:t>
            </a:r>
            <a:r>
              <a:rPr lang="cs-CZ" dirty="0">
                <a:solidFill>
                  <a:schemeClr val="accent5"/>
                </a:solidFill>
              </a:rPr>
              <a:t>zrychlené</a:t>
            </a:r>
            <a:r>
              <a:rPr lang="cs-CZ" dirty="0">
                <a:solidFill>
                  <a:schemeClr val="bg1"/>
                </a:solidFill>
              </a:rPr>
              <a:t> soustavy a gravitaci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Gravitace není </a:t>
            </a:r>
            <a:r>
              <a:rPr lang="cs-CZ" dirty="0">
                <a:solidFill>
                  <a:schemeClr val="accent5"/>
                </a:solidFill>
              </a:rPr>
              <a:t>síla</a:t>
            </a:r>
            <a:r>
              <a:rPr lang="cs-CZ" dirty="0">
                <a:solidFill>
                  <a:schemeClr val="bg1"/>
                </a:solidFill>
              </a:rPr>
              <a:t>, ale </a:t>
            </a:r>
            <a:r>
              <a:rPr lang="cs-CZ" dirty="0">
                <a:solidFill>
                  <a:srgbClr val="FF0000"/>
                </a:solidFill>
              </a:rPr>
              <a:t>zakřivení</a:t>
            </a:r>
            <a:r>
              <a:rPr lang="cs-CZ" dirty="0">
                <a:solidFill>
                  <a:schemeClr val="bg1"/>
                </a:solidFill>
              </a:rPr>
              <a:t> prostoročasu způsobené hmotou a energií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Prostoročas jako </a:t>
            </a:r>
            <a:r>
              <a:rPr lang="cs-CZ" dirty="0">
                <a:solidFill>
                  <a:schemeClr val="accent5"/>
                </a:solidFill>
              </a:rPr>
              <a:t>dynamická</a:t>
            </a:r>
            <a:r>
              <a:rPr lang="cs-CZ" dirty="0">
                <a:solidFill>
                  <a:schemeClr val="bg1"/>
                </a:solidFill>
              </a:rPr>
              <a:t> struktura: masivní objekty </a:t>
            </a:r>
            <a:r>
              <a:rPr lang="cs-CZ" dirty="0">
                <a:solidFill>
                  <a:srgbClr val="FF0000"/>
                </a:solidFill>
              </a:rPr>
              <a:t>ovlivňují</a:t>
            </a:r>
            <a:r>
              <a:rPr lang="cs-CZ" dirty="0">
                <a:solidFill>
                  <a:schemeClr val="bg1"/>
                </a:solidFill>
              </a:rPr>
              <a:t> jeho zakřivení a zakřivení </a:t>
            </a:r>
            <a:r>
              <a:rPr lang="cs-CZ" dirty="0">
                <a:solidFill>
                  <a:srgbClr val="FF0000"/>
                </a:solidFill>
              </a:rPr>
              <a:t>ovlivňuje</a:t>
            </a:r>
            <a:r>
              <a:rPr lang="cs-CZ" dirty="0">
                <a:solidFill>
                  <a:schemeClr val="bg1"/>
                </a:solidFill>
              </a:rPr>
              <a:t> pohyb objektů</a:t>
            </a:r>
            <a:endParaRPr lang="cs-CZ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341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3012B332-32A2-4DB0-B6D5-5AE6F4556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4" y="0"/>
            <a:ext cx="11326762" cy="1825625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  <a:softEdge rad="38100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F856038-2A13-4014-8154-B9E1EFFF1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Principy obecné teorie relativity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6A88A1F-B158-493E-AF2B-C91003F5C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115949"/>
          </a:xfrm>
        </p:spPr>
        <p:txBody>
          <a:bodyPr>
            <a:normAutofit/>
          </a:bodyPr>
          <a:lstStyle/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Princip ekvivalence: Gravitační a setrvačné </a:t>
            </a:r>
            <a:r>
              <a:rPr lang="cs-CZ" dirty="0">
                <a:solidFill>
                  <a:schemeClr val="accent5"/>
                </a:solidFill>
              </a:rPr>
              <a:t>síly</a:t>
            </a:r>
            <a:r>
              <a:rPr lang="cs-CZ" dirty="0">
                <a:solidFill>
                  <a:schemeClr val="bg1"/>
                </a:solidFill>
              </a:rPr>
              <a:t> jsou </a:t>
            </a:r>
            <a:r>
              <a:rPr lang="cs-CZ" dirty="0">
                <a:solidFill>
                  <a:srgbClr val="FF0000"/>
                </a:solidFill>
              </a:rPr>
              <a:t>nerozlišitelné</a:t>
            </a:r>
            <a:r>
              <a:rPr lang="cs-CZ" dirty="0">
                <a:solidFill>
                  <a:schemeClr val="bg1"/>
                </a:solidFill>
              </a:rPr>
              <a:t>. Těleso ve volném pádu necítí gravitaci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Princip obecné kovariance: Zákony fyziky musí být </a:t>
            </a:r>
            <a:r>
              <a:rPr lang="cs-CZ" dirty="0">
                <a:solidFill>
                  <a:schemeClr val="accent5"/>
                </a:solidFill>
              </a:rPr>
              <a:t>stejné</a:t>
            </a:r>
            <a:r>
              <a:rPr lang="cs-CZ" dirty="0">
                <a:solidFill>
                  <a:schemeClr val="bg1"/>
                </a:solidFill>
              </a:rPr>
              <a:t> ve všech </a:t>
            </a:r>
            <a:r>
              <a:rPr lang="cs-CZ" dirty="0">
                <a:solidFill>
                  <a:srgbClr val="FF0000"/>
                </a:solidFill>
              </a:rPr>
              <a:t>soustavách</a:t>
            </a:r>
            <a:r>
              <a:rPr lang="cs-CZ" dirty="0">
                <a:solidFill>
                  <a:schemeClr val="bg1"/>
                </a:solidFill>
              </a:rPr>
              <a:t>, bez ohledu na jejich pohyb</a:t>
            </a:r>
          </a:p>
        </p:txBody>
      </p:sp>
    </p:spTree>
    <p:extLst>
      <p:ext uri="{BB962C8B-B14F-4D97-AF65-F5344CB8AC3E}">
        <p14:creationId xmlns:p14="http://schemas.microsoft.com/office/powerpoint/2010/main" val="2670389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3012B332-32A2-4DB0-B6D5-5AE6F4556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4" y="0"/>
            <a:ext cx="11326762" cy="1825625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  <a:softEdge rad="38100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F856038-2A13-4014-8154-B9E1EFFF1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Einsteinovy rovnice gravitačního pole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6A88A1F-B158-493E-AF2B-C91003F5C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1159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accent5"/>
                </a:solidFill>
              </a:rPr>
              <a:t>Popisují</a:t>
            </a:r>
            <a:r>
              <a:rPr lang="cs-CZ" dirty="0">
                <a:solidFill>
                  <a:schemeClr val="bg1"/>
                </a:solidFill>
              </a:rPr>
              <a:t>, jak hmota a energie </a:t>
            </a:r>
            <a:r>
              <a:rPr lang="cs-CZ" dirty="0">
                <a:solidFill>
                  <a:srgbClr val="FF0000"/>
                </a:solidFill>
              </a:rPr>
              <a:t>zakřivují</a:t>
            </a:r>
            <a:r>
              <a:rPr lang="cs-CZ" dirty="0">
                <a:solidFill>
                  <a:schemeClr val="bg1"/>
                </a:solidFill>
              </a:rPr>
              <a:t> prostoročas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„Hmota říká prostoročasu, jak se má zakřivit, a prostoročas říká hmotě, jak se má pohybovat.“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rgbClr val="FF0000"/>
                </a:solidFill>
              </a:rPr>
              <a:t>Nelineární</a:t>
            </a:r>
            <a:r>
              <a:rPr lang="cs-CZ" dirty="0">
                <a:solidFill>
                  <a:schemeClr val="bg1"/>
                </a:solidFill>
              </a:rPr>
              <a:t> parciální </a:t>
            </a:r>
            <a:r>
              <a:rPr lang="cs-CZ" dirty="0">
                <a:solidFill>
                  <a:schemeClr val="accent5"/>
                </a:solidFill>
              </a:rPr>
              <a:t>diferenciální</a:t>
            </a:r>
            <a:r>
              <a:rPr lang="cs-CZ" dirty="0">
                <a:solidFill>
                  <a:schemeClr val="bg1"/>
                </a:solidFill>
              </a:rPr>
              <a:t> rovnice druhého řádu (těžko se hledá analytické řešení)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Rovnice umožňují </a:t>
            </a:r>
            <a:r>
              <a:rPr lang="cs-CZ" dirty="0">
                <a:solidFill>
                  <a:srgbClr val="FF0000"/>
                </a:solidFill>
              </a:rPr>
              <a:t>modelovat</a:t>
            </a:r>
            <a:r>
              <a:rPr lang="cs-CZ" dirty="0">
                <a:solidFill>
                  <a:schemeClr val="bg1"/>
                </a:solidFill>
              </a:rPr>
              <a:t> různé extrémní </a:t>
            </a:r>
            <a:r>
              <a:rPr lang="cs-CZ" dirty="0">
                <a:solidFill>
                  <a:schemeClr val="accent5"/>
                </a:solidFill>
              </a:rPr>
              <a:t>jevy</a:t>
            </a:r>
            <a:r>
              <a:rPr lang="cs-CZ" dirty="0">
                <a:solidFill>
                  <a:schemeClr val="bg1"/>
                </a:solidFill>
              </a:rPr>
              <a:t>, jako jsou černé díry a vývoj vesmíru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242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3012B332-32A2-4DB0-B6D5-5AE6F4556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4" y="0"/>
            <a:ext cx="11326762" cy="1825625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  <a:softEdge rad="38100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F856038-2A13-4014-8154-B9E1EFFF1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Kosmologická konstanta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6A88A1F-B158-493E-AF2B-C91003F5C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115949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Zavedena Einsteinem v roce 1917 při aplikaci obecné teorie relativity na </a:t>
            </a:r>
            <a:r>
              <a:rPr lang="cs-CZ" dirty="0">
                <a:solidFill>
                  <a:schemeClr val="accent5"/>
                </a:solidFill>
              </a:rPr>
              <a:t>vesmír</a:t>
            </a:r>
            <a:r>
              <a:rPr lang="cs-CZ" dirty="0">
                <a:solidFill>
                  <a:schemeClr val="bg1"/>
                </a:solidFill>
              </a:rPr>
              <a:t> jako celek, cílem bylo </a:t>
            </a:r>
            <a:r>
              <a:rPr lang="cs-CZ" dirty="0">
                <a:solidFill>
                  <a:srgbClr val="FF0000"/>
                </a:solidFill>
              </a:rPr>
              <a:t>vytvořit</a:t>
            </a:r>
            <a:r>
              <a:rPr lang="cs-CZ" dirty="0">
                <a:solidFill>
                  <a:schemeClr val="bg1"/>
                </a:solidFill>
              </a:rPr>
              <a:t> model statického vesmíru, který byl tehdy považován za správný</a:t>
            </a:r>
          </a:p>
          <a:p>
            <a:r>
              <a:rPr lang="cs-CZ" dirty="0">
                <a:solidFill>
                  <a:schemeClr val="bg1"/>
                </a:solidFill>
              </a:rPr>
              <a:t>Představuje </a:t>
            </a:r>
            <a:r>
              <a:rPr lang="cs-CZ" dirty="0">
                <a:solidFill>
                  <a:schemeClr val="accent5"/>
                </a:solidFill>
              </a:rPr>
              <a:t>energii</a:t>
            </a:r>
            <a:r>
              <a:rPr lang="cs-CZ" dirty="0">
                <a:solidFill>
                  <a:schemeClr val="bg1"/>
                </a:solidFill>
              </a:rPr>
              <a:t> prostoročasu, která </a:t>
            </a:r>
            <a:r>
              <a:rPr lang="cs-CZ" dirty="0">
                <a:solidFill>
                  <a:srgbClr val="FF0000"/>
                </a:solidFill>
              </a:rPr>
              <a:t>působí</a:t>
            </a:r>
            <a:r>
              <a:rPr lang="cs-CZ" dirty="0">
                <a:solidFill>
                  <a:schemeClr val="bg1"/>
                </a:solidFill>
              </a:rPr>
              <a:t> jako odpudivá síla proti gravitačnímu </a:t>
            </a:r>
            <a:r>
              <a:rPr lang="cs-CZ" dirty="0">
                <a:solidFill>
                  <a:schemeClr val="accent5"/>
                </a:solidFill>
              </a:rPr>
              <a:t>kolapsu</a:t>
            </a:r>
          </a:p>
          <a:p>
            <a:r>
              <a:rPr lang="cs-CZ" dirty="0">
                <a:solidFill>
                  <a:schemeClr val="bg1"/>
                </a:solidFill>
              </a:rPr>
              <a:t>Po objevu rozpínání vesmíru Edwinem </a:t>
            </a:r>
            <a:r>
              <a:rPr lang="cs-CZ" dirty="0" err="1">
                <a:solidFill>
                  <a:schemeClr val="bg1"/>
                </a:solidFill>
              </a:rPr>
              <a:t>Hubblem</a:t>
            </a:r>
            <a:r>
              <a:rPr lang="cs-CZ" dirty="0">
                <a:solidFill>
                  <a:schemeClr val="bg1"/>
                </a:solidFill>
              </a:rPr>
              <a:t> v roce 1929 Einstein </a:t>
            </a:r>
            <a:r>
              <a:rPr lang="cs-CZ" dirty="0">
                <a:solidFill>
                  <a:schemeClr val="accent5"/>
                </a:solidFill>
              </a:rPr>
              <a:t>kosmologickou</a:t>
            </a:r>
            <a:r>
              <a:rPr lang="cs-CZ" dirty="0">
                <a:solidFill>
                  <a:schemeClr val="bg1"/>
                </a:solidFill>
              </a:rPr>
              <a:t> konstantu </a:t>
            </a:r>
            <a:r>
              <a:rPr lang="cs-CZ" dirty="0">
                <a:solidFill>
                  <a:srgbClr val="FF0000"/>
                </a:solidFill>
              </a:rPr>
              <a:t>odmítl</a:t>
            </a:r>
            <a:r>
              <a:rPr lang="cs-CZ" dirty="0">
                <a:solidFill>
                  <a:schemeClr val="bg1"/>
                </a:solidFill>
              </a:rPr>
              <a:t> a označil ji za „největší chybu svého života“</a:t>
            </a:r>
          </a:p>
          <a:p>
            <a:r>
              <a:rPr lang="cs-CZ" dirty="0">
                <a:solidFill>
                  <a:schemeClr val="bg1"/>
                </a:solidFill>
              </a:rPr>
              <a:t>Pozdější výzkumy ukázaly, že vesmír nejen </a:t>
            </a:r>
            <a:r>
              <a:rPr lang="cs-CZ" dirty="0">
                <a:solidFill>
                  <a:srgbClr val="FF0000"/>
                </a:solidFill>
              </a:rPr>
              <a:t>expanduje</a:t>
            </a:r>
            <a:r>
              <a:rPr lang="cs-CZ" dirty="0">
                <a:solidFill>
                  <a:schemeClr val="bg1"/>
                </a:solidFill>
              </a:rPr>
              <a:t>, ale zrychluje svou expanzi</a:t>
            </a:r>
          </a:p>
          <a:p>
            <a:r>
              <a:rPr lang="cs-CZ" dirty="0">
                <a:solidFill>
                  <a:schemeClr val="accent5"/>
                </a:solidFill>
              </a:rPr>
              <a:t>Kosmologická</a:t>
            </a:r>
            <a:r>
              <a:rPr lang="cs-CZ" dirty="0">
                <a:solidFill>
                  <a:schemeClr val="bg1"/>
                </a:solidFill>
              </a:rPr>
              <a:t> konstanta je nyní </a:t>
            </a:r>
            <a:r>
              <a:rPr lang="cs-CZ" dirty="0">
                <a:solidFill>
                  <a:srgbClr val="FF0000"/>
                </a:solidFill>
              </a:rPr>
              <a:t>spojována</a:t>
            </a:r>
            <a:r>
              <a:rPr lang="cs-CZ" dirty="0">
                <a:solidFill>
                  <a:schemeClr val="bg1"/>
                </a:solidFill>
              </a:rPr>
              <a:t> s temnou energií</a:t>
            </a:r>
          </a:p>
        </p:txBody>
      </p:sp>
    </p:spTree>
    <p:extLst>
      <p:ext uri="{BB962C8B-B14F-4D97-AF65-F5344CB8AC3E}">
        <p14:creationId xmlns:p14="http://schemas.microsoft.com/office/powerpoint/2010/main" val="1526401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3012B332-32A2-4DB0-B6D5-5AE6F4556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4" y="0"/>
            <a:ext cx="11326762" cy="1825625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  <a:softEdge rad="38100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F856038-2A13-4014-8154-B9E1EFFF1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Klíčové fenomény OTR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6A88A1F-B158-493E-AF2B-C91003F5C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115949"/>
          </a:xfrm>
        </p:spPr>
        <p:txBody>
          <a:bodyPr>
            <a:normAutofit lnSpcReduction="10000"/>
          </a:bodyPr>
          <a:lstStyle/>
          <a:p>
            <a:r>
              <a:rPr lang="cs-CZ" dirty="0">
                <a:solidFill>
                  <a:schemeClr val="bg1"/>
                </a:solidFill>
              </a:rPr>
              <a:t>Gravitační červený posuv: Posun světla k </a:t>
            </a:r>
            <a:r>
              <a:rPr lang="cs-CZ" dirty="0">
                <a:solidFill>
                  <a:srgbClr val="FF0000"/>
                </a:solidFill>
              </a:rPr>
              <a:t>delším</a:t>
            </a:r>
            <a:r>
              <a:rPr lang="cs-CZ" dirty="0">
                <a:solidFill>
                  <a:schemeClr val="bg1"/>
                </a:solidFill>
              </a:rPr>
              <a:t> vlnovým </a:t>
            </a:r>
            <a:r>
              <a:rPr lang="cs-CZ" dirty="0">
                <a:solidFill>
                  <a:schemeClr val="accent5"/>
                </a:solidFill>
              </a:rPr>
              <a:t>délkám</a:t>
            </a:r>
            <a:r>
              <a:rPr lang="cs-CZ" dirty="0">
                <a:solidFill>
                  <a:schemeClr val="bg1"/>
                </a:solidFill>
              </a:rPr>
              <a:t> při opuštění gravitačního pole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Černé díry: Objekty s </a:t>
            </a:r>
            <a:r>
              <a:rPr lang="cs-CZ" dirty="0">
                <a:solidFill>
                  <a:srgbClr val="FF0000"/>
                </a:solidFill>
              </a:rPr>
              <a:t>extrémním</a:t>
            </a:r>
            <a:r>
              <a:rPr lang="cs-CZ" dirty="0">
                <a:solidFill>
                  <a:schemeClr val="bg1"/>
                </a:solidFill>
              </a:rPr>
              <a:t> zakřivením prostoročasu, kde ani </a:t>
            </a:r>
            <a:r>
              <a:rPr lang="cs-CZ" dirty="0">
                <a:solidFill>
                  <a:schemeClr val="accent5"/>
                </a:solidFill>
              </a:rPr>
              <a:t>světlo</a:t>
            </a:r>
            <a:r>
              <a:rPr lang="cs-CZ" dirty="0">
                <a:solidFill>
                  <a:schemeClr val="bg1"/>
                </a:solidFill>
              </a:rPr>
              <a:t> nemůže </a:t>
            </a:r>
            <a:r>
              <a:rPr lang="cs-CZ" dirty="0">
                <a:solidFill>
                  <a:srgbClr val="FF0000"/>
                </a:solidFill>
              </a:rPr>
              <a:t>uniknout</a:t>
            </a:r>
            <a:r>
              <a:rPr lang="cs-CZ" dirty="0">
                <a:solidFill>
                  <a:schemeClr val="bg1"/>
                </a:solidFill>
              </a:rPr>
              <a:t> (první „fotografie“ </a:t>
            </a:r>
            <a:r>
              <a:rPr lang="cs-CZ" dirty="0">
                <a:solidFill>
                  <a:schemeClr val="accent5"/>
                </a:solidFill>
              </a:rPr>
              <a:t>okolí</a:t>
            </a:r>
            <a:r>
              <a:rPr lang="cs-CZ" dirty="0">
                <a:solidFill>
                  <a:schemeClr val="bg1"/>
                </a:solidFill>
              </a:rPr>
              <a:t> černé díry z EHT v roce 2019)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Gravitační vlny: </a:t>
            </a:r>
            <a:r>
              <a:rPr lang="cs-CZ" dirty="0">
                <a:solidFill>
                  <a:schemeClr val="accent5"/>
                </a:solidFill>
              </a:rPr>
              <a:t>Zvlnění</a:t>
            </a:r>
            <a:r>
              <a:rPr lang="cs-CZ" dirty="0">
                <a:solidFill>
                  <a:schemeClr val="bg1"/>
                </a:solidFill>
              </a:rPr>
              <a:t> prostoročasu způsobené </a:t>
            </a:r>
            <a:r>
              <a:rPr lang="cs-CZ" dirty="0">
                <a:solidFill>
                  <a:srgbClr val="FF0000"/>
                </a:solidFill>
              </a:rPr>
              <a:t>zrychleným</a:t>
            </a:r>
            <a:r>
              <a:rPr lang="cs-CZ" dirty="0">
                <a:solidFill>
                  <a:schemeClr val="bg1"/>
                </a:solidFill>
              </a:rPr>
              <a:t> pohybem masivních objektů (potvrzené LIGO v roce 2015)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Gravitační čočky: Zakřivení světla </a:t>
            </a:r>
            <a:r>
              <a:rPr lang="cs-CZ" dirty="0">
                <a:solidFill>
                  <a:schemeClr val="accent5"/>
                </a:solidFill>
              </a:rPr>
              <a:t>masivními</a:t>
            </a:r>
            <a:r>
              <a:rPr lang="cs-CZ" dirty="0">
                <a:solidFill>
                  <a:schemeClr val="bg1"/>
                </a:solidFill>
              </a:rPr>
              <a:t> objekty, umožňuje </a:t>
            </a:r>
            <a:r>
              <a:rPr lang="cs-CZ" dirty="0">
                <a:solidFill>
                  <a:srgbClr val="FF0000"/>
                </a:solidFill>
              </a:rPr>
              <a:t>studovat</a:t>
            </a:r>
            <a:r>
              <a:rPr lang="cs-CZ" dirty="0">
                <a:solidFill>
                  <a:schemeClr val="bg1"/>
                </a:solidFill>
              </a:rPr>
              <a:t> temnou hmotu a vzdálené galaxie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834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3012B332-32A2-4DB0-B6D5-5AE6F4556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4" y="0"/>
            <a:ext cx="11326762" cy="1825625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  <a:softEdge rad="38100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F856038-2A13-4014-8154-B9E1EFFF1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Limity teorie relativity a kvantová gravitace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6A88A1F-B158-493E-AF2B-C91003F5C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115949"/>
          </a:xfrm>
        </p:spPr>
        <p:txBody>
          <a:bodyPr>
            <a:normAutofit/>
          </a:bodyPr>
          <a:lstStyle/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Problémy teorie relativity: </a:t>
            </a:r>
            <a:r>
              <a:rPr lang="cs-CZ" dirty="0">
                <a:solidFill>
                  <a:srgbClr val="FF0000"/>
                </a:solidFill>
              </a:rPr>
              <a:t>Selhává</a:t>
            </a:r>
            <a:r>
              <a:rPr lang="cs-CZ" dirty="0">
                <a:solidFill>
                  <a:schemeClr val="bg1"/>
                </a:solidFill>
              </a:rPr>
              <a:t> při popisu </a:t>
            </a:r>
            <a:r>
              <a:rPr lang="cs-CZ" dirty="0">
                <a:solidFill>
                  <a:schemeClr val="accent5"/>
                </a:solidFill>
              </a:rPr>
              <a:t>extrémních</a:t>
            </a:r>
            <a:r>
              <a:rPr lang="cs-CZ" dirty="0">
                <a:solidFill>
                  <a:schemeClr val="bg1"/>
                </a:solidFill>
              </a:rPr>
              <a:t> podmínek, jako jsou singularity nebo Velký třesk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Kvantová gravitace: Snaha sjednotit OTR a </a:t>
            </a:r>
            <a:r>
              <a:rPr lang="cs-CZ" dirty="0">
                <a:solidFill>
                  <a:srgbClr val="FF0000"/>
                </a:solidFill>
              </a:rPr>
              <a:t>kvantovou</a:t>
            </a:r>
            <a:r>
              <a:rPr lang="cs-CZ" dirty="0">
                <a:solidFill>
                  <a:schemeClr val="bg1"/>
                </a:solidFill>
              </a:rPr>
              <a:t> mechaniku (</a:t>
            </a:r>
            <a:r>
              <a:rPr lang="cs-CZ" dirty="0">
                <a:solidFill>
                  <a:schemeClr val="accent5"/>
                </a:solidFill>
              </a:rPr>
              <a:t>pokusy</a:t>
            </a:r>
            <a:r>
              <a:rPr lang="cs-CZ" dirty="0">
                <a:solidFill>
                  <a:schemeClr val="bg1"/>
                </a:solidFill>
              </a:rPr>
              <a:t>: teorie strun, smyčková kvantová gravitace)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Budoucí výzkum: Porozumění Velkému třesku, černým dírám a primordiálním gravitačním vlnám</a:t>
            </a:r>
          </a:p>
        </p:txBody>
      </p:sp>
    </p:spTree>
    <p:extLst>
      <p:ext uri="{BB962C8B-B14F-4D97-AF65-F5344CB8AC3E}">
        <p14:creationId xmlns:p14="http://schemas.microsoft.com/office/powerpoint/2010/main" val="213885027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2976</TotalTime>
  <Words>743</Words>
  <Application>Microsoft Office PowerPoint</Application>
  <PresentationFormat>Širokoúhlá obrazovka</PresentationFormat>
  <Paragraphs>93</Paragraphs>
  <Slides>10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Motiv Office</vt:lpstr>
      <vt:lpstr>Teorie relativity - Shrnutí</vt:lpstr>
      <vt:lpstr>Začátky zkoumání gravitace</vt:lpstr>
      <vt:lpstr>Speciální teorie relativity (STR)</vt:lpstr>
      <vt:lpstr>Úvod do obecné teorie relativity</vt:lpstr>
      <vt:lpstr>Principy obecné teorie relativity</vt:lpstr>
      <vt:lpstr>Einsteinovy rovnice gravitačního pole</vt:lpstr>
      <vt:lpstr>Kosmologická konstanta</vt:lpstr>
      <vt:lpstr>Klíčové fenomény OTR</vt:lpstr>
      <vt:lpstr>Limity teorie relativity a kvantová gravitace</vt:lpstr>
      <vt:lpstr>Otázky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Teore relativity - Úvodní přednáška</dc:title>
  <dc:creator>Jaroslav Vrba</dc:creator>
  <cp:lastModifiedBy>Jaroslav Vrba</cp:lastModifiedBy>
  <cp:revision>280</cp:revision>
  <dcterms:created xsi:type="dcterms:W3CDTF">2024-09-30T18:34:35Z</dcterms:created>
  <dcterms:modified xsi:type="dcterms:W3CDTF">2024-12-11T12:05:25Z</dcterms:modified>
</cp:coreProperties>
</file>