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5" r:id="rId6"/>
    <p:sldId id="268" r:id="rId7"/>
    <p:sldId id="266" r:id="rId8"/>
    <p:sldId id="269" r:id="rId9"/>
    <p:sldId id="270" r:id="rId10"/>
    <p:sldId id="271" r:id="rId11"/>
    <p:sldId id="272" r:id="rId12"/>
    <p:sldId id="273" r:id="rId13"/>
    <p:sldId id="26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CA9B-E2A6-4790-9543-3C9EE157EF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7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BDD7E-97D3-4E59-AB4F-2726E04F2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11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560A4-076A-4AA8-B0CB-50558BABDE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8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36C6-4007-43BA-BA42-92F746FA2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19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F6A88-EC6D-4D66-8BBD-2986D6B65D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93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ABA57-2748-4383-9662-4F45057C2D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42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37D3-C44D-43E5-8532-7FBFFC060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83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CE1F8-79AE-4619-A40A-50D6423E3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9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83C1A-0951-4393-843A-D82F197F20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86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87F69-23F7-43AC-9A89-7F322FC9DA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8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53114-5F48-4C68-ABF2-7B67ACC552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5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CA3A57-8384-4A2B-B483-2777EA5C1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Sociální percepce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Rizikové faktory pro vznik konfliktu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Vnější:</a:t>
            </a:r>
          </a:p>
          <a:p>
            <a:pPr lvl="1" eaLnBrk="1" hangingPunct="1"/>
            <a:r>
              <a:rPr lang="cs-CZ" altLang="cs-CZ" sz="2400" smtClean="0"/>
              <a:t>Situace střetu důležitých potřeb a zájmů</a:t>
            </a:r>
          </a:p>
          <a:p>
            <a:pPr lvl="1" eaLnBrk="1" hangingPunct="1"/>
            <a:r>
              <a:rPr lang="cs-CZ" altLang="cs-CZ" sz="2400" smtClean="0"/>
              <a:t>Nepřehledná situace</a:t>
            </a:r>
          </a:p>
          <a:p>
            <a:pPr lvl="1" eaLnBrk="1" hangingPunct="1"/>
            <a:r>
              <a:rPr lang="cs-CZ" altLang="cs-CZ" sz="2400" smtClean="0"/>
              <a:t>Situace všeobecné únavy, vyčerpanosti, stresu</a:t>
            </a:r>
          </a:p>
          <a:p>
            <a:pPr eaLnBrk="1" hangingPunct="1"/>
            <a:r>
              <a:rPr lang="cs-CZ" altLang="cs-CZ" sz="2800" smtClean="0"/>
              <a:t>Vnitřní:</a:t>
            </a:r>
          </a:p>
          <a:p>
            <a:pPr lvl="1" eaLnBrk="1" hangingPunct="1"/>
            <a:r>
              <a:rPr lang="cs-CZ" altLang="cs-CZ" sz="2400" smtClean="0"/>
              <a:t>Zvýšená dráždivost</a:t>
            </a:r>
          </a:p>
          <a:p>
            <a:pPr lvl="1" eaLnBrk="1" hangingPunct="1"/>
            <a:r>
              <a:rPr lang="cs-CZ" altLang="cs-CZ" sz="2400" smtClean="0"/>
              <a:t>Typy postojů (intrapunitivní, inpunitivní, extrapunitivní)</a:t>
            </a:r>
          </a:p>
          <a:p>
            <a:pPr lvl="1" eaLnBrk="1" hangingPunct="1"/>
            <a:r>
              <a:rPr lang="cs-CZ" altLang="cs-CZ" sz="2400" smtClean="0"/>
              <a:t>Silná emotivita</a:t>
            </a:r>
          </a:p>
          <a:p>
            <a:pPr lvl="1" eaLnBrk="1" hangingPunct="1"/>
            <a:r>
              <a:rPr lang="cs-CZ" altLang="cs-CZ" sz="2400" smtClean="0"/>
              <a:t>Vysoké nároky</a:t>
            </a:r>
          </a:p>
          <a:p>
            <a:pPr lvl="1" eaLnBrk="1" hangingPunct="1"/>
            <a:r>
              <a:rPr lang="cs-CZ" altLang="cs-CZ" sz="2400" smtClean="0"/>
              <a:t>Extrémně rozvinutá vlastnost (perfekcionismus, mnohomluvnost…)</a:t>
            </a:r>
          </a:p>
        </p:txBody>
      </p:sp>
    </p:spTree>
    <p:extLst>
      <p:ext uri="{BB962C8B-B14F-4D97-AF65-F5344CB8AC3E}">
        <p14:creationId xmlns:p14="http://schemas.microsoft.com/office/powerpoint/2010/main" val="398806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Kompetence k zvládání konfliktu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Rozpoznat pocity vlastní i ostatních</a:t>
            </a:r>
          </a:p>
          <a:p>
            <a:pPr eaLnBrk="1" hangingPunct="1"/>
            <a:r>
              <a:rPr lang="cs-CZ" altLang="cs-CZ" smtClean="0"/>
              <a:t>Komunikovat</a:t>
            </a:r>
          </a:p>
          <a:p>
            <a:pPr eaLnBrk="1" hangingPunct="1"/>
            <a:r>
              <a:rPr lang="cs-CZ" altLang="cs-CZ" smtClean="0"/>
              <a:t>Řešit problémy</a:t>
            </a:r>
          </a:p>
          <a:p>
            <a:pPr eaLnBrk="1" hangingPunct="1"/>
            <a:r>
              <a:rPr lang="cs-CZ" altLang="cs-CZ" smtClean="0"/>
              <a:t>Ovládnout zlost</a:t>
            </a:r>
          </a:p>
          <a:p>
            <a:pPr eaLnBrk="1" hangingPunct="1"/>
            <a:r>
              <a:rPr lang="cs-CZ" altLang="cs-CZ" smtClean="0"/>
              <a:t>Asertivního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191156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Jak zvládnout konflikt?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Uvědom si, o jaký problém jde.</a:t>
            </a:r>
          </a:p>
          <a:p>
            <a:pPr eaLnBrk="1" hangingPunct="1"/>
            <a:r>
              <a:rPr lang="cs-CZ" altLang="cs-CZ" sz="2800" smtClean="0"/>
              <a:t>Představ si, jak problém vidí protivník.</a:t>
            </a:r>
          </a:p>
          <a:p>
            <a:pPr eaLnBrk="1" hangingPunct="1"/>
            <a:r>
              <a:rPr lang="cs-CZ" altLang="cs-CZ" sz="2800" smtClean="0"/>
              <a:t>Pojmenuj své pocity.</a:t>
            </a:r>
          </a:p>
          <a:p>
            <a:pPr eaLnBrk="1" hangingPunct="1"/>
            <a:r>
              <a:rPr lang="cs-CZ" altLang="cs-CZ" sz="2800" smtClean="0"/>
              <a:t>Pojmenuj pocity protivníka.</a:t>
            </a:r>
          </a:p>
          <a:p>
            <a:pPr eaLnBrk="1" hangingPunct="1"/>
            <a:r>
              <a:rPr lang="cs-CZ" altLang="cs-CZ" sz="2800" smtClean="0"/>
              <a:t>Získej chuť problém vyřešit.</a:t>
            </a:r>
          </a:p>
          <a:p>
            <a:pPr eaLnBrk="1" hangingPunct="1"/>
            <a:r>
              <a:rPr lang="cs-CZ" altLang="cs-CZ" sz="2800" smtClean="0"/>
              <a:t>Přemýšlej o způsobech, jak toho dosáhnout.</a:t>
            </a:r>
          </a:p>
          <a:p>
            <a:pPr eaLnBrk="1" hangingPunct="1"/>
            <a:r>
              <a:rPr lang="cs-CZ" altLang="cs-CZ" sz="2800" smtClean="0"/>
              <a:t>Představ si důsledky jednotlivých možných řešení.</a:t>
            </a:r>
          </a:p>
          <a:p>
            <a:pPr eaLnBrk="1" hangingPunct="1"/>
            <a:r>
              <a:rPr lang="cs-CZ" altLang="cs-CZ" sz="2800" smtClean="0"/>
              <a:t>Vyber si nejlepší řešení a proveď je.</a:t>
            </a:r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816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kontakt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nejobecnější psychologický proces vznikající při účasti minimálně dvou osob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800" dirty="0" smtClean="0"/>
              <a:t>Tři aspekty sociálního kontaktu:</a:t>
            </a:r>
          </a:p>
          <a:p>
            <a:pPr lvl="1" eaLnBrk="1" hangingPunct="1"/>
            <a:r>
              <a:rPr lang="cs-CZ" altLang="cs-CZ" dirty="0" smtClean="0"/>
              <a:t>Komunikativní</a:t>
            </a:r>
          </a:p>
          <a:p>
            <a:pPr lvl="1" eaLnBrk="1" hangingPunct="1"/>
            <a:r>
              <a:rPr lang="cs-CZ" altLang="cs-CZ" dirty="0" smtClean="0"/>
              <a:t>Interaktivní = vzájemné působení, vztah</a:t>
            </a:r>
          </a:p>
          <a:p>
            <a:pPr lvl="1" eaLnBrk="1" hangingPunct="1"/>
            <a:r>
              <a:rPr lang="cs-CZ" altLang="cs-CZ" dirty="0" smtClean="0"/>
              <a:t>Perceptivní = sociální poznávání</a:t>
            </a:r>
          </a:p>
          <a:p>
            <a:pPr lvl="1" eaLnBrk="1" hangingPunct="1">
              <a:buFontTx/>
              <a:buNone/>
            </a:pPr>
            <a:endParaRPr lang="cs-CZ" altLang="cs-CZ" dirty="0" smtClean="0"/>
          </a:p>
          <a:p>
            <a:pPr lvl="1" eaLnBrk="1" hangingPunct="1"/>
            <a:endParaRPr lang="cs-CZ" altLang="cs-CZ" dirty="0" smtClean="0"/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mtClean="0"/>
              <a:t>Interpersonální percepce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Vnímání složitého sociálního objektu </a:t>
            </a:r>
          </a:p>
          <a:p>
            <a:pPr lvl="1" eaLnBrk="1" hangingPunct="1">
              <a:buFontTx/>
              <a:buNone/>
            </a:pPr>
            <a:r>
              <a:rPr lang="cs-CZ" altLang="cs-CZ" sz="2400" dirty="0" smtClean="0"/>
              <a:t>= Vnímání vnějších znaků + interpretace chování  + vytváření hodnotících soudů + vyvození osobnostních charakteristik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/>
              <a:t>	= popis situace + vysvětlení příčin </a:t>
            </a:r>
            <a:r>
              <a:rPr lang="cs-CZ" altLang="cs-CZ" sz="2400" smtClean="0"/>
              <a:t>+ </a:t>
            </a:r>
            <a:r>
              <a:rPr lang="cs-CZ" altLang="cs-CZ" sz="2400" smtClean="0"/>
              <a:t>charakteristika</a:t>
            </a:r>
          </a:p>
          <a:p>
            <a:pPr eaLnBrk="1" hangingPunct="1">
              <a:buFontTx/>
              <a:buNone/>
            </a:pP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Zdroje: </a:t>
            </a:r>
          </a:p>
          <a:p>
            <a:pPr lvl="1" eaLnBrk="1" hangingPunct="1"/>
            <a:r>
              <a:rPr lang="cs-CZ" altLang="cs-CZ" sz="2400" dirty="0" smtClean="0"/>
              <a:t>informace z vlastní zkušenosti, </a:t>
            </a:r>
          </a:p>
          <a:p>
            <a:pPr lvl="1" eaLnBrk="1" hangingPunct="1"/>
            <a:r>
              <a:rPr lang="cs-CZ" altLang="cs-CZ" sz="2400" dirty="0" smtClean="0"/>
              <a:t>zprostředkované, </a:t>
            </a:r>
          </a:p>
          <a:p>
            <a:pPr lvl="1" eaLnBrk="1" hangingPunct="1"/>
            <a:r>
              <a:rPr lang="cs-CZ" altLang="cs-CZ" sz="2400" dirty="0" smtClean="0"/>
              <a:t>z kontextu, </a:t>
            </a:r>
          </a:p>
          <a:p>
            <a:pPr lvl="1" eaLnBrk="1" hangingPunct="1"/>
            <a:r>
              <a:rPr lang="cs-CZ" altLang="cs-CZ" sz="2400" dirty="0" smtClean="0"/>
              <a:t>introspekce</a:t>
            </a:r>
          </a:p>
          <a:p>
            <a:pPr lvl="1" eaLnBrk="1" hangingPunct="1"/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Vnější činitelé </a:t>
            </a:r>
            <a:r>
              <a:rPr lang="cs-CZ" altLang="cs-CZ" sz="4000" dirty="0"/>
              <a:t>formování dojmu</a:t>
            </a:r>
            <a:endParaRPr lang="cs-CZ" sz="4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Vliv výběru a řazení informací: </a:t>
            </a:r>
          </a:p>
          <a:p>
            <a:pPr lvl="1" eaLnBrk="1" hangingPunct="1"/>
            <a:r>
              <a:rPr lang="cs-CZ" altLang="cs-CZ" sz="2400" dirty="0"/>
              <a:t>Důležité</a:t>
            </a:r>
          </a:p>
          <a:p>
            <a:pPr lvl="1" eaLnBrk="1" hangingPunct="1"/>
            <a:r>
              <a:rPr lang="cs-CZ" altLang="cs-CZ" sz="2400" dirty="0"/>
              <a:t>První</a:t>
            </a:r>
          </a:p>
          <a:p>
            <a:pPr lvl="1" eaLnBrk="1" hangingPunct="1"/>
            <a:r>
              <a:rPr lang="cs-CZ" altLang="cs-CZ" sz="2400" dirty="0"/>
              <a:t>Výrazné</a:t>
            </a:r>
          </a:p>
          <a:p>
            <a:pPr lvl="1" eaLnBrk="1" hangingPunct="1"/>
            <a:r>
              <a:rPr lang="cs-CZ" altLang="cs-CZ" sz="2400" dirty="0" smtClean="0"/>
              <a:t>Frekventované</a:t>
            </a:r>
          </a:p>
          <a:p>
            <a:pPr eaLnBrk="1" hangingPunct="1"/>
            <a:r>
              <a:rPr lang="cs-CZ" altLang="cs-CZ" dirty="0" smtClean="0"/>
              <a:t>Kontext situace (kde, s kým, okolnosti)</a:t>
            </a:r>
          </a:p>
          <a:p>
            <a:pPr eaLnBrk="1" hangingPunct="1"/>
            <a:r>
              <a:rPr lang="cs-CZ" altLang="cs-CZ" dirty="0" smtClean="0"/>
              <a:t>Vliv </a:t>
            </a:r>
            <a:r>
              <a:rPr lang="cs-CZ" altLang="cs-CZ" dirty="0"/>
              <a:t>sociálního </a:t>
            </a:r>
            <a:r>
              <a:rPr lang="cs-CZ" altLang="cs-CZ" dirty="0" smtClean="0"/>
              <a:t>prostředí (mínění, tlak)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638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Vnitřní </a:t>
            </a:r>
            <a:r>
              <a:rPr lang="cs-CZ" altLang="cs-CZ" sz="4000" dirty="0" smtClean="0"/>
              <a:t>faktory utváření dojmu I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cs-CZ" altLang="cs-CZ" sz="2800" dirty="0" smtClean="0">
                <a:solidFill>
                  <a:schemeClr val="accent1">
                    <a:lumMod val="75000"/>
                  </a:schemeClr>
                </a:solidFill>
              </a:rPr>
              <a:t>subjektivní překážky poznávání osobnosti</a:t>
            </a:r>
          </a:p>
          <a:p>
            <a:pPr eaLnBrk="1" hangingPunct="1"/>
            <a:r>
              <a:rPr lang="cs-CZ" altLang="cs-CZ" sz="2800" dirty="0"/>
              <a:t>Aspekt </a:t>
            </a:r>
            <a:r>
              <a:rPr lang="cs-CZ" altLang="cs-CZ" sz="2800" b="1" dirty="0"/>
              <a:t>atributivní</a:t>
            </a:r>
            <a:r>
              <a:rPr lang="cs-CZ" altLang="cs-CZ" sz="2800" dirty="0"/>
              <a:t> </a:t>
            </a:r>
            <a:endParaRPr lang="cs-CZ" altLang="cs-CZ" sz="2800" dirty="0" smtClean="0"/>
          </a:p>
          <a:p>
            <a:pPr lvl="1" eaLnBrk="1" hangingPunct="1"/>
            <a:r>
              <a:rPr lang="cs-CZ" altLang="cs-CZ" sz="2000" dirty="0" smtClean="0"/>
              <a:t>Subjektivní usuzování </a:t>
            </a:r>
            <a:r>
              <a:rPr lang="cs-CZ" altLang="cs-CZ" sz="2000" dirty="0"/>
              <a:t>o příčinách </a:t>
            </a:r>
            <a:r>
              <a:rPr lang="cs-CZ" altLang="cs-CZ" sz="2000" dirty="0" smtClean="0"/>
              <a:t>chování, také na základě toho vyvozujeme závěry o jejich vlastnostech </a:t>
            </a:r>
            <a:endParaRPr lang="cs-CZ" altLang="cs-CZ" sz="2000" dirty="0"/>
          </a:p>
          <a:p>
            <a:pPr lvl="1" eaLnBrk="1" hangingPunct="1"/>
            <a:r>
              <a:rPr lang="cs-CZ" altLang="cs-CZ" sz="2400" dirty="0"/>
              <a:t>Základní </a:t>
            </a:r>
            <a:r>
              <a:rPr lang="cs-CZ" altLang="cs-CZ" sz="2400" dirty="0" err="1"/>
              <a:t>atribuční</a:t>
            </a:r>
            <a:r>
              <a:rPr lang="cs-CZ" altLang="cs-CZ" sz="2400" dirty="0"/>
              <a:t> chyba </a:t>
            </a:r>
            <a:r>
              <a:rPr lang="cs-CZ" altLang="cs-CZ" sz="2000" dirty="0"/>
              <a:t>(situační x dispoziční příčiny chování vlastního a jiných osob</a:t>
            </a:r>
            <a:r>
              <a:rPr lang="cs-CZ" altLang="cs-CZ" sz="20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Egocentrický sklon </a:t>
            </a:r>
            <a:r>
              <a:rPr lang="cs-CZ" altLang="cs-CZ" sz="2000" dirty="0" smtClean="0"/>
              <a:t>– </a:t>
            </a:r>
            <a:r>
              <a:rPr lang="cs-CZ" altLang="cs-CZ" sz="2000" dirty="0" err="1" smtClean="0"/>
              <a:t>sebeprosazující</a:t>
            </a:r>
            <a:r>
              <a:rPr lang="cs-CZ" altLang="cs-CZ" sz="2000" dirty="0" smtClean="0"/>
              <a:t> (připisuji si větší podíl na úspěchu) </a:t>
            </a:r>
            <a:r>
              <a:rPr lang="cs-CZ" altLang="cs-CZ" sz="2000" dirty="0" err="1" smtClean="0"/>
              <a:t>sebeochraňující</a:t>
            </a:r>
            <a:r>
              <a:rPr lang="cs-CZ" altLang="cs-CZ" sz="2000" dirty="0" smtClean="0"/>
              <a:t> (odmítám odpovědnost za neúspěch)</a:t>
            </a:r>
            <a:endParaRPr lang="cs-CZ" altLang="cs-CZ" sz="2000" dirty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dirty="0"/>
              <a:t>očekávání (</a:t>
            </a:r>
            <a:r>
              <a:rPr lang="cs-CZ" altLang="cs-CZ" sz="2800" b="1" dirty="0" err="1"/>
              <a:t>expektace</a:t>
            </a:r>
            <a:r>
              <a:rPr lang="cs-CZ" altLang="cs-CZ" sz="2800" dirty="0" smtClean="0"/>
              <a:t>)</a:t>
            </a:r>
          </a:p>
          <a:p>
            <a:pPr lvl="1" eaLnBrk="1" hangingPunct="1"/>
            <a:r>
              <a:rPr lang="cs-CZ" altLang="cs-CZ" sz="2400" dirty="0" smtClean="0"/>
              <a:t>Sebenaplňující předpověď (</a:t>
            </a:r>
            <a:r>
              <a:rPr lang="cs-CZ" sz="2400" dirty="0" err="1" smtClean="0"/>
              <a:t>Rosenthalův</a:t>
            </a:r>
            <a:r>
              <a:rPr lang="cs-CZ" sz="2400" dirty="0" smtClean="0"/>
              <a:t> efekt)</a:t>
            </a:r>
            <a:endParaRPr lang="cs-CZ" altLang="cs-CZ" sz="2400" dirty="0" smtClean="0"/>
          </a:p>
          <a:p>
            <a:pPr eaLnBrk="1" hangingPunct="1"/>
            <a:r>
              <a:rPr lang="cs-CZ" altLang="cs-CZ" sz="2800" dirty="0" smtClean="0"/>
              <a:t>Aspekt </a:t>
            </a:r>
            <a:r>
              <a:rPr lang="cs-CZ" altLang="cs-CZ" sz="2800" b="1" dirty="0"/>
              <a:t>afektivní</a:t>
            </a:r>
            <a:r>
              <a:rPr lang="cs-CZ" altLang="cs-CZ" sz="2800" dirty="0"/>
              <a:t> (emocionální) </a:t>
            </a:r>
          </a:p>
          <a:p>
            <a:pPr eaLnBrk="1" hangingPunct="1"/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altLang="cs-CZ" dirty="0"/>
              <a:t>Vnitřní faktory utváření dojmu </a:t>
            </a:r>
            <a:r>
              <a:rPr lang="cs-CZ" alt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Osobnostní </a:t>
            </a:r>
            <a:r>
              <a:rPr lang="cs-CZ" altLang="cs-CZ" sz="2800" dirty="0"/>
              <a:t>charakteristiky </a:t>
            </a:r>
          </a:p>
          <a:p>
            <a:pPr lvl="1" eaLnBrk="1" hangingPunct="1"/>
            <a:r>
              <a:rPr lang="cs-CZ" altLang="cs-CZ" sz="2400" dirty="0"/>
              <a:t>Sociální senzitivita (vnímavost k podnětům sociální povahy, schopnost registrovat a adekvátně vyhodnotit sociální podmínky života)</a:t>
            </a:r>
          </a:p>
          <a:p>
            <a:pPr lvl="1" eaLnBrk="1" hangingPunct="1"/>
            <a:r>
              <a:rPr lang="cs-CZ" altLang="cs-CZ" sz="2400" dirty="0" smtClean="0"/>
              <a:t>Neurotické</a:t>
            </a:r>
            <a:r>
              <a:rPr lang="cs-CZ" altLang="cs-CZ" sz="2400" dirty="0"/>
              <a:t>, psychotické tendence x vyrovnanost</a:t>
            </a:r>
          </a:p>
          <a:p>
            <a:pPr lvl="1" eaLnBrk="1" hangingPunct="1"/>
            <a:r>
              <a:rPr lang="cs-CZ" altLang="cs-CZ" sz="2400" dirty="0"/>
              <a:t>Sklon k unáhleným závěrům</a:t>
            </a:r>
          </a:p>
          <a:p>
            <a:pPr lvl="1" eaLnBrk="1" hangingPunct="1"/>
            <a:r>
              <a:rPr lang="cs-CZ" altLang="cs-CZ" sz="2400" dirty="0"/>
              <a:t>Vztahovačnost </a:t>
            </a:r>
          </a:p>
          <a:p>
            <a:pPr lvl="1" eaLnBrk="1" hangingPunct="1"/>
            <a:r>
              <a:rPr lang="cs-CZ" altLang="cs-CZ" sz="2400" dirty="0" smtClean="0"/>
              <a:t>Diagnostické schopnosti</a:t>
            </a:r>
          </a:p>
          <a:p>
            <a:pPr lvl="1" eaLnBrk="1" hangingPunct="1"/>
            <a:r>
              <a:rPr lang="cs-CZ" altLang="cs-CZ" sz="2400" dirty="0" smtClean="0"/>
              <a:t>Dostatek informací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smtClean="0"/>
              <a:t>Minulá </a:t>
            </a:r>
            <a:r>
              <a:rPr lang="cs-CZ" altLang="cs-CZ" sz="2400" dirty="0"/>
              <a:t>zkušenost</a:t>
            </a:r>
          </a:p>
          <a:p>
            <a:pPr eaLnBrk="1" hangingPunct="1"/>
            <a:r>
              <a:rPr lang="cs-CZ" altLang="cs-CZ" dirty="0" smtClean="0"/>
              <a:t>Fyzický </a:t>
            </a:r>
            <a:r>
              <a:rPr lang="cs-CZ" altLang="cs-CZ" dirty="0"/>
              <a:t>a psychický stav </a:t>
            </a:r>
          </a:p>
          <a:p>
            <a:pPr eaLnBrk="1" hangingPunct="1"/>
            <a:r>
              <a:rPr lang="cs-CZ" altLang="cs-CZ" dirty="0"/>
              <a:t>Motivace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41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6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Percepční efekty (chyby)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/>
            <a:r>
              <a:rPr lang="cs-CZ" altLang="cs-CZ" sz="2200" dirty="0" smtClean="0"/>
              <a:t>Haló efekt (redukce na hodnocení jednoho aspektu)</a:t>
            </a:r>
          </a:p>
          <a:p>
            <a:pPr eaLnBrk="1" hangingPunct="1"/>
            <a:r>
              <a:rPr lang="cs-CZ" altLang="cs-CZ" sz="2200" dirty="0" smtClean="0"/>
              <a:t>Implicitní teorie osobnosti (vztah mezi os. vlastnostmi) </a:t>
            </a:r>
          </a:p>
          <a:p>
            <a:pPr eaLnBrk="1" hangingPunct="1"/>
            <a:r>
              <a:rPr lang="cs-CZ" altLang="cs-CZ" sz="2200" dirty="0" smtClean="0"/>
              <a:t>Efekt generalizace</a:t>
            </a:r>
          </a:p>
          <a:p>
            <a:pPr eaLnBrk="1" hangingPunct="1"/>
            <a:r>
              <a:rPr lang="cs-CZ" altLang="cs-CZ" sz="2200" dirty="0" smtClean="0"/>
              <a:t>Logická chyba (neověřené, ale zní to logicky)</a:t>
            </a:r>
          </a:p>
          <a:p>
            <a:pPr eaLnBrk="1" hangingPunct="1"/>
            <a:r>
              <a:rPr lang="cs-CZ" altLang="cs-CZ" sz="2200" dirty="0" smtClean="0"/>
              <a:t>Efekt </a:t>
            </a:r>
            <a:r>
              <a:rPr lang="cs-CZ" altLang="cs-CZ" sz="2200" dirty="0" err="1" smtClean="0"/>
              <a:t>autoprojekce</a:t>
            </a:r>
            <a:r>
              <a:rPr lang="cs-CZ" altLang="cs-CZ" sz="2200" dirty="0" smtClean="0"/>
              <a:t> (sebe promítán do jiných)</a:t>
            </a:r>
          </a:p>
          <a:p>
            <a:pPr eaLnBrk="1" hangingPunct="1"/>
            <a:r>
              <a:rPr lang="cs-CZ" altLang="cs-CZ" sz="2200" dirty="0" smtClean="0"/>
              <a:t>Efekt intencionality (záměrnosti)</a:t>
            </a:r>
          </a:p>
          <a:p>
            <a:pPr eaLnBrk="1" hangingPunct="1"/>
            <a:r>
              <a:rPr lang="cs-CZ" altLang="cs-CZ" sz="2200" dirty="0" smtClean="0"/>
              <a:t>Efekt sociální pozice (vliv sociálního postavení)</a:t>
            </a:r>
          </a:p>
          <a:p>
            <a:pPr eaLnBrk="1" hangingPunct="1"/>
            <a:r>
              <a:rPr lang="cs-CZ" altLang="cs-CZ" sz="2200" dirty="0" err="1" smtClean="0"/>
              <a:t>Stereotypizace</a:t>
            </a:r>
            <a:r>
              <a:rPr lang="cs-CZ" altLang="cs-CZ" sz="2200" dirty="0" smtClean="0"/>
              <a:t> (auto- a </a:t>
            </a:r>
            <a:r>
              <a:rPr lang="cs-CZ" altLang="cs-CZ" sz="2200" dirty="0" err="1" smtClean="0"/>
              <a:t>heterostereotypy</a:t>
            </a:r>
            <a:r>
              <a:rPr lang="cs-CZ" altLang="cs-CZ" sz="2200" dirty="0" smtClean="0"/>
              <a:t>)</a:t>
            </a:r>
          </a:p>
          <a:p>
            <a:pPr eaLnBrk="1" hangingPunct="1"/>
            <a:r>
              <a:rPr lang="cs-CZ" altLang="cs-CZ" sz="2200" dirty="0" smtClean="0"/>
              <a:t>Chyba centrální tendence (široké </a:t>
            </a:r>
            <a:r>
              <a:rPr lang="cs-CZ" altLang="cs-CZ" sz="2200" smtClean="0"/>
              <a:t>pásmo průměru)</a:t>
            </a:r>
            <a:endParaRPr lang="cs-CZ" altLang="cs-CZ" sz="2200" dirty="0" smtClean="0"/>
          </a:p>
          <a:p>
            <a:pPr eaLnBrk="1" hangingPunct="1"/>
            <a:r>
              <a:rPr lang="cs-CZ" altLang="cs-CZ" sz="2200" dirty="0" smtClean="0"/>
              <a:t>Shovívavosti (+ osobní vztah)</a:t>
            </a:r>
          </a:p>
          <a:p>
            <a:pPr eaLnBrk="1" hangingPunct="1"/>
            <a:r>
              <a:rPr lang="cs-CZ" altLang="cs-CZ" sz="2200" dirty="0" err="1" smtClean="0"/>
              <a:t>Pygmalion</a:t>
            </a:r>
            <a:r>
              <a:rPr lang="cs-CZ" altLang="cs-CZ" sz="2200" dirty="0" smtClean="0"/>
              <a:t> efekt x Golem efekt</a:t>
            </a:r>
          </a:p>
          <a:p>
            <a:pPr eaLnBrk="1" hangingPunct="1"/>
            <a:r>
              <a:rPr lang="cs-CZ" altLang="cs-CZ" sz="2200" dirty="0" smtClean="0"/>
              <a:t>Efekt podobnosti a kontrastu </a:t>
            </a:r>
          </a:p>
          <a:p>
            <a:pPr eaLnBrk="1" hangingPunct="1"/>
            <a:r>
              <a:rPr lang="cs-CZ" altLang="cs-CZ" sz="2200" dirty="0" smtClean="0"/>
              <a:t>Předsudky </a:t>
            </a:r>
            <a:r>
              <a:rPr lang="cs-CZ" altLang="cs-CZ" sz="2200" dirty="0"/>
              <a:t>(nezdůvodněné pevné postoje)</a:t>
            </a:r>
          </a:p>
          <a:p>
            <a:pPr eaLnBrk="1" hangingPunct="1"/>
            <a:endParaRPr lang="cs-CZ" altLang="cs-CZ" sz="2200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Sociální interakce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Vztah mezi sociálními subjekty</a:t>
            </a:r>
          </a:p>
          <a:p>
            <a:pPr eaLnBrk="1" hangingPunct="1"/>
            <a:r>
              <a:rPr lang="cs-CZ" altLang="cs-CZ" smtClean="0"/>
              <a:t>Dvousměrný proces vzájemného působení, výměna podnětů a reakcí</a:t>
            </a:r>
          </a:p>
          <a:p>
            <a:pPr eaLnBrk="1" hangingPunct="1"/>
            <a:r>
              <a:rPr lang="cs-CZ" altLang="cs-CZ" smtClean="0"/>
              <a:t>Selektivní, výběrová (vybírám partnery nebo způsob chování)</a:t>
            </a:r>
          </a:p>
          <a:p>
            <a:pPr eaLnBrk="1" hangingPunct="1"/>
            <a:r>
              <a:rPr lang="cs-CZ" altLang="cs-CZ" smtClean="0"/>
              <a:t>Selekce ovlivněna zkušeností:</a:t>
            </a:r>
          </a:p>
          <a:p>
            <a:pPr lvl="1" eaLnBrk="1" hangingPunct="1"/>
            <a:r>
              <a:rPr lang="cs-CZ" altLang="cs-CZ" smtClean="0"/>
              <a:t>Psychologickými zisky</a:t>
            </a:r>
          </a:p>
          <a:p>
            <a:pPr lvl="1" eaLnBrk="1" hangingPunct="1"/>
            <a:r>
              <a:rPr lang="cs-CZ" altLang="cs-CZ" smtClean="0"/>
              <a:t>Psychologickými ztrátami</a:t>
            </a:r>
          </a:p>
        </p:txBody>
      </p:sp>
    </p:spTree>
    <p:extLst>
      <p:ext uri="{BB962C8B-B14F-4D97-AF65-F5344CB8AC3E}">
        <p14:creationId xmlns:p14="http://schemas.microsoft.com/office/powerpoint/2010/main" val="3529193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Druhy sociální interakce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Podle cílů a podmínek činnosti</a:t>
            </a:r>
          </a:p>
          <a:p>
            <a:pPr lvl="1" eaLnBrk="1" hangingPunct="1"/>
            <a:r>
              <a:rPr lang="cs-CZ" altLang="cs-CZ" sz="2400" smtClean="0"/>
              <a:t>Kooperace (spolupráce)</a:t>
            </a:r>
          </a:p>
          <a:p>
            <a:pPr lvl="1" eaLnBrk="1" hangingPunct="1"/>
            <a:r>
              <a:rPr lang="cs-CZ" altLang="cs-CZ" sz="2400" smtClean="0"/>
              <a:t>Kompetice (soutěžení)</a:t>
            </a:r>
          </a:p>
          <a:p>
            <a:pPr lvl="1" eaLnBrk="1" hangingPunct="1"/>
            <a:r>
              <a:rPr lang="cs-CZ" altLang="cs-CZ" sz="2400" smtClean="0"/>
              <a:t>Transformace (výměna činností)</a:t>
            </a:r>
          </a:p>
          <a:p>
            <a:pPr lvl="1" eaLnBrk="1" hangingPunct="1"/>
            <a:r>
              <a:rPr lang="cs-CZ" altLang="cs-CZ" sz="2400" smtClean="0"/>
              <a:t>Konflikt </a:t>
            </a:r>
          </a:p>
          <a:p>
            <a:pPr eaLnBrk="1" hangingPunct="1"/>
            <a:r>
              <a:rPr lang="cs-CZ" altLang="cs-CZ" sz="2800" smtClean="0"/>
              <a:t>Podle způsobu chování a přístupu k právům jedince:</a:t>
            </a:r>
          </a:p>
          <a:p>
            <a:pPr lvl="1" eaLnBrk="1" hangingPunct="1"/>
            <a:r>
              <a:rPr lang="cs-CZ" altLang="cs-CZ" sz="2400" smtClean="0"/>
              <a:t>Pasivní </a:t>
            </a:r>
          </a:p>
          <a:p>
            <a:pPr lvl="1" eaLnBrk="1" hangingPunct="1"/>
            <a:r>
              <a:rPr lang="cs-CZ" altLang="cs-CZ" sz="2400" smtClean="0"/>
              <a:t>Asertivní</a:t>
            </a:r>
          </a:p>
          <a:p>
            <a:pPr lvl="1" eaLnBrk="1" hangingPunct="1"/>
            <a:r>
              <a:rPr lang="cs-CZ" altLang="cs-CZ" sz="2400" smtClean="0"/>
              <a:t>Agresivní</a:t>
            </a:r>
          </a:p>
          <a:p>
            <a:pPr lvl="1" eaLnBrk="1" hangingPunct="1"/>
            <a:endParaRPr lang="cs-CZ" altLang="cs-CZ" sz="2400" smtClean="0"/>
          </a:p>
          <a:p>
            <a:pPr lvl="1" eaLnBrk="1" hangingPunct="1"/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805793985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485</Words>
  <Application>Microsoft Office PowerPoint</Application>
  <PresentationFormat>Předvádění na obrazovce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Sociální percepce</vt:lpstr>
      <vt:lpstr>Sociální kontakt</vt:lpstr>
      <vt:lpstr>Interpersonální percepce</vt:lpstr>
      <vt:lpstr>Vnější činitelé formování dojmu</vt:lpstr>
      <vt:lpstr>Vnitřní faktory utváření dojmu I </vt:lpstr>
      <vt:lpstr>Vnitřní faktory utváření dojmu  II</vt:lpstr>
      <vt:lpstr>Percepční efekty (chyby)</vt:lpstr>
      <vt:lpstr>Sociální interakce</vt:lpstr>
      <vt:lpstr>Druhy sociální interakce</vt:lpstr>
      <vt:lpstr>Rizikové faktory pro vznik konfliktu</vt:lpstr>
      <vt:lpstr>Kompetence k zvládání konfliktu</vt:lpstr>
      <vt:lpstr>Jak zvládnout konflikt?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 Urbanovská</cp:lastModifiedBy>
  <cp:revision>39</cp:revision>
  <dcterms:created xsi:type="dcterms:W3CDTF">2014-12-05T10:20:04Z</dcterms:created>
  <dcterms:modified xsi:type="dcterms:W3CDTF">2019-01-04T19:05:28Z</dcterms:modified>
</cp:coreProperties>
</file>