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5" r:id="rId6"/>
    <p:sldId id="259" r:id="rId7"/>
    <p:sldId id="264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Psychologie zdraví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Konkretizace programů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Zvyšování informovanosti </a:t>
            </a:r>
            <a:r>
              <a:rPr lang="cs-CZ" sz="2800" dirty="0"/>
              <a:t>veřejnosti o problematice psychologie </a:t>
            </a:r>
            <a:r>
              <a:rPr lang="cs-CZ" sz="2800" dirty="0" smtClean="0"/>
              <a:t>zdraví </a:t>
            </a:r>
          </a:p>
          <a:p>
            <a:r>
              <a:rPr lang="cs-CZ" sz="2800" dirty="0" smtClean="0"/>
              <a:t>Realizace škol </a:t>
            </a:r>
            <a:r>
              <a:rPr lang="cs-CZ" sz="2800" dirty="0"/>
              <a:t>podporujících </a:t>
            </a:r>
            <a:r>
              <a:rPr lang="cs-CZ" sz="2800" dirty="0" smtClean="0"/>
              <a:t>zdraví</a:t>
            </a:r>
          </a:p>
          <a:p>
            <a:r>
              <a:rPr lang="cs-CZ" sz="2800" dirty="0" smtClean="0"/>
              <a:t>Výzkum stresu</a:t>
            </a:r>
          </a:p>
          <a:p>
            <a:r>
              <a:rPr lang="cs-CZ" sz="2800" dirty="0" smtClean="0"/>
              <a:t>Rozvoj </a:t>
            </a:r>
            <a:r>
              <a:rPr lang="cs-CZ" sz="2800" dirty="0"/>
              <a:t>kompetencí ke zvládání </a:t>
            </a:r>
            <a:r>
              <a:rPr lang="cs-CZ" sz="2800" dirty="0" smtClean="0"/>
              <a:t>stresu</a:t>
            </a:r>
          </a:p>
          <a:p>
            <a:r>
              <a:rPr lang="cs-CZ" sz="2800" dirty="0" smtClean="0"/>
              <a:t>Výcvik paměti </a:t>
            </a:r>
          </a:p>
          <a:p>
            <a:r>
              <a:rPr lang="cs-CZ" sz="2800" dirty="0" smtClean="0"/>
              <a:t>Zkoumání </a:t>
            </a:r>
            <a:r>
              <a:rPr lang="cs-CZ" sz="2800" dirty="0"/>
              <a:t>vlivu pohybových aktivit a jógy na zdraví </a:t>
            </a:r>
            <a:endParaRPr lang="cs-CZ" sz="2800" dirty="0" smtClean="0"/>
          </a:p>
          <a:p>
            <a:r>
              <a:rPr lang="cs-CZ" sz="2800" dirty="0" smtClean="0"/>
              <a:t>Psychologie zdraví hospitalizovaných dětí aj.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006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dirty="0" smtClean="0"/>
              <a:t>Vymezení pojmu psychologie zdraví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Jedna z nejmladších vědních disciplín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1978 ji ustanovuje APA (Americká psych. společnost)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1986 vymezena jako: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400" i="1" dirty="0"/>
              <a:t>soubor specifických, vědeckých a profesionálních příspěvků psychologických věd </a:t>
            </a:r>
            <a:endParaRPr lang="cs-CZ" sz="2400" i="1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400" i="1" dirty="0" smtClean="0"/>
              <a:t>k upevňování </a:t>
            </a:r>
            <a:r>
              <a:rPr lang="cs-CZ" sz="2400" i="1" dirty="0"/>
              <a:t>a uchování zdraví, </a:t>
            </a:r>
            <a:endParaRPr lang="cs-CZ" sz="2400" i="1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400" i="1" dirty="0" smtClean="0"/>
              <a:t>k </a:t>
            </a:r>
            <a:r>
              <a:rPr lang="cs-CZ" sz="2400" i="1" dirty="0"/>
              <a:t>prevenci a léčbě chorob a </a:t>
            </a:r>
            <a:endParaRPr lang="cs-CZ" sz="2400" i="1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400" i="1" dirty="0" smtClean="0"/>
              <a:t>identifikaci </a:t>
            </a:r>
            <a:r>
              <a:rPr lang="cs-CZ" sz="2400" i="1" dirty="0"/>
              <a:t>etiologických a diagnostických korelátů zdraví a nemoci a </a:t>
            </a:r>
            <a:endParaRPr lang="cs-CZ" sz="2400" i="1" dirty="0" smtClean="0"/>
          </a:p>
          <a:p>
            <a:pPr lvl="1" eaLnBrk="1" hangingPunct="1">
              <a:lnSpc>
                <a:spcPct val="80000"/>
              </a:lnSpc>
            </a:pPr>
            <a:r>
              <a:rPr lang="cs-CZ" sz="2400" i="1" dirty="0" smtClean="0"/>
              <a:t>k </a:t>
            </a:r>
            <a:r>
              <a:rPr lang="cs-CZ" sz="2400" i="1" dirty="0"/>
              <a:t>analýze a zlepšování systému zdravotnické péče a utváření zdravotnické politiky</a:t>
            </a:r>
            <a:endParaRPr lang="cs-CZ" altLang="cs-CZ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dirty="0" smtClean="0"/>
              <a:t>Důvody ke vzniku psychologie zdraví 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4713387"/>
          </a:xfrm>
        </p:spPr>
        <p:txBody>
          <a:bodyPr/>
          <a:lstStyle/>
          <a:p>
            <a:r>
              <a:rPr lang="cs-CZ" sz="2400" dirty="0"/>
              <a:t>Změna struktury </a:t>
            </a:r>
            <a:r>
              <a:rPr lang="cs-CZ" sz="2400" dirty="0" smtClean="0"/>
              <a:t>nemocí vedoucích ke smrti (civilizační)</a:t>
            </a:r>
          </a:p>
          <a:p>
            <a:r>
              <a:rPr lang="cs-CZ" sz="2400" dirty="0"/>
              <a:t>Radikální změna pojetí </a:t>
            </a:r>
            <a:r>
              <a:rPr lang="cs-CZ" sz="2400" dirty="0" smtClean="0"/>
              <a:t>zdraví (stav kdy je člověku dobře x neexistence nemoci)</a:t>
            </a:r>
          </a:p>
          <a:p>
            <a:r>
              <a:rPr lang="cs-CZ" sz="2400" dirty="0"/>
              <a:t>Změna biomedicínského modelu</a:t>
            </a:r>
            <a:r>
              <a:rPr lang="cs-CZ" sz="2400" dirty="0" smtClean="0"/>
              <a:t>  (biologický x holistický přístup)</a:t>
            </a:r>
          </a:p>
          <a:p>
            <a:r>
              <a:rPr lang="cs-CZ" altLang="cs-CZ" sz="2400" dirty="0" smtClean="0"/>
              <a:t>Příčinou nemocí nejsou jen patogeny, ale i RICHO</a:t>
            </a:r>
          </a:p>
          <a:p>
            <a:r>
              <a:rPr lang="cs-CZ" sz="2400" dirty="0"/>
              <a:t>Ukazuje se významný vliv </a:t>
            </a:r>
            <a:r>
              <a:rPr lang="cs-CZ" sz="2400" dirty="0" err="1"/>
              <a:t>salutogenních</a:t>
            </a:r>
            <a:r>
              <a:rPr lang="cs-CZ" sz="2400" dirty="0"/>
              <a:t> (podpůrných) </a:t>
            </a:r>
            <a:r>
              <a:rPr lang="cs-CZ" sz="2400" dirty="0" smtClean="0"/>
              <a:t>faktorů</a:t>
            </a:r>
          </a:p>
          <a:p>
            <a:r>
              <a:rPr lang="cs-CZ" sz="2400" dirty="0"/>
              <a:t>Preventivními opatřeními lze hledat cesty k snížení výdajů na zdravotní péči</a:t>
            </a:r>
            <a:endParaRPr lang="cs-CZ" altLang="cs-CZ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3200" b="1" dirty="0" smtClean="0"/>
              <a:t>Definice a předmět psychologie zdraví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000625"/>
          </a:xfrm>
        </p:spPr>
        <p:txBody>
          <a:bodyPr/>
          <a:lstStyle/>
          <a:p>
            <a:pPr eaLnBrk="1" hangingPunct="1"/>
            <a:r>
              <a:rPr lang="cs-CZ" altLang="cs-CZ" sz="2400" dirty="0" smtClean="0"/>
              <a:t>Psychologie zdraví je obor, který:</a:t>
            </a:r>
          </a:p>
          <a:p>
            <a:pPr eaLnBrk="1" hangingPunct="1"/>
            <a:endParaRPr lang="cs-CZ" altLang="cs-CZ" sz="2400" dirty="0" smtClean="0"/>
          </a:p>
          <a:p>
            <a:pPr lvl="1" eaLnBrk="1" hangingPunct="1"/>
            <a:r>
              <a:rPr lang="cs-CZ" sz="2000" dirty="0" smtClean="0"/>
              <a:t>se </a:t>
            </a:r>
            <a:r>
              <a:rPr lang="cs-CZ" sz="2000" i="1" dirty="0"/>
              <a:t>zabývá úlohou psychologických faktorů při udržování zdraví, prevencí nemocí, psychologií zvládání různých onemocnění, otázkami uzdravení a vyrovnáváním se s chronickými </a:t>
            </a:r>
            <a:r>
              <a:rPr lang="cs-CZ" sz="2000" i="1" dirty="0" smtClean="0"/>
              <a:t>nemocemi (Křivohlavý, 1994)</a:t>
            </a:r>
            <a:endParaRPr lang="cs-CZ" sz="2000" dirty="0"/>
          </a:p>
          <a:p>
            <a:pPr lvl="1" eaLnBrk="1" hangingPunct="1"/>
            <a:endParaRPr lang="cs-CZ" sz="2000" dirty="0" smtClean="0"/>
          </a:p>
          <a:p>
            <a:pPr lvl="1" eaLnBrk="1" hangingPunct="1"/>
            <a:r>
              <a:rPr lang="cs-CZ" sz="2000" i="1" dirty="0" smtClean="0"/>
              <a:t>zkoumá </a:t>
            </a:r>
            <a:r>
              <a:rPr lang="cs-CZ" sz="2000" i="1" dirty="0"/>
              <a:t>zákonitosti vlivu psychických dispozic, funkcí a procesů na zdraví člověka, vznik a rozvoj nemocí a možnosti jejich terapie, rehabilitace a </a:t>
            </a:r>
            <a:r>
              <a:rPr lang="cs-CZ" sz="2000" i="1" dirty="0" smtClean="0"/>
              <a:t>prevence (</a:t>
            </a:r>
            <a:r>
              <a:rPr lang="cs-CZ" sz="2000" i="1" dirty="0" err="1" smtClean="0"/>
              <a:t>Kebza</a:t>
            </a:r>
            <a:r>
              <a:rPr lang="cs-CZ" sz="2000" i="1" dirty="0" smtClean="0"/>
              <a:t>, Šolcová, 2000)</a:t>
            </a:r>
          </a:p>
          <a:p>
            <a:pPr lvl="1" eaLnBrk="1" hangingPunct="1"/>
            <a:endParaRPr lang="cs-CZ" sz="2000" i="1" dirty="0" smtClean="0"/>
          </a:p>
          <a:p>
            <a:pPr lvl="1" eaLnBrk="1" hangingPunct="1"/>
            <a:r>
              <a:rPr lang="cs-CZ" sz="2000" i="1" dirty="0" smtClean="0"/>
              <a:t>studuje </a:t>
            </a:r>
            <a:r>
              <a:rPr lang="cs-CZ" sz="2000" i="1" dirty="0"/>
              <a:t>chování, prožívání a činnosti člověka s ohledem na jeho zdraví a </a:t>
            </a:r>
            <a:r>
              <a:rPr lang="cs-CZ" sz="2000" i="1" dirty="0" smtClean="0"/>
              <a:t>nemoc</a:t>
            </a:r>
            <a:r>
              <a:rPr lang="cs-CZ" sz="2000" dirty="0"/>
              <a:t> </a:t>
            </a:r>
            <a:r>
              <a:rPr lang="cs-CZ" sz="2000" dirty="0" smtClean="0"/>
              <a:t>(Mlčák, 2011)</a:t>
            </a:r>
            <a:endParaRPr lang="cs-CZ" altLang="cs-CZ" sz="2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Předmět psychologie zdraví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Zkoumá: </a:t>
            </a:r>
          </a:p>
          <a:p>
            <a:r>
              <a:rPr lang="cs-CZ" sz="2400" dirty="0" smtClean="0"/>
              <a:t>jak </a:t>
            </a:r>
            <a:r>
              <a:rPr lang="cs-CZ" sz="2400" dirty="0"/>
              <a:t>psychologické a zejména osobnostní proměnné spolupůsobí při vzniku nemocí i </a:t>
            </a:r>
            <a:r>
              <a:rPr lang="cs-CZ" sz="2400" dirty="0" smtClean="0"/>
              <a:t>úrazů, </a:t>
            </a:r>
          </a:p>
          <a:p>
            <a:r>
              <a:rPr lang="cs-CZ" sz="2400" dirty="0" smtClean="0"/>
              <a:t>jakým </a:t>
            </a:r>
            <a:r>
              <a:rPr lang="cs-CZ" sz="2400" dirty="0"/>
              <a:t>způsobem by se mělo ovlivňovat chování člověka a jeho prostředí, aby to prospělo jeho zdraví. </a:t>
            </a:r>
            <a:endParaRPr lang="cs-CZ" sz="2400" dirty="0" smtClean="0"/>
          </a:p>
          <a:p>
            <a:r>
              <a:rPr lang="cs-CZ" sz="2400" dirty="0" smtClean="0"/>
              <a:t>Snaží </a:t>
            </a:r>
            <a:r>
              <a:rPr lang="cs-CZ" sz="2400" dirty="0"/>
              <a:t>se především identifikovat chování a prožívání člověka, které zvyšuje nebo snižuje riziko vývoje poruch a chorob</a:t>
            </a:r>
            <a:r>
              <a:rPr lang="cs-CZ" sz="2400" dirty="0" smtClean="0"/>
              <a:t>.  </a:t>
            </a:r>
            <a:r>
              <a:rPr lang="cs-CZ" sz="2400" smtClean="0"/>
              <a:t>(Kohoutek</a:t>
            </a:r>
            <a:r>
              <a:rPr lang="cs-CZ" sz="2400" dirty="0" smtClean="0"/>
              <a:t>, 1998)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12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3600" b="1" dirty="0" smtClean="0"/>
              <a:t>Charakteristiky psychologie zdraví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eaLnBrk="1" hangingPunct="1"/>
            <a:r>
              <a:rPr lang="cs-CZ" sz="2400" dirty="0"/>
              <a:t>zaměřuje </a:t>
            </a:r>
            <a:r>
              <a:rPr lang="cs-CZ" sz="2400" dirty="0" smtClean="0"/>
              <a:t>se na </a:t>
            </a:r>
            <a:r>
              <a:rPr lang="cs-CZ" sz="2400" dirty="0"/>
              <a:t>relativně </a:t>
            </a:r>
            <a:r>
              <a:rPr lang="cs-CZ" sz="2400" u="sng" dirty="0"/>
              <a:t>zdravé </a:t>
            </a:r>
            <a:r>
              <a:rPr lang="cs-CZ" sz="2400" u="sng" dirty="0" smtClean="0"/>
              <a:t>lidi </a:t>
            </a:r>
            <a:r>
              <a:rPr lang="cs-CZ" sz="2400" dirty="0" smtClean="0"/>
              <a:t>(nemají psychiatrické potíže)</a:t>
            </a:r>
          </a:p>
          <a:p>
            <a:pPr eaLnBrk="1" hangingPunct="1"/>
            <a:endParaRPr lang="cs-CZ" sz="2400" dirty="0" smtClean="0"/>
          </a:p>
          <a:p>
            <a:pPr eaLnBrk="1" hangingPunct="1"/>
            <a:r>
              <a:rPr lang="cs-CZ" sz="2400" dirty="0" smtClean="0"/>
              <a:t>věnuje </a:t>
            </a:r>
            <a:r>
              <a:rPr lang="cs-CZ" sz="2400" u="sng" dirty="0"/>
              <a:t>předcházení</a:t>
            </a:r>
            <a:r>
              <a:rPr lang="cs-CZ" sz="2400" dirty="0"/>
              <a:t> zdravotním </a:t>
            </a:r>
            <a:r>
              <a:rPr lang="cs-CZ" sz="2400" dirty="0" smtClean="0"/>
              <a:t>těžkostem, jde </a:t>
            </a:r>
            <a:r>
              <a:rPr lang="cs-CZ" sz="2400" dirty="0"/>
              <a:t>jí </a:t>
            </a:r>
            <a:r>
              <a:rPr lang="cs-CZ" sz="2400" dirty="0" smtClean="0"/>
              <a:t>především </a:t>
            </a:r>
            <a:r>
              <a:rPr lang="cs-CZ" sz="2400" dirty="0"/>
              <a:t>o prevenci, nikoliv </a:t>
            </a:r>
            <a:r>
              <a:rPr lang="cs-CZ" sz="2400" dirty="0" smtClean="0"/>
              <a:t>jen o </a:t>
            </a:r>
            <a:r>
              <a:rPr lang="cs-CZ" sz="2400" dirty="0" smtClean="0"/>
              <a:t>terapii</a:t>
            </a:r>
          </a:p>
          <a:p>
            <a:pPr eaLnBrk="1" hangingPunct="1"/>
            <a:endParaRPr lang="cs-CZ" sz="2400" dirty="0" smtClean="0"/>
          </a:p>
          <a:p>
            <a:pPr eaLnBrk="1" hangingPunct="1"/>
            <a:r>
              <a:rPr lang="cs-CZ" sz="2400" dirty="0" smtClean="0"/>
              <a:t>buduje </a:t>
            </a:r>
            <a:r>
              <a:rPr lang="cs-CZ" sz="2400" dirty="0"/>
              <a:t>své teorie i svou poznatkovou základnu </a:t>
            </a:r>
            <a:r>
              <a:rPr lang="cs-CZ" sz="2400" u="sng" dirty="0"/>
              <a:t>vědeckými </a:t>
            </a:r>
            <a:r>
              <a:rPr lang="cs-CZ" sz="2400" u="sng" dirty="0" smtClean="0"/>
              <a:t>způsoby</a:t>
            </a:r>
            <a:r>
              <a:rPr lang="cs-CZ" sz="2400" dirty="0" smtClean="0"/>
              <a:t>, </a:t>
            </a:r>
            <a:r>
              <a:rPr lang="cs-CZ" sz="2400" dirty="0"/>
              <a:t>opírá se o </a:t>
            </a:r>
            <a:r>
              <a:rPr lang="cs-CZ" sz="2400" dirty="0" smtClean="0"/>
              <a:t>práce z</a:t>
            </a:r>
            <a:r>
              <a:rPr lang="cs-CZ" sz="2400" dirty="0"/>
              <a:t> psychosomatické medicíny, lékařské psychologie, klinické psychologie, behaviorálního zdraví a jiných.</a:t>
            </a:r>
            <a:endParaRPr lang="cs-CZ" altLang="cs-CZ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Cíle psychologie zdraví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dirty="0"/>
              <a:t>získávat solidní, důležité a ověřené poznatky z oblasti psychologie o tom, co zdraví jedince posiluje a co mu škodí, </a:t>
            </a:r>
            <a:endParaRPr lang="cs-CZ" sz="2800" dirty="0" smtClean="0"/>
          </a:p>
          <a:p>
            <a:pPr lvl="0"/>
            <a:endParaRPr lang="cs-CZ" sz="2800" dirty="0"/>
          </a:p>
          <a:p>
            <a:r>
              <a:rPr lang="cs-CZ" sz="2800" dirty="0"/>
              <a:t>vybudovat teorii zdravého jednání a chování člověka (Křivohlavý, 2001). </a:t>
            </a:r>
          </a:p>
        </p:txBody>
      </p:sp>
    </p:spTree>
    <p:extLst>
      <p:ext uri="{BB962C8B-B14F-4D97-AF65-F5344CB8AC3E}">
        <p14:creationId xmlns:p14="http://schemas.microsoft.com/office/powerpoint/2010/main" val="1366304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Souvislost s příbuznými obory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Témata na </a:t>
            </a:r>
            <a:r>
              <a:rPr lang="cs-CZ" sz="2400" dirty="0"/>
              <a:t>hranici mezi psychologií a behaviorální </a:t>
            </a:r>
            <a:r>
              <a:rPr lang="cs-CZ" sz="2400" dirty="0" smtClean="0"/>
              <a:t>medicínou</a:t>
            </a:r>
          </a:p>
          <a:p>
            <a:r>
              <a:rPr lang="cs-CZ" sz="2400" dirty="0" smtClean="0"/>
              <a:t>Vychází </a:t>
            </a:r>
            <a:r>
              <a:rPr lang="cs-CZ" sz="2400" dirty="0"/>
              <a:t>z poznatků behaviorální a psychosomatické medicíny, klinické a lékařské </a:t>
            </a:r>
            <a:r>
              <a:rPr lang="cs-CZ" sz="2400" dirty="0" smtClean="0"/>
              <a:t>psychologie</a:t>
            </a:r>
          </a:p>
          <a:p>
            <a:r>
              <a:rPr lang="cs-CZ" sz="2400" dirty="0" smtClean="0"/>
              <a:t>Příbuzné lékařské obory:</a:t>
            </a:r>
          </a:p>
          <a:p>
            <a:pPr lvl="1"/>
            <a:r>
              <a:rPr lang="cs-CZ" sz="2000" dirty="0" smtClean="0"/>
              <a:t>hygiena, psychosomatická medicína, </a:t>
            </a:r>
            <a:r>
              <a:rPr lang="cs-CZ" sz="2000" dirty="0"/>
              <a:t>behaviorální </a:t>
            </a:r>
            <a:r>
              <a:rPr lang="cs-CZ" sz="2000" dirty="0" smtClean="0"/>
              <a:t>medicína</a:t>
            </a:r>
          </a:p>
          <a:p>
            <a:r>
              <a:rPr lang="cs-CZ" sz="2400" dirty="0" smtClean="0"/>
              <a:t> </a:t>
            </a:r>
            <a:r>
              <a:rPr lang="cs-CZ" sz="2400" dirty="0"/>
              <a:t>Příbuzné </a:t>
            </a:r>
            <a:r>
              <a:rPr lang="cs-CZ" sz="2400" dirty="0" smtClean="0"/>
              <a:t>psychologické disciplíny:</a:t>
            </a:r>
          </a:p>
          <a:p>
            <a:pPr lvl="1"/>
            <a:r>
              <a:rPr lang="cs-CZ" sz="2000" dirty="0" smtClean="0"/>
              <a:t>psychopatologie, klinická psychologie, psychoterapie, lékařská psychologie </a:t>
            </a:r>
            <a:r>
              <a:rPr lang="cs-CZ" sz="2000" dirty="0"/>
              <a:t>a </a:t>
            </a:r>
            <a:r>
              <a:rPr lang="cs-CZ" sz="2000"/>
              <a:t>mentální </a:t>
            </a:r>
            <a:r>
              <a:rPr lang="cs-CZ" sz="2000" smtClean="0"/>
              <a:t>hygiena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0461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Uplatnění psychologie zdraví v praxi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Široké uplatnění (při krizové intervenci, utváření životního stylu, zdravotní výchova, veřejné vzdělávání)</a:t>
            </a:r>
          </a:p>
          <a:p>
            <a:endParaRPr lang="cs-CZ" sz="2800" dirty="0" smtClean="0"/>
          </a:p>
          <a:p>
            <a:r>
              <a:rPr lang="cs-CZ" sz="2400" dirty="0" smtClean="0"/>
              <a:t>Rozmanité </a:t>
            </a:r>
            <a:r>
              <a:rPr lang="cs-CZ" sz="2400" dirty="0"/>
              <a:t>aplikační </a:t>
            </a:r>
            <a:r>
              <a:rPr lang="cs-CZ" sz="2400" dirty="0" smtClean="0"/>
              <a:t>programy, které spojuje </a:t>
            </a:r>
            <a:r>
              <a:rPr lang="cs-CZ" sz="2400" dirty="0"/>
              <a:t>filozofie </a:t>
            </a:r>
            <a:r>
              <a:rPr lang="cs-CZ" sz="2400" u="sng" dirty="0"/>
              <a:t>zdravého životního </a:t>
            </a:r>
            <a:r>
              <a:rPr lang="cs-CZ" sz="2400" u="sng" dirty="0" smtClean="0"/>
              <a:t>stylu</a:t>
            </a:r>
          </a:p>
          <a:p>
            <a:endParaRPr lang="cs-CZ" sz="2400" u="sng" dirty="0" smtClean="0"/>
          </a:p>
          <a:p>
            <a:r>
              <a:rPr lang="cs-CZ" sz="2400" dirty="0" smtClean="0"/>
              <a:t>Základní skupiny programů psychologie zdraví:</a:t>
            </a:r>
          </a:p>
          <a:p>
            <a:pPr lvl="1"/>
            <a:r>
              <a:rPr lang="cs-CZ" sz="2400" dirty="0"/>
              <a:t>programy v pracovním prostředí, </a:t>
            </a:r>
            <a:endParaRPr lang="cs-CZ" sz="2400" dirty="0" smtClean="0"/>
          </a:p>
          <a:p>
            <a:pPr lvl="1"/>
            <a:r>
              <a:rPr lang="cs-CZ" sz="2400" dirty="0" smtClean="0"/>
              <a:t>ve </a:t>
            </a:r>
            <a:r>
              <a:rPr lang="cs-CZ" sz="2400" dirty="0"/>
              <a:t>veřejném zdravotnictví a zdravotnických službách</a:t>
            </a:r>
            <a:r>
              <a:rPr lang="cs-CZ" sz="2400" dirty="0" smtClean="0"/>
              <a:t>,</a:t>
            </a:r>
          </a:p>
          <a:p>
            <a:pPr lvl="1"/>
            <a:r>
              <a:rPr lang="cs-CZ" sz="2400" dirty="0" smtClean="0"/>
              <a:t> </a:t>
            </a:r>
            <a:r>
              <a:rPr lang="cs-CZ" sz="2400" dirty="0"/>
              <a:t>v oblasti práva a politiky</a:t>
            </a:r>
          </a:p>
        </p:txBody>
      </p:sp>
    </p:spTree>
    <p:extLst>
      <p:ext uri="{BB962C8B-B14F-4D97-AF65-F5344CB8AC3E}">
        <p14:creationId xmlns:p14="http://schemas.microsoft.com/office/powerpoint/2010/main" val="2711685931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370</Words>
  <Application>Microsoft Office PowerPoint</Application>
  <PresentationFormat>Předvádění na obrazovce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Výchozí návrh</vt:lpstr>
      <vt:lpstr>Psychologie zdraví</vt:lpstr>
      <vt:lpstr>Vymezení pojmu psychologie zdraví</vt:lpstr>
      <vt:lpstr>Důvody ke vzniku psychologie zdraví </vt:lpstr>
      <vt:lpstr>Definice a předmět psychologie zdraví</vt:lpstr>
      <vt:lpstr>Předmět psychologie zdraví</vt:lpstr>
      <vt:lpstr>Charakteristiky psychologie zdraví</vt:lpstr>
      <vt:lpstr>Cíle psychologie zdraví</vt:lpstr>
      <vt:lpstr>Souvislost s příbuznými obory</vt:lpstr>
      <vt:lpstr>Uplatnění psychologie zdraví v praxi</vt:lpstr>
      <vt:lpstr>Konkretizace programů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32</cp:revision>
  <dcterms:created xsi:type="dcterms:W3CDTF">2014-12-05T10:20:04Z</dcterms:created>
  <dcterms:modified xsi:type="dcterms:W3CDTF">2020-02-27T18:29:30Z</dcterms:modified>
</cp:coreProperties>
</file>