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3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Osobnost a zdraví</a:t>
            </a:r>
            <a:endParaRPr lang="cs-CZ" altLang="cs-CZ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Osobnostní vlastnosti ovlivňující zdraví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vlastnosti, které významně determinují </a:t>
            </a:r>
            <a:r>
              <a:rPr lang="cs-CZ" sz="2800" dirty="0" smtClean="0"/>
              <a:t>percepci </a:t>
            </a:r>
            <a:r>
              <a:rPr lang="cs-CZ" sz="2800" dirty="0"/>
              <a:t>zátěžových </a:t>
            </a:r>
            <a:r>
              <a:rPr lang="cs-CZ" sz="2800" dirty="0" smtClean="0"/>
              <a:t>situací, stres</a:t>
            </a:r>
            <a:r>
              <a:rPr lang="cs-CZ" dirty="0" smtClean="0"/>
              <a:t>:</a:t>
            </a:r>
          </a:p>
          <a:p>
            <a:pPr lvl="1"/>
            <a:r>
              <a:rPr lang="cs-CZ" sz="2400" dirty="0" smtClean="0"/>
              <a:t>temperament, negativní/pozitivní </a:t>
            </a:r>
            <a:r>
              <a:rPr lang="cs-CZ" sz="2400" dirty="0"/>
              <a:t>afektivita, specifika kognitivního zhodnocení </a:t>
            </a:r>
            <a:r>
              <a:rPr lang="cs-CZ" sz="2400" dirty="0" smtClean="0"/>
              <a:t>situace</a:t>
            </a:r>
          </a:p>
          <a:p>
            <a:pPr lvl="1"/>
            <a:r>
              <a:rPr lang="cs-CZ" sz="2400" dirty="0" err="1" smtClean="0"/>
              <a:t>resilience</a:t>
            </a:r>
            <a:r>
              <a:rPr lang="cs-CZ" sz="2400" dirty="0" smtClean="0"/>
              <a:t>, </a:t>
            </a:r>
            <a:r>
              <a:rPr lang="cs-CZ" sz="2400" dirty="0" err="1" smtClean="0"/>
              <a:t>hardines</a:t>
            </a:r>
            <a:r>
              <a:rPr lang="cs-CZ" sz="2400" dirty="0" smtClean="0"/>
              <a:t>, </a:t>
            </a:r>
            <a:r>
              <a:rPr lang="cs-CZ" sz="2400" dirty="0"/>
              <a:t>lokalizace </a:t>
            </a:r>
            <a:r>
              <a:rPr lang="cs-CZ" sz="2400" dirty="0" smtClean="0"/>
              <a:t>kontroly, </a:t>
            </a:r>
            <a:r>
              <a:rPr lang="cs-CZ" sz="2400" dirty="0"/>
              <a:t>smysl pro </a:t>
            </a:r>
            <a:r>
              <a:rPr lang="cs-CZ" sz="2400" dirty="0" smtClean="0"/>
              <a:t>koherenci, </a:t>
            </a:r>
            <a:r>
              <a:rPr lang="cs-CZ" sz="2400" dirty="0"/>
              <a:t>typ kauzální </a:t>
            </a:r>
            <a:r>
              <a:rPr lang="cs-CZ" sz="2400" dirty="0" err="1"/>
              <a:t>atribuce</a:t>
            </a:r>
            <a:r>
              <a:rPr lang="cs-CZ" sz="2400" dirty="0"/>
              <a:t> a vysvětlovacího stylu, sebevědomí, sebepojetí, sebedůvěra a vnímaná osobní zdatnost (</a:t>
            </a:r>
            <a:r>
              <a:rPr lang="cs-CZ" sz="2400" dirty="0" err="1"/>
              <a:t>sebeúčinnost</a:t>
            </a:r>
            <a:r>
              <a:rPr lang="cs-CZ" sz="2400" dirty="0"/>
              <a:t>, </a:t>
            </a:r>
            <a:r>
              <a:rPr lang="cs-CZ" sz="2400" dirty="0" err="1"/>
              <a:t>self-efficacy</a:t>
            </a:r>
            <a:r>
              <a:rPr lang="cs-CZ" sz="2400" dirty="0"/>
              <a:t>), osobní pohoda (</a:t>
            </a:r>
            <a:r>
              <a:rPr lang="cs-CZ" sz="2400" dirty="0" err="1"/>
              <a:t>wel</a:t>
            </a:r>
            <a:r>
              <a:rPr lang="cs-CZ" sz="2400" dirty="0"/>
              <a:t> </a:t>
            </a:r>
            <a:r>
              <a:rPr lang="cs-CZ" sz="2400" dirty="0" err="1"/>
              <a:t>being</a:t>
            </a:r>
            <a:r>
              <a:rPr lang="cs-CZ" sz="2400" dirty="0"/>
              <a:t>), </a:t>
            </a:r>
            <a:r>
              <a:rPr lang="cs-CZ" sz="2400" dirty="0" err="1" smtClean="0"/>
              <a:t>alexithymie</a:t>
            </a:r>
            <a:endParaRPr lang="cs-CZ" sz="2400" dirty="0" smtClean="0"/>
          </a:p>
          <a:p>
            <a:pPr lvl="1"/>
            <a:r>
              <a:rPr lang="cs-CZ" sz="2400" dirty="0" smtClean="0"/>
              <a:t>Předchozí zkušenosti, naučená bezmocnost, nadání,</a:t>
            </a:r>
          </a:p>
          <a:p>
            <a:pPr lvl="1"/>
            <a:r>
              <a:rPr lang="cs-CZ" sz="2400" dirty="0" smtClean="0"/>
              <a:t>Chování typu A, B, C, 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2864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Chování typu A </a:t>
            </a:r>
            <a:r>
              <a:rPr lang="cs-CZ" sz="3600" dirty="0" err="1" smtClean="0"/>
              <a:t>a</a:t>
            </a:r>
            <a:r>
              <a:rPr lang="cs-CZ" sz="3600" dirty="0" smtClean="0"/>
              <a:t> B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cs-CZ" sz="2800" dirty="0" smtClean="0"/>
              <a:t>Chování typu A</a:t>
            </a:r>
          </a:p>
          <a:p>
            <a:pPr lvl="1"/>
            <a:r>
              <a:rPr lang="cs-CZ" sz="2400" dirty="0" smtClean="0"/>
              <a:t>vztah k kardiovaskulárním onemocněním</a:t>
            </a:r>
          </a:p>
          <a:p>
            <a:pPr lvl="1"/>
            <a:r>
              <a:rPr lang="cs-CZ" sz="2400" dirty="0" smtClean="0"/>
              <a:t>snaha udělat více v krátkém čase, nedostatek času</a:t>
            </a:r>
          </a:p>
          <a:p>
            <a:pPr lvl="1"/>
            <a:r>
              <a:rPr lang="cs-CZ" sz="2400" dirty="0" smtClean="0"/>
              <a:t>dosáhnout úspěch, ambiciózní, </a:t>
            </a:r>
          </a:p>
          <a:p>
            <a:pPr lvl="1"/>
            <a:r>
              <a:rPr lang="cs-CZ" sz="2400" dirty="0" smtClean="0"/>
              <a:t>netrpělivost, </a:t>
            </a:r>
            <a:r>
              <a:rPr lang="cs-CZ" sz="2400" dirty="0"/>
              <a:t>podrážděnost, </a:t>
            </a:r>
            <a:r>
              <a:rPr lang="cs-CZ" sz="2400" dirty="0" smtClean="0"/>
              <a:t>perfekcionismus</a:t>
            </a:r>
          </a:p>
          <a:p>
            <a:pPr lvl="1"/>
            <a:r>
              <a:rPr lang="cs-CZ" sz="2400" dirty="0"/>
              <a:t>smysl pro </a:t>
            </a:r>
            <a:r>
              <a:rPr lang="cs-CZ" sz="2400" dirty="0" smtClean="0"/>
              <a:t>povinnost, maximální výkon</a:t>
            </a:r>
          </a:p>
          <a:p>
            <a:pPr lvl="1"/>
            <a:r>
              <a:rPr lang="cs-CZ" sz="2400" dirty="0" smtClean="0"/>
              <a:t>workoholismus</a:t>
            </a:r>
          </a:p>
          <a:p>
            <a:r>
              <a:rPr lang="cs-CZ" sz="2800" dirty="0" smtClean="0"/>
              <a:t>Chování typu B</a:t>
            </a:r>
          </a:p>
          <a:p>
            <a:pPr lvl="1"/>
            <a:r>
              <a:rPr lang="cs-CZ" sz="2400" dirty="0" smtClean="0"/>
              <a:t>spokojenost, klid, uvolnění, </a:t>
            </a:r>
          </a:p>
          <a:p>
            <a:pPr lvl="1"/>
            <a:r>
              <a:rPr lang="cs-CZ" sz="2400" dirty="0" smtClean="0"/>
              <a:t>beze stresu, spěchu, relaxované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9578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Chování typu </a:t>
            </a:r>
            <a:r>
              <a:rPr lang="cs-CZ" sz="3600" dirty="0" smtClean="0"/>
              <a:t>C </a:t>
            </a:r>
            <a:r>
              <a:rPr lang="cs-CZ" sz="3600" dirty="0"/>
              <a:t>a </a:t>
            </a:r>
            <a:r>
              <a:rPr lang="cs-CZ" sz="3600" dirty="0" smtClean="0"/>
              <a:t>D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r>
              <a:rPr lang="cs-CZ" sz="2800" dirty="0" smtClean="0"/>
              <a:t>Chování typu C</a:t>
            </a:r>
          </a:p>
          <a:p>
            <a:pPr lvl="1"/>
            <a:r>
              <a:rPr lang="cs-CZ" sz="2400" dirty="0" smtClean="0"/>
              <a:t>potlačování emocí </a:t>
            </a:r>
            <a:r>
              <a:rPr lang="cs-CZ" sz="2400" dirty="0"/>
              <a:t>jako zlost, hněv, </a:t>
            </a:r>
            <a:r>
              <a:rPr lang="cs-CZ" sz="2400" dirty="0" err="1"/>
              <a:t>hostilita</a:t>
            </a:r>
            <a:r>
              <a:rPr lang="cs-CZ" sz="2400" dirty="0" smtClean="0"/>
              <a:t>,</a:t>
            </a:r>
          </a:p>
          <a:p>
            <a:pPr lvl="1"/>
            <a:r>
              <a:rPr lang="cs-CZ" sz="2400" dirty="0" smtClean="0"/>
              <a:t> nadměrná adaptace, konformita, </a:t>
            </a:r>
          </a:p>
          <a:p>
            <a:pPr lvl="1"/>
            <a:r>
              <a:rPr lang="cs-CZ" sz="2400" dirty="0" smtClean="0"/>
              <a:t>vyhýbání </a:t>
            </a:r>
            <a:r>
              <a:rPr lang="cs-CZ" sz="2400" dirty="0"/>
              <a:t>se konfliktům, </a:t>
            </a:r>
            <a:r>
              <a:rPr lang="cs-CZ" sz="2400" dirty="0" smtClean="0"/>
              <a:t>pasivita, </a:t>
            </a:r>
          </a:p>
          <a:p>
            <a:pPr lvl="1"/>
            <a:r>
              <a:rPr lang="cs-CZ" sz="2400" dirty="0" smtClean="0"/>
              <a:t>závislost </a:t>
            </a:r>
            <a:r>
              <a:rPr lang="cs-CZ" sz="2400" dirty="0"/>
              <a:t>na dominantní osobě, </a:t>
            </a:r>
            <a:r>
              <a:rPr lang="cs-CZ" sz="2400" dirty="0" smtClean="0"/>
              <a:t>opomíjení </a:t>
            </a:r>
            <a:r>
              <a:rPr lang="cs-CZ" sz="2400" dirty="0"/>
              <a:t>vlastní </a:t>
            </a:r>
            <a:r>
              <a:rPr lang="cs-CZ" sz="2400" dirty="0" smtClean="0"/>
              <a:t>osoby,</a:t>
            </a:r>
          </a:p>
          <a:p>
            <a:pPr lvl="1"/>
            <a:r>
              <a:rPr lang="cs-CZ" sz="2400" dirty="0" smtClean="0"/>
              <a:t>onkologická onemocnění</a:t>
            </a:r>
          </a:p>
          <a:p>
            <a:r>
              <a:rPr lang="cs-CZ" sz="2800" dirty="0" smtClean="0"/>
              <a:t>Chování typu D</a:t>
            </a:r>
            <a:endParaRPr lang="cs-CZ" sz="2800" dirty="0"/>
          </a:p>
          <a:p>
            <a:pPr lvl="1"/>
            <a:r>
              <a:rPr lang="cs-CZ" sz="2400" dirty="0" smtClean="0"/>
              <a:t>snížená schopnost </a:t>
            </a:r>
            <a:r>
              <a:rPr lang="cs-CZ" sz="2400" dirty="0"/>
              <a:t>zvládat stres, </a:t>
            </a:r>
            <a:r>
              <a:rPr lang="cs-CZ" sz="2400" dirty="0" smtClean="0"/>
              <a:t>malá flexibilita,</a:t>
            </a:r>
            <a:endParaRPr lang="cs-CZ" sz="2400" dirty="0"/>
          </a:p>
          <a:p>
            <a:pPr lvl="1"/>
            <a:r>
              <a:rPr lang="cs-CZ" sz="2400" dirty="0" smtClean="0"/>
              <a:t>porucha sebehodnocení</a:t>
            </a:r>
            <a:r>
              <a:rPr lang="cs-CZ" sz="2400" dirty="0"/>
              <a:t>, </a:t>
            </a:r>
            <a:endParaRPr lang="cs-CZ" sz="2400" dirty="0" smtClean="0"/>
          </a:p>
          <a:p>
            <a:pPr lvl="1"/>
            <a:r>
              <a:rPr lang="cs-CZ" sz="2400" smtClean="0"/>
              <a:t>predispozice k depresi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8658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3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196</Words>
  <Application>Microsoft Office PowerPoint</Application>
  <PresentationFormat>Předvádění na obrazovce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Výchozí návrh</vt:lpstr>
      <vt:lpstr>Osobnost a zdraví</vt:lpstr>
      <vt:lpstr>Osobnostní vlastnosti ovlivňující zdraví</vt:lpstr>
      <vt:lpstr>Chování typu A a B</vt:lpstr>
      <vt:lpstr>Chování typu C a D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49</cp:revision>
  <dcterms:created xsi:type="dcterms:W3CDTF">2014-12-05T10:20:04Z</dcterms:created>
  <dcterms:modified xsi:type="dcterms:W3CDTF">2019-04-11T19:58:21Z</dcterms:modified>
</cp:coreProperties>
</file>