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8DAB0-3823-45DF-B342-B43FAA3135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8833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E9EE6-E2CC-4789-B492-E53279B697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5354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0F53E-218B-41A3-A3DF-98FF5FAE8C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8854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42048-8BE7-4755-97C7-5D42429B4E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8000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C88E7-0A26-417E-B1FE-E356F4F9D5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6291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531EF-21B5-4253-98DD-23FB6CE056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403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2C9F1-3AC3-4524-AB83-78EC25339E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557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ABF30-CBC1-426C-A423-FEA9B0EBF1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7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90520-9BF7-4A8F-BCA5-1B8586C139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397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CAB47-817F-4264-AEA2-F85B35DDAF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77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0B288-2637-4C2B-AD5F-D4268EF76A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166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C4180C9-D343-4630-96E9-48DAE3B9E6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b="1" dirty="0"/>
              <a:t>Percipovaná sociální opora</a:t>
            </a:r>
            <a:endParaRPr lang="cs-CZ" altLang="cs-CZ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b="1" dirty="0" smtClean="0"/>
              <a:t>Co je sociální opora?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" indent="0" eaLnBrk="1" hangingPunct="1">
              <a:lnSpc>
                <a:spcPct val="80000"/>
              </a:lnSpc>
              <a:buNone/>
            </a:pPr>
            <a:r>
              <a:rPr lang="cs-CZ" sz="2400" dirty="0" smtClean="0"/>
              <a:t>Sociální oporu je možné chápat jako: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cs-CZ" sz="2400" dirty="0" smtClean="0"/>
              <a:t>sociální </a:t>
            </a:r>
            <a:r>
              <a:rPr lang="cs-CZ" sz="2400" dirty="0"/>
              <a:t>fond, ze kterého je možné čerpat v případě potřeby, </a:t>
            </a:r>
            <a:endParaRPr lang="cs-CZ" sz="2400" dirty="0" smtClean="0"/>
          </a:p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cs-CZ" sz="2400" dirty="0" smtClean="0"/>
              <a:t>systém </a:t>
            </a:r>
            <a:r>
              <a:rPr lang="cs-CZ" sz="2400" dirty="0"/>
              <a:t>sociálních vztahů, jejichž prostřednictvím získává jedinec pomoc při zvládání nároků a dosahování cílů. </a:t>
            </a:r>
            <a:endParaRPr lang="cs-CZ" sz="2400" dirty="0" smtClean="0"/>
          </a:p>
          <a:p>
            <a:pPr marL="457200" lvl="1" indent="0" eaLnBrk="1" hangingPunct="1">
              <a:lnSpc>
                <a:spcPct val="80000"/>
              </a:lnSpc>
              <a:buNone/>
            </a:pPr>
            <a:endParaRPr lang="cs-CZ" sz="2400" dirty="0"/>
          </a:p>
          <a:p>
            <a:pPr marL="57150" indent="0" eaLnBrk="1" hangingPunct="1">
              <a:lnSpc>
                <a:spcPct val="80000"/>
              </a:lnSpc>
              <a:buNone/>
            </a:pPr>
            <a:r>
              <a:rPr lang="cs-CZ" sz="2400" dirty="0" smtClean="0"/>
              <a:t>Sociální </a:t>
            </a:r>
            <a:r>
              <a:rPr lang="cs-CZ" sz="2400" dirty="0"/>
              <a:t>oporu může </a:t>
            </a:r>
            <a:r>
              <a:rPr lang="cs-CZ" sz="2400" dirty="0" smtClean="0"/>
              <a:t>člověk: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cs-CZ" sz="2400" dirty="0" smtClean="0"/>
              <a:t>podněcovat</a:t>
            </a:r>
            <a:r>
              <a:rPr lang="cs-CZ" sz="2400" dirty="0"/>
              <a:t>, mobilizovat, posilovat, získávat, ale také poskytovat nebo dokonce </a:t>
            </a:r>
            <a:r>
              <a:rPr lang="cs-CZ" sz="2400" dirty="0" smtClean="0"/>
              <a:t>odmítat.</a:t>
            </a:r>
            <a:endParaRPr lang="cs-CZ" altLang="cs-CZ" sz="2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 smtClean="0"/>
              <a:t>Základní </a:t>
            </a:r>
            <a:r>
              <a:rPr lang="cs-CZ" sz="4000" b="1" dirty="0"/>
              <a:t>zdroje sociální opory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SO </a:t>
            </a:r>
            <a:r>
              <a:rPr lang="cs-CZ" sz="2800" dirty="0"/>
              <a:t>získává člověk prostřednictvím sociální vazby k druhým lidem</a:t>
            </a:r>
            <a:endParaRPr lang="cs-CZ" sz="2800" dirty="0" smtClean="0"/>
          </a:p>
          <a:p>
            <a:r>
              <a:rPr lang="cs-CZ" sz="2800" dirty="0" smtClean="0"/>
              <a:t>K základním zdrojům SO patří:</a:t>
            </a:r>
          </a:p>
          <a:p>
            <a:pPr lvl="1"/>
            <a:r>
              <a:rPr lang="cs-CZ" sz="2400" dirty="0" smtClean="0"/>
              <a:t>rodina</a:t>
            </a:r>
            <a:r>
              <a:rPr lang="cs-CZ" sz="2400" dirty="0"/>
              <a:t>, blízcí přátelé, </a:t>
            </a:r>
            <a:endParaRPr lang="cs-CZ" sz="2400" dirty="0" smtClean="0"/>
          </a:p>
          <a:p>
            <a:pPr lvl="1"/>
            <a:r>
              <a:rPr lang="cs-CZ" sz="2400" dirty="0" smtClean="0"/>
              <a:t>spolupracovníci</a:t>
            </a:r>
            <a:r>
              <a:rPr lang="cs-CZ" sz="2400" dirty="0"/>
              <a:t>, </a:t>
            </a:r>
            <a:endParaRPr lang="cs-CZ" sz="2400" dirty="0" smtClean="0"/>
          </a:p>
          <a:p>
            <a:pPr lvl="1"/>
            <a:r>
              <a:rPr lang="cs-CZ" sz="2400" dirty="0" smtClean="0"/>
              <a:t>profesionálové, </a:t>
            </a:r>
          </a:p>
          <a:p>
            <a:pPr lvl="1"/>
            <a:r>
              <a:rPr lang="cs-CZ" sz="2400" dirty="0" smtClean="0"/>
              <a:t>sousedé, komunita</a:t>
            </a:r>
            <a:r>
              <a:rPr lang="cs-CZ" sz="2400" dirty="0"/>
              <a:t>, </a:t>
            </a:r>
            <a:endParaRPr lang="cs-CZ" sz="2400" dirty="0" smtClean="0"/>
          </a:p>
          <a:p>
            <a:pPr lvl="1"/>
            <a:r>
              <a:rPr lang="cs-CZ" sz="2400" dirty="0" smtClean="0"/>
              <a:t>lidé </a:t>
            </a:r>
            <a:r>
              <a:rPr lang="cs-CZ" sz="2400" dirty="0"/>
              <a:t>s podobnými charakteristikami </a:t>
            </a:r>
            <a:endParaRPr lang="cs-CZ" sz="2400" dirty="0" smtClean="0"/>
          </a:p>
          <a:p>
            <a:pPr lvl="1"/>
            <a:r>
              <a:rPr lang="cs-CZ" sz="2400" dirty="0" smtClean="0"/>
              <a:t>osoby</a:t>
            </a:r>
            <a:r>
              <a:rPr lang="cs-CZ" sz="2400" dirty="0"/>
              <a:t>, které mají zkušenosti s působícím stresorem</a:t>
            </a:r>
          </a:p>
        </p:txBody>
      </p:sp>
    </p:spTree>
    <p:extLst>
      <p:ext uri="{BB962C8B-B14F-4D97-AF65-F5344CB8AC3E}">
        <p14:creationId xmlns:p14="http://schemas.microsoft.com/office/powerpoint/2010/main" val="1593422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 smtClean="0"/>
              <a:t>Protektivní účinek sociální opory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Modely účinku SO:</a:t>
            </a:r>
          </a:p>
          <a:p>
            <a:pPr lvl="1"/>
            <a:r>
              <a:rPr lang="cs-CZ" sz="2400" dirty="0"/>
              <a:t>Nárazníkový model (model zaměřený na stres) </a:t>
            </a:r>
            <a:endParaRPr lang="cs-CZ" sz="2400" dirty="0" smtClean="0"/>
          </a:p>
          <a:p>
            <a:pPr lvl="1"/>
            <a:r>
              <a:rPr lang="cs-CZ" sz="2400" dirty="0"/>
              <a:t>Model přímého (hlavního) </a:t>
            </a:r>
            <a:r>
              <a:rPr lang="cs-CZ" sz="2400" dirty="0" smtClean="0"/>
              <a:t>účinku (nezávisle na situaci stresu)</a:t>
            </a:r>
          </a:p>
          <a:p>
            <a:r>
              <a:rPr lang="cs-CZ" sz="2800" dirty="0" smtClean="0"/>
              <a:t>Co přináší SO?</a:t>
            </a:r>
          </a:p>
          <a:p>
            <a:pPr lvl="1"/>
            <a:r>
              <a:rPr lang="cs-CZ" sz="2400" dirty="0" smtClean="0"/>
              <a:t>Pomáhá redukovat stres, najít zdroje zvládání stresu, aktivní </a:t>
            </a:r>
            <a:r>
              <a:rPr lang="cs-CZ" sz="2400" dirty="0" err="1" smtClean="0"/>
              <a:t>copingové</a:t>
            </a:r>
            <a:r>
              <a:rPr lang="cs-CZ" sz="2400" dirty="0" smtClean="0"/>
              <a:t> strategie  </a:t>
            </a:r>
          </a:p>
          <a:p>
            <a:pPr lvl="1"/>
            <a:r>
              <a:rPr lang="cs-CZ" sz="2400" dirty="0" smtClean="0"/>
              <a:t>Vyvolává pocit </a:t>
            </a:r>
            <a:r>
              <a:rPr lang="cs-CZ" sz="2400" dirty="0"/>
              <a:t>sociální přináležitosti, </a:t>
            </a:r>
            <a:r>
              <a:rPr lang="cs-CZ" sz="2400" dirty="0" smtClean="0"/>
              <a:t>pocity pohody, </a:t>
            </a:r>
            <a:r>
              <a:rPr lang="cs-CZ" sz="2400" dirty="0"/>
              <a:t>pocitu sebeuplatnění, </a:t>
            </a:r>
            <a:r>
              <a:rPr lang="cs-CZ" sz="2400" dirty="0" smtClean="0"/>
              <a:t>sebe-účinnosti, zvýšení sebehodnocení, prevence vůči depresi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4373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sz="4000" b="1" dirty="0"/>
              <a:t>Druhy sociální opory </a:t>
            </a:r>
            <a:r>
              <a:rPr lang="cs-CZ" sz="4000" b="1" dirty="0" smtClean="0"/>
              <a:t>1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cs-CZ" sz="2400" dirty="0" smtClean="0"/>
              <a:t>Podle úrovně </a:t>
            </a:r>
            <a:r>
              <a:rPr lang="cs-CZ" sz="2400" dirty="0"/>
              <a:t>poskytované sociální </a:t>
            </a:r>
            <a:r>
              <a:rPr lang="cs-CZ" sz="2400" dirty="0" smtClean="0"/>
              <a:t>opory</a:t>
            </a:r>
          </a:p>
          <a:p>
            <a:pPr lvl="1"/>
            <a:r>
              <a:rPr lang="cs-CZ" sz="2000" dirty="0" smtClean="0"/>
              <a:t>Makrosociální </a:t>
            </a:r>
            <a:r>
              <a:rPr lang="cs-CZ" sz="2000" dirty="0"/>
              <a:t>- </a:t>
            </a:r>
            <a:r>
              <a:rPr lang="cs-CZ" sz="2000" dirty="0" smtClean="0"/>
              <a:t>stát</a:t>
            </a:r>
            <a:r>
              <a:rPr lang="cs-CZ" sz="2000" dirty="0"/>
              <a:t>, mezinárodní </a:t>
            </a:r>
            <a:r>
              <a:rPr lang="cs-CZ" sz="2000" dirty="0" smtClean="0"/>
              <a:t>organizace</a:t>
            </a:r>
          </a:p>
          <a:p>
            <a:pPr lvl="1"/>
            <a:r>
              <a:rPr lang="cs-CZ" sz="2000" dirty="0" err="1" smtClean="0"/>
              <a:t>Mezosociální</a:t>
            </a:r>
            <a:r>
              <a:rPr lang="cs-CZ" sz="2000" dirty="0" smtClean="0"/>
              <a:t> </a:t>
            </a:r>
            <a:r>
              <a:rPr lang="cs-CZ" sz="2000" dirty="0"/>
              <a:t>- společenské instituce – poradenské, náboženské; sociální síť</a:t>
            </a:r>
          </a:p>
          <a:p>
            <a:pPr lvl="1"/>
            <a:r>
              <a:rPr lang="cs-CZ" sz="2000" dirty="0" err="1"/>
              <a:t>Mikrosociální</a:t>
            </a:r>
            <a:r>
              <a:rPr lang="cs-CZ" sz="2000" dirty="0"/>
              <a:t> – neformální, nejbližší lidé </a:t>
            </a:r>
            <a:endParaRPr lang="cs-CZ" sz="2000" dirty="0" smtClean="0"/>
          </a:p>
          <a:p>
            <a:r>
              <a:rPr lang="cs-CZ" sz="2400" dirty="0" smtClean="0"/>
              <a:t>Podle obsahu (účinku)</a:t>
            </a:r>
          </a:p>
          <a:p>
            <a:pPr lvl="1"/>
            <a:r>
              <a:rPr lang="cs-CZ" sz="2000" dirty="0"/>
              <a:t>Instrumentální </a:t>
            </a:r>
            <a:r>
              <a:rPr lang="cs-CZ" sz="2000" dirty="0" smtClean="0"/>
              <a:t>–pomocí </a:t>
            </a:r>
            <a:r>
              <a:rPr lang="cs-CZ" sz="2000" dirty="0"/>
              <a:t>konkrétních nástrojů (</a:t>
            </a:r>
            <a:r>
              <a:rPr lang="cs-CZ" sz="2000" dirty="0" smtClean="0"/>
              <a:t>finance, </a:t>
            </a:r>
            <a:r>
              <a:rPr lang="cs-CZ" sz="2000" dirty="0"/>
              <a:t>materiální pomoc, pomoc při zařizování, vyřizování různých záležitostí). </a:t>
            </a:r>
          </a:p>
          <a:p>
            <a:pPr lvl="1"/>
            <a:r>
              <a:rPr lang="cs-CZ" sz="2000" dirty="0"/>
              <a:t>Informační – zprostředkování důležitých poznatků, informací, </a:t>
            </a:r>
            <a:r>
              <a:rPr lang="cs-CZ" sz="2000" dirty="0" smtClean="0"/>
              <a:t>usnadní </a:t>
            </a:r>
            <a:r>
              <a:rPr lang="cs-CZ" sz="2000" dirty="0"/>
              <a:t>orientaci, řešení problémů apod.</a:t>
            </a:r>
          </a:p>
          <a:p>
            <a:pPr lvl="1"/>
            <a:r>
              <a:rPr lang="cs-CZ" sz="2000" dirty="0"/>
              <a:t>Emocionální </a:t>
            </a:r>
            <a:r>
              <a:rPr lang="cs-CZ" sz="2000" dirty="0" smtClean="0"/>
              <a:t>– sdílení </a:t>
            </a:r>
            <a:r>
              <a:rPr lang="cs-CZ" sz="2000" dirty="0"/>
              <a:t>radostí i starostí, porozumění, blízkosti, lásky, soucitu, náklonosti.</a:t>
            </a:r>
          </a:p>
          <a:p>
            <a:pPr lvl="1"/>
            <a:r>
              <a:rPr lang="cs-CZ" sz="2000" dirty="0"/>
              <a:t>Evaluační – poskytuje hodnocení a tím napomáhá k (znovu)získání </a:t>
            </a:r>
            <a:r>
              <a:rPr lang="cs-CZ" sz="2000" dirty="0" smtClean="0"/>
              <a:t>sebeúcty, sebevědomí, osobnímu </a:t>
            </a:r>
            <a:r>
              <a:rPr lang="cs-CZ" sz="2000" dirty="0" err="1" smtClean="0"/>
              <a:t>seberozvoji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246246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Druhy sociální opory </a:t>
            </a:r>
            <a:r>
              <a:rPr lang="cs-CZ" sz="4000" b="1" dirty="0" smtClean="0"/>
              <a:t>2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 smtClean="0"/>
              <a:t>Podle vztahu </a:t>
            </a:r>
            <a:r>
              <a:rPr lang="cs-CZ" sz="2800" dirty="0"/>
              <a:t>jedince k sociální </a:t>
            </a:r>
            <a:r>
              <a:rPr lang="cs-CZ" sz="2800" dirty="0" smtClean="0"/>
              <a:t>opoře: </a:t>
            </a:r>
          </a:p>
          <a:p>
            <a:pPr lvl="0"/>
            <a:r>
              <a:rPr lang="cs-CZ" sz="2400" dirty="0"/>
              <a:t>Poskytovaná – pomoc, která je jedinci určená, je mu nabízená.</a:t>
            </a:r>
          </a:p>
          <a:p>
            <a:pPr lvl="0"/>
            <a:r>
              <a:rPr lang="cs-CZ" sz="2400" dirty="0"/>
              <a:t>Očekávaná (anticipovaná) – pomoc, kterou si jedinec přeje, očekává ji</a:t>
            </a:r>
            <a:r>
              <a:rPr lang="cs-CZ" sz="2400" dirty="0" smtClean="0"/>
              <a:t>. (předpokládá se vždy pozitivní vliv)</a:t>
            </a:r>
            <a:endParaRPr lang="cs-CZ" sz="2400" dirty="0"/>
          </a:p>
          <a:p>
            <a:pPr lvl="0"/>
            <a:r>
              <a:rPr lang="cs-CZ" sz="2400" dirty="0"/>
              <a:t>Získaná (obdržená, přijímaná) -  pomoc, kterou jedinec skutečně získal. </a:t>
            </a:r>
            <a:r>
              <a:rPr lang="cs-CZ" sz="2400" dirty="0" smtClean="0"/>
              <a:t>(není vyloučeno zklamání, tím pádem negativní účinek)</a:t>
            </a:r>
            <a:endParaRPr lang="cs-CZ" sz="2400" dirty="0"/>
          </a:p>
          <a:p>
            <a:pPr lvl="0"/>
            <a:r>
              <a:rPr lang="cs-CZ" sz="2400" dirty="0"/>
              <a:t>Nevyžádaná – pomoc, která je poskytována přesto, že o ni jedinec neprojevil zájem.</a:t>
            </a:r>
          </a:p>
          <a:p>
            <a:pPr lvl="1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03669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sz="4000" b="1" i="1" dirty="0"/>
              <a:t>Je sociální opora vždy žádoucí?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cs-CZ" sz="2400" dirty="0"/>
              <a:t>Účinnost SO závisí na tom, zda je přiměřená, adekvátní, potřebná, jaký má rozsah, zda může změnit nežádoucí situaci, a od koho daná sociální opora přichází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Negativní účinek SO, pokud:</a:t>
            </a:r>
          </a:p>
          <a:p>
            <a:pPr lvl="1"/>
            <a:r>
              <a:rPr lang="cs-CZ" sz="2000" dirty="0"/>
              <a:t>není požadovaná, </a:t>
            </a:r>
            <a:endParaRPr lang="cs-CZ" sz="2000" dirty="0" smtClean="0"/>
          </a:p>
          <a:p>
            <a:pPr lvl="1"/>
            <a:r>
              <a:rPr lang="cs-CZ" sz="2000" dirty="0" smtClean="0"/>
              <a:t>vede </a:t>
            </a:r>
            <a:r>
              <a:rPr lang="cs-CZ" sz="2000" dirty="0"/>
              <a:t>k ohrožení sebedůvěry a sebeúcty, </a:t>
            </a:r>
            <a:endParaRPr lang="cs-CZ" sz="2000" dirty="0" smtClean="0"/>
          </a:p>
          <a:p>
            <a:pPr lvl="1"/>
            <a:r>
              <a:rPr lang="cs-CZ" sz="2000" dirty="0" smtClean="0"/>
              <a:t>navozuje </a:t>
            </a:r>
            <a:r>
              <a:rPr lang="cs-CZ" sz="2000" dirty="0"/>
              <a:t>pocity bezmoci, </a:t>
            </a:r>
            <a:endParaRPr lang="cs-CZ" sz="2000" dirty="0" smtClean="0"/>
          </a:p>
          <a:p>
            <a:pPr lvl="1"/>
            <a:r>
              <a:rPr lang="cs-CZ" sz="2000" dirty="0" smtClean="0"/>
              <a:t>je-li </a:t>
            </a:r>
            <a:r>
              <a:rPr lang="cs-CZ" sz="2000" dirty="0"/>
              <a:t>v rozporu s potřebami daného člověka, </a:t>
            </a:r>
            <a:endParaRPr lang="cs-CZ" sz="2000" dirty="0" smtClean="0"/>
          </a:p>
          <a:p>
            <a:pPr lvl="1"/>
            <a:r>
              <a:rPr lang="cs-CZ" sz="2000" dirty="0" smtClean="0"/>
              <a:t>je </a:t>
            </a:r>
            <a:r>
              <a:rPr lang="cs-CZ" sz="2000" dirty="0"/>
              <a:t>obtěžující a </a:t>
            </a:r>
            <a:r>
              <a:rPr lang="cs-CZ" sz="2000" dirty="0" smtClean="0"/>
              <a:t>nepřijatelná</a:t>
            </a:r>
          </a:p>
          <a:p>
            <a:pPr lvl="1"/>
            <a:r>
              <a:rPr lang="cs-CZ" sz="2000" dirty="0"/>
              <a:t>v důsledku negativní sociální interakce, anebo když se zprvu pozitivní SO promění ve specifické zdroje stresu. </a:t>
            </a:r>
            <a:endParaRPr lang="cs-CZ" sz="2000" dirty="0" smtClean="0"/>
          </a:p>
          <a:p>
            <a:pPr lvl="1"/>
            <a:r>
              <a:rPr lang="cs-CZ" sz="2000" dirty="0" smtClean="0"/>
              <a:t>Negativní </a:t>
            </a:r>
            <a:r>
              <a:rPr lang="cs-CZ" sz="2000" dirty="0"/>
              <a:t>důsledky může mít sociální opora i pro poskytovatele</a:t>
            </a:r>
            <a:r>
              <a:rPr lang="cs-CZ" sz="2000" dirty="0" smtClean="0"/>
              <a:t>.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423683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83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383</Words>
  <Application>Microsoft Office PowerPoint</Application>
  <PresentationFormat>Předvádění na obrazovce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Výchozí návrh</vt:lpstr>
      <vt:lpstr>Percipovaná sociální opora</vt:lpstr>
      <vt:lpstr>Co je sociální opora?</vt:lpstr>
      <vt:lpstr>Základní zdroje sociální opory </vt:lpstr>
      <vt:lpstr>Protektivní účinek sociální opory</vt:lpstr>
      <vt:lpstr>Druhy sociální opory 1</vt:lpstr>
      <vt:lpstr>Druhy sociální opory 2</vt:lpstr>
      <vt:lpstr>Je sociální opora vždy žádoucí?</vt:lpstr>
      <vt:lpstr>Děkuji za pozornost</vt:lpstr>
    </vt:vector>
  </TitlesOfParts>
  <Company>PdF UP Olomouc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Tvořivost</dc:title>
  <dc:creator>urbanove</dc:creator>
  <cp:lastModifiedBy>EVA</cp:lastModifiedBy>
  <cp:revision>41</cp:revision>
  <dcterms:created xsi:type="dcterms:W3CDTF">2014-12-05T10:20:04Z</dcterms:created>
  <dcterms:modified xsi:type="dcterms:W3CDTF">2019-03-06T21:18:08Z</dcterms:modified>
</cp:coreProperties>
</file>