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5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PREVENCE A PODPORA ZDRAVÍ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altLang="cs-CZ" sz="3600" dirty="0" smtClean="0"/>
              <a:t>Vymezení pojmů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u="sng" dirty="0" smtClean="0"/>
              <a:t>Prevence</a:t>
            </a:r>
            <a:r>
              <a:rPr lang="cs-CZ" altLang="cs-CZ" sz="2400" dirty="0" smtClean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systém opatření a intervencí, kterými se předchází vzniku nějakého nežádoucího </a:t>
            </a:r>
            <a:r>
              <a:rPr lang="cs-CZ" altLang="cs-CZ" sz="2400" dirty="0" smtClean="0"/>
              <a:t>jevu; </a:t>
            </a:r>
            <a:endParaRPr lang="cs-CZ" alt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	snaha </a:t>
            </a:r>
            <a:r>
              <a:rPr lang="cs-CZ" altLang="cs-CZ" sz="2400" dirty="0"/>
              <a:t>předejít nežádoucímu vzniku nemocí nebo zabránit zhoršování průběhu a šíření již vzniklých </a:t>
            </a:r>
            <a:r>
              <a:rPr lang="cs-CZ" altLang="cs-CZ" sz="2400" dirty="0" smtClean="0"/>
              <a:t>nemocí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 </a:t>
            </a:r>
            <a:r>
              <a:rPr lang="cs-CZ" altLang="cs-CZ" sz="2400" u="sng" dirty="0" smtClean="0"/>
              <a:t>Podpora </a:t>
            </a:r>
            <a:r>
              <a:rPr lang="cs-CZ" altLang="cs-CZ" sz="2400" u="sng" dirty="0"/>
              <a:t>zdraví </a:t>
            </a:r>
            <a:endParaRPr lang="cs-CZ" altLang="cs-CZ" sz="2400" u="sng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proces usnadňující jedincům zvýšit kontrolu nad determinantami svého zdraví, </a:t>
            </a:r>
            <a:endParaRPr lang="cs-CZ" alt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a </a:t>
            </a:r>
            <a:r>
              <a:rPr lang="cs-CZ" altLang="cs-CZ" sz="2400" dirty="0"/>
              <a:t>tak zlepšovat svůj zdravotní stav. </a:t>
            </a:r>
            <a:endParaRPr lang="cs-CZ" alt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Je </a:t>
            </a:r>
            <a:r>
              <a:rPr lang="cs-CZ" altLang="cs-CZ" sz="2400" dirty="0"/>
              <a:t>potřeba dosáhnout přijetí osobní odpovědnosti za vlastní zdraví</a:t>
            </a:r>
            <a:r>
              <a:rPr lang="cs-CZ" altLang="cs-CZ" sz="2400" dirty="0" smtClean="0"/>
              <a:t>.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u="sng" dirty="0" smtClean="0"/>
              <a:t>Zdravý </a:t>
            </a:r>
            <a:r>
              <a:rPr lang="cs-CZ" altLang="cs-CZ" sz="2400" u="sng" dirty="0"/>
              <a:t>životní styl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- hlavní faktor kvality </a:t>
            </a:r>
            <a:r>
              <a:rPr lang="cs-CZ" altLang="cs-CZ" sz="2400" dirty="0"/>
              <a:t>lidského zdraví </a:t>
            </a:r>
            <a:r>
              <a:rPr lang="cs-CZ" altLang="cs-CZ" sz="2400" dirty="0" smtClean="0"/>
              <a:t>(zahrnuje dodržování duševní </a:t>
            </a:r>
            <a:r>
              <a:rPr lang="cs-CZ" altLang="cs-CZ" sz="2400" dirty="0"/>
              <a:t>hygieny, odpovídající duševní aktivitu a zdraví podporující způsoby </a:t>
            </a:r>
            <a:r>
              <a:rPr lang="cs-CZ" altLang="cs-CZ" sz="2400" dirty="0" smtClean="0"/>
              <a:t>chování)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200" b="1" dirty="0" smtClean="0"/>
              <a:t>Způsoby </a:t>
            </a:r>
            <a:r>
              <a:rPr lang="cs-CZ" altLang="cs-CZ" sz="3200" b="1" dirty="0"/>
              <a:t>chování </a:t>
            </a:r>
            <a:r>
              <a:rPr lang="cs-CZ" altLang="cs-CZ" sz="3200" b="1" dirty="0" smtClean="0"/>
              <a:t>podporující zdraví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000" dirty="0" smtClean="0"/>
              <a:t>pohybová </a:t>
            </a:r>
            <a:r>
              <a:rPr lang="cs-CZ" sz="2000" dirty="0"/>
              <a:t>aktivita, </a:t>
            </a:r>
            <a:endParaRPr lang="cs-CZ" sz="2000" dirty="0" smtClean="0"/>
          </a:p>
          <a:p>
            <a:r>
              <a:rPr lang="cs-CZ" sz="2000" dirty="0" smtClean="0"/>
              <a:t>nekuřáctví</a:t>
            </a:r>
            <a:r>
              <a:rPr lang="cs-CZ" sz="2000" dirty="0"/>
              <a:t>, </a:t>
            </a:r>
            <a:endParaRPr lang="cs-CZ" sz="2000" dirty="0" smtClean="0"/>
          </a:p>
          <a:p>
            <a:r>
              <a:rPr lang="cs-CZ" sz="2000" dirty="0" smtClean="0"/>
              <a:t>nezávislost </a:t>
            </a:r>
            <a:r>
              <a:rPr lang="cs-CZ" sz="2000" dirty="0"/>
              <a:t>na návykových látkách, </a:t>
            </a:r>
            <a:endParaRPr lang="cs-CZ" sz="2000" dirty="0" smtClean="0"/>
          </a:p>
          <a:p>
            <a:r>
              <a:rPr lang="cs-CZ" sz="2000" dirty="0" smtClean="0"/>
              <a:t>vyloučení </a:t>
            </a:r>
            <a:r>
              <a:rPr lang="cs-CZ" sz="2000" dirty="0"/>
              <a:t>rizikového sexu, </a:t>
            </a:r>
            <a:endParaRPr lang="cs-CZ" sz="2000" dirty="0" smtClean="0"/>
          </a:p>
          <a:p>
            <a:r>
              <a:rPr lang="cs-CZ" sz="2000" dirty="0" smtClean="0"/>
              <a:t>zachování </a:t>
            </a:r>
            <a:r>
              <a:rPr lang="cs-CZ" sz="2000" dirty="0"/>
              <a:t>vhodných dietních opatření, </a:t>
            </a:r>
            <a:endParaRPr lang="cs-CZ" sz="2000" dirty="0" smtClean="0"/>
          </a:p>
          <a:p>
            <a:r>
              <a:rPr lang="cs-CZ" sz="2000" dirty="0" smtClean="0"/>
              <a:t>ochrana </a:t>
            </a:r>
            <a:r>
              <a:rPr lang="cs-CZ" sz="2000" dirty="0"/>
              <a:t>před intenzivním opalováním, </a:t>
            </a:r>
            <a:endParaRPr lang="cs-CZ" sz="2000" dirty="0" smtClean="0"/>
          </a:p>
          <a:p>
            <a:r>
              <a:rPr lang="cs-CZ" sz="2000" dirty="0" smtClean="0"/>
              <a:t>předcházení </a:t>
            </a:r>
            <a:r>
              <a:rPr lang="cs-CZ" sz="2000" dirty="0"/>
              <a:t>úrazům a </a:t>
            </a:r>
            <a:r>
              <a:rPr lang="cs-CZ" sz="2000" dirty="0" smtClean="0"/>
              <a:t>nehodám</a:t>
            </a:r>
          </a:p>
          <a:p>
            <a:r>
              <a:rPr lang="cs-CZ" altLang="cs-CZ" sz="2000" dirty="0" smtClean="0"/>
              <a:t>nadějné </a:t>
            </a:r>
            <a:r>
              <a:rPr lang="cs-CZ" altLang="cs-CZ" sz="2000" dirty="0"/>
              <a:t>způsoby zvládání životních těžkostí, </a:t>
            </a:r>
            <a:endParaRPr lang="cs-CZ" altLang="cs-CZ" sz="2000" dirty="0" smtClean="0"/>
          </a:p>
          <a:p>
            <a:r>
              <a:rPr lang="cs-CZ" altLang="cs-CZ" sz="2000" dirty="0" smtClean="0"/>
              <a:t>sociální </a:t>
            </a:r>
            <a:r>
              <a:rPr lang="cs-CZ" altLang="cs-CZ" sz="2000" dirty="0"/>
              <a:t>opora, </a:t>
            </a:r>
            <a:endParaRPr lang="cs-CZ" altLang="cs-CZ" sz="2000" dirty="0" smtClean="0"/>
          </a:p>
          <a:p>
            <a:r>
              <a:rPr lang="cs-CZ" altLang="cs-CZ" sz="2000" dirty="0" smtClean="0"/>
              <a:t>prevence </a:t>
            </a:r>
            <a:r>
              <a:rPr lang="cs-CZ" altLang="cs-CZ" sz="2000" dirty="0"/>
              <a:t>ztráty nadšení, </a:t>
            </a:r>
            <a:endParaRPr lang="cs-CZ" altLang="cs-CZ" sz="2000" dirty="0" smtClean="0"/>
          </a:p>
          <a:p>
            <a:r>
              <a:rPr lang="cs-CZ" altLang="cs-CZ" sz="2000" dirty="0" smtClean="0"/>
              <a:t>cvičení </a:t>
            </a:r>
            <a:r>
              <a:rPr lang="cs-CZ" altLang="cs-CZ" sz="2000" dirty="0"/>
              <a:t>paměti, </a:t>
            </a:r>
            <a:endParaRPr lang="cs-CZ" altLang="cs-CZ" sz="2000" dirty="0" smtClean="0"/>
          </a:p>
          <a:p>
            <a:r>
              <a:rPr lang="cs-CZ" altLang="cs-CZ" sz="2000" dirty="0" smtClean="0"/>
              <a:t>smysluplnost </a:t>
            </a:r>
            <a:r>
              <a:rPr lang="cs-CZ" altLang="cs-CZ" sz="2000" dirty="0"/>
              <a:t>života, </a:t>
            </a:r>
            <a:endParaRPr lang="cs-CZ" altLang="cs-CZ" sz="2000" dirty="0" smtClean="0"/>
          </a:p>
          <a:p>
            <a:r>
              <a:rPr lang="cs-CZ" altLang="cs-CZ" sz="2000" dirty="0" smtClean="0"/>
              <a:t>důvěra </a:t>
            </a:r>
            <a:r>
              <a:rPr lang="cs-CZ" altLang="cs-CZ" sz="2000" dirty="0"/>
              <a:t>a víra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Vliv pozitivních emocí na zdraví </a:t>
            </a:r>
            <a:endParaRPr lang="cs-CZ" altLang="cs-CZ" sz="32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dirty="0"/>
              <a:t>Pozitivní a negativní emocionalita </a:t>
            </a:r>
            <a:r>
              <a:rPr lang="cs-CZ" altLang="cs-CZ" sz="2000" dirty="0" smtClean="0"/>
              <a:t>= významné </a:t>
            </a:r>
            <a:r>
              <a:rPr lang="cs-CZ" altLang="cs-CZ" sz="2000" dirty="0"/>
              <a:t>moderátory </a:t>
            </a:r>
            <a:r>
              <a:rPr lang="cs-CZ" altLang="cs-CZ" sz="2000" dirty="0" smtClean="0"/>
              <a:t>zdraví; charakteristiky sdružující více vzájemně souvisejících emocí </a:t>
            </a: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400" u="sng" dirty="0"/>
              <a:t>Negativní </a:t>
            </a:r>
            <a:r>
              <a:rPr lang="cs-CZ" altLang="cs-CZ" sz="2400" u="sng" dirty="0" smtClean="0"/>
              <a:t>emocionalita</a:t>
            </a:r>
            <a:r>
              <a:rPr lang="cs-CZ" altLang="cs-CZ" sz="2400" dirty="0" smtClean="0"/>
              <a:t>: </a:t>
            </a:r>
            <a:r>
              <a:rPr lang="cs-CZ" altLang="cs-CZ" sz="2000" dirty="0" err="1" smtClean="0"/>
              <a:t>anxieta</a:t>
            </a:r>
            <a:r>
              <a:rPr lang="cs-CZ" altLang="cs-CZ" sz="2000" dirty="0" smtClean="0"/>
              <a:t> (úzkostnost), iritabilita (podrážděnost), </a:t>
            </a:r>
            <a:r>
              <a:rPr lang="cs-CZ" altLang="cs-CZ" sz="2000" dirty="0" err="1" smtClean="0"/>
              <a:t>neuroticismus</a:t>
            </a:r>
            <a:r>
              <a:rPr lang="cs-CZ" altLang="cs-CZ" sz="2000" dirty="0" smtClean="0"/>
              <a:t>; nervozita</a:t>
            </a:r>
            <a:r>
              <a:rPr lang="cs-CZ" altLang="cs-CZ" sz="2000" dirty="0"/>
              <a:t>, nespokojenost a </a:t>
            </a:r>
            <a:r>
              <a:rPr lang="cs-CZ" altLang="cs-CZ" sz="2000" dirty="0" smtClean="0"/>
              <a:t>pesimismus</a:t>
            </a: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400" u="sng" dirty="0"/>
              <a:t>Pozitivní </a:t>
            </a:r>
            <a:r>
              <a:rPr lang="cs-CZ" altLang="cs-CZ" sz="2400" u="sng" dirty="0" smtClean="0"/>
              <a:t>emocionalita</a:t>
            </a:r>
            <a:r>
              <a:rPr lang="cs-CZ" altLang="cs-CZ" sz="2400" dirty="0" smtClean="0"/>
              <a:t>: </a:t>
            </a:r>
            <a:r>
              <a:rPr lang="cs-CZ" altLang="cs-CZ" sz="2000" dirty="0" smtClean="0"/>
              <a:t>klid</a:t>
            </a:r>
            <a:r>
              <a:rPr lang="cs-CZ" altLang="cs-CZ" sz="2000" dirty="0"/>
              <a:t>, spokojenost se sebou a </a:t>
            </a:r>
            <a:r>
              <a:rPr lang="cs-CZ" altLang="cs-CZ" sz="2000" dirty="0" smtClean="0"/>
              <a:t>optimismus; 	aktivita, entuziasmus, energičnost, životní </a:t>
            </a:r>
            <a:r>
              <a:rPr lang="cs-CZ" altLang="cs-CZ" sz="2000" dirty="0" smtClean="0"/>
              <a:t>pohoda. </a:t>
            </a: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0" indent="0" eaLnBrk="1" hangingPunct="1">
              <a:buNone/>
            </a:pPr>
            <a:r>
              <a:rPr lang="cs-CZ" altLang="cs-CZ" sz="2400" dirty="0" smtClean="0"/>
              <a:t>Pozitivní </a:t>
            </a:r>
            <a:r>
              <a:rPr lang="cs-CZ" altLang="cs-CZ" sz="2400" dirty="0" smtClean="0"/>
              <a:t>psychologie </a:t>
            </a:r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000" dirty="0" smtClean="0"/>
              <a:t>podpora </a:t>
            </a:r>
            <a:r>
              <a:rPr lang="cs-CZ" sz="2000" dirty="0"/>
              <a:t>celkové psychické pohody jedince nebo skupiny </a:t>
            </a:r>
            <a:r>
              <a:rPr lang="cs-CZ" sz="2000" dirty="0" smtClean="0"/>
              <a:t>lidí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000" dirty="0" smtClean="0"/>
              <a:t>Základními </a:t>
            </a:r>
            <a:r>
              <a:rPr lang="cs-CZ" altLang="cs-CZ" sz="2000" dirty="0"/>
              <a:t>fenomény pozitivní psychologie jsou radost, naděje a odpouštění.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u="sng" dirty="0"/>
              <a:t>Radost</a:t>
            </a:r>
            <a:r>
              <a:rPr lang="cs-CZ" sz="2400" dirty="0"/>
              <a:t> je emoce velkého štěstí a potěšení, spojena </a:t>
            </a:r>
            <a:r>
              <a:rPr lang="cs-CZ" sz="2400" dirty="0" smtClean="0"/>
              <a:t>s životní </a:t>
            </a:r>
            <a:r>
              <a:rPr lang="cs-CZ" sz="2400" dirty="0"/>
              <a:t>pohodou a pozitivní kvalitou života, s naplněním potřeby smysluplnosti </a:t>
            </a:r>
            <a:r>
              <a:rPr lang="cs-CZ" sz="2400" dirty="0" smtClean="0"/>
              <a:t>života</a:t>
            </a:r>
          </a:p>
          <a:p>
            <a:endParaRPr lang="cs-CZ" sz="2400" dirty="0" smtClean="0"/>
          </a:p>
          <a:p>
            <a:r>
              <a:rPr lang="cs-CZ" sz="2400" u="sng" dirty="0"/>
              <a:t>Naděje</a:t>
            </a:r>
            <a:r>
              <a:rPr lang="cs-CZ" sz="2400" dirty="0"/>
              <a:t> je pozitivní emoce, spojená s představou, že se události mohou změnit k lepšímu, že vše, co si přejeme, je možné. Jde o pozitivní očekávání. </a:t>
            </a:r>
            <a:r>
              <a:rPr lang="cs-CZ" sz="2400" smtClean="0"/>
              <a:t>Umožňuje hledat </a:t>
            </a:r>
            <a:r>
              <a:rPr lang="cs-CZ" sz="2400" dirty="0"/>
              <a:t>a nacházet alternativní </a:t>
            </a:r>
            <a:r>
              <a:rPr lang="cs-CZ" sz="2400" dirty="0" smtClean="0"/>
              <a:t>cesty.</a:t>
            </a:r>
          </a:p>
          <a:p>
            <a:endParaRPr lang="cs-CZ" sz="2400" dirty="0" smtClean="0"/>
          </a:p>
          <a:p>
            <a:r>
              <a:rPr lang="cs-CZ" sz="2400" u="sng" dirty="0" smtClean="0"/>
              <a:t>Odpouštění</a:t>
            </a:r>
            <a:r>
              <a:rPr lang="cs-CZ" sz="2400" dirty="0" smtClean="0"/>
              <a:t> </a:t>
            </a:r>
            <a:r>
              <a:rPr lang="cs-CZ" sz="2400" dirty="0"/>
              <a:t>je stav, který charakterizuje snaha subjektu snížit intenzitu motivace k pomstě a snaha zvýšit motivaci ke smíru s osobou, která mu ublížila. </a:t>
            </a:r>
          </a:p>
        </p:txBody>
      </p:sp>
    </p:spTree>
    <p:extLst>
      <p:ext uri="{BB962C8B-B14F-4D97-AF65-F5344CB8AC3E}">
        <p14:creationId xmlns:p14="http://schemas.microsoft.com/office/powerpoint/2010/main" val="196105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001031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202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PREVENCE A PODPORA ZDRAVÍ</vt:lpstr>
      <vt:lpstr>Vymezení pojmů</vt:lpstr>
      <vt:lpstr>Způsoby chování podporující zdraví</vt:lpstr>
      <vt:lpstr>Vliv pozitivních emocí na zdraví </vt:lpstr>
      <vt:lpstr>Pozitivní emoce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39</cp:revision>
  <dcterms:created xsi:type="dcterms:W3CDTF">2014-12-05T10:20:04Z</dcterms:created>
  <dcterms:modified xsi:type="dcterms:W3CDTF">2020-02-27T22:38:00Z</dcterms:modified>
</cp:coreProperties>
</file>