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Psychická </a:t>
            </a:r>
            <a:r>
              <a:rPr lang="cs-CZ" altLang="cs-CZ" dirty="0" smtClean="0"/>
              <a:t>zátěž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Vymezení pojmu</a:t>
            </a:r>
            <a:endParaRPr lang="cs-CZ" altLang="cs-CZ" sz="3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Psychická zátěž je stav</a:t>
            </a:r>
            <a:r>
              <a:rPr lang="cs-CZ" dirty="0"/>
              <a:t>, při </a:t>
            </a:r>
            <a:r>
              <a:rPr lang="cs-CZ" dirty="0" smtClean="0"/>
              <a:t>němž: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osoba </a:t>
            </a:r>
            <a:r>
              <a:rPr lang="cs-CZ" dirty="0"/>
              <a:t>prožívá výrazné psychické napětí, </a:t>
            </a:r>
            <a:endParaRPr lang="cs-CZ" dirty="0" smtClean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kdy </a:t>
            </a:r>
            <a:r>
              <a:rPr lang="cs-CZ" dirty="0"/>
              <a:t>se prověřuje schopnost </a:t>
            </a:r>
            <a:r>
              <a:rPr lang="cs-CZ" dirty="0" smtClean="0"/>
              <a:t>jedince: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integrovaně </a:t>
            </a:r>
            <a:r>
              <a:rPr lang="cs-CZ" dirty="0"/>
              <a:t>jednat, obstát vůči </a:t>
            </a:r>
            <a:r>
              <a:rPr lang="cs-CZ" dirty="0" err="1"/>
              <a:t>emociogenním</a:t>
            </a:r>
            <a:r>
              <a:rPr lang="cs-CZ" dirty="0"/>
              <a:t> vlivům </a:t>
            </a:r>
            <a:r>
              <a:rPr lang="cs-CZ" dirty="0" smtClean="0"/>
              <a:t>a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schopnost </a:t>
            </a:r>
            <a:r>
              <a:rPr lang="cs-CZ" dirty="0"/>
              <a:t>účinně se vyrovnat s novými situačními kontexty.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altLang="cs-CZ" sz="3200" b="1" dirty="0" smtClean="0"/>
              <a:t>Odlišení od pojmu stres</a:t>
            </a:r>
            <a:endParaRPr lang="cs-CZ" altLang="cs-CZ" sz="3200" b="1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Ve srovnání se stresem:</a:t>
            </a:r>
          </a:p>
          <a:p>
            <a:r>
              <a:rPr lang="cs-CZ" sz="2400" dirty="0" smtClean="0"/>
              <a:t>obecnější</a:t>
            </a:r>
            <a:r>
              <a:rPr lang="cs-CZ" sz="2400" dirty="0"/>
              <a:t>, nadřazený pojem </a:t>
            </a:r>
            <a:r>
              <a:rPr lang="cs-CZ" sz="2400" dirty="0" smtClean="0"/>
              <a:t>(stres – zvláštní druh zátěže, extrémní zátěž)</a:t>
            </a:r>
          </a:p>
          <a:p>
            <a:r>
              <a:rPr lang="cs-CZ" sz="2400" dirty="0" smtClean="0"/>
              <a:t>spojená </a:t>
            </a:r>
            <a:r>
              <a:rPr lang="cs-CZ" sz="2400" dirty="0"/>
              <a:t>s běžnými, přiměřenými nároky na člověka. </a:t>
            </a:r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Charakteristiky zátěžové situace </a:t>
            </a:r>
          </a:p>
          <a:p>
            <a:r>
              <a:rPr lang="cs-CZ" sz="2400" dirty="0" smtClean="0"/>
              <a:t>neurčitá </a:t>
            </a:r>
          </a:p>
          <a:p>
            <a:r>
              <a:rPr lang="cs-CZ" sz="2400" dirty="0" smtClean="0"/>
              <a:t>nepřehledná </a:t>
            </a:r>
          </a:p>
          <a:p>
            <a:r>
              <a:rPr lang="cs-CZ" sz="2400" dirty="0" smtClean="0"/>
              <a:t>nekontrolovatelná, neovlivnitelná </a:t>
            </a:r>
          </a:p>
          <a:p>
            <a:r>
              <a:rPr lang="cs-CZ" sz="2400" dirty="0" smtClean="0"/>
              <a:t>neočekávaná</a:t>
            </a:r>
          </a:p>
          <a:p>
            <a:r>
              <a:rPr lang="cs-CZ" sz="2400" dirty="0" smtClean="0"/>
              <a:t>s nepředvídatelným vývojem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Je zátěž rizikem pro naše duševní zdraví?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latin typeface="Arial" charset="0"/>
              </a:rPr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latin typeface="Arial" charset="0"/>
              </a:rPr>
              <a:t>	</a:t>
            </a:r>
            <a:r>
              <a:rPr lang="cs-CZ" u="sng" dirty="0" smtClean="0">
                <a:latin typeface="Arial" charset="0"/>
              </a:rPr>
              <a:t>Zátěž  optimální</a:t>
            </a:r>
            <a:r>
              <a:rPr lang="cs-CZ" dirty="0" smtClean="0">
                <a:latin typeface="Arial" charset="0"/>
              </a:rPr>
              <a:t>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latin typeface="Arial" charset="0"/>
              </a:rPr>
              <a:t>= podmínka </a:t>
            </a:r>
            <a:r>
              <a:rPr lang="cs-CZ" sz="2800" dirty="0" smtClean="0">
                <a:latin typeface="Arial" charset="0"/>
              </a:rPr>
              <a:t>zdravého </a:t>
            </a:r>
            <a:r>
              <a:rPr lang="cs-CZ" sz="2800" dirty="0" smtClean="0">
                <a:latin typeface="Arial" charset="0"/>
              </a:rPr>
              <a:t>vývoje </a:t>
            </a:r>
            <a:r>
              <a:rPr lang="cs-CZ" sz="2800" dirty="0" smtClean="0">
                <a:latin typeface="Arial" charset="0"/>
              </a:rPr>
              <a:t>jedince</a:t>
            </a:r>
            <a:r>
              <a:rPr lang="cs-CZ" dirty="0" smtClean="0">
                <a:latin typeface="Arial" charset="0"/>
              </a:rPr>
              <a:t>	    	</a:t>
            </a:r>
          </a:p>
        </p:txBody>
      </p:sp>
      <p:pic>
        <p:nvPicPr>
          <p:cNvPr id="11268" name="Picture 5" descr="http://www.budoucnost.info/images/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1773238"/>
            <a:ext cx="1722438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9" descr="http://www.rozhlas.cz/_obrazek/00082514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3860800"/>
            <a:ext cx="17414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70" name="Rectangle 10"/>
          <p:cNvSpPr>
            <a:spLocks noChangeArrowheads="1"/>
          </p:cNvSpPr>
          <p:nvPr/>
        </p:nvSpPr>
        <p:spPr bwMode="auto">
          <a:xfrm>
            <a:off x="263660" y="3860800"/>
            <a:ext cx="6340475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	  </a:t>
            </a:r>
            <a:r>
              <a:rPr lang="cs-CZ" sz="32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Zátěž  nepřiměřená</a:t>
            </a:r>
            <a:r>
              <a:rPr lang="cs-CZ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  <a:p>
            <a:pPr marL="342900" indent="-342900"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- nedostatečná či</a:t>
            </a:r>
          </a:p>
          <a:p>
            <a:pPr marL="342900" indent="-342900"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nadměrná   </a:t>
            </a:r>
          </a:p>
          <a:p>
            <a:pPr marL="342900" indent="-342900"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riziková zátěž, vede 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 nudě, frustraci, ke 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stresu, 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deprivaci</a:t>
            </a: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07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Kategorie zátěžových situací</a:t>
            </a:r>
            <a:endParaRPr lang="cs-CZ" altLang="cs-CZ" sz="32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Individuálně odlišné prožívání zátěžových situací</a:t>
            </a:r>
          </a:p>
          <a:p>
            <a:pPr eaLnBrk="1" hangingPunct="1"/>
            <a:r>
              <a:rPr lang="cs-CZ" altLang="cs-CZ" sz="2400" dirty="0" smtClean="0"/>
              <a:t>Kategorizace a třídění podle různých kritérií</a:t>
            </a:r>
          </a:p>
          <a:p>
            <a:pPr eaLnBrk="1" hangingPunct="1"/>
            <a:r>
              <a:rPr lang="cs-CZ" altLang="cs-CZ" sz="2400" dirty="0" smtClean="0"/>
              <a:t>Škála životních situací - </a:t>
            </a:r>
            <a:r>
              <a:rPr lang="cs-CZ" altLang="cs-CZ" sz="2400" u="sng" dirty="0" smtClean="0"/>
              <a:t>Thomas Holmes, </a:t>
            </a:r>
            <a:r>
              <a:rPr lang="cs-CZ" altLang="cs-CZ" sz="2400" u="sng" dirty="0"/>
              <a:t>Richard </a:t>
            </a:r>
            <a:r>
              <a:rPr lang="cs-CZ" altLang="cs-CZ" sz="2400" u="sng" dirty="0" err="1"/>
              <a:t>Rahe</a:t>
            </a:r>
            <a:endParaRPr lang="cs-CZ" altLang="cs-CZ" sz="2400" u="sng" dirty="0"/>
          </a:p>
          <a:p>
            <a:pPr lvl="1" eaLnBrk="1" hangingPunct="1"/>
            <a:r>
              <a:rPr lang="cs-CZ" altLang="cs-CZ" sz="2000" dirty="0" smtClean="0"/>
              <a:t>Stupnice podle náročnosti požadavků na aktivní adaptaci a závažnosti vlivu na zdraví</a:t>
            </a:r>
          </a:p>
          <a:p>
            <a:pPr lvl="1" eaLnBrk="1" hangingPunct="1"/>
            <a:endParaRPr lang="cs-CZ" altLang="cs-CZ" sz="20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400" dirty="0" smtClean="0"/>
              <a:t>Kategorie zátěžových situací podle </a:t>
            </a:r>
            <a:r>
              <a:rPr lang="cs-CZ" altLang="cs-CZ" sz="2400" u="sng" dirty="0" smtClean="0"/>
              <a:t>Van der </a:t>
            </a:r>
            <a:r>
              <a:rPr lang="cs-CZ" altLang="cs-CZ" sz="2400" u="sng" dirty="0" err="1" smtClean="0"/>
              <a:t>Zandena</a:t>
            </a:r>
            <a:r>
              <a:rPr lang="cs-CZ" altLang="cs-CZ" sz="2400" u="sng" dirty="0" smtClean="0"/>
              <a:t>: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cs-CZ" sz="2000" dirty="0" smtClean="0"/>
              <a:t>Vztahující </a:t>
            </a:r>
            <a:r>
              <a:rPr lang="cs-CZ" sz="2000" dirty="0"/>
              <a:t>se k </a:t>
            </a:r>
            <a:r>
              <a:rPr lang="cs-CZ" sz="2000" dirty="0" smtClean="0"/>
              <a:t>celospolečenským </a:t>
            </a:r>
            <a:r>
              <a:rPr lang="cs-CZ" sz="2000" dirty="0"/>
              <a:t>sociálním </a:t>
            </a:r>
            <a:r>
              <a:rPr lang="cs-CZ" sz="2000" dirty="0" smtClean="0"/>
              <a:t>procesům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cs-CZ" altLang="cs-CZ" sz="2000" dirty="0" smtClean="0"/>
              <a:t>Intenzivně prožívané jedincem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cs-CZ" altLang="cs-CZ" sz="2000" dirty="0" smtClean="0"/>
              <a:t>Spojené s vnitřním růstem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cs-CZ" altLang="cs-CZ" sz="2000" dirty="0" smtClean="0"/>
              <a:t>Jako důsledky pro skupinový život (válka, ekonomická krize)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cs-CZ" sz="2000" dirty="0"/>
              <a:t>vyplývající z náhod fyzikálního světa (povodně, zemětřesení</a:t>
            </a:r>
            <a:r>
              <a:rPr lang="cs-CZ" sz="2000" dirty="0" smtClean="0"/>
              <a:t>)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cs-CZ" sz="2000" dirty="0"/>
              <a:t>mající silné vnitřní psychologické komponenty</a:t>
            </a:r>
            <a:endParaRPr lang="cs-CZ" altLang="cs-CZ" sz="2000" dirty="0"/>
          </a:p>
          <a:p>
            <a:pPr marL="914400" lvl="1" indent="-457200" eaLnBrk="1" hangingPunct="1">
              <a:buFont typeface="+mj-lt"/>
              <a:buAutoNum type="arabicPeriod"/>
            </a:pPr>
            <a:endParaRPr lang="cs-CZ" altLang="cs-CZ" sz="2000" dirty="0" smtClean="0"/>
          </a:p>
          <a:p>
            <a:pPr marL="914400" lvl="1" indent="-457200" eaLnBrk="1" hangingPunct="1">
              <a:buFont typeface="+mj-lt"/>
              <a:buAutoNum type="arabicPeriod"/>
            </a:pPr>
            <a:endParaRPr lang="cs-CZ" altLang="cs-CZ" sz="2000" dirty="0"/>
          </a:p>
          <a:p>
            <a:pPr marL="914400" lvl="1" indent="-457200" eaLnBrk="1" hangingPunct="1">
              <a:buFont typeface="+mj-lt"/>
              <a:buAutoNum type="arabicPeriod"/>
            </a:pPr>
            <a:endParaRPr lang="cs-CZ" altLang="cs-CZ" sz="2000" dirty="0" smtClean="0"/>
          </a:p>
          <a:p>
            <a:pPr marL="914400" lvl="1" indent="-457200" eaLnBrk="1" hangingPunct="1">
              <a:buFont typeface="+mj-lt"/>
              <a:buAutoNum type="arabicPeriod"/>
            </a:pPr>
            <a:endParaRPr lang="cs-CZ" altLang="cs-CZ" sz="2000" dirty="0" smtClean="0"/>
          </a:p>
          <a:p>
            <a:pPr eaLnBrk="1" hangingPunct="1"/>
            <a:endParaRPr lang="cs-CZ" altLang="cs-CZ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Taxonomie zátěžových situací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/>
          <a:lstStyle/>
          <a:p>
            <a:r>
              <a:rPr lang="cs-CZ" sz="2800" dirty="0"/>
              <a:t>O. Mikšík </a:t>
            </a:r>
            <a:r>
              <a:rPr lang="cs-CZ" sz="2800" dirty="0" smtClean="0"/>
              <a:t>– Kategorie podle </a:t>
            </a:r>
            <a:r>
              <a:rPr lang="cs-CZ" sz="2800" i="1" dirty="0"/>
              <a:t>hladiny subjektivně prožívané psychické </a:t>
            </a:r>
            <a:r>
              <a:rPr lang="cs-CZ" sz="2800" i="1" dirty="0" smtClean="0"/>
              <a:t>zátěže</a:t>
            </a:r>
            <a:r>
              <a:rPr lang="cs-CZ" sz="2800" dirty="0" smtClean="0"/>
              <a:t>:</a:t>
            </a:r>
          </a:p>
          <a:p>
            <a:pPr lvl="1"/>
            <a:r>
              <a:rPr lang="cs-CZ" sz="2400" dirty="0" smtClean="0"/>
              <a:t>běžná zátěž </a:t>
            </a:r>
            <a:r>
              <a:rPr lang="cs-CZ" sz="2000" dirty="0" smtClean="0"/>
              <a:t>(situace obvyklé, osvojený kontext)</a:t>
            </a:r>
          </a:p>
          <a:p>
            <a:pPr lvl="1"/>
            <a:r>
              <a:rPr lang="cs-CZ" sz="2400" dirty="0" smtClean="0"/>
              <a:t>optimální zátěž </a:t>
            </a:r>
            <a:r>
              <a:rPr lang="cs-CZ" sz="2000" dirty="0" smtClean="0"/>
              <a:t>(stimuluje, rozvíjí)</a:t>
            </a:r>
          </a:p>
          <a:p>
            <a:pPr lvl="1"/>
            <a:r>
              <a:rPr lang="cs-CZ" sz="2400" dirty="0" smtClean="0"/>
              <a:t>hraniční </a:t>
            </a:r>
            <a:r>
              <a:rPr lang="cs-CZ" sz="2400" dirty="0"/>
              <a:t>zátěž </a:t>
            </a:r>
            <a:r>
              <a:rPr lang="cs-CZ" sz="2000" smtClean="0"/>
              <a:t>(člověk </a:t>
            </a:r>
            <a:r>
              <a:rPr lang="cs-CZ" sz="2000" dirty="0" smtClean="0"/>
              <a:t>je schopen řešit, mimořádné vypětí)</a:t>
            </a:r>
            <a:r>
              <a:rPr lang="cs-CZ" sz="2400" dirty="0" smtClean="0"/>
              <a:t> </a:t>
            </a:r>
          </a:p>
          <a:p>
            <a:pPr lvl="1"/>
            <a:r>
              <a:rPr lang="cs-CZ" sz="2400" dirty="0" smtClean="0"/>
              <a:t>extrémní </a:t>
            </a:r>
            <a:r>
              <a:rPr lang="cs-CZ" sz="2400" dirty="0"/>
              <a:t>psychická </a:t>
            </a:r>
            <a:r>
              <a:rPr lang="cs-CZ" sz="2400" dirty="0" smtClean="0"/>
              <a:t>zátěž </a:t>
            </a:r>
            <a:r>
              <a:rPr lang="cs-CZ" sz="2000" dirty="0" smtClean="0"/>
              <a:t>(není schopen řešit, maladaptace) </a:t>
            </a:r>
          </a:p>
          <a:p>
            <a:pPr lvl="1"/>
            <a:endParaRPr lang="cs-CZ" sz="2400" dirty="0" smtClean="0"/>
          </a:p>
          <a:p>
            <a:r>
              <a:rPr lang="cs-CZ" sz="2800" dirty="0" smtClean="0"/>
              <a:t>S</a:t>
            </a:r>
            <a:r>
              <a:rPr lang="cs-CZ" sz="2800" dirty="0"/>
              <a:t>. </a:t>
            </a:r>
            <a:r>
              <a:rPr lang="cs-CZ" sz="2800" dirty="0" err="1"/>
              <a:t>Pelcák</a:t>
            </a:r>
            <a:r>
              <a:rPr lang="cs-CZ" sz="2800" dirty="0"/>
              <a:t> </a:t>
            </a:r>
            <a:r>
              <a:rPr lang="cs-CZ" sz="2800" dirty="0" smtClean="0"/>
              <a:t>– Kategorie podle </a:t>
            </a:r>
            <a:r>
              <a:rPr lang="cs-CZ" sz="2800" i="1" dirty="0" smtClean="0"/>
              <a:t>povahy vzájemných </a:t>
            </a:r>
            <a:r>
              <a:rPr lang="cs-CZ" sz="2800" i="1" dirty="0"/>
              <a:t>vztahů mezi potenciálními předpoklady jedince a situačními nároky na psychickou </a:t>
            </a:r>
            <a:r>
              <a:rPr lang="cs-CZ" sz="2800" i="1" dirty="0" smtClean="0"/>
              <a:t>odolnost</a:t>
            </a:r>
            <a:r>
              <a:rPr lang="cs-CZ" sz="2800" dirty="0" smtClean="0"/>
              <a:t> (viz následující tabulka)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92550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200" b="1" dirty="0"/>
              <a:t>Taxonomie zátěžových </a:t>
            </a:r>
            <a:r>
              <a:rPr lang="cs-CZ" sz="3200" b="1" dirty="0" smtClean="0"/>
              <a:t>situací - </a:t>
            </a:r>
            <a:r>
              <a:rPr lang="cs-CZ" sz="3200" b="1" dirty="0" err="1" smtClean="0"/>
              <a:t>Pelcák</a:t>
            </a:r>
            <a:endParaRPr lang="cs-CZ" sz="32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166164"/>
              </p:ext>
            </p:extLst>
          </p:nvPr>
        </p:nvGraphicFramePr>
        <p:xfrm>
          <a:off x="755576" y="980729"/>
          <a:ext cx="7776864" cy="55312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/>
                <a:gridCol w="2856807"/>
                <a:gridCol w="2759817"/>
              </a:tblGrid>
              <a:tr h="429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Kontext 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Stimulace rozvoje osobnosti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Dezintegrující účinky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26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Nároky na činnost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 výkonnost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Zvyšování práceschopnosti, </a:t>
                      </a:r>
                      <a:endParaRPr lang="cs-CZ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rozvoj </a:t>
                      </a:r>
                      <a:r>
                        <a:rPr lang="cs-CZ" sz="1400" dirty="0">
                          <a:effectLst/>
                        </a:rPr>
                        <a:t>dovedností, pracovních návyků, postupů, činností a interakcí, </a:t>
                      </a:r>
                      <a:r>
                        <a:rPr lang="cs-CZ" sz="1400" dirty="0" smtClean="0">
                          <a:effectLst/>
                        </a:rPr>
                        <a:t>odolnosti </a:t>
                      </a:r>
                      <a:r>
                        <a:rPr lang="cs-CZ" sz="1400" dirty="0">
                          <a:effectLst/>
                        </a:rPr>
                        <a:t>vůči únavě a strategií zvládání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Rozvoj tendence rezignovat, lhostejný vztah k životu, úkolům a povinnostem, pocity deprese, vyčerpání a </a:t>
                      </a:r>
                      <a:r>
                        <a:rPr lang="cs-CZ" sz="1400" dirty="0" err="1">
                          <a:effectLst/>
                        </a:rPr>
                        <a:t>nedostačivosti</a:t>
                      </a:r>
                      <a:r>
                        <a:rPr lang="cs-CZ" sz="1400" dirty="0">
                          <a:effectLst/>
                        </a:rPr>
                        <a:t>, </a:t>
                      </a:r>
                      <a:r>
                        <a:rPr lang="cs-CZ" sz="1400" dirty="0" smtClean="0">
                          <a:effectLst/>
                        </a:rPr>
                        <a:t>unavitelnost</a:t>
                      </a:r>
                      <a:r>
                        <a:rPr lang="cs-CZ" sz="1400" dirty="0">
                          <a:effectLst/>
                        </a:rPr>
                        <a:t>, nižší </a:t>
                      </a:r>
                      <a:r>
                        <a:rPr lang="cs-CZ" sz="1400" dirty="0" smtClean="0">
                          <a:effectLst/>
                        </a:rPr>
                        <a:t>koncentrace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79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Problémové situace 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Rozvoj schopností vyrovnávat se s novými situacemi, s nároky na přizpůsobivost a kreativitu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Neschopnost vpravit se do vzniklé reality, </a:t>
                      </a:r>
                      <a:r>
                        <a:rPr lang="cs-CZ" sz="1400" dirty="0" smtClean="0">
                          <a:effectLst/>
                        </a:rPr>
                        <a:t>maladaptivní odezva </a:t>
                      </a:r>
                      <a:r>
                        <a:rPr lang="cs-CZ" sz="1400" dirty="0">
                          <a:effectLst/>
                        </a:rPr>
                        <a:t>na řešený problém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19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Překážky v dosažení cíle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Rozvíjení volních vlastností a schopností aktivně se vyrovnávat s překážkami na cestě k </a:t>
                      </a:r>
                      <a:r>
                        <a:rPr lang="cs-CZ" sz="1400" dirty="0" smtClean="0">
                          <a:effectLst/>
                        </a:rPr>
                        <a:t>cíli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Regrese </a:t>
                      </a:r>
                      <a:r>
                        <a:rPr lang="cs-CZ" sz="1400" dirty="0" smtClean="0">
                          <a:effectLst/>
                        </a:rPr>
                        <a:t>cílených </a:t>
                      </a:r>
                      <a:r>
                        <a:rPr lang="cs-CZ" sz="1400" dirty="0">
                          <a:effectLst/>
                        </a:rPr>
                        <a:t>aktivit, spontánní uvolňování tenzí </a:t>
                      </a:r>
                      <a:r>
                        <a:rPr lang="cs-CZ" sz="1400" dirty="0" smtClean="0">
                          <a:effectLst/>
                        </a:rPr>
                        <a:t>při frustraci </a:t>
                      </a:r>
                      <a:r>
                        <a:rPr lang="cs-CZ" sz="1400" dirty="0">
                          <a:effectLst/>
                        </a:rPr>
                        <a:t>a </a:t>
                      </a:r>
                      <a:r>
                        <a:rPr lang="cs-CZ" sz="1400" dirty="0" smtClean="0">
                          <a:effectLst/>
                        </a:rPr>
                        <a:t>deprivaci </a:t>
                      </a:r>
                      <a:r>
                        <a:rPr lang="cs-CZ" sz="1400" dirty="0">
                          <a:effectLst/>
                        </a:rPr>
                        <a:t>potřeb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Konfliktogenní</a:t>
                      </a:r>
                      <a:r>
                        <a:rPr lang="cs-CZ" sz="1800" dirty="0">
                          <a:effectLst/>
                        </a:rPr>
                        <a:t> situace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Rozvoj integrované struktury procesů rozhodování a jednání v ambivalentních podmínkách a situacích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Aktualizace subjektivně neřešitelných nároků na rozhodnutí přijmout jednu z neslučitelných variant jednání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73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Stresogenní</a:t>
                      </a:r>
                      <a:r>
                        <a:rPr lang="cs-CZ" sz="1800" dirty="0">
                          <a:effectLst/>
                        </a:rPr>
                        <a:t> situace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Rozvoj odolnosti vůči bezprostředním účinkům nových okolností na realizaci osvojených aktivit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Dezintegrace psychických struktur a osvojených činností, neobvyklostí a anticipací možných důsledků chybného kroku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481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36699723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409</Words>
  <Application>Microsoft Office PowerPoint</Application>
  <PresentationFormat>Předvádění na obrazovce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Psychická zátěž</vt:lpstr>
      <vt:lpstr>Vymezení pojmu</vt:lpstr>
      <vt:lpstr>Odlišení od pojmu stres</vt:lpstr>
      <vt:lpstr>Je zátěž rizikem pro naše duševní zdraví?</vt:lpstr>
      <vt:lpstr>Kategorie zátěžových situací</vt:lpstr>
      <vt:lpstr>Taxonomie zátěžových situací</vt:lpstr>
      <vt:lpstr>Taxonomie zátěžových situací - Pelcák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46</cp:revision>
  <dcterms:created xsi:type="dcterms:W3CDTF">2014-12-05T10:20:04Z</dcterms:created>
  <dcterms:modified xsi:type="dcterms:W3CDTF">2019-03-06T09:46:45Z</dcterms:modified>
</cp:coreProperties>
</file>