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8" r:id="rId6"/>
    <p:sldId id="267" r:id="rId7"/>
    <p:sldId id="269" r:id="rId8"/>
    <p:sldId id="270" r:id="rId9"/>
    <p:sldId id="271" r:id="rId10"/>
    <p:sldId id="26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Psychosomatika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zabývá </a:t>
            </a:r>
            <a:r>
              <a:rPr lang="cs-CZ" sz="2800" dirty="0" smtClean="0"/>
              <a:t>se </a:t>
            </a:r>
            <a:r>
              <a:rPr lang="cs-CZ" sz="2800" dirty="0"/>
              <a:t>vztahy mezi somatickými a </a:t>
            </a:r>
            <a:r>
              <a:rPr lang="cs-CZ" sz="2800" dirty="0" smtClean="0"/>
              <a:t>duševními, i </a:t>
            </a:r>
            <a:r>
              <a:rPr lang="cs-CZ" sz="2800" dirty="0"/>
              <a:t>duchovními (spirituálními) </a:t>
            </a:r>
            <a:r>
              <a:rPr lang="cs-CZ" sz="2800" dirty="0" smtClean="0"/>
              <a:t>procesy</a:t>
            </a:r>
          </a:p>
          <a:p>
            <a:r>
              <a:rPr lang="cs-CZ" sz="2800" dirty="0"/>
              <a:t>umožňuje vnímání člověka s jeho nemocemi v kontextu a </a:t>
            </a:r>
            <a:r>
              <a:rPr lang="cs-CZ" sz="2800" dirty="0" smtClean="0"/>
              <a:t>souvislostech, ve vývoji</a:t>
            </a:r>
          </a:p>
          <a:p>
            <a:r>
              <a:rPr lang="cs-CZ" sz="2800" dirty="0"/>
              <a:t>pochopení komplexního obrazu nemoci </a:t>
            </a:r>
            <a:endParaRPr lang="cs-CZ" sz="2800" dirty="0" smtClean="0"/>
          </a:p>
          <a:p>
            <a:r>
              <a:rPr lang="cs-CZ" sz="2800" dirty="0" smtClean="0"/>
              <a:t>lepší možnosti </a:t>
            </a:r>
            <a:r>
              <a:rPr lang="cs-CZ" sz="2800" dirty="0"/>
              <a:t>terapie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864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Psychosomatické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označuje </a:t>
            </a:r>
            <a:r>
              <a:rPr lang="cs-CZ" sz="2800" dirty="0"/>
              <a:t>vzájemnou interakci, determinaci a současně jednotu psychické a duševní stránky lidské </a:t>
            </a:r>
            <a:r>
              <a:rPr lang="cs-CZ" sz="2800" dirty="0" smtClean="0"/>
              <a:t>osobnosti</a:t>
            </a:r>
          </a:p>
          <a:p>
            <a:r>
              <a:rPr lang="cs-CZ" sz="2800" dirty="0"/>
              <a:t>vysvětluje, jak se duševní a duchovní, případně sociální faktory podílí na vzniku a průběhu různých onemocnění a </a:t>
            </a:r>
            <a:r>
              <a:rPr lang="cs-CZ" sz="2800" dirty="0" smtClean="0"/>
              <a:t>poruch</a:t>
            </a:r>
          </a:p>
          <a:p>
            <a:r>
              <a:rPr lang="cs-CZ" sz="2800" dirty="0" smtClean="0"/>
              <a:t>je obousměrný - </a:t>
            </a:r>
            <a:r>
              <a:rPr lang="cs-CZ" sz="2800" dirty="0" err="1" smtClean="0"/>
              <a:t>somatopsychické</a:t>
            </a:r>
            <a:r>
              <a:rPr lang="cs-CZ" sz="2800" dirty="0" smtClean="0"/>
              <a:t> vztahy (tělesné potíže způsobují změnu psychického vztahu)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578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sz="3600" dirty="0" smtClean="0"/>
              <a:t>Psychosomatická onemocnění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r>
              <a:rPr lang="cs-CZ" sz="2400" dirty="0"/>
              <a:t>jestliže se v situaci vzniku nebo v průběhu léčení nemoci nějak významněji podílejí psychické </a:t>
            </a:r>
            <a:r>
              <a:rPr lang="cs-CZ" sz="2400" dirty="0" smtClean="0"/>
              <a:t>faktory</a:t>
            </a:r>
          </a:p>
          <a:p>
            <a:r>
              <a:rPr lang="cs-CZ" sz="2400" dirty="0" smtClean="0"/>
              <a:t>Častá psychosomatická onemocnění:</a:t>
            </a:r>
          </a:p>
          <a:p>
            <a:pPr lvl="1"/>
            <a:r>
              <a:rPr lang="cs-CZ" sz="2400" dirty="0" smtClean="0"/>
              <a:t>Kardiovaskulární onemocnění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pPr lvl="1"/>
            <a:r>
              <a:rPr lang="cs-CZ" sz="2400" dirty="0" smtClean="0"/>
              <a:t>Bronchiální astma</a:t>
            </a:r>
          </a:p>
          <a:p>
            <a:pPr lvl="1"/>
            <a:r>
              <a:rPr lang="cs-CZ" sz="2400" dirty="0" smtClean="0"/>
              <a:t>Gastroenterologie</a:t>
            </a:r>
          </a:p>
          <a:p>
            <a:pPr lvl="1"/>
            <a:r>
              <a:rPr lang="cs-CZ" sz="2400" dirty="0" smtClean="0"/>
              <a:t>Diabetes </a:t>
            </a:r>
            <a:r>
              <a:rPr lang="cs-CZ" sz="2400" dirty="0" err="1" smtClean="0"/>
              <a:t>mellitus</a:t>
            </a:r>
            <a:r>
              <a:rPr lang="cs-CZ" sz="2400" dirty="0" smtClean="0"/>
              <a:t> (cukrovka)</a:t>
            </a:r>
          </a:p>
          <a:p>
            <a:pPr lvl="1"/>
            <a:r>
              <a:rPr lang="cs-CZ" sz="2400" dirty="0" smtClean="0"/>
              <a:t>Psoriáza (lupénka)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58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Duševní hygiena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69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duševní hygiena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400" dirty="0" smtClean="0"/>
              <a:t>psychologická disciplína, </a:t>
            </a:r>
            <a:r>
              <a:rPr lang="cs-CZ" sz="2400" dirty="0"/>
              <a:t>která se zabývá problematikou péče o duševní zdraví </a:t>
            </a:r>
            <a:r>
              <a:rPr lang="cs-CZ" sz="2400" dirty="0" smtClean="0"/>
              <a:t>člověka</a:t>
            </a:r>
          </a:p>
          <a:p>
            <a:r>
              <a:rPr lang="cs-CZ" sz="2400" dirty="0"/>
              <a:t>soubor poznatků a pravidel, doporučených postupů a opatření k udržení, prohloubení nebo znovuzískání psychického a psychosomatického zdraví a zvýšení </a:t>
            </a:r>
            <a:r>
              <a:rPr lang="cs-CZ" sz="2400" dirty="0" smtClean="0"/>
              <a:t>odolnosti</a:t>
            </a:r>
          </a:p>
          <a:p>
            <a:r>
              <a:rPr lang="cs-CZ" sz="2400" dirty="0" smtClean="0"/>
              <a:t>Význam:</a:t>
            </a:r>
          </a:p>
          <a:p>
            <a:pPr lvl="1"/>
            <a:r>
              <a:rPr lang="cs-CZ" sz="2000" dirty="0"/>
              <a:t>prevence </a:t>
            </a:r>
            <a:r>
              <a:rPr lang="cs-CZ" sz="2000" dirty="0" smtClean="0"/>
              <a:t>nemocí</a:t>
            </a:r>
            <a:r>
              <a:rPr lang="cs-CZ" sz="2000" dirty="0"/>
              <a:t>, zvyšování odolnosti </a:t>
            </a:r>
            <a:endParaRPr lang="cs-CZ" sz="2000" dirty="0" smtClean="0"/>
          </a:p>
          <a:p>
            <a:pPr lvl="1"/>
            <a:r>
              <a:rPr lang="cs-CZ" sz="2000" dirty="0"/>
              <a:t>pracovní výkonnost </a:t>
            </a:r>
            <a:endParaRPr lang="cs-CZ" sz="2000" dirty="0" smtClean="0"/>
          </a:p>
          <a:p>
            <a:pPr lvl="1"/>
            <a:r>
              <a:rPr lang="cs-CZ" sz="2000" dirty="0"/>
              <a:t>oblast sociálních vztahů </a:t>
            </a:r>
            <a:endParaRPr lang="cs-CZ" sz="2000" dirty="0" smtClean="0"/>
          </a:p>
          <a:p>
            <a:pPr lvl="1"/>
            <a:r>
              <a:rPr lang="cs-CZ" sz="2000" dirty="0"/>
              <a:t>kvalita </a:t>
            </a:r>
            <a:r>
              <a:rPr lang="cs-CZ" sz="2000" dirty="0" smtClean="0"/>
              <a:t>života</a:t>
            </a:r>
          </a:p>
          <a:p>
            <a:pPr lvl="1"/>
            <a:r>
              <a:rPr lang="cs-CZ" sz="2000" dirty="0" smtClean="0"/>
              <a:t>životní spokojenost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634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duševní hygieny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duševní zdraví a rovnováha, </a:t>
            </a:r>
            <a:endParaRPr lang="cs-CZ" sz="2800" dirty="0" smtClean="0"/>
          </a:p>
          <a:p>
            <a:r>
              <a:rPr lang="cs-CZ" sz="2800" dirty="0" smtClean="0"/>
              <a:t>stres</a:t>
            </a:r>
            <a:r>
              <a:rPr lang="cs-CZ" sz="2800" dirty="0"/>
              <a:t>, jeho příčiny, důsledky, rozpoznání a zvládání, </a:t>
            </a:r>
            <a:endParaRPr lang="cs-CZ" sz="2800" dirty="0" smtClean="0"/>
          </a:p>
          <a:p>
            <a:r>
              <a:rPr lang="cs-CZ" sz="2800" dirty="0" smtClean="0"/>
              <a:t>pravidla </a:t>
            </a:r>
            <a:r>
              <a:rPr lang="cs-CZ" sz="2800" dirty="0" err="1"/>
              <a:t>time</a:t>
            </a:r>
            <a:r>
              <a:rPr lang="cs-CZ" sz="2800" dirty="0"/>
              <a:t>-managementu, denního režimu a životosprávy, odpočinku a spánku, </a:t>
            </a:r>
            <a:endParaRPr lang="cs-CZ" sz="2800" dirty="0" smtClean="0"/>
          </a:p>
          <a:p>
            <a:r>
              <a:rPr lang="cs-CZ" sz="2800" dirty="0" smtClean="0"/>
              <a:t>oblast </a:t>
            </a:r>
            <a:r>
              <a:rPr lang="cs-CZ" sz="2800" dirty="0"/>
              <a:t>sociálních vztahů, </a:t>
            </a:r>
            <a:endParaRPr lang="cs-CZ" sz="2800" dirty="0" smtClean="0"/>
          </a:p>
          <a:p>
            <a:r>
              <a:rPr lang="cs-CZ" sz="2800" dirty="0" smtClean="0"/>
              <a:t>sebepoznání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abreaktivní </a:t>
            </a:r>
            <a:r>
              <a:rPr lang="cs-CZ" sz="2800" dirty="0"/>
              <a:t>a relaxační techniky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647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duševní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Stav rovnováhy, vyrovnanosti </a:t>
            </a:r>
            <a:r>
              <a:rPr lang="cs-CZ" sz="2800" dirty="0"/>
              <a:t>jedince, </a:t>
            </a:r>
            <a:r>
              <a:rPr lang="cs-CZ" sz="2800" dirty="0" smtClean="0"/>
              <a:t>kdy</a:t>
            </a:r>
            <a:r>
              <a:rPr lang="cs-CZ" sz="2400" dirty="0" smtClean="0"/>
              <a:t>: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všechny jeho duševní pochody probíhají harmonicky a optimálně, </a:t>
            </a:r>
            <a:endParaRPr lang="cs-CZ" sz="2400" dirty="0" smtClean="0"/>
          </a:p>
          <a:p>
            <a:pPr lvl="1"/>
            <a:r>
              <a:rPr lang="cs-CZ" sz="2400" dirty="0"/>
              <a:t>je schopen </a:t>
            </a:r>
            <a:r>
              <a:rPr lang="cs-CZ" sz="2400" dirty="0" smtClean="0"/>
              <a:t>vytvářet </a:t>
            </a:r>
            <a:r>
              <a:rPr lang="cs-CZ" sz="2400" dirty="0"/>
              <a:t>reálný obraz o vnější realitě, </a:t>
            </a:r>
            <a:endParaRPr lang="cs-CZ" sz="2400" dirty="0" smtClean="0"/>
          </a:p>
          <a:p>
            <a:pPr lvl="1"/>
            <a:r>
              <a:rPr lang="cs-CZ" sz="2400" dirty="0" smtClean="0"/>
              <a:t>reagovat </a:t>
            </a:r>
            <a:r>
              <a:rPr lang="cs-CZ" sz="2400" dirty="0"/>
              <a:t>pohotově a adekvátně na všechny podněty, </a:t>
            </a:r>
            <a:endParaRPr lang="cs-CZ" sz="2400" dirty="0" smtClean="0"/>
          </a:p>
          <a:p>
            <a:pPr lvl="1"/>
            <a:r>
              <a:rPr lang="cs-CZ" sz="2400" dirty="0" smtClean="0"/>
              <a:t>řešit </a:t>
            </a:r>
            <a:r>
              <a:rPr lang="cs-CZ" sz="2400" dirty="0"/>
              <a:t>běžné i neočekávané úkoly, </a:t>
            </a:r>
            <a:endParaRPr lang="cs-CZ" sz="2400" dirty="0" smtClean="0"/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se stále zdokonalovat a </a:t>
            </a:r>
            <a:endParaRPr lang="cs-CZ" sz="2400" dirty="0" smtClean="0"/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ít </a:t>
            </a:r>
            <a:r>
              <a:rPr lang="cs-CZ" sz="2400" dirty="0"/>
              <a:t>ze sebe a své činnosti pocity </a:t>
            </a:r>
            <a:r>
              <a:rPr lang="cs-CZ" sz="2400" dirty="0" smtClean="0"/>
              <a:t>uspokojení.</a:t>
            </a:r>
          </a:p>
          <a:p>
            <a:r>
              <a:rPr lang="cs-CZ" sz="2800" dirty="0" smtClean="0"/>
              <a:t>Nevyrovnaný </a:t>
            </a:r>
            <a:r>
              <a:rPr lang="cs-CZ" sz="2400" dirty="0" smtClean="0"/>
              <a:t>- </a:t>
            </a:r>
            <a:r>
              <a:rPr lang="cs-CZ" sz="2400" dirty="0"/>
              <a:t>nesoustředěný, s nedostatečným </a:t>
            </a:r>
            <a:r>
              <a:rPr lang="cs-CZ" sz="2400" dirty="0" smtClean="0"/>
              <a:t>vhledem do situace, maladaptivní způsoby chování </a:t>
            </a:r>
          </a:p>
        </p:txBody>
      </p:sp>
    </p:spTree>
    <p:extLst>
      <p:ext uri="{BB962C8B-B14F-4D97-AF65-F5344CB8AC3E}">
        <p14:creationId xmlns:p14="http://schemas.microsoft.com/office/powerpoint/2010/main" val="3937329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Základní principy duševní hygieny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prezentace k syndromu vyhoření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660948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304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Psychosomatika</vt:lpstr>
      <vt:lpstr>Psychosomatika</vt:lpstr>
      <vt:lpstr>Psychosomatické vztahy</vt:lpstr>
      <vt:lpstr>Psychosomatická onemocnění</vt:lpstr>
      <vt:lpstr>Duševní hygiena</vt:lpstr>
      <vt:lpstr>Co je to duševní hygiena</vt:lpstr>
      <vt:lpstr>Oblasti duševní hygieny</vt:lpstr>
      <vt:lpstr>Co je duševní zdraví</vt:lpstr>
      <vt:lpstr>Základní principy duševní hygieny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55</cp:revision>
  <dcterms:created xsi:type="dcterms:W3CDTF">2014-12-05T10:20:04Z</dcterms:created>
  <dcterms:modified xsi:type="dcterms:W3CDTF">2019-04-11T12:57:40Z</dcterms:modified>
</cp:coreProperties>
</file>