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35"/>
  </p:notesMasterIdLst>
  <p:handoutMasterIdLst>
    <p:handoutMasterId r:id="rId36"/>
  </p:handoutMasterIdLst>
  <p:sldIdLst>
    <p:sldId id="276" r:id="rId2"/>
    <p:sldId id="314" r:id="rId3"/>
    <p:sldId id="277" r:id="rId4"/>
    <p:sldId id="290" r:id="rId5"/>
    <p:sldId id="294" r:id="rId6"/>
    <p:sldId id="296" r:id="rId7"/>
    <p:sldId id="302" r:id="rId8"/>
    <p:sldId id="304" r:id="rId9"/>
    <p:sldId id="305" r:id="rId10"/>
    <p:sldId id="306" r:id="rId11"/>
    <p:sldId id="292" r:id="rId12"/>
    <p:sldId id="315" r:id="rId13"/>
    <p:sldId id="301" r:id="rId14"/>
    <p:sldId id="316" r:id="rId15"/>
    <p:sldId id="307" r:id="rId16"/>
    <p:sldId id="319" r:id="rId17"/>
    <p:sldId id="318" r:id="rId18"/>
    <p:sldId id="308" r:id="rId19"/>
    <p:sldId id="320" r:id="rId20"/>
    <p:sldId id="309" r:id="rId21"/>
    <p:sldId id="312" r:id="rId22"/>
    <p:sldId id="321" r:id="rId23"/>
    <p:sldId id="322" r:id="rId24"/>
    <p:sldId id="310" r:id="rId25"/>
    <p:sldId id="311" r:id="rId26"/>
    <p:sldId id="313" r:id="rId27"/>
    <p:sldId id="327" r:id="rId28"/>
    <p:sldId id="328" r:id="rId29"/>
    <p:sldId id="329" r:id="rId30"/>
    <p:sldId id="330" r:id="rId31"/>
    <p:sldId id="331" r:id="rId32"/>
    <p:sldId id="332" r:id="rId33"/>
    <p:sldId id="289" r:id="rId34"/>
  </p:sldIdLst>
  <p:sldSz cx="9144000" cy="6858000" type="screen4x3"/>
  <p:notesSz cx="6708775" cy="97742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66" autoAdjust="0"/>
    <p:restoredTop sz="94712" autoAdjust="0"/>
  </p:normalViewPr>
  <p:slideViewPr>
    <p:cSldViewPr>
      <p:cViewPr varScale="1">
        <p:scale>
          <a:sx n="91" d="100"/>
          <a:sy n="91" d="100"/>
        </p:scale>
        <p:origin x="-108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67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2063" y="0"/>
            <a:ext cx="29067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5288"/>
            <a:ext cx="29067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2063" y="9285288"/>
            <a:ext cx="29067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EA0B3A18-CB3F-4AD0-9B29-6DCA06BAE4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382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00475" y="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18AB688-5102-45F0-820D-C3E5E8A372F8}" type="datetimeFigureOut">
              <a:rPr lang="cs-CZ"/>
              <a:pPr>
                <a:defRPr/>
              </a:pPr>
              <a:t>10.04.2019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1513" y="4643438"/>
            <a:ext cx="5365750" cy="4397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00475" y="928370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8709DB5-A796-48BC-9BA1-0F2CEB78C1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986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842E929-225C-41D5-AB87-58837026B602}" type="slidenum">
              <a:rPr lang="cs-CZ" altLang="cs-CZ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26</a:t>
            </a:fld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689 h 2182"/>
                <a:gd name="T4" fmla="*/ 5590 w 4897"/>
                <a:gd name="T5" fmla="*/ 1689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5837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8378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3D004-9451-4933-9CAB-3D14E49ABEE0}" type="datetimeFigureOut">
              <a:rPr lang="cs-CZ"/>
              <a:pPr>
                <a:defRPr/>
              </a:pPr>
              <a:t>10.04.2019</a:t>
            </a:fld>
            <a:endParaRPr lang="cs-CZ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0CE05-B8CE-4C05-AD1F-B629A8E22D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253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2C654-6BFD-4A26-8519-04EEA81326A3}" type="datetimeFigureOut">
              <a:rPr lang="cs-CZ"/>
              <a:pPr>
                <a:defRPr/>
              </a:pPr>
              <a:t>10.04.2019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87DD0-BD76-4B99-AC9E-3FDD6E71B7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790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B6888-14D5-45B5-8141-801553CDA2A6}" type="datetimeFigureOut">
              <a:rPr lang="cs-CZ"/>
              <a:pPr>
                <a:defRPr/>
              </a:pPr>
              <a:t>10.04.2019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E52C3-93F3-4287-A57A-09E111323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1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137B3-7DDF-424D-A8EA-33163D76E655}" type="datetimeFigureOut">
              <a:rPr lang="cs-CZ"/>
              <a:pPr>
                <a:defRPr/>
              </a:pPr>
              <a:t>10.04.2019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1420B-FBE2-4D59-AF95-7C30DBE85F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646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09790-D31C-45DE-BBEF-80B52ADE2BEC}" type="datetimeFigureOut">
              <a:rPr lang="cs-CZ"/>
              <a:pPr>
                <a:defRPr/>
              </a:pPr>
              <a:t>10.04.2019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02CEA-2FAA-46FA-A495-679AD65A7A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211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4F82A-D39F-4161-AE50-44B5DEB7EE64}" type="datetimeFigureOut">
              <a:rPr lang="cs-CZ"/>
              <a:pPr>
                <a:defRPr/>
              </a:pPr>
              <a:t>10.04.2019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2F842-9810-4008-9775-7C15B120D2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34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9D76A-2FDE-4337-B41E-F0DA9C87F617}" type="datetimeFigureOut">
              <a:rPr lang="cs-CZ"/>
              <a:pPr>
                <a:defRPr/>
              </a:pPr>
              <a:t>10.04.2019</a:t>
            </a:fld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A530C-A650-429C-8575-502F715164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871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81306-F8D5-4A63-B7A7-E930F2D4EA13}" type="datetimeFigureOut">
              <a:rPr lang="cs-CZ"/>
              <a:pPr>
                <a:defRPr/>
              </a:pPr>
              <a:t>10.04.2019</a:t>
            </a:fld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4A17E-91D0-4F81-9971-4BC325291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70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C4E65-BC25-4BA6-907D-60D3EDAA18FB}" type="datetimeFigureOut">
              <a:rPr lang="cs-CZ"/>
              <a:pPr>
                <a:defRPr/>
              </a:pPr>
              <a:t>10.04.2019</a:t>
            </a:fld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30616-0106-4B54-A4BB-C9BCA0DB47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81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19421-FC0B-4B66-8B30-4EE1514716E8}" type="datetimeFigureOut">
              <a:rPr lang="cs-CZ"/>
              <a:pPr>
                <a:defRPr/>
              </a:pPr>
              <a:t>10.04.2019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0EA15-DE5E-4486-8B95-FF00CB1FEA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220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26192-12F9-4109-AF3F-B6D596395F71}" type="datetimeFigureOut">
              <a:rPr lang="cs-CZ"/>
              <a:pPr>
                <a:defRPr/>
              </a:pPr>
              <a:t>10.04.2019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82D79-5857-48B6-A8A7-DFCE64CEB7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585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912 h 2182"/>
                <a:gd name="T4" fmla="*/ 5590 w 4897"/>
                <a:gd name="T5" fmla="*/ 912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883 h 2182"/>
                <a:gd name="T4" fmla="*/ 5590 w 4897"/>
                <a:gd name="T5" fmla="*/ 883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50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351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352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353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354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573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86C66E7-AB6B-4D63-8B2B-2EDD2C512D07}" type="datetimeFigureOut">
              <a:rPr lang="cs-CZ"/>
              <a:pPr>
                <a:defRPr/>
              </a:pPr>
              <a:t>10.04.2019</a:t>
            </a:fld>
            <a:endParaRPr lang="cs-CZ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73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D07F9A8-DE44-4D1F-BF3F-4501571530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7358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7359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33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iqwolf.org/wp-content/uploads/time-management-increase-your-efficiency-productivity-0.jp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womansday.com/var/ezflow_site/storage/images/media/galleries-slideshows/10-unexpected-ways-to-stress-les/sing-your-stress-away/15250-1-eng-US/Sing-your-stress-away_slideshow_image.jpg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hrabinova-svetlana.blogerka.cz/obrazky/hrabinova-svetlana.blogerka.cz/obrazky/teacher1.gif.tn.jpg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aims.jcu.edu.au/AIMS-JCU/images/stress%20in%20tropical%20marine%20systems%20pic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mailto:evaurb@volny.cz" TargetMode="External"/><Relationship Id="rId2" Type="http://schemas.openxmlformats.org/officeDocument/2006/relationships/hyperlink" Target="mailto:eva.urbanovska@upo.cz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1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 smtClean="0"/>
              <a:t>Syndrom vyhoření …</a:t>
            </a:r>
            <a:br>
              <a:rPr lang="cs-CZ" sz="4000" b="0" dirty="0" smtClean="0"/>
            </a:br>
            <a:r>
              <a:rPr lang="cs-CZ" sz="4000" b="0" dirty="0" smtClean="0"/>
              <a:t/>
            </a:r>
            <a:br>
              <a:rPr lang="cs-CZ" sz="4000" b="0" dirty="0" smtClean="0"/>
            </a:br>
            <a:r>
              <a:rPr lang="cs-CZ" sz="4000" b="0" dirty="0" smtClean="0"/>
              <a:t>  			    a jak proti němu…</a:t>
            </a:r>
            <a:endParaRPr lang="cs-CZ" dirty="0" smtClean="0"/>
          </a:p>
        </p:txBody>
      </p:sp>
      <p:sp>
        <p:nvSpPr>
          <p:cNvPr id="4099" name="Rectangle 12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sz="2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023938"/>
          </a:xfrm>
        </p:spPr>
        <p:txBody>
          <a:bodyPr/>
          <a:lstStyle/>
          <a:p>
            <a:pPr>
              <a:defRPr/>
            </a:pPr>
            <a:r>
              <a:rPr lang="cs-CZ" sz="4000" u="sng" dirty="0" smtClean="0"/>
              <a:t>Výsledek</a:t>
            </a:r>
            <a:endParaRPr lang="cs-CZ" sz="40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41438"/>
            <a:ext cx="8007350" cy="4754562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hodnota 1 - 2 - dobrý výsledek</a:t>
            </a:r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r>
              <a:rPr lang="cs-CZ" sz="2400" dirty="0" smtClean="0"/>
              <a:t>hodnota 2 - 3 – uspokojivý výsledek </a:t>
            </a:r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r>
              <a:rPr lang="cs-CZ" sz="2400" dirty="0" smtClean="0"/>
              <a:t>hodnota 3 - 4 – méně uspokojivý výsledek, avizuje nebezpečí syndromu vyhoření</a:t>
            </a:r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r>
              <a:rPr lang="cs-CZ" sz="2400" dirty="0" smtClean="0"/>
              <a:t>hodnota 4 - 5 – prokazujete vyhoření, měli byste proti tomu bezodkladně něco dělat</a:t>
            </a:r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r>
              <a:rPr lang="cs-CZ" sz="2400" dirty="0" smtClean="0"/>
              <a:t>hodnota 5 a vyšší – svědčí o akutní krizi a nutně potřebujete pomoc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dirty="0" smtClean="0"/>
              <a:t>Příčiny syndromu vyhoření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73238"/>
            <a:ext cx="8007350" cy="4751387"/>
          </a:xfrm>
        </p:spPr>
        <p:txBody>
          <a:bodyPr/>
          <a:lstStyle/>
          <a:p>
            <a:pPr>
              <a:defRPr/>
            </a:pPr>
            <a:r>
              <a:rPr lang="cs-CZ" sz="2400" b="1" dirty="0" smtClean="0"/>
              <a:t>Chronický pracovní stres - </a:t>
            </a:r>
            <a:r>
              <a:rPr lang="cs-CZ" sz="2400" dirty="0" smtClean="0"/>
              <a:t>nerovnováha mezi požadavky na jedince kladenými a zdroji, které má k dispozici </a:t>
            </a:r>
          </a:p>
          <a:p>
            <a:pPr>
              <a:defRPr/>
            </a:pPr>
            <a:r>
              <a:rPr lang="cs-CZ" sz="2400" b="1" dirty="0" smtClean="0"/>
              <a:t>Nereálné cíle a očekávání</a:t>
            </a:r>
            <a:endParaRPr lang="cs-CZ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	(naplnění smyslu, společenského uznání, vděčnosti versus deziluze, pocit marnosti)</a:t>
            </a:r>
            <a:endParaRPr lang="cs-CZ" sz="2400" b="1" dirty="0" smtClean="0"/>
          </a:p>
          <a:p>
            <a:pPr>
              <a:defRPr/>
            </a:pPr>
            <a:r>
              <a:rPr lang="cs-CZ" sz="2400" b="1" dirty="0" smtClean="0"/>
              <a:t>Rizikové faktory:</a:t>
            </a:r>
          </a:p>
          <a:p>
            <a:pPr lvl="1">
              <a:defRPr/>
            </a:pPr>
            <a:r>
              <a:rPr lang="cs-CZ" sz="2000" dirty="0" smtClean="0"/>
              <a:t>Ve vnějším prostředí (chronický stres, pracovní nároky, sociální vztahy, </a:t>
            </a:r>
            <a:r>
              <a:rPr lang="cs-CZ" sz="2000" dirty="0" err="1" smtClean="0"/>
              <a:t>mobbing</a:t>
            </a:r>
            <a:r>
              <a:rPr lang="cs-CZ" sz="2000" dirty="0" smtClean="0"/>
              <a:t>, absence kreativity, kompetencí, perspektivy, nedocenění, marnost práce) </a:t>
            </a:r>
          </a:p>
          <a:p>
            <a:pPr lvl="1">
              <a:defRPr/>
            </a:pPr>
            <a:r>
              <a:rPr lang="cs-CZ" sz="2000" dirty="0" smtClean="0"/>
              <a:t>V osobnosti jedince (nereálné cíle, ztráta smyslu, </a:t>
            </a:r>
            <a:r>
              <a:rPr lang="cs-CZ" sz="2000" dirty="0" err="1" smtClean="0"/>
              <a:t>vulnerabilita</a:t>
            </a:r>
            <a:r>
              <a:rPr lang="cs-CZ" sz="2000" dirty="0" smtClean="0"/>
              <a:t>, osobnost A, externí kontrola, senzitivita, úzkostnost, negativní </a:t>
            </a:r>
            <a:r>
              <a:rPr lang="cs-CZ" sz="2000" dirty="0" err="1" smtClean="0"/>
              <a:t>afektivita</a:t>
            </a:r>
            <a:r>
              <a:rPr lang="cs-CZ" sz="2000" dirty="0" smtClean="0"/>
              <a:t>, přílišná empatie, nízká  asertivita) </a:t>
            </a:r>
          </a:p>
          <a:p>
            <a:pPr lvl="1">
              <a:defRPr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dirty="0" smtClean="0"/>
              <a:t>Mám rysy osobnosti A?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800" i="1" dirty="0" smtClean="0"/>
              <a:t>Test osobnosti A  (B – škála)</a:t>
            </a:r>
          </a:p>
          <a:p>
            <a:pPr lvl="1">
              <a:defRPr/>
            </a:pPr>
            <a:r>
              <a:rPr lang="cs-CZ" sz="2400" i="1" dirty="0" smtClean="0"/>
              <a:t>Vyplnit</a:t>
            </a:r>
          </a:p>
          <a:p>
            <a:pPr lvl="1">
              <a:defRPr/>
            </a:pPr>
            <a:r>
              <a:rPr lang="cs-CZ" sz="2400" i="1" dirty="0" smtClean="0"/>
              <a:t>Vyhodnotit</a:t>
            </a:r>
          </a:p>
          <a:p>
            <a:pPr lvl="1">
              <a:defRPr/>
            </a:pPr>
            <a:r>
              <a:rPr lang="cs-CZ" sz="2400" i="1" dirty="0" smtClean="0"/>
              <a:t>Analyzovat nevýraznější rysy osobnosti A</a:t>
            </a:r>
          </a:p>
          <a:p>
            <a:pPr lvl="1">
              <a:defRPr/>
            </a:pPr>
            <a:endParaRPr lang="cs-CZ" sz="2400" i="1" dirty="0" smtClean="0"/>
          </a:p>
          <a:p>
            <a:pPr lvl="1">
              <a:defRPr/>
            </a:pPr>
            <a:r>
              <a:rPr lang="cs-CZ" sz="2400" i="1" dirty="0" smtClean="0"/>
              <a:t>K zamyšlení: je možné změnit nežádoucí rysy?</a:t>
            </a:r>
            <a:endParaRPr lang="cs-CZ" sz="2400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096963"/>
          </a:xfrm>
        </p:spPr>
        <p:txBody>
          <a:bodyPr/>
          <a:lstStyle/>
          <a:p>
            <a:pPr algn="ctr">
              <a:defRPr/>
            </a:pPr>
            <a:r>
              <a:rPr lang="cs-CZ" sz="3600" dirty="0" smtClean="0"/>
              <a:t>První krok prevence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0213"/>
            <a:ext cx="8007350" cy="4395787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800" dirty="0" smtClean="0"/>
              <a:t>Zaměřit se na oblasti, které jsou pro nás ohrožující.</a:t>
            </a:r>
          </a:p>
          <a:p>
            <a:pPr>
              <a:buFont typeface="Wingdings" pitchFamily="2" charset="2"/>
              <a:buNone/>
              <a:defRPr/>
            </a:pPr>
            <a:endParaRPr lang="cs-CZ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800" i="1" dirty="0" smtClean="0"/>
              <a:t>Cvičení: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i="1" dirty="0" smtClean="0"/>
              <a:t>Otázky k </a:t>
            </a:r>
            <a:r>
              <a:rPr lang="cs-CZ" sz="2800" i="1" dirty="0" smtClean="0"/>
              <a:t>zamyšlení: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i="1" dirty="0" smtClean="0"/>
              <a:t> </a:t>
            </a:r>
            <a:r>
              <a:rPr lang="cs-CZ" sz="2800" i="1" dirty="0" smtClean="0"/>
              <a:t>	Které oblasti jsou ohrožující?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i="1" dirty="0" smtClean="0"/>
              <a:t>	Co mohu ovlivnit sám, co s pomocí ostatních?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i="1" dirty="0" smtClean="0"/>
              <a:t>	Jak mohu posilovat odolnost vůči zátěži?</a:t>
            </a:r>
          </a:p>
          <a:p>
            <a:pPr>
              <a:buFont typeface="Wingdings" pitchFamily="2" charset="2"/>
              <a:buNone/>
              <a:defRPr/>
            </a:pPr>
            <a:endParaRPr lang="cs-CZ" sz="2800" i="1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800" i="1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endParaRPr lang="cs-CZ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smtClean="0"/>
              <a:t>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73238"/>
            <a:ext cx="8007350" cy="4322762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Ubrat na straně </a:t>
            </a:r>
            <a:r>
              <a:rPr lang="cs-CZ" sz="2400" dirty="0" err="1" smtClean="0"/>
              <a:t>stresorů</a:t>
            </a:r>
            <a:r>
              <a:rPr lang="cs-CZ" sz="2400" dirty="0" smtClean="0"/>
              <a:t> či přidat na straně </a:t>
            </a:r>
            <a:r>
              <a:rPr lang="cs-CZ" sz="2400" dirty="0" err="1" smtClean="0"/>
              <a:t>salutorů</a:t>
            </a:r>
            <a:r>
              <a:rPr lang="cs-CZ" sz="2400" dirty="0" smtClean="0"/>
              <a:t>?</a:t>
            </a:r>
          </a:p>
          <a:p>
            <a:pPr lvl="1">
              <a:defRPr/>
            </a:pPr>
            <a:endParaRPr lang="cs-CZ" sz="2400" dirty="0" smtClean="0"/>
          </a:p>
          <a:p>
            <a:pPr lvl="1">
              <a:defRPr/>
            </a:pPr>
            <a:r>
              <a:rPr lang="cs-CZ" sz="2400" dirty="0" smtClean="0"/>
              <a:t>Na úrovni organizace (podpora vedení, pracovní podmínky, organizace dne, ocenění, kompetence)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sz="2400" dirty="0" smtClean="0">
                <a:solidFill>
                  <a:srgbClr val="0070C0"/>
                </a:solidFill>
              </a:rPr>
              <a:t>? Které změny mohu iniciovat? Co mohu změnit sám? </a:t>
            </a:r>
          </a:p>
          <a:p>
            <a:pPr lvl="1">
              <a:defRPr/>
            </a:pPr>
            <a:r>
              <a:rPr lang="cs-CZ" sz="2400" dirty="0" smtClean="0"/>
              <a:t>V sociální rovině (redukce konfliktů, zdroje sociální opory, supervize)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sz="2400" dirty="0" smtClean="0">
                <a:solidFill>
                  <a:srgbClr val="0070C0"/>
                </a:solidFill>
              </a:rPr>
              <a:t>? Kdo mi poskytuje sociální oporu? Jak posilovat pozitivní vztahy na pracovišti?</a:t>
            </a:r>
            <a:endParaRPr lang="cs-CZ" sz="2400" dirty="0" smtClean="0"/>
          </a:p>
          <a:p>
            <a:pPr lvl="1">
              <a:defRPr/>
            </a:pPr>
            <a:r>
              <a:rPr lang="cs-CZ" sz="2400" dirty="0" smtClean="0"/>
              <a:t>V individuální rovině ……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u="sng" dirty="0" smtClean="0"/>
              <a:t>Co mohu udělat pro to, aby mne práce zase bavila?</a:t>
            </a:r>
            <a:endParaRPr lang="cs-CZ" sz="32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b="1" dirty="0" smtClean="0"/>
              <a:t>			►  </a:t>
            </a:r>
            <a:r>
              <a:rPr lang="cs-CZ" b="1" u="sng" dirty="0" smtClean="0"/>
              <a:t>ZMĚNA !!</a:t>
            </a:r>
            <a:r>
              <a:rPr lang="cs-CZ" b="1" dirty="0" smtClean="0"/>
              <a:t>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b="1" dirty="0" smtClean="0"/>
              <a:t> KDY? 					KDE?</a:t>
            </a: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b="1" dirty="0" smtClean="0"/>
              <a:t> 			  CO? 	JAK?</a:t>
            </a: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b="1" dirty="0" smtClean="0"/>
              <a:t>    </a:t>
            </a:r>
            <a:r>
              <a:rPr lang="cs-CZ" dirty="0" smtClean="0"/>
              <a:t>	 </a:t>
            </a:r>
          </a:p>
          <a:p>
            <a:pPr>
              <a:buFont typeface="Wingdings" pitchFamily="2" charset="2"/>
              <a:buNone/>
              <a:defRPr/>
            </a:pPr>
            <a:r>
              <a:rPr lang="cs-CZ" b="1" dirty="0" smtClean="0"/>
              <a:t>		</a:t>
            </a:r>
            <a:r>
              <a:rPr lang="cs-CZ" sz="2800" b="1" dirty="0" smtClean="0"/>
              <a:t>Narušit stereotyp. Odlehčit práci. </a:t>
            </a:r>
            <a:endParaRPr lang="cs-CZ" sz="2800" dirty="0" smtClean="0"/>
          </a:p>
          <a:p>
            <a:pPr lvl="1">
              <a:buFont typeface="Wingdings" pitchFamily="2" charset="2"/>
              <a:buNone/>
              <a:defRPr/>
            </a:pPr>
            <a:r>
              <a:rPr lang="cs-CZ" b="1" dirty="0" smtClean="0"/>
              <a:t>		Obnovit rovnováhu.  Zmírnit zátěž.  		Posílit odolnost.</a:t>
            </a: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827088" y="274638"/>
            <a:ext cx="7859712" cy="1209675"/>
          </a:xfrm>
        </p:spPr>
        <p:txBody>
          <a:bodyPr/>
          <a:lstStyle/>
          <a:p>
            <a:pPr>
              <a:defRPr/>
            </a:pPr>
            <a:r>
              <a:rPr lang="cs-CZ" altLang="cs-CZ" sz="3600" dirty="0" smtClean="0"/>
              <a:t>Východisko individuální prevence</a:t>
            </a:r>
            <a:br>
              <a:rPr lang="cs-CZ" altLang="cs-CZ" sz="3600" dirty="0" smtClean="0"/>
            </a:br>
            <a:r>
              <a:rPr lang="cs-CZ" altLang="cs-CZ" sz="3600" dirty="0" smtClean="0"/>
              <a:t>= zmapování aktuálního stavu</a:t>
            </a:r>
          </a:p>
        </p:txBody>
      </p:sp>
      <p:sp>
        <p:nvSpPr>
          <p:cNvPr id="23555" name="Zástupný symbol pro text 4"/>
          <p:cNvSpPr>
            <a:spLocks noGrp="1"/>
          </p:cNvSpPr>
          <p:nvPr>
            <p:ph type="body" idx="1"/>
          </p:nvPr>
        </p:nvSpPr>
        <p:spPr>
          <a:xfrm>
            <a:off x="900113" y="1535113"/>
            <a:ext cx="3597275" cy="957262"/>
          </a:xfrm>
        </p:spPr>
        <p:txBody>
          <a:bodyPr/>
          <a:lstStyle/>
          <a:p>
            <a:pPr>
              <a:defRPr/>
            </a:pPr>
            <a:r>
              <a:rPr lang="cs-CZ" altLang="cs-CZ" u="sng" dirty="0" smtClean="0"/>
              <a:t>Stresory, rizikové faktory</a:t>
            </a:r>
          </a:p>
        </p:txBody>
      </p:sp>
      <p:sp>
        <p:nvSpPr>
          <p:cNvPr id="23556" name="Zástupný symbol pro obsah 2"/>
          <p:cNvSpPr>
            <a:spLocks noGrp="1"/>
          </p:cNvSpPr>
          <p:nvPr>
            <p:ph sz="half" idx="2"/>
          </p:nvPr>
        </p:nvSpPr>
        <p:spPr>
          <a:xfrm>
            <a:off x="900113" y="2708275"/>
            <a:ext cx="3597275" cy="3417888"/>
          </a:xfrm>
        </p:spPr>
        <p:txBody>
          <a:bodyPr/>
          <a:lstStyle/>
          <a:p>
            <a:pPr>
              <a:defRPr/>
            </a:pPr>
            <a:r>
              <a:rPr lang="cs-CZ" altLang="cs-CZ" dirty="0" smtClean="0"/>
              <a:t>Mnoho úkolů</a:t>
            </a:r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r>
              <a:rPr lang="cs-CZ" altLang="cs-CZ" dirty="0" smtClean="0"/>
              <a:t>……………………..</a:t>
            </a:r>
          </a:p>
          <a:p>
            <a:pPr>
              <a:defRPr/>
            </a:pPr>
            <a:r>
              <a:rPr lang="cs-CZ" altLang="cs-CZ" dirty="0" smtClean="0"/>
              <a:t>……………………..</a:t>
            </a:r>
          </a:p>
          <a:p>
            <a:pPr>
              <a:defRPr/>
            </a:pPr>
            <a:r>
              <a:rPr lang="cs-CZ" altLang="cs-CZ" dirty="0" smtClean="0"/>
              <a:t>…………..………….</a:t>
            </a:r>
          </a:p>
          <a:p>
            <a:pPr>
              <a:defRPr/>
            </a:pPr>
            <a:r>
              <a:rPr lang="cs-CZ" altLang="cs-CZ" dirty="0" smtClean="0"/>
              <a:t>………………………</a:t>
            </a:r>
          </a:p>
        </p:txBody>
      </p:sp>
      <p:sp>
        <p:nvSpPr>
          <p:cNvPr id="23557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5003800" y="1535113"/>
            <a:ext cx="4140200" cy="957262"/>
          </a:xfrm>
        </p:spPr>
        <p:txBody>
          <a:bodyPr/>
          <a:lstStyle/>
          <a:p>
            <a:pPr>
              <a:defRPr/>
            </a:pPr>
            <a:r>
              <a:rPr lang="cs-CZ" altLang="cs-CZ" u="sng" dirty="0" smtClean="0"/>
              <a:t>Možnosti jejich odstranění</a:t>
            </a:r>
          </a:p>
        </p:txBody>
      </p:sp>
      <p:sp>
        <p:nvSpPr>
          <p:cNvPr id="23558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859338" y="2708275"/>
            <a:ext cx="4284662" cy="3417888"/>
          </a:xfrm>
        </p:spPr>
        <p:txBody>
          <a:bodyPr/>
          <a:lstStyle/>
          <a:p>
            <a:pPr>
              <a:defRPr/>
            </a:pPr>
            <a:r>
              <a:rPr lang="cs-CZ" altLang="cs-CZ" dirty="0" smtClean="0"/>
              <a:t>Zvolit priority, přesunout něco na jiné osoby</a:t>
            </a:r>
          </a:p>
          <a:p>
            <a:pPr>
              <a:defRPr/>
            </a:pPr>
            <a:r>
              <a:rPr lang="cs-CZ" altLang="cs-CZ" dirty="0" smtClean="0"/>
              <a:t>……………………….</a:t>
            </a:r>
          </a:p>
          <a:p>
            <a:pPr>
              <a:defRPr/>
            </a:pPr>
            <a:r>
              <a:rPr lang="cs-CZ" altLang="cs-CZ" dirty="0" smtClean="0"/>
              <a:t>………………………..</a:t>
            </a:r>
          </a:p>
          <a:p>
            <a:pPr>
              <a:defRPr/>
            </a:pPr>
            <a:r>
              <a:rPr lang="cs-CZ" altLang="cs-CZ" dirty="0" smtClean="0"/>
              <a:t>………………………..</a:t>
            </a:r>
          </a:p>
          <a:p>
            <a:pPr>
              <a:defRPr/>
            </a:pPr>
            <a:r>
              <a:rPr lang="cs-CZ" altLang="cs-CZ" dirty="0" smtClean="0"/>
              <a:t>………………………..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Prevence v osobnostní rovině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4675"/>
            <a:ext cx="8007350" cy="4537075"/>
          </a:xfrm>
        </p:spPr>
        <p:txBody>
          <a:bodyPr/>
          <a:lstStyle/>
          <a:p>
            <a:pPr marL="342900" lvl="1" indent="-342900">
              <a:buClr>
                <a:schemeClr val="hlink"/>
              </a:buClr>
              <a:defRPr/>
            </a:pPr>
            <a:r>
              <a:rPr lang="cs-CZ" sz="2400" dirty="0" smtClean="0"/>
              <a:t>profesionální připravenost</a:t>
            </a:r>
          </a:p>
          <a:p>
            <a:pPr marL="342900" lvl="1" indent="-342900">
              <a:buClr>
                <a:schemeClr val="hlink"/>
              </a:buClr>
              <a:defRPr/>
            </a:pPr>
            <a:r>
              <a:rPr lang="cs-CZ" sz="2400" dirty="0" smtClean="0"/>
              <a:t>sebeúcta, </a:t>
            </a:r>
          </a:p>
          <a:p>
            <a:pPr marL="342900" lvl="1" indent="-342900">
              <a:buClr>
                <a:schemeClr val="hlink"/>
              </a:buClr>
              <a:defRPr/>
            </a:pPr>
            <a:r>
              <a:rPr lang="cs-CZ" sz="2400" dirty="0" smtClean="0"/>
              <a:t>asertivita, </a:t>
            </a:r>
          </a:p>
          <a:p>
            <a:pPr marL="342900" lvl="1" indent="-342900">
              <a:buClr>
                <a:schemeClr val="hlink"/>
              </a:buClr>
              <a:defRPr/>
            </a:pPr>
            <a:r>
              <a:rPr lang="cs-CZ" sz="2400" dirty="0" smtClean="0"/>
              <a:t>životní styl, </a:t>
            </a:r>
            <a:r>
              <a:rPr lang="cs-CZ" sz="2400" dirty="0" err="1" smtClean="0"/>
              <a:t>coping</a:t>
            </a:r>
            <a:r>
              <a:rPr lang="cs-CZ" sz="2400" dirty="0" smtClean="0"/>
              <a:t>, </a:t>
            </a:r>
          </a:p>
          <a:p>
            <a:pPr>
              <a:buFontTx/>
              <a:buChar char="•"/>
              <a:defRPr/>
            </a:pPr>
            <a:r>
              <a:rPr lang="cs-CZ" sz="2400" dirty="0" err="1" smtClean="0">
                <a:solidFill>
                  <a:srgbClr val="0070C0"/>
                </a:solidFill>
                <a:effectLst/>
              </a:rPr>
              <a:t>Time</a:t>
            </a:r>
            <a:r>
              <a:rPr lang="cs-CZ" sz="2400" dirty="0" smtClean="0">
                <a:solidFill>
                  <a:srgbClr val="0070C0"/>
                </a:solidFill>
                <a:effectLst/>
              </a:rPr>
              <a:t> </a:t>
            </a:r>
            <a:r>
              <a:rPr lang="cs-CZ" sz="2400" dirty="0">
                <a:solidFill>
                  <a:srgbClr val="0070C0"/>
                </a:solidFill>
                <a:effectLst/>
              </a:rPr>
              <a:t>management</a:t>
            </a:r>
          </a:p>
          <a:p>
            <a:pPr>
              <a:buFontTx/>
              <a:buChar char="•"/>
              <a:defRPr/>
            </a:pPr>
            <a:r>
              <a:rPr lang="cs-CZ" sz="2400" dirty="0">
                <a:solidFill>
                  <a:srgbClr val="0070C0"/>
                </a:solidFill>
                <a:effectLst/>
              </a:rPr>
              <a:t>Pozitivní sociální vztahy a komunikace</a:t>
            </a:r>
          </a:p>
          <a:p>
            <a:pPr>
              <a:buFontTx/>
              <a:buChar char="•"/>
              <a:defRPr/>
            </a:pPr>
            <a:r>
              <a:rPr lang="cs-CZ" sz="2400" dirty="0">
                <a:solidFill>
                  <a:srgbClr val="0070C0"/>
                </a:solidFill>
                <a:effectLst/>
              </a:rPr>
              <a:t>Zvládání emočních obtíží </a:t>
            </a:r>
          </a:p>
          <a:p>
            <a:pPr>
              <a:buFontTx/>
              <a:buChar char="•"/>
              <a:defRPr/>
            </a:pPr>
            <a:r>
              <a:rPr lang="cs-CZ" altLang="cs-CZ" sz="2400" dirty="0">
                <a:solidFill>
                  <a:srgbClr val="0070C0"/>
                </a:solidFill>
                <a:effectLst/>
              </a:rPr>
              <a:t>Omezení vnitřních konfliktů</a:t>
            </a:r>
          </a:p>
          <a:p>
            <a:pPr>
              <a:buFontTx/>
              <a:buChar char="•"/>
              <a:defRPr/>
            </a:pPr>
            <a:r>
              <a:rPr lang="cs-CZ" altLang="cs-CZ" sz="2400" dirty="0">
                <a:solidFill>
                  <a:srgbClr val="0070C0"/>
                </a:solidFill>
                <a:effectLst/>
              </a:rPr>
              <a:t>Změna nežádoucích </a:t>
            </a:r>
            <a:r>
              <a:rPr lang="cs-CZ" altLang="cs-CZ" sz="2400" dirty="0" smtClean="0">
                <a:solidFill>
                  <a:srgbClr val="0070C0"/>
                </a:solidFill>
                <a:effectLst/>
              </a:rPr>
              <a:t>postojů a myšlenkových vzorců</a:t>
            </a:r>
            <a:endParaRPr lang="cs-CZ" altLang="cs-CZ" sz="2400" dirty="0">
              <a:solidFill>
                <a:srgbClr val="0070C0"/>
              </a:solidFill>
              <a:effectLst/>
            </a:endParaRPr>
          </a:p>
          <a:p>
            <a:pPr>
              <a:buFontTx/>
              <a:buChar char="•"/>
              <a:defRPr/>
            </a:pPr>
            <a:r>
              <a:rPr lang="cs-CZ" altLang="cs-CZ" sz="2400" dirty="0">
                <a:solidFill>
                  <a:srgbClr val="0070C0"/>
                </a:solidFill>
                <a:effectLst/>
              </a:rPr>
              <a:t>Relaxace</a:t>
            </a:r>
          </a:p>
          <a:p>
            <a:pPr marL="342900" lvl="1" indent="-342900">
              <a:buClr>
                <a:schemeClr val="hlink"/>
              </a:buClr>
              <a:defRPr/>
            </a:pPr>
            <a:endParaRPr lang="cs-CZ" sz="2400" dirty="0" smtClean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952500"/>
          </a:xfrm>
        </p:spPr>
        <p:txBody>
          <a:bodyPr/>
          <a:lstStyle/>
          <a:p>
            <a:pPr>
              <a:defRPr/>
            </a:pPr>
            <a:r>
              <a:rPr lang="cs-CZ" sz="3200" u="sng" dirty="0" smtClean="0"/>
              <a:t>Změnit rytmus dne, upravit životosprávu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6975"/>
            <a:ext cx="8007350" cy="4899025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střídat práci a odpočinek </a:t>
            </a:r>
          </a:p>
          <a:p>
            <a:pPr>
              <a:defRPr/>
            </a:pPr>
            <a:r>
              <a:rPr lang="cs-CZ" sz="2400" dirty="0" smtClean="0"/>
              <a:t>plánovat denní činnosti, počítat s časovou rezervou</a:t>
            </a:r>
          </a:p>
          <a:p>
            <a:pPr>
              <a:defRPr/>
            </a:pPr>
            <a:r>
              <a:rPr lang="cs-CZ" sz="2400" dirty="0" smtClean="0"/>
              <a:t>ubrat zátěž (něco neudělat, přesunout na jiného)</a:t>
            </a:r>
          </a:p>
          <a:p>
            <a:pPr>
              <a:defRPr/>
            </a:pPr>
            <a:r>
              <a:rPr lang="cs-CZ" sz="2400" dirty="0" smtClean="0"/>
              <a:t>hospodařit s časem</a:t>
            </a:r>
          </a:p>
          <a:p>
            <a:pPr>
              <a:defRPr/>
            </a:pPr>
            <a:r>
              <a:rPr lang="cs-CZ" sz="2400" dirty="0" smtClean="0"/>
              <a:t>stanovit si priority</a:t>
            </a:r>
          </a:p>
          <a:p>
            <a:pPr>
              <a:defRPr/>
            </a:pPr>
            <a:r>
              <a:rPr lang="cs-CZ" sz="2400" dirty="0" smtClean="0"/>
              <a:t>kvalitně aktivně odpočívat</a:t>
            </a:r>
          </a:p>
          <a:p>
            <a:pPr>
              <a:defRPr/>
            </a:pPr>
            <a:r>
              <a:rPr lang="cs-CZ" sz="2400" dirty="0" smtClean="0"/>
              <a:t>vyhradit si čas pro sebe </a:t>
            </a:r>
          </a:p>
          <a:p>
            <a:pPr>
              <a:defRPr/>
            </a:pPr>
            <a:r>
              <a:rPr lang="cs-CZ" sz="2400" dirty="0" smtClean="0"/>
              <a:t>pečovat o sebe, voda vně i dovnitř </a:t>
            </a:r>
          </a:p>
          <a:p>
            <a:pPr>
              <a:defRPr/>
            </a:pPr>
            <a:r>
              <a:rPr lang="cs-CZ" sz="2400" dirty="0" smtClean="0"/>
              <a:t>zajistit si dost kvalitního spánku</a:t>
            </a:r>
          </a:p>
          <a:p>
            <a:pPr>
              <a:defRPr/>
            </a:pPr>
            <a:r>
              <a:rPr lang="cs-CZ" sz="2400" dirty="0" smtClean="0"/>
              <a:t>zdravá výživa</a:t>
            </a:r>
          </a:p>
          <a:p>
            <a:pPr>
              <a:defRPr/>
            </a:pPr>
            <a:r>
              <a:rPr lang="cs-CZ" sz="2400" dirty="0" smtClean="0"/>
              <a:t>upravit si pracovní prostředí</a:t>
            </a:r>
          </a:p>
          <a:p>
            <a:pPr>
              <a:defRPr/>
            </a:pPr>
            <a:endParaRPr lang="cs-CZ" dirty="0"/>
          </a:p>
        </p:txBody>
      </p:sp>
      <p:pic>
        <p:nvPicPr>
          <p:cNvPr id="20484" name="Picture 40" descr="Zobrazit obrázek v plné velikosti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2781300"/>
            <a:ext cx="3097213" cy="309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err="1">
                <a:solidFill>
                  <a:schemeClr val="tx1"/>
                </a:solidFill>
              </a:rPr>
              <a:t>Time</a:t>
            </a:r>
            <a:r>
              <a:rPr lang="cs-CZ" altLang="cs-CZ" dirty="0">
                <a:solidFill>
                  <a:schemeClr val="tx1"/>
                </a:solidFill>
              </a:rPr>
              <a:t> management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12875"/>
            <a:ext cx="8007350" cy="468312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altLang="cs-CZ" sz="2800" u="sng" dirty="0"/>
              <a:t>Plánování:</a:t>
            </a:r>
          </a:p>
          <a:p>
            <a:pPr>
              <a:defRPr/>
            </a:pPr>
            <a:r>
              <a:rPr lang="cs-CZ" altLang="cs-CZ" sz="2800" dirty="0"/>
              <a:t>60% plánované aktivity</a:t>
            </a:r>
          </a:p>
          <a:p>
            <a:pPr>
              <a:defRPr/>
            </a:pPr>
            <a:r>
              <a:rPr lang="cs-CZ" altLang="cs-CZ" sz="2800" dirty="0"/>
              <a:t>20% rezerva pro </a:t>
            </a:r>
            <a:r>
              <a:rPr lang="cs-CZ" altLang="cs-CZ" sz="2800" dirty="0" smtClean="0"/>
              <a:t>nepředpokládané </a:t>
            </a:r>
            <a:r>
              <a:rPr lang="cs-CZ" altLang="cs-CZ" sz="2800" dirty="0"/>
              <a:t>činnosti</a:t>
            </a:r>
          </a:p>
          <a:p>
            <a:pPr>
              <a:defRPr/>
            </a:pPr>
            <a:r>
              <a:rPr lang="cs-CZ" altLang="cs-CZ" sz="2800" dirty="0"/>
              <a:t>20% spontánní </a:t>
            </a:r>
            <a:r>
              <a:rPr lang="cs-CZ" altLang="cs-CZ" sz="2800" dirty="0" smtClean="0"/>
              <a:t>aktivity</a:t>
            </a:r>
          </a:p>
          <a:p>
            <a:pPr>
              <a:defRPr/>
            </a:pPr>
            <a:r>
              <a:rPr lang="cs-CZ" altLang="cs-CZ" sz="2800" dirty="0" smtClean="0"/>
              <a:t>Rozlišení úkolů neodkladných, důležitých, </a:t>
            </a:r>
            <a:r>
              <a:rPr lang="cs-CZ" altLang="cs-CZ" sz="2800" dirty="0" err="1" smtClean="0"/>
              <a:t>odložitelných</a:t>
            </a:r>
            <a:r>
              <a:rPr lang="cs-CZ" altLang="cs-CZ" sz="2800" dirty="0" smtClean="0"/>
              <a:t>, méně důležitých, nedůležitých + určit pořadí jejich plnění (</a:t>
            </a:r>
            <a:r>
              <a:rPr lang="cs-CZ" altLang="cs-CZ" sz="2800" dirty="0" err="1" smtClean="0"/>
              <a:t>eventuelně</a:t>
            </a:r>
            <a:r>
              <a:rPr lang="cs-CZ" altLang="cs-CZ" sz="2800" dirty="0" smtClean="0"/>
              <a:t> delegovat na jiné, vyhodit do koše)</a:t>
            </a:r>
            <a:endParaRPr lang="cs-CZ" altLang="cs-CZ" sz="2800" dirty="0"/>
          </a:p>
          <a:p>
            <a:pPr>
              <a:defRPr/>
            </a:pPr>
            <a:r>
              <a:rPr lang="cs-CZ" altLang="cs-CZ" sz="2800" dirty="0" smtClean="0"/>
              <a:t>Respektování osobní výkonnostní křivky</a:t>
            </a:r>
            <a:endParaRPr lang="cs-CZ" altLang="cs-CZ" sz="2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3600" b="0" dirty="0" smtClean="0"/>
              <a:t>Co je syndrom vyhoření?</a:t>
            </a:r>
            <a:endParaRPr lang="cs-CZ" sz="3600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sz="2800" dirty="0" smtClean="0"/>
          </a:p>
          <a:p>
            <a:pPr>
              <a:defRPr/>
            </a:pPr>
            <a:r>
              <a:rPr lang="cs-CZ" sz="2800" dirty="0" smtClean="0"/>
              <a:t>Pokuste se vyjádřit syndrom vyhoření vlastními slovy.</a:t>
            </a:r>
            <a:endParaRPr lang="cs-CZ" sz="2800" dirty="0"/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239838"/>
          </a:xfrm>
        </p:spPr>
        <p:txBody>
          <a:bodyPr/>
          <a:lstStyle/>
          <a:p>
            <a:pPr>
              <a:defRPr/>
            </a:pPr>
            <a:r>
              <a:rPr lang="cs-CZ" sz="3600" u="sng" dirty="0" smtClean="0"/>
              <a:t>Budovat pozitivní mezilidské vztahy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2875"/>
            <a:ext cx="8007350" cy="4683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Potřeba sociální opory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Utvořit si správný obraz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   druhých lidí</a:t>
            </a:r>
            <a:endParaRPr lang="cs-CZ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Posilovat přátelské vztahy</a:t>
            </a:r>
            <a:r>
              <a:rPr lang="cs-CZ" sz="28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dirty="0" smtClean="0"/>
              <a:t>	(uznání, naslouchání, empatie,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dirty="0" smtClean="0"/>
              <a:t>	emocionální opora..)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Vážit slova, vážit činy </a:t>
            </a:r>
            <a:r>
              <a:rPr lang="cs-CZ" sz="2800" dirty="0" smtClean="0"/>
              <a:t>(neurážet,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dirty="0" smtClean="0"/>
              <a:t>    nenapadat, respektovat)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Předcházet konfliktům</a:t>
            </a:r>
            <a:r>
              <a:rPr lang="cs-CZ" sz="2800" dirty="0" smtClean="0"/>
              <a:t> (jasná pravidla hry, rozdělení rolí, vhodná doba pro řešení problémů)</a:t>
            </a:r>
          </a:p>
          <a:p>
            <a:pPr>
              <a:defRPr/>
            </a:pPr>
            <a:endParaRPr lang="cs-CZ" sz="2800" dirty="0"/>
          </a:p>
        </p:txBody>
      </p:sp>
      <p:pic>
        <p:nvPicPr>
          <p:cNvPr id="23556" name="Picture 5" descr="Zobrazit obrázek v plné velikosti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1890713"/>
            <a:ext cx="2514600" cy="319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096963"/>
          </a:xfrm>
        </p:spPr>
        <p:txBody>
          <a:bodyPr/>
          <a:lstStyle/>
          <a:p>
            <a:pPr>
              <a:defRPr/>
            </a:pPr>
            <a:r>
              <a:rPr lang="cs-CZ" sz="3600" u="sng" dirty="0" smtClean="0"/>
              <a:t>Strategie změny životních postojů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4675"/>
            <a:ext cx="8007350" cy="42513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pozitivní myšlení a přístup k životu </a:t>
            </a:r>
            <a:endParaRPr lang="cs-CZ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 </a:t>
            </a:r>
            <a:endParaRPr lang="cs-CZ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orientovat se</a:t>
            </a:r>
            <a:r>
              <a:rPr lang="cs-CZ" sz="2800" dirty="0" smtClean="0"/>
              <a:t> </a:t>
            </a:r>
            <a:r>
              <a:rPr lang="cs-CZ" sz="2800" b="1" dirty="0" smtClean="0"/>
              <a:t>na budoucnost</a:t>
            </a:r>
            <a:r>
              <a:rPr lang="cs-CZ" sz="28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 </a:t>
            </a:r>
            <a:endParaRPr lang="cs-CZ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hledat a nalézat smysl života</a:t>
            </a:r>
          </a:p>
          <a:p>
            <a:pPr>
              <a:buFont typeface="Wingdings" pitchFamily="2" charset="2"/>
              <a:buNone/>
              <a:defRPr/>
            </a:pPr>
            <a:endParaRPr lang="cs-CZ" sz="2800" b="1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800" b="1" dirty="0" smtClean="0"/>
              <a:t>zbavit se  nežádoucích myšlenkových vzorců a postojů</a:t>
            </a:r>
            <a:endParaRPr lang="cs-CZ" sz="2800" dirty="0"/>
          </a:p>
        </p:txBody>
      </p:sp>
      <p:pic>
        <p:nvPicPr>
          <p:cNvPr id="24580" name="Picture 20" descr="Zobrazit obrázek v plné velikosti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2420938"/>
            <a:ext cx="2359025" cy="2378075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244475"/>
            <a:ext cx="8591550" cy="1431925"/>
          </a:xfrm>
        </p:spPr>
        <p:txBody>
          <a:bodyPr/>
          <a:lstStyle/>
          <a:p>
            <a:pPr>
              <a:defRPr/>
            </a:pPr>
            <a:r>
              <a:rPr lang="cs-CZ" sz="3600" b="0" dirty="0" smtClean="0"/>
              <a:t>Co jsou nežádoucí postoje a myšlenkové vzorce (dysfunkční kognitivní schémata)</a:t>
            </a:r>
            <a:endParaRPr lang="cs-CZ" sz="3600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650" y="1905000"/>
            <a:ext cx="8089900" cy="4403725"/>
          </a:xfrm>
        </p:spPr>
        <p:txBody>
          <a:bodyPr/>
          <a:lstStyle/>
          <a:p>
            <a:pPr>
              <a:defRPr/>
            </a:pPr>
            <a:r>
              <a:rPr lang="cs-CZ" sz="2400" dirty="0">
                <a:effectLst/>
              </a:rPr>
              <a:t>souvisí s rozvojem úzkosti</a:t>
            </a:r>
          </a:p>
          <a:p>
            <a:pPr>
              <a:defRPr/>
            </a:pPr>
            <a:r>
              <a:rPr lang="cs-CZ" sz="2400" dirty="0">
                <a:effectLst/>
              </a:rPr>
              <a:t>Vytvořila se zpravidla v </a:t>
            </a:r>
            <a:r>
              <a:rPr lang="cs-CZ" sz="2400" dirty="0" smtClean="0">
                <a:effectLst/>
              </a:rPr>
              <a:t>dětství</a:t>
            </a:r>
            <a:endParaRPr lang="cs-CZ" sz="2400" dirty="0">
              <a:effectLst/>
            </a:endParaRPr>
          </a:p>
          <a:p>
            <a:pPr>
              <a:defRPr/>
            </a:pPr>
            <a:r>
              <a:rPr lang="cs-CZ" sz="2400" dirty="0">
                <a:effectLst/>
              </a:rPr>
              <a:t>Pokládáme je za samozřejmá, pravdivá, věříme jim </a:t>
            </a:r>
            <a:endParaRPr lang="cs-CZ" sz="2400" dirty="0" smtClean="0">
              <a:effectLst/>
            </a:endParaRPr>
          </a:p>
          <a:p>
            <a:pPr>
              <a:defRPr/>
            </a:pPr>
            <a:r>
              <a:rPr lang="cs-CZ" sz="2400" dirty="0" smtClean="0">
                <a:effectLst/>
              </a:rPr>
              <a:t>Mnohdy </a:t>
            </a:r>
            <a:r>
              <a:rPr lang="cs-CZ" sz="2400" dirty="0">
                <a:effectLst/>
              </a:rPr>
              <a:t>si je neuvědomujeme</a:t>
            </a:r>
          </a:p>
          <a:p>
            <a:pPr>
              <a:defRPr/>
            </a:pPr>
            <a:r>
              <a:rPr lang="cs-CZ" sz="2400" dirty="0">
                <a:effectLst/>
              </a:rPr>
              <a:t>Souvisejí s rozvojem negativních emocí</a:t>
            </a:r>
          </a:p>
          <a:p>
            <a:pPr>
              <a:defRPr/>
            </a:pPr>
            <a:r>
              <a:rPr lang="cs-CZ" sz="2400" dirty="0">
                <a:effectLst/>
              </a:rPr>
              <a:t>Ovlivňují naše chování</a:t>
            </a:r>
          </a:p>
          <a:p>
            <a:pPr>
              <a:defRPr/>
            </a:pPr>
            <a:r>
              <a:rPr lang="cs-CZ" sz="2400" dirty="0">
                <a:effectLst/>
              </a:rPr>
              <a:t>Mohou bránit dosažení životní pohody</a:t>
            </a:r>
          </a:p>
          <a:p>
            <a:pPr>
              <a:defRPr/>
            </a:pPr>
            <a:r>
              <a:rPr lang="cs-CZ" sz="2400" dirty="0">
                <a:effectLst/>
              </a:rPr>
              <a:t>Existuje široká škála</a:t>
            </a:r>
          </a:p>
          <a:p>
            <a:pPr>
              <a:defRPr/>
            </a:pPr>
            <a:r>
              <a:rPr lang="cs-CZ" sz="2400" dirty="0">
                <a:effectLst/>
              </a:rPr>
              <a:t>Je možné je korigovat, ale nejprve je musíme u sebe </a:t>
            </a:r>
            <a:r>
              <a:rPr lang="cs-CZ" sz="2400" dirty="0" smtClean="0">
                <a:effectLst/>
              </a:rPr>
              <a:t>rozeznat</a:t>
            </a:r>
            <a:endParaRPr lang="cs-CZ" sz="2400" dirty="0">
              <a:effectLst/>
            </a:endParaRP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3600" b="0" dirty="0">
                <a:effectLst/>
              </a:rPr>
              <a:t>Charakteristiky </a:t>
            </a:r>
            <a:r>
              <a:rPr lang="cs-CZ" sz="3600" b="0" dirty="0" smtClean="0">
                <a:effectLst/>
              </a:rPr>
              <a:t>dysfunkčních kognitivních </a:t>
            </a:r>
            <a:r>
              <a:rPr lang="cs-CZ" sz="3600" b="0" dirty="0">
                <a:effectLst/>
              </a:rPr>
              <a:t>schémat</a:t>
            </a:r>
            <a:endParaRPr lang="cs-CZ" sz="3600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73238"/>
            <a:ext cx="8007350" cy="4751387"/>
          </a:xfrm>
        </p:spPr>
        <p:txBody>
          <a:bodyPr/>
          <a:lstStyle/>
          <a:p>
            <a:pPr>
              <a:defRPr/>
            </a:pPr>
            <a:r>
              <a:rPr lang="cs-CZ" sz="2400" b="1" dirty="0">
                <a:effectLst/>
              </a:rPr>
              <a:t>Znamenají přehnaný nárok</a:t>
            </a:r>
            <a:r>
              <a:rPr lang="cs-CZ" sz="2400" dirty="0">
                <a:effectLst/>
              </a:rPr>
              <a:t> </a:t>
            </a:r>
            <a:endParaRPr lang="cs-CZ" sz="2400" dirty="0" smtClean="0">
              <a:effectLst/>
            </a:endParaRPr>
          </a:p>
          <a:p>
            <a:pPr lvl="1">
              <a:defRPr/>
            </a:pPr>
            <a:r>
              <a:rPr lang="cs-CZ" sz="2000" dirty="0" smtClean="0">
                <a:effectLst/>
              </a:rPr>
              <a:t>neodrážejí </a:t>
            </a:r>
            <a:r>
              <a:rPr lang="cs-CZ" sz="2000" dirty="0">
                <a:effectLst/>
              </a:rPr>
              <a:t>běžné lidské možnosti. Např. předpoklad „Musím vše zvládnout sám</a:t>
            </a:r>
            <a:r>
              <a:rPr lang="cs-CZ" sz="2000" dirty="0" smtClean="0">
                <a:effectLst/>
              </a:rPr>
              <a:t>“</a:t>
            </a:r>
          </a:p>
          <a:p>
            <a:pPr>
              <a:defRPr/>
            </a:pPr>
            <a:r>
              <a:rPr lang="cs-CZ" sz="2400" b="1" dirty="0">
                <a:effectLst/>
              </a:rPr>
              <a:t>Jsou rigidní a neměnné</a:t>
            </a:r>
            <a:r>
              <a:rPr lang="cs-CZ" sz="2400" dirty="0">
                <a:effectLst/>
              </a:rPr>
              <a:t> v různých situacích. </a:t>
            </a:r>
            <a:endParaRPr lang="cs-CZ" sz="2400" dirty="0" smtClean="0">
              <a:effectLst/>
            </a:endParaRPr>
          </a:p>
          <a:p>
            <a:pPr lvl="1">
              <a:defRPr/>
            </a:pPr>
            <a:r>
              <a:rPr lang="cs-CZ" sz="2000" dirty="0" smtClean="0">
                <a:effectLst/>
              </a:rPr>
              <a:t>Nepřipouštějí </a:t>
            </a:r>
            <a:r>
              <a:rPr lang="cs-CZ" sz="2000" dirty="0">
                <a:effectLst/>
              </a:rPr>
              <a:t>možnost, že člověk se mění a situace se různí. </a:t>
            </a:r>
            <a:r>
              <a:rPr lang="cs-CZ" sz="2000" dirty="0" smtClean="0">
                <a:effectLst/>
              </a:rPr>
              <a:t>Např. „</a:t>
            </a:r>
            <a:r>
              <a:rPr lang="cs-CZ" sz="2000" dirty="0">
                <a:effectLst/>
              </a:rPr>
              <a:t>Pokud nebudu dávat všem přednost, nikdo mne nebude mít rád</a:t>
            </a:r>
            <a:r>
              <a:rPr lang="cs-CZ" sz="2000" dirty="0" smtClean="0">
                <a:effectLst/>
              </a:rPr>
              <a:t>.“</a:t>
            </a:r>
          </a:p>
          <a:p>
            <a:pPr>
              <a:defRPr/>
            </a:pPr>
            <a:r>
              <a:rPr lang="cs-CZ" sz="2400" b="1" dirty="0">
                <a:effectLst/>
              </a:rPr>
              <a:t>Jsou nekonstruktivní</a:t>
            </a:r>
            <a:r>
              <a:rPr lang="cs-CZ" sz="2400" dirty="0">
                <a:effectLst/>
              </a:rPr>
              <a:t> </a:t>
            </a:r>
            <a:endParaRPr lang="cs-CZ" sz="2400" dirty="0" smtClean="0">
              <a:effectLst/>
            </a:endParaRPr>
          </a:p>
          <a:p>
            <a:pPr lvl="1">
              <a:defRPr/>
            </a:pPr>
            <a:r>
              <a:rPr lang="cs-CZ" sz="2000" dirty="0" smtClean="0">
                <a:effectLst/>
              </a:rPr>
              <a:t>častěji </a:t>
            </a:r>
            <a:r>
              <a:rPr lang="cs-CZ" sz="2000" dirty="0">
                <a:effectLst/>
              </a:rPr>
              <a:t>brání dosažení cíle, než aby pomáhala. Např. „Musím vše dělat perfektně!“ – vede k úzkosti z možné </a:t>
            </a:r>
            <a:r>
              <a:rPr lang="cs-CZ" sz="2000" dirty="0" smtClean="0">
                <a:effectLst/>
              </a:rPr>
              <a:t>chyby.</a:t>
            </a:r>
          </a:p>
          <a:p>
            <a:pPr>
              <a:defRPr/>
            </a:pPr>
            <a:r>
              <a:rPr lang="cs-CZ" sz="2400" b="1" dirty="0">
                <a:effectLst/>
              </a:rPr>
              <a:t>Vyvolávají silné emoční reakce</a:t>
            </a:r>
            <a:r>
              <a:rPr lang="cs-CZ" sz="2400" dirty="0">
                <a:effectLst/>
              </a:rPr>
              <a:t> </a:t>
            </a:r>
            <a:r>
              <a:rPr lang="cs-CZ" sz="2400" dirty="0" smtClean="0">
                <a:effectLst/>
              </a:rPr>
              <a:t>pokud porušíme </a:t>
            </a:r>
            <a:r>
              <a:rPr lang="cs-CZ" sz="2400" dirty="0">
                <a:effectLst/>
              </a:rPr>
              <a:t>schéma </a:t>
            </a:r>
            <a:endParaRPr lang="cs-CZ" sz="2400" dirty="0" smtClean="0">
              <a:effectLst/>
            </a:endParaRPr>
          </a:p>
          <a:p>
            <a:pPr lvl="1">
              <a:defRPr/>
            </a:pPr>
            <a:r>
              <a:rPr lang="cs-CZ" sz="2000" dirty="0" smtClean="0">
                <a:effectLst/>
              </a:rPr>
              <a:t> </a:t>
            </a:r>
            <a:r>
              <a:rPr lang="cs-CZ" sz="2000" dirty="0">
                <a:effectLst/>
              </a:rPr>
              <a:t>nejen běžná úzkost či lítost, ale i těžká úzkost, panika, deprese, silné sebeobviňování. 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096963"/>
          </a:xfrm>
        </p:spPr>
        <p:txBody>
          <a:bodyPr/>
          <a:lstStyle/>
          <a:p>
            <a:pPr>
              <a:defRPr/>
            </a:pPr>
            <a:r>
              <a:rPr lang="cs-CZ" sz="3600" u="sng" dirty="0" smtClean="0"/>
              <a:t>Překonat emoční obtíže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6975"/>
            <a:ext cx="8007350" cy="48990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a) Jak snížit emoční tenzi/napětí </a:t>
            </a:r>
            <a:endParaRPr lang="cs-CZ" sz="2000" dirty="0" smtClean="0"/>
          </a:p>
          <a:p>
            <a:pPr lvl="3">
              <a:buFont typeface="Wingdings" pitchFamily="2" charset="2"/>
              <a:buNone/>
              <a:defRPr/>
            </a:pPr>
            <a:r>
              <a:rPr lang="cs-CZ" b="1" dirty="0" smtClean="0"/>
              <a:t>Zlepšovat své schopnosti a dovednosti</a:t>
            </a:r>
            <a:r>
              <a:rPr lang="cs-CZ" dirty="0" smtClean="0"/>
              <a:t> </a:t>
            </a:r>
          </a:p>
          <a:p>
            <a:pPr lvl="3">
              <a:buFont typeface="Wingdings" pitchFamily="2" charset="2"/>
              <a:buNone/>
              <a:defRPr/>
            </a:pPr>
            <a:r>
              <a:rPr lang="cs-CZ" b="1" dirty="0" smtClean="0"/>
              <a:t>Zvolit si náhradní cíl  </a:t>
            </a:r>
            <a:endParaRPr lang="cs-CZ" dirty="0" smtClean="0"/>
          </a:p>
          <a:p>
            <a:pPr lvl="3">
              <a:buFont typeface="Wingdings" pitchFamily="2" charset="2"/>
              <a:buNone/>
              <a:defRPr/>
            </a:pPr>
            <a:r>
              <a:rPr lang="cs-CZ" b="1" dirty="0" smtClean="0"/>
              <a:t>Odreagovat se, uvolňovací aktivity.</a:t>
            </a:r>
            <a:r>
              <a:rPr lang="cs-CZ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 b)  Jak šetřit emoční energií</a:t>
            </a:r>
            <a:endParaRPr lang="cs-CZ" sz="2000" dirty="0" smtClean="0"/>
          </a:p>
          <a:p>
            <a:pPr lvl="2">
              <a:buFont typeface="Wingdings" pitchFamily="2" charset="2"/>
              <a:buNone/>
              <a:defRPr/>
            </a:pPr>
            <a:r>
              <a:rPr lang="cs-CZ" sz="2000" b="1" dirty="0" smtClean="0"/>
              <a:t> 	Zvýšit odstup od těžkostí, nezávislost na vnějších vlivech.</a:t>
            </a:r>
            <a:r>
              <a:rPr lang="cs-CZ" sz="2000" dirty="0" smtClean="0"/>
              <a:t> 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cs-CZ" sz="2000" b="1" dirty="0" smtClean="0"/>
              <a:t>	Zvyšování odolnosti (otužování).</a:t>
            </a:r>
            <a:r>
              <a:rPr lang="cs-CZ" sz="2000" dirty="0" smtClean="0"/>
              <a:t> 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cs-CZ" sz="2000" b="1" dirty="0" smtClean="0"/>
              <a:t>	Vyvarovat se silných dojmů a drastických situací.</a:t>
            </a:r>
            <a:r>
              <a:rPr lang="cs-CZ" sz="2000" dirty="0" smtClean="0"/>
              <a:t> 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cs-CZ" sz="2000" b="1" dirty="0" smtClean="0"/>
              <a:t>	Snížit profesní </a:t>
            </a:r>
            <a:r>
              <a:rPr lang="cs-CZ" sz="2000" b="1" dirty="0" err="1" smtClean="0"/>
              <a:t>stresory</a:t>
            </a:r>
            <a:r>
              <a:rPr lang="cs-CZ" sz="2000" b="1" dirty="0" smtClean="0"/>
              <a:t>.</a:t>
            </a:r>
            <a:r>
              <a:rPr lang="cs-CZ" sz="2000" dirty="0" smtClean="0"/>
              <a:t> 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cs-CZ" sz="2000" b="1" dirty="0" smtClean="0"/>
              <a:t>	Omezení vnitřních konfliktů </a:t>
            </a:r>
            <a:endParaRPr lang="cs-CZ" sz="2000" dirty="0" smtClean="0"/>
          </a:p>
          <a:p>
            <a:pPr lvl="2">
              <a:buFont typeface="Wingdings" pitchFamily="2" charset="2"/>
              <a:buNone/>
              <a:defRPr/>
            </a:pPr>
            <a:r>
              <a:rPr lang="cs-CZ" sz="2000" b="1" dirty="0" smtClean="0"/>
              <a:t>	Zvládnout obtíže při rozhodování.</a:t>
            </a:r>
            <a:endParaRPr lang="cs-CZ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 c)  Jak se zbavit se pesimistických a depresivních nálad? </a:t>
            </a:r>
            <a:endParaRPr lang="cs-CZ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		Psychogenní přeladění </a:t>
            </a:r>
            <a:r>
              <a:rPr lang="cs-CZ" sz="2000" dirty="0" smtClean="0"/>
              <a:t>prostřednictvím myšlení, představ, plným 	prožíváním pozitivních prvků a drobných radostí.   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096963"/>
          </a:xfrm>
        </p:spPr>
        <p:txBody>
          <a:bodyPr/>
          <a:lstStyle/>
          <a:p>
            <a:pPr>
              <a:defRPr/>
            </a:pPr>
            <a:r>
              <a:rPr lang="cs-CZ" sz="3600" u="sng" dirty="0" smtClean="0"/>
              <a:t>Zvládání obtíží při rozhodování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2875"/>
            <a:ext cx="8007350" cy="4683125"/>
          </a:xfrm>
        </p:spPr>
        <p:txBody>
          <a:bodyPr/>
          <a:lstStyle/>
          <a:p>
            <a:pPr>
              <a:defRPr/>
            </a:pPr>
            <a:r>
              <a:rPr lang="cs-CZ" sz="2800" dirty="0" smtClean="0"/>
              <a:t>ujasnit si co je pro nás důležité </a:t>
            </a:r>
          </a:p>
          <a:p>
            <a:pPr>
              <a:defRPr/>
            </a:pPr>
            <a:r>
              <a:rPr lang="cs-CZ" sz="2800" dirty="0" smtClean="0"/>
              <a:t>uvědomit si o co nám vlastně jde</a:t>
            </a:r>
          </a:p>
          <a:p>
            <a:pPr>
              <a:defRPr/>
            </a:pPr>
            <a:r>
              <a:rPr lang="cs-CZ" sz="2800" dirty="0" smtClean="0"/>
              <a:t>mohu to zvládnout? (nesnažit se o nereálné)</a:t>
            </a:r>
          </a:p>
          <a:p>
            <a:pPr>
              <a:defRPr/>
            </a:pPr>
            <a:r>
              <a:rPr lang="cs-CZ" sz="2800" dirty="0" smtClean="0"/>
              <a:t>nenechat za sebe rozhodovat druhé </a:t>
            </a:r>
          </a:p>
          <a:p>
            <a:pPr>
              <a:defRPr/>
            </a:pPr>
            <a:r>
              <a:rPr lang="cs-CZ" sz="2800" dirty="0" smtClean="0"/>
              <a:t>neodkládat, nezbavovat se rozhodnutí </a:t>
            </a:r>
          </a:p>
          <a:p>
            <a:pPr>
              <a:defRPr/>
            </a:pPr>
            <a:r>
              <a:rPr lang="cs-CZ" sz="2800" dirty="0" smtClean="0"/>
              <a:t>cvičit se v procesu rozhodování </a:t>
            </a:r>
          </a:p>
          <a:p>
            <a:pPr>
              <a:defRPr/>
            </a:pPr>
            <a:r>
              <a:rPr lang="cs-CZ" sz="2800" dirty="0" smtClean="0"/>
              <a:t>zmapovat situaci</a:t>
            </a:r>
            <a:endParaRPr lang="cs-CZ" sz="2800" b="1" dirty="0" smtClean="0"/>
          </a:p>
          <a:p>
            <a:pPr>
              <a:defRPr/>
            </a:pPr>
            <a:r>
              <a:rPr lang="cs-CZ" sz="2800" dirty="0" smtClean="0"/>
              <a:t>uvolnit se, uklidnit se</a:t>
            </a:r>
            <a:endParaRPr lang="cs-CZ" sz="2800" b="1" dirty="0" smtClean="0"/>
          </a:p>
          <a:p>
            <a:pPr>
              <a:defRPr/>
            </a:pPr>
            <a:r>
              <a:rPr lang="cs-CZ" sz="2800" dirty="0" smtClean="0"/>
              <a:t>rozebrat pozitivní a negativní stránky problému 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Relaxace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0808"/>
            <a:ext cx="8007350" cy="4824536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Spojení tří přístupů: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/>
              <a:t>	</a:t>
            </a:r>
            <a:r>
              <a:rPr lang="cs-CZ" sz="2400" b="1" dirty="0" smtClean="0"/>
              <a:t>klidné dýchání, relaxace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	a tělesné cvičení</a:t>
            </a:r>
          </a:p>
          <a:p>
            <a:pPr>
              <a:buFont typeface="Wingdings" pitchFamily="2" charset="2"/>
              <a:buNone/>
              <a:defRPr/>
            </a:pPr>
            <a:endParaRPr lang="cs-CZ" sz="2400" b="1" dirty="0"/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techniky krátkodobé relaxace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(individuální zkušenosti)  </a:t>
            </a:r>
            <a:endParaRPr lang="cs-CZ" sz="2400" dirty="0" smtClean="0"/>
          </a:p>
          <a:p>
            <a:pPr>
              <a:buFont typeface="Wingdings" pitchFamily="2" charset="2"/>
              <a:buNone/>
              <a:defRPr/>
            </a:pPr>
            <a:endParaRPr lang="cs-CZ" sz="2400" b="1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spontánní svalová relaxace</a:t>
            </a:r>
            <a:endParaRPr lang="cs-CZ" sz="2400" dirty="0" smtClean="0"/>
          </a:p>
          <a:p>
            <a:pPr>
              <a:buFont typeface="Wingdings" pitchFamily="2" charset="2"/>
              <a:buNone/>
              <a:defRPr/>
            </a:pPr>
            <a:endParaRPr lang="cs-CZ" sz="2400" b="1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speciální metody svalové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/>
              <a:t>relaxace</a:t>
            </a:r>
          </a:p>
          <a:p>
            <a:pPr>
              <a:defRPr/>
            </a:pPr>
            <a:endParaRPr lang="cs-CZ" dirty="0"/>
          </a:p>
        </p:txBody>
      </p:sp>
      <p:pic>
        <p:nvPicPr>
          <p:cNvPr id="33796" name="Picture 4" descr="Zobrazit obrázek v plné velikosti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602" y="2492896"/>
            <a:ext cx="3025775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096293"/>
          </a:xfrm>
        </p:spPr>
        <p:txBody>
          <a:bodyPr/>
          <a:lstStyle/>
          <a:p>
            <a:r>
              <a:rPr lang="cs-CZ" sz="3600" dirty="0" smtClean="0"/>
              <a:t>Nácvik klidného dýchání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72816"/>
            <a:ext cx="8007350" cy="4323184"/>
          </a:xfrm>
        </p:spPr>
        <p:txBody>
          <a:bodyPr/>
          <a:lstStyle/>
          <a:p>
            <a:r>
              <a:rPr lang="cs-CZ" sz="2400" dirty="0" smtClean="0"/>
              <a:t>Hyperventilace – obvyklá reakce na stres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	- negativní důsledky </a:t>
            </a:r>
            <a:r>
              <a:rPr lang="cs-CZ" sz="2000" dirty="0" smtClean="0"/>
              <a:t>(únava, mravenčení, 				točení hlavy, třes, rozostřené vidění…)</a:t>
            </a:r>
            <a:endParaRPr lang="cs-CZ" sz="1600" dirty="0" smtClean="0"/>
          </a:p>
          <a:p>
            <a:r>
              <a:rPr lang="cs-CZ" sz="2400" dirty="0" smtClean="0"/>
              <a:t>Nácvik správného dýchání:   vleže → vsedě → vestoje</a:t>
            </a:r>
          </a:p>
          <a:p>
            <a:pPr lvl="1"/>
            <a:r>
              <a:rPr lang="cs-CZ" sz="2000" dirty="0" smtClean="0"/>
              <a:t>Jedna ruka na hrudi, druhá na žaludku</a:t>
            </a:r>
          </a:p>
          <a:p>
            <a:pPr lvl="1"/>
            <a:r>
              <a:rPr lang="cs-CZ" sz="2000" dirty="0" smtClean="0"/>
              <a:t>Vdech nosem, nenechat zvedat žaludek, dýchat celými plícemi, uvolněně, horní část hrudníku se zvedá co nejméně.</a:t>
            </a:r>
          </a:p>
          <a:p>
            <a:pPr lvl="1"/>
            <a:r>
              <a:rPr lang="cs-CZ" sz="2000" dirty="0" smtClean="0"/>
              <a:t> Výdech – nosem, pomalu, plynule</a:t>
            </a:r>
          </a:p>
          <a:p>
            <a:pPr lvl="1"/>
            <a:r>
              <a:rPr lang="cs-CZ" sz="2000" dirty="0" smtClean="0"/>
              <a:t>Opakovat, plynulý rytmus (asi 12x za minutu)</a:t>
            </a:r>
          </a:p>
          <a:p>
            <a:pPr lvl="1"/>
            <a:r>
              <a:rPr lang="cs-CZ" sz="2000" dirty="0" smtClean="0"/>
              <a:t>Procvičovat při každé vhodné příležitosti, </a:t>
            </a:r>
            <a:r>
              <a:rPr lang="cs-CZ" sz="2000" dirty="0" smtClean="0"/>
              <a:t>zautomatizovat</a:t>
            </a:r>
            <a:endParaRPr lang="cs-CZ" sz="2000" dirty="0" smtClean="0"/>
          </a:p>
          <a:p>
            <a:pPr lvl="1"/>
            <a:endParaRPr lang="cs-CZ" sz="2000" dirty="0"/>
          </a:p>
          <a:p>
            <a:pPr lvl="1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29744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Potřeba relaxace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4824"/>
            <a:ext cx="8007350" cy="4680520"/>
          </a:xfrm>
        </p:spPr>
        <p:txBody>
          <a:bodyPr/>
          <a:lstStyle/>
          <a:p>
            <a:r>
              <a:rPr lang="cs-CZ" sz="2400" dirty="0" smtClean="0"/>
              <a:t>Pokud nejsme schopni spontánního uvolnění (hudba, sport ..)</a:t>
            </a:r>
          </a:p>
          <a:p>
            <a:r>
              <a:rPr lang="cs-CZ" sz="2400" dirty="0" smtClean="0"/>
              <a:t>Přetrvávající napětí, strnulá šíje, záda, bolesti hlavy, neklidný spánek, potíže s usínáním, podráždění….</a:t>
            </a:r>
          </a:p>
          <a:p>
            <a:pPr lvl="1"/>
            <a:r>
              <a:rPr lang="cs-CZ" sz="2000" dirty="0" smtClean="0"/>
              <a:t>→ pak nutný nácvik hluboké relaxace</a:t>
            </a:r>
          </a:p>
          <a:p>
            <a:r>
              <a:rPr lang="cs-CZ" sz="2400" dirty="0" smtClean="0"/>
              <a:t>Jak rozpoznat napětí:</a:t>
            </a:r>
          </a:p>
          <a:p>
            <a:pPr lvl="1"/>
            <a:r>
              <a:rPr lang="cs-CZ" sz="2000" dirty="0" smtClean="0"/>
              <a:t>Kde cítíte napětí (zaměřit se na jednotlivé části těla)</a:t>
            </a:r>
          </a:p>
          <a:p>
            <a:pPr lvl="1"/>
            <a:r>
              <a:rPr lang="cs-CZ" sz="2000" dirty="0" smtClean="0"/>
              <a:t>Jaké jsou charakteristiky napětí? (třes nebo napětí, tíha nebo křeč, únava, držení těla…)</a:t>
            </a:r>
          </a:p>
          <a:p>
            <a:pPr lvl="1"/>
            <a:r>
              <a:rPr lang="cs-CZ" sz="2000" dirty="0" smtClean="0"/>
              <a:t>Co zvyšuje napětí? </a:t>
            </a:r>
          </a:p>
          <a:p>
            <a:pPr lvl="2"/>
            <a:r>
              <a:rPr lang="cs-CZ" sz="1600" dirty="0" smtClean="0"/>
              <a:t>Které vnitřní stavy?</a:t>
            </a:r>
          </a:p>
          <a:p>
            <a:pPr lvl="2"/>
            <a:r>
              <a:rPr lang="cs-CZ" sz="1600" dirty="0" smtClean="0"/>
              <a:t>Které vnější události? </a:t>
            </a:r>
          </a:p>
          <a:p>
            <a:r>
              <a:rPr lang="cs-CZ" sz="2400" dirty="0" smtClean="0"/>
              <a:t>Monitorovat své napětí po dobu alespoň 2 týdnů</a:t>
            </a:r>
          </a:p>
          <a:p>
            <a:pPr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7624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na relaxaci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4824"/>
            <a:ext cx="8007350" cy="4608512"/>
          </a:xfrm>
        </p:spPr>
        <p:txBody>
          <a:bodyPr/>
          <a:lstStyle/>
          <a:p>
            <a:pPr lvl="1"/>
            <a:r>
              <a:rPr lang="cs-CZ" sz="2400" dirty="0" smtClean="0"/>
              <a:t>Pravidelnost, začlenit do denního režimu, načasovat</a:t>
            </a:r>
          </a:p>
          <a:p>
            <a:pPr lvl="1"/>
            <a:r>
              <a:rPr lang="cs-CZ" sz="2400" dirty="0" smtClean="0"/>
              <a:t>Klid, ticho, nerušené soustředění </a:t>
            </a:r>
          </a:p>
          <a:p>
            <a:pPr lvl="2"/>
            <a:r>
              <a:rPr lang="cs-CZ" sz="2000" dirty="0" smtClean="0"/>
              <a:t>přizpůsobit prostředí, vyloučit smyslové podněty</a:t>
            </a:r>
          </a:p>
          <a:p>
            <a:pPr lvl="2"/>
            <a:r>
              <a:rPr lang="cs-CZ" sz="2000" dirty="0" smtClean="0"/>
              <a:t>nenechat </a:t>
            </a:r>
            <a:r>
              <a:rPr lang="cs-CZ" sz="2000" dirty="0"/>
              <a:t>se vyrušit </a:t>
            </a:r>
            <a:r>
              <a:rPr lang="cs-CZ" sz="2000" dirty="0" smtClean="0"/>
              <a:t>neklidným prostředím </a:t>
            </a:r>
            <a:r>
              <a:rPr lang="cs-CZ" sz="2000" dirty="0"/>
              <a:t>–</a:t>
            </a:r>
            <a:r>
              <a:rPr lang="cs-CZ" sz="2000" dirty="0" smtClean="0"/>
              <a:t> stáhnout se do sebe</a:t>
            </a:r>
          </a:p>
          <a:p>
            <a:pPr lvl="2"/>
            <a:r>
              <a:rPr lang="cs-CZ" sz="2000" dirty="0" smtClean="0"/>
              <a:t>příjemné teplo, pohodlné oblečení, bez bot</a:t>
            </a:r>
            <a:endParaRPr lang="cs-CZ" sz="2000" dirty="0"/>
          </a:p>
          <a:p>
            <a:pPr lvl="1"/>
            <a:r>
              <a:rPr lang="cs-CZ" sz="2400" dirty="0" smtClean="0"/>
              <a:t>Pohodlná relaxační poloha - pozice vleže na zádech (na boku, na břiše), vsedě v relaxačním křesle; pozice drožkáře, mexického povaleče, jogínský sed</a:t>
            </a:r>
          </a:p>
          <a:p>
            <a:pPr lvl="1"/>
            <a:r>
              <a:rPr lang="cs-CZ" sz="2400" dirty="0" smtClean="0"/>
              <a:t>Nenutit se do relaxace, měla by být potěšením</a:t>
            </a:r>
          </a:p>
          <a:p>
            <a:pPr lvl="1"/>
            <a:r>
              <a:rPr lang="cs-CZ" sz="2400" dirty="0" smtClean="0"/>
              <a:t>Nesledovat úzkostlivě, zda se účinky dostaví </a:t>
            </a:r>
          </a:p>
          <a:p>
            <a:pPr lvl="1"/>
            <a:r>
              <a:rPr lang="cs-CZ" sz="2400" dirty="0" smtClean="0"/>
              <a:t>Koncentrace pozornosti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1235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4475"/>
            <a:ext cx="8385175" cy="1239838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 err="1" smtClean="0"/>
              <a:t>Burnout</a:t>
            </a:r>
            <a:r>
              <a:rPr lang="cs-CZ" sz="3600" dirty="0" smtClean="0"/>
              <a:t> (syndrom vyhoření)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84313"/>
            <a:ext cx="8007350" cy="4611687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cs-CZ" sz="2400" i="1" dirty="0" smtClean="0"/>
              <a:t>	„… </a:t>
            </a:r>
            <a:r>
              <a:rPr lang="cs-CZ" sz="2400" dirty="0" smtClean="0"/>
              <a:t>je konečným stadiem procesu, při němž lidé, kteří se hluboce emocionálně něčím zabývají, ztrácejí své původní nadšení (svůj </a:t>
            </a:r>
            <a:r>
              <a:rPr lang="cs-CZ" sz="2400" dirty="0" err="1" smtClean="0"/>
              <a:t>enthusiasmus</a:t>
            </a:r>
            <a:r>
              <a:rPr lang="cs-CZ" sz="2400" dirty="0" smtClean="0"/>
              <a:t>) a svou motivaci (své vlastní hnací síly).“ (</a:t>
            </a:r>
            <a:r>
              <a:rPr lang="cs-CZ" sz="2400" dirty="0" err="1" smtClean="0"/>
              <a:t>Freudenberger</a:t>
            </a:r>
            <a:r>
              <a:rPr lang="cs-CZ" sz="2400" dirty="0" smtClean="0"/>
              <a:t>, 1974)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sz="2400" dirty="0" smtClean="0"/>
              <a:t>„ … je stav fyzického, emocionálního a mentálního vyčerpání, nejčastěji způsobený velkým očekáváním a chronickými situačními stresy.“ (</a:t>
            </a:r>
            <a:r>
              <a:rPr lang="cs-CZ" sz="2400" dirty="0" err="1" smtClean="0"/>
              <a:t>Pines</a:t>
            </a:r>
            <a:r>
              <a:rPr lang="cs-CZ" sz="2400" dirty="0" smtClean="0"/>
              <a:t>, </a:t>
            </a:r>
            <a:r>
              <a:rPr lang="cs-CZ" sz="2400" dirty="0" err="1" smtClean="0"/>
              <a:t>Aronson</a:t>
            </a:r>
            <a:r>
              <a:rPr lang="cs-CZ" sz="2400" dirty="0" smtClean="0"/>
              <a:t>, 1980)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just">
              <a:defRPr/>
            </a:pPr>
            <a:r>
              <a:rPr lang="cs-CZ" sz="2400" dirty="0" smtClean="0"/>
              <a:t>„ ztráta profesionálního zájmu nebo osobního zaujetí spojená nejčastěji se ztrátou činorodosti, pocity zklamání a hořkosti.“ (Hartl, 2004)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effectLst/>
              </a:rPr>
              <a:t>Progresivní relaxace Edmunda Jacobsona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4824"/>
            <a:ext cx="8007350" cy="4841726"/>
          </a:xfrm>
        </p:spPr>
        <p:txBody>
          <a:bodyPr/>
          <a:lstStyle/>
          <a:p>
            <a:r>
              <a:rPr lang="cs-CZ" sz="2400" dirty="0" smtClean="0"/>
              <a:t>Rozpoznávání pocitů tenze a následného uvolnění svalových skupin</a:t>
            </a:r>
          </a:p>
          <a:p>
            <a:r>
              <a:rPr lang="cs-CZ" sz="2400" dirty="0" smtClean="0">
                <a:effectLst/>
              </a:rPr>
              <a:t>Postupně procházíme jednotlivé svalové skupiny – ve správném pořadí a správném rytmu : </a:t>
            </a:r>
          </a:p>
          <a:p>
            <a:pPr lvl="1"/>
            <a:r>
              <a:rPr lang="cs-CZ" sz="2000" dirty="0" smtClean="0">
                <a:effectLst/>
              </a:rPr>
              <a:t>Napětí na konci nádechu, </a:t>
            </a:r>
          </a:p>
          <a:p>
            <a:pPr lvl="1"/>
            <a:r>
              <a:rPr lang="cs-CZ" sz="2000" dirty="0" smtClean="0">
                <a:effectLst/>
              </a:rPr>
              <a:t>uvolnění s výdechem </a:t>
            </a:r>
          </a:p>
          <a:p>
            <a:pPr lvl="1"/>
            <a:r>
              <a:rPr lang="cs-CZ" sz="2000" dirty="0" smtClean="0">
                <a:effectLst/>
              </a:rPr>
              <a:t>Napětí 5 vteřin, uvolnění 10-15 vteřin</a:t>
            </a:r>
          </a:p>
          <a:p>
            <a:pPr lvl="1"/>
            <a:r>
              <a:rPr lang="cs-CZ" sz="2000" dirty="0" smtClean="0">
                <a:effectLst/>
              </a:rPr>
              <a:t>Postupně všechny svalové skupiny, každou jen jedenkrát</a:t>
            </a:r>
          </a:p>
          <a:p>
            <a:pPr lvl="1"/>
            <a:r>
              <a:rPr lang="cs-CZ" sz="2000" dirty="0" smtClean="0">
                <a:effectLst/>
              </a:rPr>
              <a:t>1x – 2x denně, 10 minut</a:t>
            </a:r>
          </a:p>
          <a:p>
            <a:pPr lvl="1"/>
            <a:r>
              <a:rPr lang="cs-CZ" sz="2000" dirty="0" smtClean="0">
                <a:effectLst/>
              </a:rPr>
              <a:t>2 týdny</a:t>
            </a:r>
          </a:p>
          <a:p>
            <a:pPr lvl="1"/>
            <a:r>
              <a:rPr lang="cs-CZ" sz="2000" dirty="0" smtClean="0">
                <a:effectLst/>
              </a:rPr>
              <a:t>Pak vynechat fázi napětí svalů – zaměřit </a:t>
            </a:r>
            <a:r>
              <a:rPr lang="cs-CZ" sz="2000" smtClean="0">
                <a:effectLst/>
              </a:rPr>
              <a:t>se na </a:t>
            </a:r>
            <a:r>
              <a:rPr lang="cs-CZ" sz="2000" dirty="0" smtClean="0">
                <a:effectLst/>
              </a:rPr>
              <a:t>uvolnění</a:t>
            </a:r>
          </a:p>
        </p:txBody>
      </p:sp>
    </p:spTree>
    <p:extLst>
      <p:ext uri="{BB962C8B-B14F-4D97-AF65-F5344CB8AC3E}">
        <p14:creationId xmlns:p14="http://schemas.microsoft.com/office/powerpoint/2010/main" val="128720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effectLst/>
              </a:rPr>
              <a:t>Autogenní trénink J.H. </a:t>
            </a:r>
            <a:r>
              <a:rPr lang="cs-CZ" sz="3200" dirty="0" err="1">
                <a:effectLst/>
              </a:rPr>
              <a:t>Schultze</a:t>
            </a:r>
            <a:r>
              <a:rPr lang="cs-CZ" sz="3200" dirty="0">
                <a:effectLst/>
              </a:rPr>
              <a:t> </a:t>
            </a:r>
            <a:br>
              <a:rPr lang="cs-CZ" sz="3200" dirty="0">
                <a:effectLst/>
              </a:rPr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Východiskem jóga, budhistické praktiky, JPR, autohypnóza</a:t>
            </a:r>
          </a:p>
          <a:p>
            <a:r>
              <a:rPr lang="cs-CZ" sz="2400" dirty="0" smtClean="0"/>
              <a:t>Krátkodobé osvěžení, zkrácení spánku, zlepšení koncentrace, výkonnosti, sebepoznání, sebekontroly</a:t>
            </a:r>
          </a:p>
          <a:p>
            <a:r>
              <a:rPr lang="cs-CZ" sz="2400" dirty="0" smtClean="0"/>
              <a:t>Dva stupně: vyšší a nižší, v praxi spíše nižší, vyšší lze začít po dokonalém zvládnutí nižšího</a:t>
            </a:r>
          </a:p>
          <a:p>
            <a:r>
              <a:rPr lang="cs-CZ" sz="2400" dirty="0" smtClean="0"/>
              <a:t>Předpokládá současné svalové uvolnění a zavření očí</a:t>
            </a:r>
          </a:p>
          <a:p>
            <a:r>
              <a:rPr lang="cs-CZ" sz="2400" dirty="0" smtClean="0"/>
              <a:t>Vyžaduje hlubší studium a nejlépe vedení cvičitele</a:t>
            </a:r>
          </a:p>
          <a:p>
            <a:r>
              <a:rPr lang="cs-CZ" sz="2400" dirty="0" smtClean="0"/>
              <a:t>Po </a:t>
            </a:r>
            <a:r>
              <a:rPr lang="cs-CZ" sz="2400" dirty="0"/>
              <a:t>cvičení </a:t>
            </a:r>
            <a:r>
              <a:rPr lang="cs-CZ" sz="2400" dirty="0" smtClean="0"/>
              <a:t>je potřeba vrátit se do </a:t>
            </a:r>
            <a:r>
              <a:rPr lang="cs-CZ" sz="2400" dirty="0"/>
              <a:t>původního stavu</a:t>
            </a:r>
            <a:endParaRPr lang="cs-CZ" sz="2400" dirty="0" smtClean="0"/>
          </a:p>
          <a:p>
            <a:r>
              <a:rPr lang="cs-CZ" sz="2400" dirty="0" smtClean="0"/>
              <a:t>Pro některé jedince není vhodný </a:t>
            </a:r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07884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Nižší stupeň SAT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72816"/>
            <a:ext cx="8007350" cy="460851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Pocity tíže: 6x „Pravá (levá) ruka … je těžká“  „Jsem naprosto klidný“, po cvičení se vrátit do původního stavu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Pocity tepla: obdobné, „Pravá </a:t>
            </a:r>
            <a:r>
              <a:rPr lang="cs-CZ" sz="2400" dirty="0"/>
              <a:t>(levá</a:t>
            </a:r>
            <a:r>
              <a:rPr lang="cs-CZ" sz="2400"/>
              <a:t>) </a:t>
            </a:r>
            <a:r>
              <a:rPr lang="cs-CZ" sz="2400" smtClean="0"/>
              <a:t>ruka … </a:t>
            </a:r>
            <a:r>
              <a:rPr lang="cs-CZ" sz="2400" dirty="0"/>
              <a:t>je </a:t>
            </a:r>
            <a:r>
              <a:rPr lang="cs-CZ" sz="2400" dirty="0" smtClean="0"/>
              <a:t>teplá“  (vyjmout z tohoto hlavu)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Sledování dechu: pravidelné dýchání bez zásahu, uvolněné: „Dýchá mi to“ „Dech je zcela klidný“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Regulace srdeční činnosti – navození pocitu klidu, tíhy, tepla, přiložení pravé ruky („Srdce je zcela klidné“)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Regulace břišních orgánů („Do břicha proudí příjemné teplo“)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/>
              <a:t>Zaměření na oblast hlavy – pocit příjemně chladného čela (představa jemného vánku nebo dechu), „mysl je jasná“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8414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895600" y="1371600"/>
            <a:ext cx="5867400" cy="22860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dirty="0" smtClean="0"/>
              <a:t>Děkuji za pozornost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971800" y="4267200"/>
            <a:ext cx="5791200" cy="14478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800" b="1" dirty="0" smtClean="0"/>
              <a:t>Kontakt: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800" b="1" dirty="0" err="1" smtClean="0">
                <a:hlinkClick r:id="rId2"/>
              </a:rPr>
              <a:t>eva.urbanovska</a:t>
            </a:r>
            <a:r>
              <a:rPr lang="cs-CZ" sz="2800" b="1" dirty="0" smtClean="0">
                <a:hlinkClick r:id="rId2"/>
              </a:rPr>
              <a:t>@</a:t>
            </a:r>
            <a:r>
              <a:rPr lang="cs-CZ" sz="2800" b="1" dirty="0" err="1" smtClean="0">
                <a:hlinkClick r:id="rId2"/>
              </a:rPr>
              <a:t>upol.cz</a:t>
            </a:r>
            <a:endParaRPr lang="cs-CZ" sz="2800" b="1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800" b="1" dirty="0" err="1" smtClean="0">
                <a:hlinkClick r:id="rId3"/>
              </a:rPr>
              <a:t>evaurb</a:t>
            </a:r>
            <a:r>
              <a:rPr lang="cs-CZ" sz="2800" b="1" dirty="0" smtClean="0">
                <a:hlinkClick r:id="rId3"/>
              </a:rPr>
              <a:t>@volny.</a:t>
            </a:r>
            <a:r>
              <a:rPr lang="cs-CZ" sz="2800" b="1" dirty="0" err="1" smtClean="0">
                <a:hlinkClick r:id="rId3"/>
              </a:rPr>
              <a:t>cz</a:t>
            </a:r>
            <a:r>
              <a:rPr lang="cs-CZ" sz="2800" b="1" dirty="0" smtClean="0"/>
              <a:t>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808038"/>
          </a:xfrm>
        </p:spPr>
        <p:txBody>
          <a:bodyPr/>
          <a:lstStyle/>
          <a:p>
            <a:pPr>
              <a:defRPr/>
            </a:pPr>
            <a:r>
              <a:rPr lang="cs-CZ" sz="4000" u="sng" dirty="0" smtClean="0"/>
              <a:t>Příznaky vyhoření</a:t>
            </a:r>
            <a:endParaRPr lang="cs-CZ" sz="40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81075"/>
            <a:ext cx="8007350" cy="5114925"/>
          </a:xfrm>
        </p:spPr>
        <p:txBody>
          <a:bodyPr/>
          <a:lstStyle/>
          <a:p>
            <a:pPr>
              <a:defRPr/>
            </a:pPr>
            <a:r>
              <a:rPr lang="cs-CZ" sz="2300" b="1" u="sng" dirty="0" smtClean="0"/>
              <a:t>Emocionální vyčerpání</a:t>
            </a:r>
            <a:r>
              <a:rPr lang="cs-CZ" sz="2300" b="1" dirty="0" smtClean="0"/>
              <a:t>:</a:t>
            </a:r>
            <a:r>
              <a:rPr lang="cs-CZ" sz="23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300" dirty="0" smtClean="0"/>
              <a:t>	pocity sklíčenosti, nedůvěry, bezmoci, viny, zoufalství, beznaděje, nedocenění, sebelítost, netrpělivost, podrážděnost a náladovost, ztráta chuti k životu, síly a motivace</a:t>
            </a:r>
          </a:p>
          <a:p>
            <a:pPr>
              <a:defRPr/>
            </a:pPr>
            <a:r>
              <a:rPr lang="cs-CZ" sz="2300" b="1" u="sng" dirty="0" smtClean="0"/>
              <a:t>Kognitivní vyčerpání</a:t>
            </a:r>
            <a:r>
              <a:rPr lang="cs-CZ" sz="2300" b="1" dirty="0" smtClean="0"/>
              <a:t>:</a:t>
            </a:r>
            <a:r>
              <a:rPr lang="cs-CZ" sz="23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300" dirty="0" smtClean="0"/>
              <a:t>	nedostatek energie ke zvládání stresových situací, 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300" dirty="0" smtClean="0"/>
              <a:t>     snížení pracovního výkonu, oslabení kognitivních funkcí, snížení sebedůvěry, ztráta zájmu o profesní témata, ztráta smyslu </a:t>
            </a:r>
          </a:p>
          <a:p>
            <a:pPr>
              <a:defRPr/>
            </a:pPr>
            <a:r>
              <a:rPr lang="cs-CZ" sz="2300" b="1" u="sng" dirty="0" smtClean="0"/>
              <a:t>Celková fyzická únava</a:t>
            </a:r>
            <a:r>
              <a:rPr lang="cs-CZ" sz="2300" u="sng" dirty="0" smtClean="0"/>
              <a:t> </a:t>
            </a:r>
            <a:r>
              <a:rPr lang="cs-CZ" sz="2300" dirty="0" smtClean="0"/>
              <a:t>a psychosomatické potíže. </a:t>
            </a:r>
          </a:p>
          <a:p>
            <a:pPr>
              <a:defRPr/>
            </a:pPr>
            <a:r>
              <a:rPr lang="cs-CZ" sz="2300" b="1" u="sng" dirty="0" smtClean="0"/>
              <a:t>Depersonalizace, dehumanizace</a:t>
            </a:r>
            <a:r>
              <a:rPr lang="cs-CZ" sz="2300" b="1" dirty="0" smtClean="0"/>
              <a:t>:</a:t>
            </a:r>
            <a:endParaRPr lang="cs-CZ" sz="23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300" dirty="0" smtClean="0"/>
              <a:t>	zahořklost a odstup od sebe sama i od druhých lidí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300" dirty="0" smtClean="0"/>
              <a:t>	cynismus, bez náležité úcty a respektu k osobnosti druhých</a:t>
            </a:r>
            <a:endParaRPr lang="cs-CZ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096963"/>
          </a:xfrm>
        </p:spPr>
        <p:txBody>
          <a:bodyPr/>
          <a:lstStyle/>
          <a:p>
            <a:pPr>
              <a:defRPr/>
            </a:pPr>
            <a:r>
              <a:rPr lang="cs-CZ" sz="4000" dirty="0" smtClean="0"/>
              <a:t>Fáze syndromu vyhoření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41438"/>
            <a:ext cx="8007350" cy="4895850"/>
          </a:xfrm>
        </p:spPr>
        <p:txBody>
          <a:bodyPr/>
          <a:lstStyle/>
          <a:p>
            <a:pPr>
              <a:defRPr/>
            </a:pPr>
            <a:endParaRPr lang="cs-CZ" sz="2000" b="1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Zvýšená angažovanost, nadšení: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	</a:t>
            </a:r>
            <a:r>
              <a:rPr lang="cs-CZ" sz="2000" dirty="0" smtClean="0"/>
              <a:t>práce navíc, „nepostradatelnost“, potlačení vlastních potřeb i neúspěchů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Stagnace:</a:t>
            </a:r>
            <a:r>
              <a:rPr lang="cs-CZ" sz="20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dirty="0" smtClean="0"/>
              <a:t>	první zklamání, potřeba komfortu, volného času i přátel,  redukce života pouze na práci, profesionální požadavky začínají obtěžovat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Frustrace:</a:t>
            </a:r>
            <a:r>
              <a:rPr lang="cs-CZ" sz="20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dirty="0" smtClean="0"/>
              <a:t>	přecitlivělost na neúspěch,  pocit bezmocnosti, nekompetentnosti, nedostatku uznání, přesycenosti, psychosomatické příznaky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Apatie:</a:t>
            </a:r>
            <a:r>
              <a:rPr lang="cs-CZ" sz="20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dirty="0" smtClean="0"/>
              <a:t>	nepřátelský vztah k žákům, deziluze, zoufalství, rezignace a lhostejnost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/>
              <a:t>Vyhoření:</a:t>
            </a:r>
            <a:r>
              <a:rPr lang="cs-CZ" sz="2000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dirty="0" smtClean="0"/>
              <a:t>	úplné psychofyzické vyčerpání organismu,  je nutná intervence zvenčí   (</a:t>
            </a:r>
            <a:r>
              <a:rPr lang="cs-CZ" sz="2000" dirty="0" err="1" smtClean="0"/>
              <a:t>Hennig</a:t>
            </a:r>
            <a:r>
              <a:rPr lang="cs-CZ" sz="2000" dirty="0" smtClean="0"/>
              <a:t>, Keller, 1996)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 smtClean="0"/>
              <a:t>Pozorování, rozhovor</a:t>
            </a:r>
          </a:p>
          <a:p>
            <a:pPr>
              <a:defRPr/>
            </a:pPr>
            <a:r>
              <a:rPr lang="cs-CZ" sz="2800" dirty="0" smtClean="0"/>
              <a:t>Dotazníky: </a:t>
            </a:r>
          </a:p>
          <a:p>
            <a:pPr lvl="1">
              <a:defRPr/>
            </a:pPr>
            <a:r>
              <a:rPr lang="cs-CZ" sz="2400" dirty="0" smtClean="0"/>
              <a:t>Orientační dotazník (</a:t>
            </a:r>
            <a:r>
              <a:rPr lang="cs-CZ" sz="2400" dirty="0" err="1" smtClean="0"/>
              <a:t>Hawkins</a:t>
            </a:r>
            <a:r>
              <a:rPr lang="cs-CZ" sz="2400" dirty="0" smtClean="0"/>
              <a:t> </a:t>
            </a:r>
            <a:r>
              <a:rPr lang="cs-CZ" sz="2400" dirty="0" err="1" smtClean="0"/>
              <a:t>et</a:t>
            </a:r>
            <a:r>
              <a:rPr lang="cs-CZ" sz="2400" dirty="0" smtClean="0"/>
              <a:t> </a:t>
            </a:r>
            <a:r>
              <a:rPr lang="cs-CZ" sz="2400" dirty="0" err="1" smtClean="0"/>
              <a:t>al</a:t>
            </a:r>
            <a:r>
              <a:rPr lang="cs-CZ" sz="2400" dirty="0" smtClean="0"/>
              <a:t>., 1990) </a:t>
            </a:r>
          </a:p>
          <a:p>
            <a:pPr lvl="1">
              <a:defRPr/>
            </a:pPr>
            <a:r>
              <a:rPr lang="cs-CZ" sz="2400" dirty="0" smtClean="0"/>
              <a:t>Dotazník BM (</a:t>
            </a:r>
            <a:r>
              <a:rPr lang="cs-CZ" sz="2400" dirty="0" err="1" smtClean="0"/>
              <a:t>Burnout</a:t>
            </a:r>
            <a:r>
              <a:rPr lang="cs-CZ" sz="2400" dirty="0" smtClean="0"/>
              <a:t> </a:t>
            </a:r>
            <a:r>
              <a:rPr lang="cs-CZ" sz="2400" dirty="0" err="1" smtClean="0"/>
              <a:t>Measure</a:t>
            </a:r>
            <a:r>
              <a:rPr lang="cs-CZ" sz="2400" dirty="0" smtClean="0"/>
              <a:t>) (</a:t>
            </a:r>
            <a:r>
              <a:rPr lang="cs-CZ" sz="2400" dirty="0" err="1" smtClean="0"/>
              <a:t>Pines</a:t>
            </a:r>
            <a:r>
              <a:rPr lang="cs-CZ" sz="2400" dirty="0" smtClean="0"/>
              <a:t>, </a:t>
            </a:r>
            <a:r>
              <a:rPr lang="cs-CZ" sz="2400" dirty="0" err="1" smtClean="0"/>
              <a:t>Aronson</a:t>
            </a:r>
            <a:r>
              <a:rPr lang="cs-CZ" sz="2400" dirty="0" smtClean="0"/>
              <a:t>, 1980)</a:t>
            </a:r>
          </a:p>
          <a:p>
            <a:pPr lvl="1">
              <a:defRPr/>
            </a:pPr>
            <a:r>
              <a:rPr lang="cs-CZ" sz="2400" dirty="0" smtClean="0"/>
              <a:t>MBI metoda (</a:t>
            </a:r>
            <a:r>
              <a:rPr lang="cs-CZ" sz="2400" dirty="0" err="1" smtClean="0"/>
              <a:t>Maslach</a:t>
            </a:r>
            <a:r>
              <a:rPr lang="cs-CZ" sz="2400" dirty="0" smtClean="0"/>
              <a:t> </a:t>
            </a:r>
            <a:r>
              <a:rPr lang="cs-CZ" sz="2400" dirty="0" err="1" smtClean="0"/>
              <a:t>Burnout</a:t>
            </a:r>
            <a:r>
              <a:rPr lang="cs-CZ" sz="2400" dirty="0" smtClean="0"/>
              <a:t> </a:t>
            </a:r>
            <a:r>
              <a:rPr lang="cs-CZ" sz="2400" dirty="0" err="1" smtClean="0"/>
              <a:t>Inventory</a:t>
            </a:r>
            <a:r>
              <a:rPr lang="cs-CZ" sz="2400" dirty="0" smtClean="0"/>
              <a:t>) (</a:t>
            </a:r>
            <a:r>
              <a:rPr lang="cs-CZ" sz="2400" dirty="0" err="1" smtClean="0"/>
              <a:t>Maslach</a:t>
            </a:r>
            <a:r>
              <a:rPr lang="cs-CZ" sz="2400" dirty="0" smtClean="0"/>
              <a:t>, Jackson, 1981). </a:t>
            </a:r>
          </a:p>
          <a:p>
            <a:pPr lvl="1">
              <a:defRPr/>
            </a:pPr>
            <a:r>
              <a:rPr lang="cs-CZ" sz="2400" dirty="0" err="1" smtClean="0"/>
              <a:t>Hennig</a:t>
            </a:r>
            <a:r>
              <a:rPr lang="cs-CZ" sz="2400" dirty="0" smtClean="0"/>
              <a:t> - Kellerův </a:t>
            </a:r>
            <a:r>
              <a:rPr lang="cs-CZ" sz="2400" dirty="0" err="1" smtClean="0"/>
              <a:t>screeningový</a:t>
            </a:r>
            <a:r>
              <a:rPr lang="cs-CZ" sz="2400" dirty="0" smtClean="0"/>
              <a:t> Dotazník vyhoření (</a:t>
            </a:r>
            <a:r>
              <a:rPr lang="cs-CZ" sz="2400" dirty="0" err="1" smtClean="0"/>
              <a:t>Hennig</a:t>
            </a:r>
            <a:r>
              <a:rPr lang="cs-CZ" sz="2400" dirty="0" smtClean="0"/>
              <a:t>, Keller, 1996)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808038"/>
          </a:xfrm>
        </p:spPr>
        <p:txBody>
          <a:bodyPr/>
          <a:lstStyle/>
          <a:p>
            <a:pPr>
              <a:defRPr/>
            </a:pPr>
            <a:r>
              <a:rPr lang="cs-CZ" sz="3200" u="sng" dirty="0" smtClean="0"/>
              <a:t>Dotazník míry vyhoření (BM)</a:t>
            </a:r>
            <a:endParaRPr lang="cs-CZ" sz="32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52513"/>
            <a:ext cx="8007350" cy="5043487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Zvolte číslo podle častosti výskytu daného jevu.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1                2                3           4         5         6            7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nikdy /jednou za čas /zřídka/někdy /často/převážně/stále</a:t>
            </a:r>
          </a:p>
          <a:p>
            <a:pPr>
              <a:buFont typeface="Wingdings" pitchFamily="2" charset="2"/>
              <a:buNone/>
              <a:defRPr/>
            </a:pPr>
            <a:endParaRPr lang="cs-CZ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1. Cítím se být unavený/á		                    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2. Cítím se být sklíčený/á		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3. Cítím, že mám dnes dobrý den	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4. Cítím se být tělesně vyčerpaný/á	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5. Cítím se být citově vyčerpaný/á			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6. Cítím, že jsem šťastný/á				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7. Cítím se být vyřízený/á, zničený/á				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8. Nemohu se vzchopit a pokračovat dál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9. Cítím se být nešťastný/á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 smtClean="0"/>
              <a:t>			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736600"/>
          </a:xfrm>
        </p:spPr>
        <p:txBody>
          <a:bodyPr/>
          <a:lstStyle/>
          <a:p>
            <a:pPr>
              <a:defRPr/>
            </a:pPr>
            <a:r>
              <a:rPr lang="cs-CZ" sz="2400" u="sng" dirty="0" smtClean="0"/>
              <a:t>Pokračování dotazníku BM</a:t>
            </a:r>
            <a:endParaRPr lang="cs-CZ" sz="24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52513"/>
            <a:ext cx="8007350" cy="5043487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10. Cítím se být přepracovaný/á		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11. Cítím se, jako bych byl/a uvězněn/a (v pasti)	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12. Cítím se, jako bych neměl/a žádnou cenu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13. Tíží mne starosti			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14. Trápím se				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15. Jsem rozzlobený/á  nebo zklamaný/á z ostatních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16. Cítím se na nejlepší cestě k onemocnění		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17. Pociťuji a prožívám beznaděj	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18. Cítím, že jsem odmítaný/á a odstrčený/á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19. Cítím se optimisticky		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20. Cítím se být plný/á energie				    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21. Jsem plný/á úzkostí a obav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808038"/>
          </a:xfrm>
        </p:spPr>
        <p:txBody>
          <a:bodyPr/>
          <a:lstStyle/>
          <a:p>
            <a:pPr>
              <a:defRPr/>
            </a:pPr>
            <a:r>
              <a:rPr lang="cs-CZ" sz="4000" u="sng" dirty="0" smtClean="0"/>
              <a:t>Vyhodnocení</a:t>
            </a:r>
            <a:endParaRPr lang="cs-CZ" sz="40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8775"/>
            <a:ext cx="8007350" cy="44672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Sečtěte hodnoty, které jste uvedli u následujících otázek: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1, 2, 4, 5, 7, 8, 9, 10, 11, 12, 13, 14, 15, 16, 17, 18, 21	A ..</a:t>
            </a:r>
          </a:p>
          <a:p>
            <a:pPr>
              <a:buFont typeface="Wingdings" pitchFamily="2" charset="2"/>
              <a:buNone/>
              <a:defRPr/>
            </a:pPr>
            <a:endParaRPr lang="cs-CZ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Sečtěte hodnoty těchto otázek:   3, 6, 19, 20	         		B ..</a:t>
            </a:r>
          </a:p>
          <a:p>
            <a:pPr>
              <a:buFont typeface="Wingdings" pitchFamily="2" charset="2"/>
              <a:buNone/>
              <a:defRPr/>
            </a:pPr>
            <a:endParaRPr lang="cs-CZ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Odečtěte B od 32 (32 – B = C)				</a:t>
            </a:r>
            <a:r>
              <a:rPr lang="cs-CZ" sz="2400" dirty="0" err="1" smtClean="0"/>
              <a:t>C</a:t>
            </a:r>
            <a:r>
              <a:rPr lang="cs-CZ" sz="2400" dirty="0" smtClean="0"/>
              <a:t> ..</a:t>
            </a:r>
          </a:p>
          <a:p>
            <a:pPr>
              <a:buFont typeface="Wingdings" pitchFamily="2" charset="2"/>
              <a:buNone/>
              <a:defRPr/>
            </a:pPr>
            <a:endParaRPr lang="cs-CZ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Sečtěte A + C = D						</a:t>
            </a:r>
            <a:r>
              <a:rPr lang="cs-CZ" sz="2400" dirty="0" err="1" smtClean="0"/>
              <a:t>D</a:t>
            </a:r>
            <a:r>
              <a:rPr lang="cs-CZ" sz="2400" dirty="0" smtClean="0"/>
              <a:t> ..</a:t>
            </a:r>
          </a:p>
          <a:p>
            <a:pPr>
              <a:buFont typeface="Wingdings" pitchFamily="2" charset="2"/>
              <a:buNone/>
              <a:defRPr/>
            </a:pPr>
            <a:endParaRPr lang="cs-CZ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sz="2400" dirty="0" smtClean="0"/>
              <a:t>D vydělte číslem 21 – vyjde Vám míra vašeho vyčerpání či vyhoření: ..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rstvy skla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rstvy skla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skla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3507</TotalTime>
  <Words>1110</Words>
  <Application>Microsoft Office PowerPoint</Application>
  <PresentationFormat>Předvádění na obrazovce (4:3)</PresentationFormat>
  <Paragraphs>305</Paragraphs>
  <Slides>33</Slides>
  <Notes>1</Notes>
  <HiddenSlides>1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Vrstvy skla</vt:lpstr>
      <vt:lpstr>Syndrom vyhoření …           a jak proti němu…</vt:lpstr>
      <vt:lpstr>Co je syndrom vyhoření?</vt:lpstr>
      <vt:lpstr>Burnout (syndrom vyhoření)</vt:lpstr>
      <vt:lpstr>Příznaky vyhoření</vt:lpstr>
      <vt:lpstr>Fáze syndromu vyhoření</vt:lpstr>
      <vt:lpstr>Diagnostika</vt:lpstr>
      <vt:lpstr>Dotazník míry vyhoření (BM)</vt:lpstr>
      <vt:lpstr>Pokračování dotazníku BM</vt:lpstr>
      <vt:lpstr>Vyhodnocení</vt:lpstr>
      <vt:lpstr>Výsledek</vt:lpstr>
      <vt:lpstr>Příčiny syndromu vyhoření</vt:lpstr>
      <vt:lpstr>Mám rysy osobnosti A?</vt:lpstr>
      <vt:lpstr>První krok prevence</vt:lpstr>
      <vt:lpstr>Prevence</vt:lpstr>
      <vt:lpstr>Co mohu udělat pro to, aby mne práce zase bavila?</vt:lpstr>
      <vt:lpstr>Východisko individuální prevence = zmapování aktuálního stavu</vt:lpstr>
      <vt:lpstr>Prevence v osobnostní rovině</vt:lpstr>
      <vt:lpstr>Změnit rytmus dne, upravit životosprávu</vt:lpstr>
      <vt:lpstr>Time management</vt:lpstr>
      <vt:lpstr>Budovat pozitivní mezilidské vztahy</vt:lpstr>
      <vt:lpstr>Strategie změny životních postojů</vt:lpstr>
      <vt:lpstr>Co jsou nežádoucí postoje a myšlenkové vzorce (dysfunkční kognitivní schémata)</vt:lpstr>
      <vt:lpstr>Charakteristiky dysfunkčních kognitivních schémat</vt:lpstr>
      <vt:lpstr>Překonat emoční obtíže</vt:lpstr>
      <vt:lpstr>Zvládání obtíží při rozhodování</vt:lpstr>
      <vt:lpstr>Relaxace</vt:lpstr>
      <vt:lpstr>Nácvik klidného dýchání</vt:lpstr>
      <vt:lpstr>Potřeba relaxace</vt:lpstr>
      <vt:lpstr>Příprava na relaxaci</vt:lpstr>
      <vt:lpstr>Progresivní relaxace Edmunda Jacobsona</vt:lpstr>
      <vt:lpstr>Autogenní trénink J.H. Schultze  </vt:lpstr>
      <vt:lpstr>Nižší stupeň SAT</vt:lpstr>
      <vt:lpstr>Děkuji za pozornost</vt:lpstr>
    </vt:vector>
  </TitlesOfParts>
  <Company>Sladovny Soufflet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SUBJEKTIVNÍ DŮLEŽITOST JAKO FAKTOR OVLIVŇUJÍCÍ INTENZITU STRESU</dc:title>
  <dc:creator>Eva Urbanovská</dc:creator>
  <cp:lastModifiedBy>EVA</cp:lastModifiedBy>
  <cp:revision>403</cp:revision>
  <dcterms:created xsi:type="dcterms:W3CDTF">2007-08-31T15:28:20Z</dcterms:created>
  <dcterms:modified xsi:type="dcterms:W3CDTF">2019-04-10T21:57:27Z</dcterms:modified>
</cp:coreProperties>
</file>