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8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Kurz Psychologie zdraví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Kurz psychologie zdraví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Rozsah – 9 hod (</a:t>
            </a:r>
            <a:r>
              <a:rPr lang="cs-CZ" altLang="cs-CZ" sz="2400" dirty="0" err="1" smtClean="0"/>
              <a:t>Př</a:t>
            </a:r>
            <a:r>
              <a:rPr lang="cs-CZ" altLang="cs-CZ" sz="24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Zkouška – písemná;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Rozsah dán obsahem studijní opory (</a:t>
            </a:r>
            <a:r>
              <a:rPr lang="cs-CZ" altLang="cs-CZ" sz="2400" dirty="0" err="1" smtClean="0"/>
              <a:t>Urbanovská</a:t>
            </a:r>
            <a:r>
              <a:rPr lang="cs-CZ" altLang="cs-CZ" sz="2400" dirty="0" smtClean="0"/>
              <a:t>, 2018)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Viz otázky za jednotlivými kapitolami studijní opory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Korespondenční úkol – 1 ze 4 dle vlastního výběru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	</a:t>
            </a:r>
            <a:r>
              <a:rPr lang="cs-CZ" altLang="cs-CZ" sz="2000" dirty="0" smtClean="0"/>
              <a:t>(viz studijní opora s. 15, 22, 44, 62)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Základní literatura: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rgbClr val="FFFF00"/>
                </a:solidFill>
              </a:rPr>
              <a:t>URBANOVSKÁ, E.  </a:t>
            </a:r>
            <a:r>
              <a:rPr lang="cs-CZ" altLang="cs-CZ" sz="2400" i="1" dirty="0" smtClean="0">
                <a:solidFill>
                  <a:srgbClr val="FFFF00"/>
                </a:solidFill>
              </a:rPr>
              <a:t>Psychologie zdraví.</a:t>
            </a:r>
            <a:r>
              <a:rPr lang="cs-CZ" altLang="cs-CZ" sz="2400" dirty="0" smtClean="0">
                <a:solidFill>
                  <a:srgbClr val="FFFF00"/>
                </a:solidFill>
              </a:rPr>
              <a:t> (Studijní opora) Opava, 2018</a:t>
            </a:r>
            <a:r>
              <a:rPr lang="cs-CZ" altLang="cs-CZ" sz="2400" smtClean="0">
                <a:solidFill>
                  <a:srgbClr val="FFFF00"/>
                </a:solidFill>
              </a:rPr>
              <a:t>. </a:t>
            </a:r>
            <a:endParaRPr lang="cs-CZ" altLang="cs-CZ" sz="2400" smtClean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Další </a:t>
            </a:r>
            <a:r>
              <a:rPr lang="cs-CZ" altLang="cs-CZ" sz="2400" dirty="0" smtClean="0"/>
              <a:t>literatura – viz sylabus (STAG)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Korespondenční úkoly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cs-CZ" sz="2000" dirty="0"/>
              <a:t>1</a:t>
            </a:r>
            <a:r>
              <a:rPr lang="cs-CZ" sz="2000" dirty="0" smtClean="0"/>
              <a:t>. </a:t>
            </a:r>
            <a:r>
              <a:rPr lang="cs-CZ" sz="2000" i="1" dirty="0" smtClean="0"/>
              <a:t>Popište </a:t>
            </a:r>
            <a:r>
              <a:rPr lang="cs-CZ" sz="2000" i="1" dirty="0"/>
              <a:t>konkrétní příklad některého z programů aplikace psychologie zdraví v praxi. </a:t>
            </a:r>
          </a:p>
          <a:p>
            <a:r>
              <a:rPr lang="cs-CZ" sz="2000" i="1" dirty="0" smtClean="0"/>
              <a:t>2</a:t>
            </a:r>
            <a:r>
              <a:rPr lang="cs-CZ" sz="2000" i="1" dirty="0"/>
              <a:t>. Na jednom konkrétním případu Vámi vybraného seniora se pokuste zhodnotit vliv různých faktorů, které významně určují kvalitu života tohoto jedince. Zpracujte písemně, zachovejte však přísnou anonymitu případu.</a:t>
            </a:r>
          </a:p>
          <a:p>
            <a:r>
              <a:rPr lang="cs-CZ" sz="2000" i="1" dirty="0"/>
              <a:t>3. Na základě nastudování taxonomie zátěžových situací podle O. Mikšíka a S. </a:t>
            </a:r>
            <a:r>
              <a:rPr lang="cs-CZ" sz="2000" i="1" dirty="0" err="1"/>
              <a:t>Pelcáka</a:t>
            </a:r>
            <a:r>
              <a:rPr lang="cs-CZ" sz="2000" i="1" dirty="0"/>
              <a:t> doplňte jednotlivé typy/kategorie (uvedené v těchto taxonomiích) o konkrétní příklady situací. Úkol zpracujte na základě vlastních zkušeností, písemně a zašlete vyučujícímu. </a:t>
            </a:r>
          </a:p>
          <a:p>
            <a:r>
              <a:rPr lang="cs-CZ" sz="2000" i="1" dirty="0"/>
              <a:t>4. Na základě analýzy vlastních zkušeností najděte a sepište konkrétní příklady protektivního, ale i negativního působení sociální opory ve Vaší profesní praxi, eventuálně v osobním životě. U případů negativního účinku sociální opory navrhněte možná opatření.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6845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altLang="cs-CZ" sz="3200" b="1" dirty="0" smtClean="0"/>
              <a:t>Témata 1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Psychologie </a:t>
            </a:r>
            <a:r>
              <a:rPr lang="cs-CZ" sz="2200" dirty="0"/>
              <a:t>zdraví. </a:t>
            </a:r>
            <a:r>
              <a:rPr lang="cs-CZ" sz="2200" dirty="0" smtClean="0"/>
              <a:t>Hlavní charakteristiky. Předmět </a:t>
            </a:r>
            <a:r>
              <a:rPr lang="cs-CZ" sz="2200" dirty="0"/>
              <a:t>a </a:t>
            </a:r>
            <a:r>
              <a:rPr lang="cs-CZ" sz="2200" dirty="0" smtClean="0"/>
              <a:t>cíle. Oblasti zaměření. Příbuzné obory. Uplatnění psychologie zdraví v praxi.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Hlavní </a:t>
            </a:r>
            <a:r>
              <a:rPr lang="cs-CZ" sz="2200" dirty="0"/>
              <a:t>tematické oblasti </a:t>
            </a:r>
            <a:r>
              <a:rPr lang="cs-CZ" sz="2200" dirty="0" smtClean="0"/>
              <a:t>psychologie zdraví - </a:t>
            </a:r>
            <a:r>
              <a:rPr lang="cs-CZ" sz="2200" dirty="0"/>
              <a:t>přístupy, koncepce, modely. </a:t>
            </a: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Vývoj </a:t>
            </a:r>
            <a:r>
              <a:rPr lang="cs-CZ" sz="2200" dirty="0"/>
              <a:t>pojetí a definice zdraví. Bio-psycho-</a:t>
            </a:r>
            <a:r>
              <a:rPr lang="cs-CZ" sz="2200" dirty="0" err="1"/>
              <a:t>socio</a:t>
            </a:r>
            <a:r>
              <a:rPr lang="cs-CZ" sz="2200" dirty="0"/>
              <a:t>-</a:t>
            </a:r>
            <a:r>
              <a:rPr lang="cs-CZ" sz="2200" dirty="0" err="1"/>
              <a:t>enviromentální</a:t>
            </a:r>
            <a:r>
              <a:rPr lang="cs-CZ" sz="2200" dirty="0"/>
              <a:t> pojetí zdraví, globální pojetí zdraví (vč. morálních a spirituálních faktorů). Významní představitelé psychologie zdraví u nás a ve světě. </a:t>
            </a: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Prevence </a:t>
            </a:r>
            <a:r>
              <a:rPr lang="cs-CZ" sz="2200" dirty="0"/>
              <a:t>a podpora zdraví, zdraví podporující chování. Pozitivní </a:t>
            </a:r>
            <a:r>
              <a:rPr lang="cs-CZ" sz="2200" dirty="0" smtClean="0"/>
              <a:t>emocionalita. </a:t>
            </a:r>
            <a:r>
              <a:rPr lang="cs-CZ" sz="2200" dirty="0" err="1"/>
              <a:t>Salutogeneze</a:t>
            </a:r>
            <a:r>
              <a:rPr lang="cs-CZ" sz="2200" dirty="0"/>
              <a:t> a moderátory zdraví. </a:t>
            </a: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Psychická </a:t>
            </a:r>
            <a:r>
              <a:rPr lang="cs-CZ" sz="2200" dirty="0"/>
              <a:t>zátěž a vulnerabilita osobnosti. Kategorie subjektivně prožívané psychické zátěže. Taxonomie zátěžových situací. </a:t>
            </a:r>
            <a:endParaRPr lang="cs-CZ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/>
              <a:t>Stres </a:t>
            </a:r>
            <a:r>
              <a:rPr lang="cs-CZ" sz="2200" dirty="0"/>
              <a:t>a zdraví. Zvládání stresu (</a:t>
            </a:r>
            <a:r>
              <a:rPr lang="cs-CZ" sz="2200" dirty="0" err="1"/>
              <a:t>coping</a:t>
            </a:r>
            <a:r>
              <a:rPr lang="cs-CZ" sz="2200" dirty="0"/>
              <a:t>). </a:t>
            </a:r>
            <a:r>
              <a:rPr lang="cs-CZ" sz="2200" dirty="0" smtClean="0"/>
              <a:t> </a:t>
            </a:r>
            <a:r>
              <a:rPr lang="cs-CZ" sz="2000" dirty="0"/>
              <a:t/>
            </a:r>
            <a:br>
              <a:rPr lang="cs-CZ" sz="2000" dirty="0"/>
            </a:br>
            <a:endParaRPr lang="cs-CZ" altLang="cs-CZ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Témata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200" dirty="0" smtClean="0"/>
              <a:t>7.   Percipovaná </a:t>
            </a:r>
            <a:r>
              <a:rPr lang="cs-CZ" sz="2200" dirty="0"/>
              <a:t>sociální opora jako protektivní </a:t>
            </a:r>
            <a:r>
              <a:rPr lang="cs-CZ" sz="2200" dirty="0" smtClean="0"/>
              <a:t>faktor</a:t>
            </a:r>
          </a:p>
          <a:p>
            <a:pPr marL="457200" indent="-457200" eaLnBrk="1" hangingPunct="1">
              <a:buAutoNum type="arabicPeriod" startAt="8"/>
            </a:pPr>
            <a:r>
              <a:rPr lang="cs-CZ" altLang="cs-CZ" sz="2200" dirty="0" err="1" smtClean="0"/>
              <a:t>Salutory</a:t>
            </a:r>
            <a:r>
              <a:rPr lang="cs-CZ" altLang="cs-CZ" sz="2200" dirty="0" smtClean="0"/>
              <a:t> </a:t>
            </a:r>
            <a:r>
              <a:rPr lang="cs-CZ" altLang="cs-CZ" sz="2200" dirty="0"/>
              <a:t>a stresory. Měření zásadních životních událostí</a:t>
            </a:r>
            <a:r>
              <a:rPr lang="cs-CZ" altLang="cs-CZ" sz="2200" dirty="0" smtClean="0"/>
              <a:t>.  </a:t>
            </a:r>
          </a:p>
          <a:p>
            <a:pPr marL="0" indent="0" eaLnBrk="1" hangingPunct="1">
              <a:buNone/>
            </a:pPr>
            <a:r>
              <a:rPr lang="cs-CZ" altLang="cs-CZ" sz="2200" dirty="0" smtClean="0"/>
              <a:t>      Faktory </a:t>
            </a:r>
            <a:r>
              <a:rPr lang="cs-CZ" altLang="cs-CZ" sz="2200" dirty="0"/>
              <a:t>regulující vztah mezi stresem a zdravím. </a:t>
            </a:r>
            <a:endParaRPr lang="cs-CZ" altLang="cs-CZ" sz="2200" dirty="0" smtClean="0"/>
          </a:p>
          <a:p>
            <a:pPr marL="457200" indent="-457200" eaLnBrk="1" hangingPunct="1">
              <a:buAutoNum type="arabicPeriod" startAt="9"/>
            </a:pPr>
            <a:r>
              <a:rPr lang="cs-CZ" altLang="cs-CZ" sz="2200" dirty="0" smtClean="0"/>
              <a:t>Vulnerabilita </a:t>
            </a:r>
            <a:r>
              <a:rPr lang="cs-CZ" altLang="cs-CZ" sz="2200" dirty="0"/>
              <a:t>a </a:t>
            </a:r>
            <a:r>
              <a:rPr lang="cs-CZ" altLang="cs-CZ" sz="2200" dirty="0" err="1"/>
              <a:t>resilience</a:t>
            </a:r>
            <a:r>
              <a:rPr lang="cs-CZ" altLang="cs-CZ" sz="2200" dirty="0"/>
              <a:t>. Přehled významných koncepcí </a:t>
            </a:r>
            <a:r>
              <a:rPr lang="cs-CZ" altLang="cs-CZ" sz="2200" dirty="0" smtClean="0"/>
              <a:t> psychické </a:t>
            </a:r>
            <a:r>
              <a:rPr lang="cs-CZ" altLang="cs-CZ" sz="2200" dirty="0"/>
              <a:t>odolnosti. </a:t>
            </a:r>
            <a:endParaRPr lang="cs-CZ" altLang="cs-CZ" sz="2200" dirty="0" smtClean="0"/>
          </a:p>
          <a:p>
            <a:pPr marL="457200" indent="-457200" eaLnBrk="1" hangingPunct="1">
              <a:buAutoNum type="arabicPeriod" startAt="10"/>
            </a:pPr>
            <a:r>
              <a:rPr lang="cs-CZ" altLang="cs-CZ" sz="2200" dirty="0" smtClean="0"/>
              <a:t>Rizikové </a:t>
            </a:r>
            <a:r>
              <a:rPr lang="cs-CZ" altLang="cs-CZ" sz="2200" dirty="0"/>
              <a:t>a protektivní, ovlivnitelné a neovlivnitelné faktory </a:t>
            </a:r>
            <a:endParaRPr lang="cs-CZ" altLang="cs-CZ" sz="2200" dirty="0" smtClean="0"/>
          </a:p>
          <a:p>
            <a:pPr marL="0" indent="0" eaLnBrk="1" hangingPunct="1">
              <a:buNone/>
            </a:pPr>
            <a:r>
              <a:rPr lang="cs-CZ" altLang="cs-CZ" sz="2200" dirty="0"/>
              <a:t> </a:t>
            </a:r>
            <a:r>
              <a:rPr lang="cs-CZ" altLang="cs-CZ" sz="2200" dirty="0" smtClean="0"/>
              <a:t>     působící </a:t>
            </a:r>
            <a:r>
              <a:rPr lang="cs-CZ" altLang="cs-CZ" sz="2200" dirty="0"/>
              <a:t>ve vztahu mezi zdravím a nemocí. </a:t>
            </a:r>
            <a:endParaRPr lang="cs-CZ" altLang="cs-CZ" sz="2200" dirty="0" smtClean="0"/>
          </a:p>
          <a:p>
            <a:pPr marL="457200" indent="-457200" eaLnBrk="1" hangingPunct="1">
              <a:buAutoNum type="arabicPeriod" startAt="11"/>
            </a:pPr>
            <a:r>
              <a:rPr lang="cs-CZ" altLang="cs-CZ" sz="2200" dirty="0" smtClean="0"/>
              <a:t>Osobnost </a:t>
            </a:r>
            <a:r>
              <a:rPr lang="cs-CZ" altLang="cs-CZ" sz="2200" dirty="0"/>
              <a:t>a zdraví. Osobnostní vlastnosti ovlivňující </a:t>
            </a:r>
            <a:r>
              <a:rPr lang="cs-CZ" altLang="cs-CZ" sz="2200" dirty="0" smtClean="0"/>
              <a:t>reakce</a:t>
            </a:r>
          </a:p>
          <a:p>
            <a:pPr marL="0" indent="0" eaLnBrk="1" hangingPunct="1">
              <a:buNone/>
            </a:pPr>
            <a:r>
              <a:rPr lang="cs-CZ" altLang="cs-CZ" sz="2200" dirty="0"/>
              <a:t> </a:t>
            </a:r>
            <a:r>
              <a:rPr lang="cs-CZ" altLang="cs-CZ" sz="2200" dirty="0" smtClean="0"/>
              <a:t>      </a:t>
            </a:r>
            <a:r>
              <a:rPr lang="cs-CZ" altLang="cs-CZ" sz="2200" dirty="0"/>
              <a:t>na stres (osobnost typu A, C, B). </a:t>
            </a:r>
            <a:endParaRPr lang="cs-CZ" altLang="cs-CZ" sz="2200" dirty="0" smtClean="0"/>
          </a:p>
          <a:p>
            <a:pPr marL="0" indent="0" eaLnBrk="1" hangingPunct="1">
              <a:buNone/>
            </a:pPr>
            <a:r>
              <a:rPr lang="cs-CZ" altLang="cs-CZ" sz="2200" dirty="0" smtClean="0"/>
              <a:t>12.  Psychosomatika </a:t>
            </a:r>
            <a:r>
              <a:rPr lang="cs-CZ" altLang="cs-CZ" sz="2200" dirty="0"/>
              <a:t>a psychická hygiena. </a:t>
            </a:r>
            <a:endParaRPr lang="cs-CZ" altLang="cs-CZ" sz="2200" dirty="0" smtClean="0"/>
          </a:p>
          <a:p>
            <a:pPr marL="457200" indent="-457200" eaLnBrk="1" hangingPunct="1">
              <a:buAutoNum type="arabicPeriod" startAt="13"/>
            </a:pPr>
            <a:r>
              <a:rPr lang="cs-CZ" altLang="cs-CZ" sz="2200" dirty="0" err="1" smtClean="0"/>
              <a:t>Burn</a:t>
            </a:r>
            <a:r>
              <a:rPr lang="cs-CZ" altLang="cs-CZ" sz="2200" dirty="0" smtClean="0"/>
              <a:t> </a:t>
            </a:r>
            <a:r>
              <a:rPr lang="cs-CZ" altLang="cs-CZ" sz="2200" dirty="0" err="1"/>
              <a:t>out</a:t>
            </a:r>
            <a:r>
              <a:rPr lang="cs-CZ" altLang="cs-CZ" sz="2200" dirty="0"/>
              <a:t> syndrom. Příznaky </a:t>
            </a:r>
            <a:r>
              <a:rPr lang="cs-CZ" altLang="cs-CZ" sz="2200" dirty="0" err="1"/>
              <a:t>burn</a:t>
            </a:r>
            <a:r>
              <a:rPr lang="cs-CZ" altLang="cs-CZ" sz="2200" dirty="0"/>
              <a:t> </a:t>
            </a:r>
            <a:r>
              <a:rPr lang="cs-CZ" altLang="cs-CZ" sz="2200" dirty="0" err="1"/>
              <a:t>out</a:t>
            </a:r>
            <a:r>
              <a:rPr lang="cs-CZ" altLang="cs-CZ" sz="2200" dirty="0"/>
              <a:t> syndromu, fáze </a:t>
            </a:r>
            <a:endParaRPr lang="cs-CZ" altLang="cs-CZ" sz="2200" dirty="0" smtClean="0"/>
          </a:p>
          <a:p>
            <a:pPr marL="0" indent="0" eaLnBrk="1" hangingPunct="1">
              <a:buNone/>
            </a:pPr>
            <a:r>
              <a:rPr lang="cs-CZ" altLang="cs-CZ" sz="2200" dirty="0"/>
              <a:t> </a:t>
            </a:r>
            <a:r>
              <a:rPr lang="cs-CZ" altLang="cs-CZ" sz="2200" dirty="0" smtClean="0"/>
              <a:t>     procesu </a:t>
            </a:r>
            <a:r>
              <a:rPr lang="cs-CZ" altLang="cs-CZ" sz="2200" dirty="0" err="1"/>
              <a:t>burn</a:t>
            </a:r>
            <a:r>
              <a:rPr lang="cs-CZ" altLang="cs-CZ" sz="2200" dirty="0"/>
              <a:t> </a:t>
            </a:r>
            <a:r>
              <a:rPr lang="cs-CZ" altLang="cs-CZ" sz="2200" dirty="0" err="1"/>
              <a:t>out</a:t>
            </a:r>
            <a:r>
              <a:rPr lang="cs-CZ" altLang="cs-CZ" sz="2200" dirty="0"/>
              <a:t>, rizikové a protektivní faktory vyhaslosti.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264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Výchozí návrh</vt:lpstr>
      <vt:lpstr>Kurz Psychologie zdraví</vt:lpstr>
      <vt:lpstr>Kurz psychologie zdraví</vt:lpstr>
      <vt:lpstr>Korespondenční úkoly</vt:lpstr>
      <vt:lpstr>Témata 1</vt:lpstr>
      <vt:lpstr>Témata 2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39</cp:revision>
  <dcterms:created xsi:type="dcterms:W3CDTF">2014-12-05T10:20:04Z</dcterms:created>
  <dcterms:modified xsi:type="dcterms:W3CDTF">2020-02-25T17:00:49Z</dcterms:modified>
</cp:coreProperties>
</file>