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2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altLang="cs-CZ" dirty="0"/>
              <a:t>VÝVOJ POJETÍ A DEFINICE ZDRAVÍ 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Vývoj pojetí zdraví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Zdraví – vždy důležitá hodnota, předpoklad existence, naplnění cílů, dosažení spokojenosti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Antika – harmonie tělesného a duševního zdraví jako ideál lidského života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Aristoteles, Epikuros aj.: cílem = dosažení blaženosti,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400" dirty="0" smtClean="0"/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Historicky převažovalo biologické pojetí zdraví.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Obecné pojetí zdraví: 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/>
              <a:t>stav, kdy nás netrápí žádné onemocnění, netrpíme nějakým úrazem, náš organismus funguje tak, jak má, bez narušení, koordinovaně, optimálně.</a:t>
            </a:r>
            <a:r>
              <a:rPr lang="cs-CZ" altLang="cs-CZ" dirty="0" smtClean="0"/>
              <a:t> 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cs-CZ" altLang="cs-CZ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altLang="cs-CZ" sz="3600" b="1" dirty="0" smtClean="0"/>
              <a:t>Definice zdraví 1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„</a:t>
            </a:r>
            <a:r>
              <a:rPr lang="cs-CZ" sz="2400" i="1" dirty="0" smtClean="0"/>
              <a:t>Zdraví </a:t>
            </a:r>
            <a:r>
              <a:rPr lang="cs-CZ" sz="2400" i="1" dirty="0"/>
              <a:t>je stav, </a:t>
            </a:r>
            <a:r>
              <a:rPr lang="cs-CZ" sz="2400" i="1" dirty="0" smtClean="0"/>
              <a:t>který:</a:t>
            </a:r>
          </a:p>
          <a:p>
            <a:r>
              <a:rPr lang="cs-CZ" sz="2400" i="1" dirty="0" smtClean="0"/>
              <a:t>na </a:t>
            </a:r>
            <a:r>
              <a:rPr lang="cs-CZ" sz="2400" i="1" dirty="0"/>
              <a:t>jedné straně umožňuje jednotlivcům i skupinám lidí poznat vlastní cíle a uspokojovat potřeby a </a:t>
            </a:r>
            <a:endParaRPr lang="cs-CZ" sz="2400" i="1" dirty="0" smtClean="0"/>
          </a:p>
          <a:p>
            <a:r>
              <a:rPr lang="cs-CZ" sz="2400" i="1" dirty="0" smtClean="0"/>
              <a:t>na </a:t>
            </a:r>
            <a:r>
              <a:rPr lang="cs-CZ" sz="2400" i="1" dirty="0"/>
              <a:t>druhé straně reagovat na změny a vyrovnávat se se svým prostředím</a:t>
            </a:r>
            <a:r>
              <a:rPr lang="cs-CZ" sz="2400" i="1" dirty="0" smtClean="0"/>
              <a:t>.“</a:t>
            </a:r>
          </a:p>
          <a:p>
            <a:r>
              <a:rPr lang="cs-CZ" sz="2400" i="1" dirty="0" smtClean="0"/>
              <a:t>Zdraví se tedy chápe jako zdroj každodenního života a ne jako cíl života. </a:t>
            </a:r>
          </a:p>
          <a:p>
            <a:r>
              <a:rPr lang="cs-CZ" sz="2400" i="1" dirty="0" smtClean="0"/>
              <a:t>Jde </a:t>
            </a:r>
            <a:r>
              <a:rPr lang="cs-CZ" sz="2400" i="1" dirty="0"/>
              <a:t>o pozitivní koncepci, která zahrnuje společenské a osobní zdroje stejně jako fyzické </a:t>
            </a:r>
            <a:r>
              <a:rPr lang="cs-CZ" sz="2400" i="1" dirty="0" smtClean="0"/>
              <a:t>možnosti. </a:t>
            </a:r>
            <a:r>
              <a:rPr lang="cs-CZ" sz="2400" i="1" dirty="0"/>
              <a:t>(</a:t>
            </a:r>
            <a:r>
              <a:rPr lang="cs-CZ" sz="2400" dirty="0"/>
              <a:t>WHO, 1984)</a:t>
            </a:r>
            <a:br>
              <a:rPr lang="cs-CZ" sz="2400" dirty="0"/>
            </a:br>
            <a:endParaRPr lang="cs-CZ" sz="2400" i="1" dirty="0"/>
          </a:p>
          <a:p>
            <a:endParaRPr lang="cs-CZ" altLang="cs-CZ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pPr eaLnBrk="1" hangingPunct="1"/>
            <a:r>
              <a:rPr lang="cs-CZ" altLang="cs-CZ" sz="3600" b="1" dirty="0"/>
              <a:t>Definice </a:t>
            </a:r>
            <a:r>
              <a:rPr lang="cs-CZ" altLang="cs-CZ" sz="3600" b="1" dirty="0" smtClean="0"/>
              <a:t>zdraví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6792"/>
            <a:ext cx="8229600" cy="471224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400" i="1" dirty="0" smtClean="0"/>
              <a:t>Prof. dr. A. Žáček: </a:t>
            </a:r>
          </a:p>
          <a:p>
            <a:pPr marL="0" indent="0" eaLnBrk="1" hangingPunct="1">
              <a:buNone/>
            </a:pPr>
            <a:r>
              <a:rPr lang="cs-CZ" altLang="cs-CZ" sz="2400" i="1" dirty="0" smtClean="0"/>
              <a:t>„Zdraví </a:t>
            </a:r>
            <a:r>
              <a:rPr lang="cs-CZ" altLang="cs-CZ" sz="2400" i="1" dirty="0"/>
              <a:t>je relativně optimální stav tělesné, duševní a sociální pohody při zachování všech životních funkcí, společenských rolí a schopností organismu přizpůsobovat se měnícím podmínkám </a:t>
            </a:r>
            <a:r>
              <a:rPr lang="cs-CZ" altLang="cs-CZ" sz="2400" i="1" dirty="0" smtClean="0"/>
              <a:t>prostředí“  (Zímová, 2014)</a:t>
            </a:r>
          </a:p>
          <a:p>
            <a:pPr marL="0" indent="0" eaLnBrk="1" hangingPunct="1">
              <a:buNone/>
            </a:pPr>
            <a:endParaRPr lang="cs-CZ" altLang="cs-CZ" sz="2400" i="1" dirty="0"/>
          </a:p>
          <a:p>
            <a:pPr marL="0" indent="0" eaLnBrk="1" hangingPunct="1">
              <a:buNone/>
            </a:pPr>
            <a:r>
              <a:rPr lang="cs-CZ" altLang="cs-CZ" sz="2400" i="1" dirty="0"/>
              <a:t>„Zdraví je </a:t>
            </a:r>
            <a:r>
              <a:rPr lang="cs-CZ" altLang="cs-CZ" sz="2400" i="1" u="sng" dirty="0"/>
              <a:t>celkový</a:t>
            </a:r>
            <a:r>
              <a:rPr lang="cs-CZ" altLang="cs-CZ" sz="2400" i="1" dirty="0"/>
              <a:t> (tělesný, psychický, sociální a duchovní) stav člověka, který mu umožňuje dosahovat optimální kvality života a není překážkou obdobnému snažení druhých lidí.“ </a:t>
            </a:r>
            <a:r>
              <a:rPr lang="cs-CZ" altLang="cs-CZ" sz="2400" i="1" dirty="0" smtClean="0"/>
              <a:t> (Křivohlavý, 2009)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Dynamické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Zdraví je nutné chápat </a:t>
            </a:r>
            <a:r>
              <a:rPr lang="cs-CZ" dirty="0"/>
              <a:t>nikoliv jako něco neměnného, definitivního, </a:t>
            </a:r>
            <a:r>
              <a:rPr lang="cs-CZ" dirty="0" smtClean="0"/>
              <a:t>ale: </a:t>
            </a:r>
          </a:p>
          <a:p>
            <a:r>
              <a:rPr lang="cs-CZ" dirty="0" smtClean="0"/>
              <a:t>jako </a:t>
            </a:r>
            <a:r>
              <a:rPr lang="cs-CZ" u="sng" dirty="0"/>
              <a:t>proces, který se mění spolu a v závislosti na proměnách celého systému </a:t>
            </a:r>
            <a:r>
              <a:rPr lang="cs-CZ" dirty="0"/>
              <a:t>vztahů mezi organismem a prostředím. </a:t>
            </a:r>
          </a:p>
        </p:txBody>
      </p:sp>
    </p:spTree>
    <p:extLst>
      <p:ext uri="{BB962C8B-B14F-4D97-AF65-F5344CB8AC3E}">
        <p14:creationId xmlns:p14="http://schemas.microsoft.com/office/powerpoint/2010/main" val="311307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4000" dirty="0" smtClean="0"/>
              <a:t>Teorie zdraví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800" dirty="0"/>
              <a:t>Existuje množství teorií zdraví. </a:t>
            </a:r>
          </a:p>
          <a:p>
            <a:r>
              <a:rPr lang="cs-CZ" sz="2800" dirty="0"/>
              <a:t>Můžeme je </a:t>
            </a:r>
            <a:r>
              <a:rPr lang="cs-CZ" sz="2800" dirty="0" smtClean="0"/>
              <a:t>seskupovat do různých kategorií podle různých kritérií</a:t>
            </a:r>
          </a:p>
          <a:p>
            <a:r>
              <a:rPr lang="cs-CZ" sz="2800" dirty="0" smtClean="0"/>
              <a:t>Základní skupiny teorií zdraví: </a:t>
            </a:r>
          </a:p>
          <a:p>
            <a:pPr lvl="1"/>
            <a:r>
              <a:rPr lang="cs-CZ" sz="2400" dirty="0" smtClean="0"/>
              <a:t>Zdraví </a:t>
            </a:r>
            <a:r>
              <a:rPr lang="cs-CZ" sz="2400" dirty="0"/>
              <a:t>jako ideální stav</a:t>
            </a:r>
          </a:p>
          <a:p>
            <a:pPr lvl="1"/>
            <a:r>
              <a:rPr lang="cs-CZ" sz="2400" dirty="0" smtClean="0"/>
              <a:t>Zdraví </a:t>
            </a:r>
            <a:r>
              <a:rPr lang="cs-CZ" sz="2400" dirty="0"/>
              <a:t>jako normální a optimální fungování člověka</a:t>
            </a:r>
          </a:p>
          <a:p>
            <a:pPr lvl="1"/>
            <a:r>
              <a:rPr lang="cs-CZ" sz="2400" dirty="0" smtClean="0"/>
              <a:t>Zdraví </a:t>
            </a:r>
            <a:r>
              <a:rPr lang="cs-CZ" sz="2400" dirty="0"/>
              <a:t>jako zboží – jako zboží na trhu, které je možné koupit například ve formě léků </a:t>
            </a:r>
          </a:p>
          <a:p>
            <a:pPr lvl="1"/>
            <a:r>
              <a:rPr lang="cs-CZ" sz="2400" dirty="0" smtClean="0"/>
              <a:t>Zdraví </a:t>
            </a:r>
            <a:r>
              <a:rPr lang="cs-CZ" sz="2400" dirty="0"/>
              <a:t>jako osobní síla nebo tělesná či intelektuální schopnost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56573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sz="3600" dirty="0" smtClean="0"/>
              <a:t>Teorie zdraví podle Křivohlavého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/>
              <a:t>Zdraví jako zdroj fyzické a psychické </a:t>
            </a:r>
            <a:r>
              <a:rPr lang="cs-CZ" sz="2400" dirty="0" smtClean="0"/>
              <a:t>síly (pomoc zvládání těžkostí)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Zdraví </a:t>
            </a:r>
            <a:r>
              <a:rPr lang="cs-CZ" sz="2400" dirty="0"/>
              <a:t>jako </a:t>
            </a:r>
            <a:r>
              <a:rPr lang="cs-CZ" sz="2400" dirty="0" smtClean="0"/>
              <a:t>metafyzická, vnitřní síla (vitalita, libido, prostředek k vyšším cílům)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/>
              <a:t>Salutogeneze</a:t>
            </a:r>
            <a:r>
              <a:rPr lang="cs-CZ" sz="2400" dirty="0" smtClean="0"/>
              <a:t> (individuální zdroje zdraví)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Zdraví </a:t>
            </a:r>
            <a:r>
              <a:rPr lang="cs-CZ" sz="2400" dirty="0"/>
              <a:t>jako schopnost </a:t>
            </a:r>
            <a:r>
              <a:rPr lang="cs-CZ" sz="2400" dirty="0" smtClean="0"/>
              <a:t>adaptace (přizpůsobení se)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 </a:t>
            </a:r>
            <a:r>
              <a:rPr lang="cs-CZ" sz="2400" dirty="0"/>
              <a:t>Zdraví jako schopnost dobrého </a:t>
            </a:r>
            <a:r>
              <a:rPr lang="cs-CZ" sz="2400" dirty="0" smtClean="0"/>
              <a:t>fungování (plnění rolí, úkolů)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 </a:t>
            </a:r>
            <a:r>
              <a:rPr lang="cs-CZ" sz="2400" dirty="0"/>
              <a:t>Zdraví jako </a:t>
            </a:r>
            <a:r>
              <a:rPr lang="cs-CZ" sz="2400" dirty="0" smtClean="0"/>
              <a:t>zboží</a:t>
            </a:r>
            <a:r>
              <a:rPr lang="cs-CZ" sz="2400" dirty="0"/>
              <a:t> </a:t>
            </a:r>
            <a:r>
              <a:rPr lang="cs-CZ" sz="2400" dirty="0" smtClean="0"/>
              <a:t>(dá se ztratit nebo koupit)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 </a:t>
            </a:r>
            <a:r>
              <a:rPr lang="cs-CZ" sz="2400" dirty="0"/>
              <a:t>Zdraví jako </a:t>
            </a:r>
            <a:r>
              <a:rPr lang="cs-CZ" sz="2400" dirty="0" smtClean="0"/>
              <a:t>ideál (stav, kdy je člověku dobře fyzicky, psychicky i sociálně)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25146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Bio-psycho-</a:t>
            </a:r>
            <a:r>
              <a:rPr lang="cs-CZ" sz="3600" dirty="0" err="1"/>
              <a:t>socio</a:t>
            </a:r>
            <a:r>
              <a:rPr lang="cs-CZ" sz="3600" dirty="0"/>
              <a:t>-environmentální model zdraví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/>
          <a:lstStyle/>
          <a:p>
            <a:r>
              <a:rPr lang="cs-CZ" sz="2400" dirty="0"/>
              <a:t>vychází z komplexního přístupu ke </a:t>
            </a:r>
            <a:r>
              <a:rPr lang="cs-CZ" sz="2400" dirty="0" smtClean="0"/>
              <a:t>zdraví </a:t>
            </a:r>
          </a:p>
          <a:p>
            <a:r>
              <a:rPr lang="cs-CZ" sz="2400" dirty="0"/>
              <a:t>zahrnuje také rovinu spirituální a </a:t>
            </a:r>
            <a:r>
              <a:rPr lang="cs-CZ" sz="2400" dirty="0" smtClean="0"/>
              <a:t>ekologickou</a:t>
            </a:r>
          </a:p>
          <a:p>
            <a:r>
              <a:rPr lang="cs-CZ" sz="2400" dirty="0"/>
              <a:t>nutné hodnotit zdraví i nemoc jako výsledek interakce čtyř rovin</a:t>
            </a:r>
            <a:r>
              <a:rPr lang="cs-CZ" sz="2400" dirty="0" smtClean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Rovina </a:t>
            </a:r>
            <a:r>
              <a:rPr lang="cs-CZ" sz="2000" dirty="0"/>
              <a:t>biologická </a:t>
            </a:r>
            <a:r>
              <a:rPr lang="cs-CZ" sz="2000" dirty="0" smtClean="0"/>
              <a:t>–vrozené </a:t>
            </a:r>
            <a:r>
              <a:rPr lang="cs-CZ" sz="2000" dirty="0"/>
              <a:t>a získané anatomické, fyziologické a biochemické faktory </a:t>
            </a:r>
            <a:endParaRPr lang="cs-CZ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Rovina </a:t>
            </a:r>
            <a:r>
              <a:rPr lang="cs-CZ" sz="2000" dirty="0"/>
              <a:t>ekologická </a:t>
            </a:r>
            <a:r>
              <a:rPr lang="cs-CZ" sz="2000" dirty="0" smtClean="0"/>
              <a:t>–interakce </a:t>
            </a:r>
            <a:r>
              <a:rPr lang="cs-CZ" sz="2000" dirty="0"/>
              <a:t>člověka a </a:t>
            </a:r>
            <a:r>
              <a:rPr lang="cs-CZ" sz="2000" dirty="0" smtClean="0"/>
              <a:t>prostředí (</a:t>
            </a:r>
            <a:r>
              <a:rPr lang="cs-CZ" sz="2000" dirty="0"/>
              <a:t>např. důsledky znečištěného ovzduší, nemoci z povolání apod.)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Rovina </a:t>
            </a:r>
            <a:r>
              <a:rPr lang="cs-CZ" sz="2000" dirty="0"/>
              <a:t>psychologická – vrozené a získané psychologické dispozice, způsoby prožívání a chování </a:t>
            </a:r>
            <a:r>
              <a:rPr lang="cs-CZ" sz="2000" dirty="0" smtClean="0"/>
              <a:t>jedince (psychosomatika</a:t>
            </a:r>
            <a:r>
              <a:rPr lang="cs-CZ" sz="2000" dirty="0"/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Rovina </a:t>
            </a:r>
            <a:r>
              <a:rPr lang="cs-CZ" sz="2000" dirty="0"/>
              <a:t>sociální </a:t>
            </a:r>
            <a:r>
              <a:rPr lang="cs-CZ" sz="2000" dirty="0" smtClean="0"/>
              <a:t>– společenské a </a:t>
            </a:r>
            <a:r>
              <a:rPr lang="cs-CZ" sz="2000" dirty="0"/>
              <a:t>kulturní vlivy, které působí na příčiny a průběh onemocnění </a:t>
            </a:r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6482550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502</Words>
  <Application>Microsoft Office PowerPoint</Application>
  <PresentationFormat>Předvádění na obrazovce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Výchozí návrh</vt:lpstr>
      <vt:lpstr>VÝVOJ POJETÍ A DEFINICE ZDRAVÍ </vt:lpstr>
      <vt:lpstr>Vývoj pojetí zdraví</vt:lpstr>
      <vt:lpstr>Definice zdraví 1</vt:lpstr>
      <vt:lpstr>Definice zdraví 2</vt:lpstr>
      <vt:lpstr>Dynamické pojetí</vt:lpstr>
      <vt:lpstr>Teorie zdraví </vt:lpstr>
      <vt:lpstr>Teorie zdraví podle Křivohlavého</vt:lpstr>
      <vt:lpstr>Bio-psycho-socio-environmentální model zdraví 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40</cp:revision>
  <dcterms:created xsi:type="dcterms:W3CDTF">2014-12-05T10:20:04Z</dcterms:created>
  <dcterms:modified xsi:type="dcterms:W3CDTF">2020-02-27T22:20:44Z</dcterms:modified>
</cp:coreProperties>
</file>